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2000" dirty="0" smtClean="0"/>
              <a:t>Fls0648 – SOCIOLOGIA POLÍTICA</a:t>
            </a:r>
            <a:endParaRPr lang="pt-BR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/>
              <a:t>Movimentos sociais e institucionalidades</a:t>
            </a:r>
            <a:endParaRPr lang="pt-BR" sz="24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5682343" y="4982547"/>
            <a:ext cx="32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>
                <a:latin typeface="Arial Narrow" panose="020B0606020202030204" pitchFamily="34" charset="0"/>
              </a:rPr>
              <a:t>Prof. Dr. Sérgio Adorno</a:t>
            </a:r>
          </a:p>
          <a:p>
            <a:r>
              <a:rPr lang="pt-BR" i="1" dirty="0" smtClean="0">
                <a:latin typeface="Arial Narrow" panose="020B0606020202030204" pitchFamily="34" charset="0"/>
              </a:rPr>
              <a:t>Departamento de Sociologia</a:t>
            </a:r>
          </a:p>
          <a:p>
            <a:r>
              <a:rPr lang="pt-BR" i="1" dirty="0" smtClean="0">
                <a:latin typeface="Arial Narrow" panose="020B0606020202030204" pitchFamily="34" charset="0"/>
              </a:rPr>
              <a:t>FFLCH-USP</a:t>
            </a:r>
            <a:endParaRPr lang="pt-BR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81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51722" y="289249"/>
            <a:ext cx="7557796" cy="9797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Questões (</a:t>
            </a:r>
            <a:r>
              <a:rPr lang="pt-BR" sz="2400" b="1" dirty="0" err="1" smtClean="0">
                <a:solidFill>
                  <a:schemeClr val="tx1"/>
                </a:solidFill>
              </a:rPr>
              <a:t>Tilly</a:t>
            </a:r>
            <a:r>
              <a:rPr lang="pt-BR" sz="2400" b="1" dirty="0" smtClean="0">
                <a:solidFill>
                  <a:schemeClr val="tx1"/>
                </a:solidFill>
              </a:rPr>
              <a:t>)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34481" y="1987420"/>
            <a:ext cx="867747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2000" dirty="0" smtClean="0"/>
              <a:t>Movimentos sociais não apenas como performances isoladas, mas como campanhas interativas</a:t>
            </a:r>
          </a:p>
          <a:p>
            <a:pPr marL="285750" indent="-285750">
              <a:buFontTx/>
              <a:buChar char="-"/>
            </a:pPr>
            <a:endParaRPr lang="pt-BR" sz="2000" dirty="0"/>
          </a:p>
          <a:p>
            <a:pPr marL="285750" indent="-285750">
              <a:buFontTx/>
              <a:buChar char="-"/>
            </a:pPr>
            <a:r>
              <a:rPr lang="pt-BR" sz="2000" dirty="0" smtClean="0"/>
              <a:t>Combinação de três tipos de reivindicação: programa, identidade e posição;</a:t>
            </a:r>
          </a:p>
          <a:p>
            <a:pPr marL="285750" indent="-285750">
              <a:buFontTx/>
              <a:buChar char="-"/>
            </a:pPr>
            <a:endParaRPr lang="pt-BR" sz="2000" dirty="0"/>
          </a:p>
          <a:p>
            <a:pPr marL="285750" indent="-285750">
              <a:buFontTx/>
              <a:buChar char="-"/>
            </a:pPr>
            <a:r>
              <a:rPr lang="pt-BR" sz="2000" dirty="0" smtClean="0"/>
              <a:t>Reivindicações de programa, identidades e posição variam significativamente entre movimentos sociais, entre reivindicantes dentro do movimento e entre fases do movimento</a:t>
            </a:r>
          </a:p>
          <a:p>
            <a:pPr marL="285750" indent="-285750">
              <a:buFontTx/>
              <a:buChar char="-"/>
            </a:pPr>
            <a:endParaRPr lang="pt-BR" sz="2000" dirty="0"/>
          </a:p>
          <a:p>
            <a:pPr marL="285750" indent="-285750">
              <a:buFontTx/>
              <a:buChar char="-"/>
            </a:pPr>
            <a:r>
              <a:rPr lang="pt-BR" sz="2000" dirty="0" smtClean="0"/>
              <a:t>Democratização promove a formação de movimentos sociais</a:t>
            </a:r>
          </a:p>
          <a:p>
            <a:pPr marL="285750" indent="-285750">
              <a:buFontTx/>
              <a:buChar char="-"/>
            </a:pPr>
            <a:endParaRPr lang="pt-BR" sz="2000" dirty="0"/>
          </a:p>
          <a:p>
            <a:pPr marL="285750" indent="-285750">
              <a:buFontTx/>
              <a:buChar char="-"/>
            </a:pPr>
            <a:r>
              <a:rPr lang="pt-BR" sz="2000" dirty="0" smtClean="0"/>
              <a:t>Movimentos sociais afirmam a soberania popular</a:t>
            </a:r>
          </a:p>
          <a:p>
            <a:pPr marL="285750" indent="-285750">
              <a:buFontTx/>
              <a:buChar char="-"/>
            </a:pPr>
            <a:endParaRPr lang="pt-BR" sz="2000" dirty="0"/>
          </a:p>
          <a:p>
            <a:pPr marL="285750" indent="-285750">
              <a:buFontTx/>
              <a:buChar char="-"/>
            </a:pPr>
            <a:r>
              <a:rPr lang="pt-BR" sz="2000" dirty="0" smtClean="0"/>
              <a:t>Conversão de movimentos sociais em formas institucionalizadas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599606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47869" y="214604"/>
            <a:ext cx="7632441" cy="1147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Referências Bibliográficas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47869" y="1660849"/>
            <a:ext cx="85561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Alexander, J.  'Ação Coletiva, Cultura e Sociedade Civil: Secularização, atualização, inversão, revisão e deslocamento do modelo clássico dos movimentos sociais', in </a:t>
            </a:r>
            <a:r>
              <a:rPr lang="pt-BR" i="1" dirty="0"/>
              <a:t>Rev. bras. </a:t>
            </a:r>
            <a:r>
              <a:rPr lang="pt-BR" i="1" dirty="0" err="1"/>
              <a:t>Ci</a:t>
            </a:r>
            <a:r>
              <a:rPr lang="pt-BR" i="1" dirty="0"/>
              <a:t>. Soc.</a:t>
            </a:r>
            <a:r>
              <a:rPr lang="pt-BR" dirty="0"/>
              <a:t>, </a:t>
            </a:r>
            <a:r>
              <a:rPr lang="pt-BR" dirty="0" err="1"/>
              <a:t>Jun</a:t>
            </a:r>
            <a:r>
              <a:rPr lang="pt-BR" dirty="0"/>
              <a:t> 1998, vol.13, no.37, p.5-31. </a:t>
            </a:r>
          </a:p>
          <a:p>
            <a:endParaRPr lang="pt-BR" dirty="0" smtClean="0"/>
          </a:p>
          <a:p>
            <a:r>
              <a:rPr lang="pt-BR" dirty="0" err="1" smtClean="0"/>
              <a:t>Chazel</a:t>
            </a:r>
            <a:r>
              <a:rPr lang="pt-BR" dirty="0" smtClean="0"/>
              <a:t>, F. ‘Movimentos sociais’ in </a:t>
            </a:r>
            <a:r>
              <a:rPr lang="pt-BR" i="1" dirty="0" smtClean="0"/>
              <a:t>Tratado de Sociologia</a:t>
            </a:r>
            <a:r>
              <a:rPr lang="pt-BR" dirty="0" smtClean="0"/>
              <a:t>, org. de Raymond </a:t>
            </a:r>
            <a:r>
              <a:rPr lang="pt-BR" dirty="0" err="1" smtClean="0"/>
              <a:t>Boudon</a:t>
            </a:r>
            <a:r>
              <a:rPr lang="pt-BR" dirty="0" smtClean="0"/>
              <a:t>. Rio de Janeiro: Jorge Zahar editor, pp. 283-335.</a:t>
            </a:r>
          </a:p>
          <a:p>
            <a:endParaRPr lang="pt-BR" dirty="0"/>
          </a:p>
          <a:p>
            <a:r>
              <a:rPr lang="pt-BR" dirty="0" err="1" smtClean="0"/>
              <a:t>Tilly</a:t>
            </a:r>
            <a:r>
              <a:rPr lang="pt-BR" dirty="0"/>
              <a:t>, Ch. 'Movimentos sociais como política' in </a:t>
            </a:r>
            <a:r>
              <a:rPr lang="pt-BR" i="1" dirty="0"/>
              <a:t>Revista Brasileira de Ciência Política</a:t>
            </a:r>
            <a:r>
              <a:rPr lang="pt-BR" dirty="0"/>
              <a:t>, nº 3. Brasília, janeiro-julho de 2010, pp. 133-160.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0248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9249" y="93306"/>
            <a:ext cx="8098971" cy="11103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>
                <a:solidFill>
                  <a:schemeClr val="tx1"/>
                </a:solidFill>
              </a:rPr>
              <a:t>Raízes e reconhecimento Acadêmico</a:t>
            </a:r>
            <a:r>
              <a:rPr lang="pt-BR" sz="2800" dirty="0" smtClean="0"/>
              <a:t>	</a:t>
            </a:r>
            <a:endParaRPr lang="pt-BR" sz="28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447868" y="1225689"/>
            <a:ext cx="810830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400" b="1" dirty="0" smtClean="0"/>
              <a:t>Parte do estudo dos comportamentos coletivos</a:t>
            </a:r>
          </a:p>
          <a:p>
            <a:endParaRPr lang="pt-BR" sz="2400" b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400" b="1" dirty="0" smtClean="0"/>
              <a:t>Identificação dos movimentos sociais como movimentos revolucionários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400" b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400" b="1" dirty="0" smtClean="0"/>
              <a:t>Os novos movimentos sociais</a:t>
            </a:r>
          </a:p>
          <a:p>
            <a:endParaRPr lang="pt-BR" sz="2400" b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400" b="1" dirty="0" smtClean="0"/>
              <a:t>Reconhecimento acadêmico:</a:t>
            </a:r>
          </a:p>
          <a:p>
            <a:r>
              <a:rPr lang="pt-BR" sz="2400" b="1" dirty="0">
                <a:solidFill>
                  <a:schemeClr val="accent1"/>
                </a:solidFill>
              </a:rPr>
              <a:t>	</a:t>
            </a:r>
            <a:endParaRPr lang="pt-BR" sz="2400" b="1" dirty="0" smtClean="0">
              <a:solidFill>
                <a:schemeClr val="accent1"/>
              </a:solidFill>
            </a:endParaRPr>
          </a:p>
          <a:p>
            <a:r>
              <a:rPr lang="pt-BR" sz="2400" b="1" dirty="0">
                <a:solidFill>
                  <a:schemeClr val="accent1"/>
                </a:solidFill>
              </a:rPr>
              <a:t>	</a:t>
            </a:r>
            <a:r>
              <a:rPr lang="pt-BR" sz="2400" b="1" i="1" dirty="0" err="1" smtClean="0">
                <a:solidFill>
                  <a:schemeClr val="accent1"/>
                </a:solidFill>
              </a:rPr>
              <a:t>Research</a:t>
            </a:r>
            <a:r>
              <a:rPr lang="pt-BR" sz="2400" b="1" i="1" dirty="0" smtClean="0">
                <a:solidFill>
                  <a:schemeClr val="accent1"/>
                </a:solidFill>
              </a:rPr>
              <a:t> in Social </a:t>
            </a:r>
            <a:r>
              <a:rPr lang="pt-BR" sz="2400" b="1" i="1" dirty="0" err="1" smtClean="0">
                <a:solidFill>
                  <a:schemeClr val="accent1"/>
                </a:solidFill>
              </a:rPr>
              <a:t>Mouvements</a:t>
            </a:r>
            <a:r>
              <a:rPr lang="pt-BR" sz="2400" b="1" i="1" dirty="0" smtClean="0">
                <a:solidFill>
                  <a:schemeClr val="accent1"/>
                </a:solidFill>
              </a:rPr>
              <a:t>, </a:t>
            </a:r>
            <a:r>
              <a:rPr lang="pt-BR" sz="2400" b="1" i="1" dirty="0" err="1" smtClean="0">
                <a:solidFill>
                  <a:schemeClr val="accent1"/>
                </a:solidFill>
              </a:rPr>
              <a:t>Conflict</a:t>
            </a:r>
            <a:r>
              <a:rPr lang="pt-BR" sz="2400" b="1" i="1" dirty="0" smtClean="0">
                <a:solidFill>
                  <a:schemeClr val="accent1"/>
                </a:solidFill>
              </a:rPr>
              <a:t> </a:t>
            </a:r>
            <a:r>
              <a:rPr lang="pt-BR" sz="2400" b="1" i="1" dirty="0" err="1" smtClean="0">
                <a:solidFill>
                  <a:schemeClr val="accent1"/>
                </a:solidFill>
              </a:rPr>
              <a:t>and</a:t>
            </a:r>
            <a:r>
              <a:rPr lang="pt-BR" sz="2400" b="1" i="1" dirty="0" smtClean="0">
                <a:solidFill>
                  <a:schemeClr val="accent1"/>
                </a:solidFill>
              </a:rPr>
              <a:t> 	</a:t>
            </a:r>
            <a:r>
              <a:rPr lang="pt-BR" sz="2400" b="1" i="1" dirty="0" err="1" smtClean="0">
                <a:solidFill>
                  <a:schemeClr val="accent1"/>
                </a:solidFill>
              </a:rPr>
              <a:t>Change</a:t>
            </a:r>
            <a:r>
              <a:rPr lang="pt-BR" sz="2400" b="1" i="1" dirty="0" smtClean="0">
                <a:solidFill>
                  <a:schemeClr val="accent1"/>
                </a:solidFill>
              </a:rPr>
              <a:t> </a:t>
            </a:r>
            <a:r>
              <a:rPr lang="pt-BR" sz="2400" b="1" dirty="0" smtClean="0">
                <a:solidFill>
                  <a:schemeClr val="accent1"/>
                </a:solidFill>
              </a:rPr>
              <a:t>(volume </a:t>
            </a:r>
            <a:r>
              <a:rPr lang="pt-BR" sz="2400" b="1" dirty="0" err="1" smtClean="0">
                <a:solidFill>
                  <a:schemeClr val="accent1"/>
                </a:solidFill>
              </a:rPr>
              <a:t>anual,desde</a:t>
            </a:r>
            <a:r>
              <a:rPr lang="pt-BR" sz="2400" b="1" dirty="0" smtClean="0">
                <a:solidFill>
                  <a:schemeClr val="accent1"/>
                </a:solidFill>
              </a:rPr>
              <a:t> 1978);</a:t>
            </a:r>
          </a:p>
          <a:p>
            <a:r>
              <a:rPr lang="pt-BR" sz="2400" b="1" dirty="0">
                <a:solidFill>
                  <a:schemeClr val="accent1"/>
                </a:solidFill>
              </a:rPr>
              <a:t>	</a:t>
            </a:r>
            <a:r>
              <a:rPr lang="pt-BR" sz="2400" b="1" i="1" dirty="0" err="1" smtClean="0">
                <a:solidFill>
                  <a:schemeClr val="accent1"/>
                </a:solidFill>
              </a:rPr>
              <a:t>Annual</a:t>
            </a:r>
            <a:r>
              <a:rPr lang="pt-BR" sz="2400" b="1" i="1" dirty="0" smtClean="0">
                <a:solidFill>
                  <a:schemeClr val="accent1"/>
                </a:solidFill>
              </a:rPr>
              <a:t> </a:t>
            </a:r>
            <a:r>
              <a:rPr lang="pt-BR" sz="2400" b="1" i="1" dirty="0" err="1" smtClean="0">
                <a:solidFill>
                  <a:schemeClr val="accent1"/>
                </a:solidFill>
              </a:rPr>
              <a:t>Review</a:t>
            </a:r>
            <a:r>
              <a:rPr lang="pt-BR" sz="2400" b="1" i="1" dirty="0" smtClean="0">
                <a:solidFill>
                  <a:schemeClr val="accent1"/>
                </a:solidFill>
              </a:rPr>
              <a:t> </a:t>
            </a:r>
            <a:r>
              <a:rPr lang="pt-BR" sz="2400" b="1" i="1" dirty="0" err="1" smtClean="0">
                <a:solidFill>
                  <a:schemeClr val="accent1"/>
                </a:solidFill>
              </a:rPr>
              <a:t>of</a:t>
            </a:r>
            <a:r>
              <a:rPr lang="pt-BR" sz="2400" b="1" i="1" dirty="0" smtClean="0">
                <a:solidFill>
                  <a:schemeClr val="accent1"/>
                </a:solidFill>
              </a:rPr>
              <a:t> </a:t>
            </a:r>
            <a:r>
              <a:rPr lang="pt-BR" sz="2400" b="1" i="1" dirty="0" err="1" smtClean="0">
                <a:solidFill>
                  <a:schemeClr val="accent1"/>
                </a:solidFill>
              </a:rPr>
              <a:t>Sociology</a:t>
            </a:r>
            <a:endParaRPr lang="pt-BR" sz="2400" b="1" i="1" dirty="0" smtClean="0">
              <a:solidFill>
                <a:schemeClr val="accent1"/>
              </a:solidFill>
            </a:endParaRPr>
          </a:p>
          <a:p>
            <a:r>
              <a:rPr lang="pt-BR" sz="2400" b="1" i="1" dirty="0">
                <a:solidFill>
                  <a:schemeClr val="accent1"/>
                </a:solidFill>
              </a:rPr>
              <a:t>	</a:t>
            </a:r>
            <a:r>
              <a:rPr lang="pt-BR" sz="2400" b="1" dirty="0" err="1" smtClean="0">
                <a:solidFill>
                  <a:schemeClr val="accent1"/>
                </a:solidFill>
              </a:rPr>
              <a:t>Research</a:t>
            </a:r>
            <a:r>
              <a:rPr lang="pt-BR" sz="2400" b="1" dirty="0" smtClean="0">
                <a:solidFill>
                  <a:schemeClr val="accent1"/>
                </a:solidFill>
              </a:rPr>
              <a:t> </a:t>
            </a:r>
            <a:r>
              <a:rPr lang="pt-BR" sz="2400" b="1" dirty="0" err="1" smtClean="0">
                <a:solidFill>
                  <a:schemeClr val="accent1"/>
                </a:solidFill>
              </a:rPr>
              <a:t>Group</a:t>
            </a:r>
            <a:r>
              <a:rPr lang="pt-BR" sz="2400" b="1" i="1" dirty="0" smtClean="0">
                <a:solidFill>
                  <a:schemeClr val="accent1"/>
                </a:solidFill>
              </a:rPr>
              <a:t>, </a:t>
            </a:r>
            <a:r>
              <a:rPr lang="pt-BR" sz="2400" b="1" dirty="0" err="1" smtClean="0">
                <a:solidFill>
                  <a:schemeClr val="accent1"/>
                </a:solidFill>
              </a:rPr>
              <a:t>International</a:t>
            </a:r>
            <a:r>
              <a:rPr lang="pt-BR" sz="2400" b="1" dirty="0" smtClean="0">
                <a:solidFill>
                  <a:schemeClr val="accent1"/>
                </a:solidFill>
              </a:rPr>
              <a:t> </a:t>
            </a:r>
            <a:r>
              <a:rPr lang="pt-BR" sz="2400" b="1" dirty="0" err="1" smtClean="0">
                <a:solidFill>
                  <a:schemeClr val="accent1"/>
                </a:solidFill>
              </a:rPr>
              <a:t>Sociological</a:t>
            </a:r>
            <a:r>
              <a:rPr lang="pt-BR" sz="2400" b="1" dirty="0" smtClean="0">
                <a:solidFill>
                  <a:schemeClr val="accent1"/>
                </a:solidFill>
              </a:rPr>
              <a:t> 	</a:t>
            </a:r>
            <a:r>
              <a:rPr lang="pt-BR" sz="2400" b="1" dirty="0" err="1" smtClean="0">
                <a:solidFill>
                  <a:schemeClr val="accent1"/>
                </a:solidFill>
              </a:rPr>
              <a:t>Association</a:t>
            </a:r>
            <a:r>
              <a:rPr lang="pt-BR" sz="2400" b="1" dirty="0" smtClean="0">
                <a:solidFill>
                  <a:schemeClr val="accent1"/>
                </a:solidFill>
              </a:rPr>
              <a:t> – ISA</a:t>
            </a:r>
          </a:p>
          <a:p>
            <a:r>
              <a:rPr lang="pt-BR" sz="2400" b="1" i="1" dirty="0">
                <a:solidFill>
                  <a:schemeClr val="accent1"/>
                </a:solidFill>
              </a:rPr>
              <a:t>	</a:t>
            </a:r>
            <a:r>
              <a:rPr lang="pt-BR" sz="2400" b="1" dirty="0" smtClean="0">
                <a:solidFill>
                  <a:schemeClr val="accent1"/>
                </a:solidFill>
              </a:rPr>
              <a:t>Associações Nacionais (ANPOCS, SBS, ABA, ABCP)</a:t>
            </a:r>
            <a:endParaRPr lang="pt-BR" sz="24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4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94522" y="214604"/>
            <a:ext cx="4814596" cy="578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DEFINIÇÕES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0" y="1259633"/>
            <a:ext cx="10263674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“Empreendimentos coletivos destinados a estabelecer uma nova ordem de vida” (</a:t>
            </a:r>
            <a:r>
              <a:rPr lang="pt-BR" sz="2000" dirty="0" err="1" smtClean="0"/>
              <a:t>Blumer</a:t>
            </a:r>
            <a:r>
              <a:rPr lang="pt-BR" sz="2000" dirty="0" smtClean="0"/>
              <a:t>, 1946)</a:t>
            </a:r>
          </a:p>
          <a:p>
            <a:endParaRPr lang="pt-BR" sz="2000" dirty="0"/>
          </a:p>
          <a:p>
            <a:r>
              <a:rPr lang="pt-BR" sz="2000" dirty="0" smtClean="0"/>
              <a:t>“Movimentos sociais consistem de fato numa 1 – ‘ação </a:t>
            </a:r>
            <a:r>
              <a:rPr lang="pt-BR" sz="2000" dirty="0" err="1" smtClean="0"/>
              <a:t>conflitual</a:t>
            </a:r>
            <a:r>
              <a:rPr lang="pt-BR" sz="2000" dirty="0" smtClean="0"/>
              <a:t>’, 2 – conduzida por um ‘ator de classe’, 3 – que se opõe a seu adversário de classe com vistas ao ‘controle do sistema de ação histórico’, à ‘direção social da historicidade’” (</a:t>
            </a:r>
            <a:r>
              <a:rPr lang="pt-BR" sz="2000" dirty="0" err="1" smtClean="0"/>
              <a:t>Touraine</a:t>
            </a:r>
            <a:r>
              <a:rPr lang="pt-BR" sz="2000" dirty="0" smtClean="0"/>
              <a:t>, 1978, apud </a:t>
            </a:r>
            <a:r>
              <a:rPr lang="pt-BR" sz="2000" dirty="0" err="1" smtClean="0"/>
              <a:t>Chazel</a:t>
            </a:r>
            <a:r>
              <a:rPr lang="pt-BR" sz="2000" dirty="0" smtClean="0"/>
              <a:t>). </a:t>
            </a:r>
          </a:p>
          <a:p>
            <a:endParaRPr lang="pt-BR" sz="2000" dirty="0" smtClean="0"/>
          </a:p>
          <a:p>
            <a:r>
              <a:rPr lang="pt-BR" sz="2000" dirty="0" smtClean="0"/>
              <a:t>“Só existe movimento social quando a ação coletiva é dotada de objetivos sociais, quer dizer, reconhece a existência de valores e interesses sociais gerais e, em consequência, não reduz a vida política a um confronto entre campos ou classes, ainda que organize ou acirre conflitos. Somente nas sociedades democráticas é que os movimentos sociais se formam sozinhos, pois a livre escolha obriga cada ator social a lutar simultaneamente pelo bem comum e pela defesa de interesses particulares. Por essa razão, os movimentos sociais mais expressivos recorrem a temas universalistas: liberdade, igualdade, direitos do homem, justiça, solidariedade, temas que estabelecem um nexo direto entre o ator social e o programa político” (</a:t>
            </a:r>
            <a:r>
              <a:rPr lang="pt-BR" sz="2000" dirty="0" err="1" smtClean="0"/>
              <a:t>Touraine</a:t>
            </a:r>
            <a:r>
              <a:rPr lang="pt-BR" sz="2000" dirty="0" smtClean="0"/>
              <a:t>, 1994).</a:t>
            </a:r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 smtClean="0"/>
          </a:p>
          <a:p>
            <a:endParaRPr lang="pt-BR" sz="2400" dirty="0"/>
          </a:p>
          <a:p>
            <a:endParaRPr lang="pt-BR" sz="2400" dirty="0" smtClean="0"/>
          </a:p>
          <a:p>
            <a:endParaRPr lang="pt-BR" sz="2400" dirty="0"/>
          </a:p>
          <a:p>
            <a:endParaRPr lang="pt-BR" sz="2400" dirty="0" smtClean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13609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27788" y="93306"/>
            <a:ext cx="6466114" cy="1017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DEFINIÇÕES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91886" y="1595535"/>
            <a:ext cx="891073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“um movimento social é uma série ininterrupta de interações entre os detentores do poder e indivíduos que pretendem com êxito falar a favor de um conjunto de pessoas a quem falta representação formal” (</a:t>
            </a:r>
            <a:r>
              <a:rPr lang="pt-BR" sz="2400" dirty="0" err="1" smtClean="0"/>
              <a:t>Tilly</a:t>
            </a:r>
            <a:r>
              <a:rPr lang="pt-BR" sz="2400" dirty="0" smtClean="0"/>
              <a:t>, 1984). [...] </a:t>
            </a:r>
          </a:p>
          <a:p>
            <a:endParaRPr lang="pt-BR" sz="2400" dirty="0"/>
          </a:p>
          <a:p>
            <a:r>
              <a:rPr lang="pt-BR" sz="2400" dirty="0" smtClean="0"/>
              <a:t>“um movimento social é uma série de interações..., ao longo da qual essas pessoas (que representam o movimento) formulam publicamente reivindicações de mudanças na distribuição ou no exercício do poder e fundamentam tais reivindicações através de manifestações públicas de apoio” (</a:t>
            </a:r>
            <a:r>
              <a:rPr lang="pt-BR" sz="2400" dirty="0" err="1" smtClean="0"/>
              <a:t>Tilly</a:t>
            </a:r>
            <a:r>
              <a:rPr lang="pt-BR" sz="2400" dirty="0" smtClean="0"/>
              <a:t> apud </a:t>
            </a:r>
            <a:r>
              <a:rPr lang="pt-BR" sz="2400" dirty="0" err="1" smtClean="0"/>
              <a:t>Chazel</a:t>
            </a:r>
            <a:r>
              <a:rPr lang="pt-BR" sz="2400" dirty="0" smtClean="0"/>
              <a:t>). </a:t>
            </a:r>
          </a:p>
          <a:p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455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34482" y="270588"/>
            <a:ext cx="5999583" cy="821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DEFINIÇÕES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82555" y="1399592"/>
            <a:ext cx="919065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“O termo movimentos sociais diz respeito aos processos não institucionalizados e aos grupos que os desencadeiam, às lutas políticas, às organizações e discursos dos líderes e seguidores que se formaram com a finalidade de mudar, de modo frequentemente radical, a distribuição vigente das recompensas e sanções sociais, as formas de interação individual e os grandes ideais culturais”. (Alexander)</a:t>
            </a:r>
          </a:p>
          <a:p>
            <a:endParaRPr lang="pt-BR" sz="2400" dirty="0"/>
          </a:p>
          <a:p>
            <a:r>
              <a:rPr lang="pt-BR" sz="2400" dirty="0" smtClean="0"/>
              <a:t>“Vamos considerar, portanto, movimento social um empreendimento coletivo de protesto e de contestação que visa impor mudanças, de importância variável, na estrutura social e/ou política através do recurso frequente, mas não necessariamente exclusivo, a meios não-institucionalizados” (</a:t>
            </a:r>
            <a:r>
              <a:rPr lang="pt-BR" sz="2400" dirty="0" err="1" smtClean="0"/>
              <a:t>Chazel</a:t>
            </a:r>
            <a:r>
              <a:rPr lang="pt-BR" sz="2400" dirty="0" smtClean="0"/>
              <a:t>).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201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9208" y="223935"/>
            <a:ext cx="7576457" cy="1045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TEMAS E QUESTÕES ESSENCIAIS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6571" y="1483567"/>
            <a:ext cx="900404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 smtClean="0"/>
              <a:t>Transformações das condições macrossociológicas </a:t>
            </a:r>
            <a:r>
              <a:rPr lang="pt-BR" dirty="0" smtClean="0"/>
              <a:t>propícias: (a) às </a:t>
            </a:r>
            <a:r>
              <a:rPr lang="pt-BR" dirty="0" smtClean="0"/>
              <a:t>expressões públicas de descontentamento</a:t>
            </a:r>
            <a:r>
              <a:rPr lang="pt-BR" dirty="0" smtClean="0"/>
              <a:t>,(b) ao </a:t>
            </a:r>
            <a:r>
              <a:rPr lang="pt-BR" dirty="0" smtClean="0"/>
              <a:t>debate de problemas percebidos como estando na origem do mal-estar </a:t>
            </a:r>
            <a:r>
              <a:rPr lang="pt-BR" dirty="0" smtClean="0"/>
              <a:t>social; e (c) </a:t>
            </a:r>
            <a:r>
              <a:rPr lang="pt-BR" dirty="0" smtClean="0"/>
              <a:t>à emergência dos movimentos sociais;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 smtClean="0"/>
              <a:t>Fatores direitos e concretos relacionados com a mobilização coletiva, à capacidade de agir coletivamente. Importância dos modos de organização interna, as formas de comunicação e grau de solidariedade;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 smtClean="0"/>
              <a:t>Componentes ideológicos, valores, crenças e visões de mundo que inspiram participantes, </a:t>
            </a:r>
            <a:r>
              <a:rPr lang="pt-BR" dirty="0" smtClean="0"/>
              <a:t>militantes, lideranças;</a:t>
            </a:r>
            <a:endParaRPr lang="pt-BR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 smtClean="0"/>
              <a:t>Possibilidades de êxito ou fracasso </a:t>
            </a:r>
            <a:r>
              <a:rPr lang="pt-BR" dirty="0" smtClean="0"/>
              <a:t>dependem de: (a) o </a:t>
            </a:r>
            <a:r>
              <a:rPr lang="pt-BR" dirty="0" smtClean="0"/>
              <a:t>tipo de </a:t>
            </a:r>
            <a:r>
              <a:rPr lang="pt-BR" dirty="0" smtClean="0"/>
              <a:t>movimento</a:t>
            </a:r>
            <a:r>
              <a:rPr lang="pt-BR" dirty="0"/>
              <a:t>;</a:t>
            </a:r>
            <a:r>
              <a:rPr lang="pt-BR" dirty="0" smtClean="0"/>
              <a:t> (b) alianças </a:t>
            </a:r>
            <a:r>
              <a:rPr lang="pt-BR" dirty="0" smtClean="0"/>
              <a:t>e coligações passíveis de serem </a:t>
            </a:r>
            <a:r>
              <a:rPr lang="pt-BR" dirty="0" smtClean="0"/>
              <a:t>firmadas; e (c) posição </a:t>
            </a:r>
            <a:r>
              <a:rPr lang="pt-BR" dirty="0" smtClean="0"/>
              <a:t>em relação às meios de formação da opinião pública.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 smtClean="0"/>
              <a:t>Fatores </a:t>
            </a:r>
            <a:r>
              <a:rPr lang="pt-BR" dirty="0" err="1" smtClean="0"/>
              <a:t>microssociológicos</a:t>
            </a:r>
            <a:r>
              <a:rPr lang="pt-BR" dirty="0" smtClean="0"/>
              <a:t>: perfil e composição </a:t>
            </a:r>
            <a:r>
              <a:rPr lang="pt-BR" dirty="0" smtClean="0"/>
              <a:t>de lideranças, militantes e participantes: relações e interações cotidianas entre esses grupos.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3247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87829" y="251927"/>
            <a:ext cx="7725747" cy="1035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>
                <a:solidFill>
                  <a:schemeClr val="tx1"/>
                </a:solidFill>
              </a:rPr>
              <a:t>TEMAS E QUESTÕES ESSENCIAIS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87829" y="1614196"/>
            <a:ext cx="856550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Subjetividade e ação coletiva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Elementos racionais e irracionais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Elementos de organização, </a:t>
            </a:r>
            <a:r>
              <a:rPr lang="pt-BR" sz="2400" dirty="0" smtClean="0"/>
              <a:t>institucionalidades</a:t>
            </a:r>
            <a:endParaRPr lang="pt-B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Movimentos sociais e sociedade civil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Movimentos sociais, transformação e conservação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Movimentos sociais e democracia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50923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3853" y="149290"/>
            <a:ext cx="8276253" cy="886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Movimentos Sociais como Política (</a:t>
            </a:r>
            <a:r>
              <a:rPr lang="pt-BR" sz="2400" dirty="0" err="1" smtClean="0">
                <a:solidFill>
                  <a:schemeClr val="tx1"/>
                </a:solidFill>
              </a:rPr>
              <a:t>Tilly</a:t>
            </a:r>
            <a:r>
              <a:rPr lang="pt-BR" sz="2400" dirty="0" smtClean="0">
                <a:solidFill>
                  <a:schemeClr val="tx1"/>
                </a:solidFill>
              </a:rPr>
              <a:t>)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03853" y="1399592"/>
            <a:ext cx="904136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Movimentos sociais como síntese de três elementos: </a:t>
            </a:r>
          </a:p>
          <a:p>
            <a:r>
              <a:rPr lang="pt-BR" sz="2400" dirty="0"/>
              <a:t>	</a:t>
            </a:r>
            <a:endParaRPr lang="pt-BR" sz="2400" dirty="0" smtClean="0"/>
          </a:p>
          <a:p>
            <a:r>
              <a:rPr lang="pt-BR" sz="2400" dirty="0"/>
              <a:t>	</a:t>
            </a:r>
            <a:r>
              <a:rPr lang="pt-BR" sz="2400" dirty="0" smtClean="0"/>
              <a:t>|esforço público sustentado de elaboração de reivindicações coletivas dirigidas a </a:t>
            </a:r>
            <a:r>
              <a:rPr lang="pt-BR" sz="2400" dirty="0" smtClean="0"/>
              <a:t>determinadas </a:t>
            </a:r>
            <a:r>
              <a:rPr lang="pt-BR" sz="2400" dirty="0" smtClean="0"/>
              <a:t>autoridades;</a:t>
            </a:r>
          </a:p>
          <a:p>
            <a:endParaRPr lang="pt-BR" sz="2400" dirty="0" smtClean="0"/>
          </a:p>
          <a:p>
            <a:r>
              <a:rPr lang="pt-BR" sz="2400" dirty="0"/>
              <a:t>	</a:t>
            </a:r>
            <a:r>
              <a:rPr lang="pt-BR" sz="2400" dirty="0" smtClean="0"/>
              <a:t>II emprego e combinações entre diferentes repertórios de ação política;</a:t>
            </a:r>
          </a:p>
          <a:p>
            <a:endParaRPr lang="pt-BR" sz="2400" dirty="0" smtClean="0"/>
          </a:p>
          <a:p>
            <a:r>
              <a:rPr lang="pt-BR" sz="2400" dirty="0"/>
              <a:t>	</a:t>
            </a:r>
            <a:r>
              <a:rPr lang="pt-BR" sz="2400" dirty="0" smtClean="0"/>
              <a:t>III representações públicas concentradas de VUNC:</a:t>
            </a:r>
          </a:p>
          <a:p>
            <a:r>
              <a:rPr lang="pt-BR" sz="2400" dirty="0"/>
              <a:t>	</a:t>
            </a:r>
            <a:r>
              <a:rPr lang="pt-BR" sz="2400" dirty="0" smtClean="0"/>
              <a:t>	- valor </a:t>
            </a:r>
          </a:p>
          <a:p>
            <a:r>
              <a:rPr lang="pt-BR" sz="2400" dirty="0"/>
              <a:t>	</a:t>
            </a:r>
            <a:r>
              <a:rPr lang="pt-BR" sz="2400" dirty="0" smtClean="0"/>
              <a:t>	- unidade</a:t>
            </a:r>
          </a:p>
          <a:p>
            <a:r>
              <a:rPr lang="pt-BR" sz="2400" dirty="0"/>
              <a:t>	</a:t>
            </a:r>
            <a:r>
              <a:rPr lang="pt-BR" sz="2400" dirty="0" smtClean="0"/>
              <a:t>	- números</a:t>
            </a:r>
          </a:p>
          <a:p>
            <a:r>
              <a:rPr lang="pt-BR" sz="2400" dirty="0"/>
              <a:t>	</a:t>
            </a:r>
            <a:r>
              <a:rPr lang="pt-BR" sz="2400" dirty="0" smtClean="0"/>
              <a:t>	- comprometimento</a:t>
            </a:r>
          </a:p>
          <a:p>
            <a:r>
              <a:rPr lang="pt-BR" sz="2400" dirty="0" smtClean="0"/>
              <a:t>		</a:t>
            </a:r>
            <a:endParaRPr lang="pt-BR" sz="2400" dirty="0"/>
          </a:p>
        </p:txBody>
      </p:sp>
      <p:cxnSp>
        <p:nvCxnSpPr>
          <p:cNvPr id="6" name="Conector reto 5"/>
          <p:cNvCxnSpPr/>
          <p:nvPr/>
        </p:nvCxnSpPr>
        <p:spPr>
          <a:xfrm>
            <a:off x="849086" y="6408528"/>
            <a:ext cx="7931020" cy="27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260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42392" y="223935"/>
            <a:ext cx="7632441" cy="1446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Movimentos Sociais e Política: questões </a:t>
            </a:r>
            <a:r>
              <a:rPr lang="pt-BR" sz="2000" b="1" dirty="0" smtClean="0">
                <a:solidFill>
                  <a:schemeClr val="tx1"/>
                </a:solidFill>
              </a:rPr>
              <a:t>essenciais (</a:t>
            </a:r>
            <a:r>
              <a:rPr lang="pt-BR" sz="2000" b="1" dirty="0" err="1" smtClean="0">
                <a:solidFill>
                  <a:schemeClr val="tx1"/>
                </a:solidFill>
              </a:rPr>
              <a:t>Tilly</a:t>
            </a:r>
            <a:r>
              <a:rPr lang="pt-BR" sz="2000" b="1" dirty="0" smtClean="0">
                <a:solidFill>
                  <a:schemeClr val="tx1"/>
                </a:solidFill>
              </a:rPr>
              <a:t>)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18457" y="2071396"/>
            <a:ext cx="84162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Rastreamento das origens e transformações dos elementos principais do movimento social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Processos sociais que encorajam ou inibem a proliferação dos movimentos sociais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Elementos dos movimentos sociais que interagem com outras formas de fazer política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Causas e variações dos movimentos sociais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870320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177</TotalTime>
  <Words>791</Words>
  <Application>Microsoft Office PowerPoint</Application>
  <PresentationFormat>Widescreen</PresentationFormat>
  <Paragraphs>100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Trebuchet MS</vt:lpstr>
      <vt:lpstr>Wingdings</vt:lpstr>
      <vt:lpstr>Wingdings 3</vt:lpstr>
      <vt:lpstr>Facetado</vt:lpstr>
      <vt:lpstr>Fls0648 – SOCIOLOGIA POLÍTICA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Fls0648 – SOCIOLOGIA POLÍTICA</dc:title>
  <dc:creator>Sergio Adorno</dc:creator>
  <cp:lastModifiedBy>Sergio Adorno</cp:lastModifiedBy>
  <cp:revision>24</cp:revision>
  <dcterms:created xsi:type="dcterms:W3CDTF">2018-05-16T19:38:53Z</dcterms:created>
  <dcterms:modified xsi:type="dcterms:W3CDTF">2018-05-18T15:15:06Z</dcterms:modified>
</cp:coreProperties>
</file>