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72" r:id="rId2"/>
    <p:sldId id="333" r:id="rId3"/>
    <p:sldId id="354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2" r:id="rId19"/>
    <p:sldId id="353" r:id="rId20"/>
    <p:sldId id="350" r:id="rId21"/>
    <p:sldId id="351" r:id="rId22"/>
    <p:sldId id="355" r:id="rId23"/>
    <p:sldId id="356" r:id="rId24"/>
    <p:sldId id="357" r:id="rId25"/>
    <p:sldId id="358" r:id="rId26"/>
    <p:sldId id="359" r:id="rId27"/>
    <p:sldId id="28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7DA70-28E8-4F24-8FC8-72D937D60867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60D1E-A154-4F9A-911B-DA4FA2EFA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92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B38DBD-D98A-476F-8905-F8EB6B11E6FE}" type="slidenum">
              <a:rPr lang="en-US" altLang="pt-BR"/>
              <a:pPr eaLnBrk="1" hangingPunct="1">
                <a:spcBef>
                  <a:spcPct val="0"/>
                </a:spcBef>
              </a:pPr>
              <a:t>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25121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pt-BR" smtClean="0"/>
          </a:p>
        </p:txBody>
      </p:sp>
      <p:sp>
        <p:nvSpPr>
          <p:cNvPr id="1771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2B679F-0D18-4F36-A91A-E1C3EA0F5320}" type="slidenum">
              <a:rPr lang="de-DE" altLang="pt-BR" smtClean="0"/>
              <a:pPr>
                <a:spcBef>
                  <a:spcPct val="0"/>
                </a:spcBef>
              </a:pPr>
              <a:t>11</a:t>
            </a:fld>
            <a:endParaRPr lang="de-DE" altLang="pt-BR" smtClean="0"/>
          </a:p>
        </p:txBody>
      </p:sp>
    </p:spTree>
    <p:extLst>
      <p:ext uri="{BB962C8B-B14F-4D97-AF65-F5344CB8AC3E}">
        <p14:creationId xmlns:p14="http://schemas.microsoft.com/office/powerpoint/2010/main" val="485298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pt-BR" smtClean="0"/>
          </a:p>
        </p:txBody>
      </p:sp>
      <p:sp>
        <p:nvSpPr>
          <p:cNvPr id="1792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B831E7-DFA2-4D69-A487-A7ADB130B070}" type="slidenum">
              <a:rPr lang="de-DE" altLang="pt-BR" smtClean="0"/>
              <a:pPr>
                <a:spcBef>
                  <a:spcPct val="0"/>
                </a:spcBef>
              </a:pPr>
              <a:t>12</a:t>
            </a:fld>
            <a:endParaRPr lang="de-DE" altLang="pt-BR" smtClean="0"/>
          </a:p>
        </p:txBody>
      </p:sp>
    </p:spTree>
    <p:extLst>
      <p:ext uri="{BB962C8B-B14F-4D97-AF65-F5344CB8AC3E}">
        <p14:creationId xmlns:p14="http://schemas.microsoft.com/office/powerpoint/2010/main" val="374124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pt-BR" smtClean="0"/>
          </a:p>
        </p:txBody>
      </p:sp>
      <p:sp>
        <p:nvSpPr>
          <p:cNvPr id="1812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CF9936-9533-4C76-8659-E4985119A4BF}" type="slidenum">
              <a:rPr lang="de-DE" altLang="pt-BR" smtClean="0"/>
              <a:pPr>
                <a:spcBef>
                  <a:spcPct val="0"/>
                </a:spcBef>
              </a:pPr>
              <a:t>13</a:t>
            </a:fld>
            <a:endParaRPr lang="de-DE" altLang="pt-BR" smtClean="0"/>
          </a:p>
        </p:txBody>
      </p:sp>
    </p:spTree>
    <p:extLst>
      <p:ext uri="{BB962C8B-B14F-4D97-AF65-F5344CB8AC3E}">
        <p14:creationId xmlns:p14="http://schemas.microsoft.com/office/powerpoint/2010/main" val="1718574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pt-BR" smtClean="0"/>
          </a:p>
        </p:txBody>
      </p:sp>
      <p:sp>
        <p:nvSpPr>
          <p:cNvPr id="1833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3D99CA-90A9-4E47-B610-38522A255621}" type="slidenum">
              <a:rPr lang="de-DE" altLang="pt-BR" smtClean="0"/>
              <a:pPr>
                <a:spcBef>
                  <a:spcPct val="0"/>
                </a:spcBef>
              </a:pPr>
              <a:t>14</a:t>
            </a:fld>
            <a:endParaRPr lang="de-DE" altLang="pt-BR" smtClean="0"/>
          </a:p>
        </p:txBody>
      </p:sp>
    </p:spTree>
    <p:extLst>
      <p:ext uri="{BB962C8B-B14F-4D97-AF65-F5344CB8AC3E}">
        <p14:creationId xmlns:p14="http://schemas.microsoft.com/office/powerpoint/2010/main" val="3270223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pt-BR" smtClean="0"/>
          </a:p>
        </p:txBody>
      </p:sp>
      <p:sp>
        <p:nvSpPr>
          <p:cNvPr id="1853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FD4C2C-CAD6-48FA-A269-AF5E13BD20E3}" type="slidenum">
              <a:rPr lang="de-DE" altLang="pt-BR" smtClean="0"/>
              <a:pPr>
                <a:spcBef>
                  <a:spcPct val="0"/>
                </a:spcBef>
              </a:pPr>
              <a:t>15</a:t>
            </a:fld>
            <a:endParaRPr lang="de-DE" altLang="pt-BR" smtClean="0"/>
          </a:p>
        </p:txBody>
      </p:sp>
    </p:spTree>
    <p:extLst>
      <p:ext uri="{BB962C8B-B14F-4D97-AF65-F5344CB8AC3E}">
        <p14:creationId xmlns:p14="http://schemas.microsoft.com/office/powerpoint/2010/main" val="3220093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873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63FB00-6600-4964-86A4-8EC051A65E25}" type="slidenum">
              <a:rPr lang="de-DE" altLang="pt-BR" smtClean="0"/>
              <a:pPr>
                <a:spcBef>
                  <a:spcPct val="0"/>
                </a:spcBef>
              </a:pPr>
              <a:t>16</a:t>
            </a:fld>
            <a:endParaRPr lang="de-DE" altLang="pt-BR" smtClean="0"/>
          </a:p>
        </p:txBody>
      </p:sp>
    </p:spTree>
    <p:extLst>
      <p:ext uri="{BB962C8B-B14F-4D97-AF65-F5344CB8AC3E}">
        <p14:creationId xmlns:p14="http://schemas.microsoft.com/office/powerpoint/2010/main" val="4122842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pt-BR" smtClean="0"/>
          </a:p>
        </p:txBody>
      </p:sp>
      <p:sp>
        <p:nvSpPr>
          <p:cNvPr id="1894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06E565-9293-4049-AC0B-E626CA5D630D}" type="slidenum">
              <a:rPr lang="de-DE" altLang="pt-BR" smtClean="0"/>
              <a:pPr>
                <a:spcBef>
                  <a:spcPct val="0"/>
                </a:spcBef>
              </a:pPr>
              <a:t>17</a:t>
            </a:fld>
            <a:endParaRPr lang="de-DE" altLang="pt-BR" smtClean="0"/>
          </a:p>
        </p:txBody>
      </p:sp>
    </p:spTree>
    <p:extLst>
      <p:ext uri="{BB962C8B-B14F-4D97-AF65-F5344CB8AC3E}">
        <p14:creationId xmlns:p14="http://schemas.microsoft.com/office/powerpoint/2010/main" val="2518530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pt-BR" smtClean="0"/>
          </a:p>
        </p:txBody>
      </p:sp>
      <p:sp>
        <p:nvSpPr>
          <p:cNvPr id="195588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6C6694-B74C-435D-ACE5-A0ACBC916769}" type="slidenum">
              <a:rPr lang="de-DE" altLang="pt-BR"/>
              <a:pPr algn="r" eaLnBrk="1" hangingPunct="1">
                <a:spcBef>
                  <a:spcPct val="0"/>
                </a:spcBef>
              </a:pPr>
              <a:t>18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3219163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pt-BR" smtClean="0"/>
          </a:p>
        </p:txBody>
      </p:sp>
      <p:sp>
        <p:nvSpPr>
          <p:cNvPr id="197636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FBA63BE-E338-4064-9511-A2FBEF7081AC}" type="slidenum">
              <a:rPr lang="de-DE" altLang="pt-BR"/>
              <a:pPr algn="r" eaLnBrk="1" hangingPunct="1">
                <a:spcBef>
                  <a:spcPct val="0"/>
                </a:spcBef>
              </a:pPr>
              <a:t>19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3115400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pt-BR" smtClean="0"/>
          </a:p>
        </p:txBody>
      </p:sp>
      <p:sp>
        <p:nvSpPr>
          <p:cNvPr id="1914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F1D083-CC85-406B-8D03-767963796FED}" type="slidenum">
              <a:rPr lang="de-DE" altLang="pt-BR" smtClean="0"/>
              <a:pPr>
                <a:spcBef>
                  <a:spcPct val="0"/>
                </a:spcBef>
              </a:pPr>
              <a:t>20</a:t>
            </a:fld>
            <a:endParaRPr lang="de-DE" altLang="pt-BR" smtClean="0"/>
          </a:p>
        </p:txBody>
      </p:sp>
    </p:spTree>
    <p:extLst>
      <p:ext uri="{BB962C8B-B14F-4D97-AF65-F5344CB8AC3E}">
        <p14:creationId xmlns:p14="http://schemas.microsoft.com/office/powerpoint/2010/main" val="60173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pt-BR" smtClean="0"/>
          </a:p>
        </p:txBody>
      </p:sp>
      <p:sp>
        <p:nvSpPr>
          <p:cNvPr id="15667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1C9164-ADAF-4958-B60B-548CC04CE64A}" type="slidenum">
              <a:rPr lang="de-DE" altLang="pt-BR" smtClean="0"/>
              <a:pPr>
                <a:spcBef>
                  <a:spcPct val="0"/>
                </a:spcBef>
              </a:pPr>
              <a:t>2</a:t>
            </a:fld>
            <a:endParaRPr lang="de-DE" altLang="pt-BR" smtClean="0"/>
          </a:p>
        </p:txBody>
      </p:sp>
    </p:spTree>
    <p:extLst>
      <p:ext uri="{BB962C8B-B14F-4D97-AF65-F5344CB8AC3E}">
        <p14:creationId xmlns:p14="http://schemas.microsoft.com/office/powerpoint/2010/main" val="744406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pt-BR" smtClean="0"/>
          </a:p>
        </p:txBody>
      </p:sp>
      <p:sp>
        <p:nvSpPr>
          <p:cNvPr id="1935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7383F5-F88E-46A2-9258-11C86C35153E}" type="slidenum">
              <a:rPr lang="de-DE" altLang="pt-BR" smtClean="0"/>
              <a:pPr>
                <a:spcBef>
                  <a:spcPct val="0"/>
                </a:spcBef>
              </a:pPr>
              <a:t>21</a:t>
            </a:fld>
            <a:endParaRPr lang="de-DE" altLang="pt-BR" smtClean="0"/>
          </a:p>
        </p:txBody>
      </p:sp>
    </p:spTree>
    <p:extLst>
      <p:ext uri="{BB962C8B-B14F-4D97-AF65-F5344CB8AC3E}">
        <p14:creationId xmlns:p14="http://schemas.microsoft.com/office/powerpoint/2010/main" val="3757136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E07657-F6C4-46D6-9D35-1125EB4A978B}" type="slidenum">
              <a:rPr lang="en-US" altLang="pt-BR"/>
              <a:pPr eaLnBrk="1" hangingPunct="1">
                <a:spcBef>
                  <a:spcPct val="0"/>
                </a:spcBef>
              </a:pPr>
              <a:t>27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7111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pt-BR" smtClean="0"/>
          </a:p>
        </p:txBody>
      </p:sp>
      <p:sp>
        <p:nvSpPr>
          <p:cNvPr id="1628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300FB-9547-4AA8-B527-4B08F6BD6D9A}" type="slidenum">
              <a:rPr lang="de-DE" altLang="pt-BR" smtClean="0"/>
              <a:pPr>
                <a:spcBef>
                  <a:spcPct val="0"/>
                </a:spcBef>
              </a:pPr>
              <a:t>4</a:t>
            </a:fld>
            <a:endParaRPr lang="de-DE" altLang="pt-BR" smtClean="0"/>
          </a:p>
        </p:txBody>
      </p:sp>
    </p:spTree>
    <p:extLst>
      <p:ext uri="{BB962C8B-B14F-4D97-AF65-F5344CB8AC3E}">
        <p14:creationId xmlns:p14="http://schemas.microsoft.com/office/powerpoint/2010/main" val="965172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pt-BR" smtClean="0"/>
          </a:p>
        </p:txBody>
      </p:sp>
      <p:sp>
        <p:nvSpPr>
          <p:cNvPr id="164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5E9CA5-C7E0-4562-9602-7C272547CF13}" type="slidenum">
              <a:rPr lang="de-DE" altLang="pt-BR" smtClean="0"/>
              <a:pPr>
                <a:spcBef>
                  <a:spcPct val="0"/>
                </a:spcBef>
              </a:pPr>
              <a:t>5</a:t>
            </a:fld>
            <a:endParaRPr lang="de-DE" altLang="pt-BR" smtClean="0"/>
          </a:p>
        </p:txBody>
      </p:sp>
    </p:spTree>
    <p:extLst>
      <p:ext uri="{BB962C8B-B14F-4D97-AF65-F5344CB8AC3E}">
        <p14:creationId xmlns:p14="http://schemas.microsoft.com/office/powerpoint/2010/main" val="1654189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pt-BR" smtClean="0"/>
          </a:p>
        </p:txBody>
      </p:sp>
      <p:sp>
        <p:nvSpPr>
          <p:cNvPr id="166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58003B-72B0-477C-9130-CA42FAD485D1}" type="slidenum">
              <a:rPr lang="de-DE" altLang="pt-BR" smtClean="0"/>
              <a:pPr>
                <a:spcBef>
                  <a:spcPct val="0"/>
                </a:spcBef>
              </a:pPr>
              <a:t>6</a:t>
            </a:fld>
            <a:endParaRPr lang="de-DE" altLang="pt-BR" smtClean="0"/>
          </a:p>
        </p:txBody>
      </p:sp>
    </p:spTree>
    <p:extLst>
      <p:ext uri="{BB962C8B-B14F-4D97-AF65-F5344CB8AC3E}">
        <p14:creationId xmlns:p14="http://schemas.microsoft.com/office/powerpoint/2010/main" val="3645493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pt-BR" smtClean="0"/>
          </a:p>
        </p:txBody>
      </p:sp>
      <p:sp>
        <p:nvSpPr>
          <p:cNvPr id="1689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A42432-A7AC-407A-AB2C-ACA61B70D16B}" type="slidenum">
              <a:rPr lang="de-DE" altLang="pt-BR" smtClean="0"/>
              <a:pPr>
                <a:spcBef>
                  <a:spcPct val="0"/>
                </a:spcBef>
              </a:pPr>
              <a:t>7</a:t>
            </a:fld>
            <a:endParaRPr lang="de-DE" altLang="pt-BR" smtClean="0"/>
          </a:p>
        </p:txBody>
      </p:sp>
    </p:spTree>
    <p:extLst>
      <p:ext uri="{BB962C8B-B14F-4D97-AF65-F5344CB8AC3E}">
        <p14:creationId xmlns:p14="http://schemas.microsoft.com/office/powerpoint/2010/main" val="2491618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pt-BR" smtClean="0"/>
          </a:p>
        </p:txBody>
      </p:sp>
      <p:sp>
        <p:nvSpPr>
          <p:cNvPr id="1710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3BA94C-EF07-415A-8FAC-EDAEA3038F19}" type="slidenum">
              <a:rPr lang="de-DE" altLang="pt-BR" smtClean="0"/>
              <a:pPr>
                <a:spcBef>
                  <a:spcPct val="0"/>
                </a:spcBef>
              </a:pPr>
              <a:t>8</a:t>
            </a:fld>
            <a:endParaRPr lang="de-DE" altLang="pt-BR" smtClean="0"/>
          </a:p>
        </p:txBody>
      </p:sp>
    </p:spTree>
    <p:extLst>
      <p:ext uri="{BB962C8B-B14F-4D97-AF65-F5344CB8AC3E}">
        <p14:creationId xmlns:p14="http://schemas.microsoft.com/office/powerpoint/2010/main" val="3346260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pt-BR" smtClean="0"/>
          </a:p>
        </p:txBody>
      </p:sp>
      <p:sp>
        <p:nvSpPr>
          <p:cNvPr id="1730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25BF99-B5C1-47B1-99DF-3DF550FF11A3}" type="slidenum">
              <a:rPr lang="de-DE" altLang="pt-BR" smtClean="0"/>
              <a:pPr>
                <a:spcBef>
                  <a:spcPct val="0"/>
                </a:spcBef>
              </a:pPr>
              <a:t>9</a:t>
            </a:fld>
            <a:endParaRPr lang="de-DE" altLang="pt-BR" smtClean="0"/>
          </a:p>
        </p:txBody>
      </p:sp>
    </p:spTree>
    <p:extLst>
      <p:ext uri="{BB962C8B-B14F-4D97-AF65-F5344CB8AC3E}">
        <p14:creationId xmlns:p14="http://schemas.microsoft.com/office/powerpoint/2010/main" val="1458926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pt-BR" smtClean="0"/>
          </a:p>
        </p:txBody>
      </p:sp>
      <p:sp>
        <p:nvSpPr>
          <p:cNvPr id="1751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5B57D6-D0FE-43C2-AD61-FA1B4EBAFB32}" type="slidenum">
              <a:rPr lang="de-DE" altLang="pt-BR" smtClean="0"/>
              <a:pPr>
                <a:spcBef>
                  <a:spcPct val="0"/>
                </a:spcBef>
              </a:pPr>
              <a:t>10</a:t>
            </a:fld>
            <a:endParaRPr lang="de-DE" altLang="pt-BR" smtClean="0"/>
          </a:p>
        </p:txBody>
      </p:sp>
    </p:spTree>
    <p:extLst>
      <p:ext uri="{BB962C8B-B14F-4D97-AF65-F5344CB8AC3E}">
        <p14:creationId xmlns:p14="http://schemas.microsoft.com/office/powerpoint/2010/main" val="330245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anslate.googleusercontent.com/translate_c?depth=1&amp;hl=pt-BR&amp;prev=search&amp;rurl=translate.google.com.br&amp;sl=en&amp;u=http://www.polver.uni-konstanz.de/en/seibel/home/&amp;usg=ALkJrhjzAqhxRFr1oW9jcs-EkylSybWhZQ" TargetMode="External"/><Relationship Id="rId4" Type="http://schemas.openxmlformats.org/officeDocument/2006/relationships/hyperlink" Target="https://translate.googleusercontent.com/translate_c?depth=1&amp;hl=pt-BR&amp;prev=search&amp;rurl=translate.google.com.br&amp;sl=en&amp;u=http://www.inf.uni-konstanz.de/algo/&amp;usg=ALkJrhglRWr8pJjqoRbtasbd7CoVrsY2wQ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pajek.imfm.si/doku.php" TargetMode="External"/><Relationship Id="rId13" Type="http://schemas.openxmlformats.org/officeDocument/2006/relationships/hyperlink" Target="http://cneurocvs.rmki.kfki.hu/igraph/" TargetMode="External"/><Relationship Id="rId18" Type="http://schemas.openxmlformats.org/officeDocument/2006/relationships/hyperlink" Target="http://erzuli.ss.uci.edu/R.stuff/" TargetMode="External"/><Relationship Id="rId3" Type="http://schemas.openxmlformats.org/officeDocument/2006/relationships/hyperlink" Target="http://graphexploration.cond.org/" TargetMode="External"/><Relationship Id="rId7" Type="http://schemas.openxmlformats.org/officeDocument/2006/relationships/hyperlink" Target="http://www.casos.cs.cmu.edu/projects/ora/index.html" TargetMode="External"/><Relationship Id="rId12" Type="http://schemas.openxmlformats.org/officeDocument/2006/relationships/hyperlink" Target="http://www.visone.info/" TargetMode="External"/><Relationship Id="rId17" Type="http://schemas.openxmlformats.org/officeDocument/2006/relationships/hyperlink" Target="http://www.codeplex.com/NodeXL" TargetMode="External"/><Relationship Id="rId2" Type="http://schemas.openxmlformats.org/officeDocument/2006/relationships/hyperlink" Target="http://www.atalab.com/software/" TargetMode="External"/><Relationship Id="rId16" Type="http://schemas.openxmlformats.org/officeDocument/2006/relationships/hyperlink" Target="http://networkx.lanl.gov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wb.slis.indiana.edu/index.html" TargetMode="External"/><Relationship Id="rId11" Type="http://schemas.openxmlformats.org/officeDocument/2006/relationships/hyperlink" Target="http://www.analytictech.com/ucinet6/ucinet.htm" TargetMode="External"/><Relationship Id="rId5" Type="http://schemas.openxmlformats.org/officeDocument/2006/relationships/hyperlink" Target="http://www.netvis.org/" TargetMode="External"/><Relationship Id="rId15" Type="http://schemas.openxmlformats.org/officeDocument/2006/relationships/hyperlink" Target="http://www.libsna.org/" TargetMode="External"/><Relationship Id="rId10" Type="http://schemas.openxmlformats.org/officeDocument/2006/relationships/hyperlink" Target="http://socnetv.sourceforge.net/index.html" TargetMode="External"/><Relationship Id="rId4" Type="http://schemas.openxmlformats.org/officeDocument/2006/relationships/hyperlink" Target="http://www.sfu.ca/~richards/Multinet/Pages/multinet.htm" TargetMode="External"/><Relationship Id="rId9" Type="http://schemas.openxmlformats.org/officeDocument/2006/relationships/hyperlink" Target="http://www.fmsasg.com/Products/SentinelVisualizer/" TargetMode="External"/><Relationship Id="rId14" Type="http://schemas.openxmlformats.org/officeDocument/2006/relationships/hyperlink" Target="http://jung.sourceforge.ne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rvar.fdv.uni-lj.si/pajek/portuguese/portugues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95600" y="1295401"/>
            <a:ext cx="7772400" cy="1470025"/>
          </a:xfrm>
        </p:spPr>
        <p:txBody>
          <a:bodyPr/>
          <a:lstStyle/>
          <a:p>
            <a:pPr algn="ctr"/>
            <a:r>
              <a:rPr lang="pt-BR" altLang="pt-BR" smtClean="0"/>
              <a:t>Redes Eletrônicas e </a:t>
            </a:r>
            <a:br>
              <a:rPr lang="pt-BR" altLang="pt-BR" smtClean="0"/>
            </a:br>
            <a:r>
              <a:rPr lang="pt-BR" altLang="pt-BR" smtClean="0"/>
              <a:t>ambientes de informação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pt-BR" altLang="pt-BR" dirty="0" smtClean="0"/>
              <a:t>Prof. Dr. Marcos Luiz </a:t>
            </a:r>
            <a:r>
              <a:rPr lang="pt-BR" altLang="pt-BR" dirty="0" err="1" smtClean="0"/>
              <a:t>Mucheroni</a:t>
            </a:r>
            <a:endParaRPr lang="pt-BR" altLang="pt-BR" dirty="0" smtClean="0"/>
          </a:p>
          <a:p>
            <a:pPr marL="0" indent="0" algn="ctr">
              <a:buNone/>
            </a:pPr>
            <a:r>
              <a:rPr lang="pt-BR" altLang="pt-BR" dirty="0" smtClean="0"/>
              <a:t>14ª. AULA </a:t>
            </a:r>
          </a:p>
          <a:p>
            <a:pPr marL="0" indent="0" algn="ctr">
              <a:buNone/>
            </a:pPr>
            <a:r>
              <a:rPr lang="pt-BR" altLang="pt-BR" dirty="0" smtClean="0"/>
              <a:t>2016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1295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E:\VisitCard\Lo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10556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9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pt-BR" sz="3200" b="1">
                <a:solidFill>
                  <a:srgbClr val="FF0000"/>
                </a:solidFill>
              </a:rPr>
              <a:t>Pajek</a:t>
            </a:r>
          </a:p>
        </p:txBody>
      </p:sp>
      <p:sp>
        <p:nvSpPr>
          <p:cNvPr id="28675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800" b="1" i="1" u="sng" dirty="0" err="1"/>
              <a:t>Pajek</a:t>
            </a:r>
            <a:r>
              <a:rPr lang="en-US" sz="2800" b="1" i="1" u="sng" dirty="0"/>
              <a:t> </a:t>
            </a:r>
            <a:r>
              <a:rPr lang="en-US" sz="2800" b="1" i="1" u="sng" dirty="0" err="1" smtClean="0"/>
              <a:t>usa</a:t>
            </a:r>
            <a:r>
              <a:rPr lang="en-US" sz="2800" b="1" i="1" u="sng" dirty="0" smtClean="0"/>
              <a:t> </a:t>
            </a:r>
            <a:r>
              <a:rPr lang="en-US" sz="2800" b="1" i="1" u="sng" dirty="0" err="1" smtClean="0"/>
              <a:t>seis</a:t>
            </a:r>
            <a:r>
              <a:rPr lang="en-US" sz="2800" b="1" i="1" u="sng" dirty="0" smtClean="0"/>
              <a:t> </a:t>
            </a:r>
            <a:r>
              <a:rPr lang="en-US" sz="2800" b="1" i="1" u="sng" dirty="0" err="1" smtClean="0"/>
              <a:t>diferentes</a:t>
            </a:r>
            <a:r>
              <a:rPr lang="en-US" sz="2800" b="1" i="1" u="sng" dirty="0" smtClean="0"/>
              <a:t> </a:t>
            </a:r>
            <a:r>
              <a:rPr lang="en-US" sz="2800" b="1" i="1" u="sng" dirty="0" err="1" smtClean="0"/>
              <a:t>estruturas</a:t>
            </a:r>
            <a:r>
              <a:rPr lang="en-US" sz="2800" b="1" i="1" u="sng" dirty="0" smtClean="0"/>
              <a:t> de dados</a:t>
            </a:r>
            <a:r>
              <a:rPr lang="en-US" sz="2800" b="1" i="1" u="sng" dirty="0"/>
              <a:t>: </a:t>
            </a:r>
          </a:p>
          <a:p>
            <a:pPr marL="457200" indent="-457200">
              <a:buFont typeface="Arial" panose="020B0604020202020204" pitchFamily="34" charset="0"/>
              <a:buAutoNum type="arabicParenR"/>
              <a:defRPr/>
            </a:pPr>
            <a:r>
              <a:rPr lang="pt-PT" sz="2800" dirty="0"/>
              <a:t>redes (nós e arcos / bordas</a:t>
            </a:r>
            <a:r>
              <a:rPr lang="pt-PT" sz="2800" dirty="0" smtClean="0"/>
              <a:t>),</a:t>
            </a:r>
          </a:p>
          <a:p>
            <a:pPr marL="457200" indent="-457200">
              <a:buFont typeface="Arial" panose="020B0604020202020204" pitchFamily="34" charset="0"/>
              <a:buAutoNum type="arabicParenR"/>
              <a:defRPr/>
            </a:pPr>
            <a:r>
              <a:rPr lang="pt-PT" sz="2800" dirty="0" smtClean="0"/>
              <a:t>partições </a:t>
            </a:r>
            <a:r>
              <a:rPr lang="pt-PT" sz="2800" dirty="0"/>
              <a:t>(classificações de nós, onde cada nó é atribuído exclusivamente a uma classe</a:t>
            </a:r>
            <a:r>
              <a:rPr lang="pt-PT" sz="2800" dirty="0" smtClean="0"/>
              <a:t>),</a:t>
            </a:r>
          </a:p>
          <a:p>
            <a:pPr marL="457200" indent="-457200">
              <a:buFont typeface="Arial" panose="020B0604020202020204" pitchFamily="34" charset="0"/>
              <a:buAutoNum type="arabicParenR"/>
              <a:defRPr/>
            </a:pPr>
            <a:r>
              <a:rPr lang="pt-PT" sz="2800" dirty="0" smtClean="0"/>
              <a:t>permutações </a:t>
            </a:r>
            <a:r>
              <a:rPr lang="pt-PT" sz="2800" dirty="0"/>
              <a:t>(reordenação de nós</a:t>
            </a:r>
            <a:r>
              <a:rPr lang="pt-PT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AutoNum type="arabicParenR"/>
              <a:defRPr/>
            </a:pPr>
            <a:r>
              <a:rPr lang="pt-PT" sz="2800" dirty="0" smtClean="0"/>
              <a:t>clusters </a:t>
            </a:r>
            <a:r>
              <a:rPr lang="pt-PT" sz="2800" dirty="0"/>
              <a:t>(subconjuntos de nós</a:t>
            </a:r>
            <a:r>
              <a:rPr lang="pt-PT" sz="2800" dirty="0" smtClean="0"/>
              <a:t>),</a:t>
            </a:r>
          </a:p>
          <a:p>
            <a:pPr marL="457200" indent="-457200">
              <a:buFont typeface="Arial" panose="020B0604020202020204" pitchFamily="34" charset="0"/>
              <a:buAutoNum type="arabicParenR"/>
              <a:defRPr/>
            </a:pPr>
            <a:r>
              <a:rPr lang="pt-PT" sz="2800" dirty="0" smtClean="0"/>
              <a:t>hierarquias </a:t>
            </a:r>
            <a:r>
              <a:rPr lang="pt-PT" sz="2800" dirty="0"/>
              <a:t>(clusters e nós hierarquicamente ordenados) </a:t>
            </a:r>
            <a:r>
              <a:rPr lang="pt-PT" sz="2800" dirty="0" smtClean="0"/>
              <a:t>e</a:t>
            </a:r>
          </a:p>
          <a:p>
            <a:pPr marL="457200" indent="-457200">
              <a:buFont typeface="Arial" panose="020B0604020202020204" pitchFamily="34" charset="0"/>
              <a:buAutoNum type="arabicParenR"/>
              <a:defRPr/>
            </a:pPr>
            <a:r>
              <a:rPr lang="pt-PT" sz="2800" dirty="0" smtClean="0"/>
              <a:t>vetores </a:t>
            </a:r>
            <a:r>
              <a:rPr lang="pt-PT" sz="2800" dirty="0"/>
              <a:t>(propriedades de nós)</a:t>
            </a:r>
            <a:endParaRPr lang="en-US" sz="2000" dirty="0"/>
          </a:p>
          <a:p>
            <a:pPr eaLnBrk="1" hangingPunct="1">
              <a:defRPr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050912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93750"/>
            <a:ext cx="83820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209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844550"/>
            <a:ext cx="83693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087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736600"/>
            <a:ext cx="865505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136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041400"/>
            <a:ext cx="82550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527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589212" y="2173406"/>
            <a:ext cx="8915399" cy="2262781"/>
          </a:xfrm>
        </p:spPr>
        <p:txBody>
          <a:bodyPr/>
          <a:lstStyle/>
          <a:p>
            <a:pPr eaLnBrk="1" hangingPunct="1"/>
            <a:r>
              <a:rPr lang="en-US" altLang="pt-BR" dirty="0" err="1" smtClean="0">
                <a:solidFill>
                  <a:srgbClr val="FF0000"/>
                </a:solidFill>
              </a:rPr>
              <a:t>Análise</a:t>
            </a:r>
            <a:r>
              <a:rPr lang="en-US" altLang="pt-BR" dirty="0" smtClean="0">
                <a:solidFill>
                  <a:srgbClr val="FF0000"/>
                </a:solidFill>
              </a:rPr>
              <a:t> de </a:t>
            </a:r>
            <a:r>
              <a:rPr lang="en-US" altLang="pt-BR" dirty="0" err="1" smtClean="0">
                <a:solidFill>
                  <a:srgbClr val="FF0000"/>
                </a:solidFill>
              </a:rPr>
              <a:t>Redes</a:t>
            </a:r>
            <a:r>
              <a:rPr lang="en-US" altLang="pt-BR" dirty="0" smtClean="0">
                <a:solidFill>
                  <a:srgbClr val="FF0000"/>
                </a:solidFill>
              </a:rPr>
              <a:t> </a:t>
            </a:r>
            <a:r>
              <a:rPr lang="en-US" altLang="pt-BR" dirty="0" err="1" smtClean="0">
                <a:solidFill>
                  <a:srgbClr val="FF0000"/>
                </a:solidFill>
              </a:rPr>
              <a:t>Sociais</a:t>
            </a:r>
            <a:endParaRPr lang="en-US" altLang="pt-BR" dirty="0" smtClean="0">
              <a:solidFill>
                <a:srgbClr val="FF0000"/>
              </a:solidFill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pt-BR" sz="8800">
                <a:solidFill>
                  <a:srgbClr val="0070C0"/>
                </a:solidFill>
              </a:rPr>
              <a:t>Visone</a:t>
            </a:r>
          </a:p>
        </p:txBody>
      </p:sp>
    </p:spTree>
    <p:extLst>
      <p:ext uri="{BB962C8B-B14F-4D97-AF65-F5344CB8AC3E}">
        <p14:creationId xmlns:p14="http://schemas.microsoft.com/office/powerpoint/2010/main" val="114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dirty="0" err="1" smtClean="0">
                <a:solidFill>
                  <a:schemeClr val="accent2"/>
                </a:solidFill>
              </a:rPr>
              <a:t>Literatura</a:t>
            </a:r>
            <a:r>
              <a:rPr lang="en-US" altLang="pt-BR" dirty="0" smtClean="0">
                <a:solidFill>
                  <a:schemeClr val="accent2"/>
                </a:solidFill>
              </a:rPr>
              <a:t> </a:t>
            </a:r>
            <a:r>
              <a:rPr lang="en-US" altLang="pt-BR" dirty="0" err="1" smtClean="0">
                <a:solidFill>
                  <a:schemeClr val="accent2"/>
                </a:solidFill>
              </a:rPr>
              <a:t>Básica</a:t>
            </a:r>
            <a:r>
              <a:rPr lang="en-US" altLang="pt-BR" dirty="0" smtClean="0">
                <a:solidFill>
                  <a:schemeClr val="accent2"/>
                </a:solidFill>
              </a:rPr>
              <a:t> </a:t>
            </a:r>
            <a:endParaRPr lang="ru-RU" altLang="pt-BR" dirty="0" smtClean="0">
              <a:solidFill>
                <a:schemeClr val="accent2"/>
              </a:solidFill>
            </a:endParaRPr>
          </a:p>
        </p:txBody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pt-BR" smtClean="0"/>
              <a:t>Baur</a:t>
            </a:r>
            <a:r>
              <a:rPr lang="en-US" altLang="pt-BR" smtClean="0"/>
              <a:t>, </a:t>
            </a:r>
            <a:r>
              <a:rPr lang="ru-RU" altLang="pt-BR" smtClean="0"/>
              <a:t>Michael</a:t>
            </a:r>
            <a:r>
              <a:rPr lang="en-US" altLang="pt-BR" smtClean="0"/>
              <a:t> (2008): V</a:t>
            </a:r>
            <a:r>
              <a:rPr lang="ru-RU" altLang="pt-BR" smtClean="0"/>
              <a:t>isone</a:t>
            </a:r>
            <a:r>
              <a:rPr lang="en-US" altLang="pt-BR" smtClean="0"/>
              <a:t>. </a:t>
            </a:r>
            <a:r>
              <a:rPr lang="ru-RU" altLang="pt-BR" smtClean="0"/>
              <a:t>Software for the Analysis and Visualization of Social</a:t>
            </a:r>
            <a:r>
              <a:rPr lang="en-US" altLang="pt-BR" smtClean="0"/>
              <a:t> </a:t>
            </a:r>
            <a:r>
              <a:rPr lang="ru-RU" altLang="pt-BR" smtClean="0"/>
              <a:t>Networks</a:t>
            </a:r>
            <a:r>
              <a:rPr lang="en-US" altLang="pt-BR" smtClean="0"/>
              <a:t>, in:</a:t>
            </a:r>
          </a:p>
          <a:p>
            <a:pPr>
              <a:buFont typeface="Arial" panose="020B0604020202020204" pitchFamily="34" charset="0"/>
              <a:buNone/>
            </a:pPr>
            <a:endParaRPr lang="en-US" altLang="pt-BR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pt-BR" smtClean="0"/>
              <a:t>http://digbib.ubka.uni-karlsruhe.de/volltexte/1000010897</a:t>
            </a:r>
          </a:p>
        </p:txBody>
      </p:sp>
    </p:spTree>
    <p:extLst>
      <p:ext uri="{BB962C8B-B14F-4D97-AF65-F5344CB8AC3E}">
        <p14:creationId xmlns:p14="http://schemas.microsoft.com/office/powerpoint/2010/main" val="758059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el 1"/>
          <p:cNvSpPr>
            <a:spLocks noGrp="1"/>
          </p:cNvSpPr>
          <p:nvPr>
            <p:ph type="title"/>
          </p:nvPr>
        </p:nvSpPr>
        <p:spPr>
          <a:xfrm>
            <a:off x="2452688" y="1194084"/>
            <a:ext cx="8911687" cy="1280890"/>
          </a:xfrm>
        </p:spPr>
        <p:txBody>
          <a:bodyPr/>
          <a:lstStyle/>
          <a:p>
            <a:pPr eaLnBrk="1" hangingPunct="1"/>
            <a:r>
              <a:rPr lang="pt-BR" altLang="pt-BR" sz="3200" dirty="0" smtClean="0"/>
              <a:t>                   </a:t>
            </a:r>
            <a:endParaRPr lang="ru-RU" alt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476034" y="3725328"/>
            <a:ext cx="9193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 principal objetivo do software </a:t>
            </a:r>
            <a:r>
              <a:rPr lang="pt-BR" dirty="0" err="1"/>
              <a:t>Visone</a:t>
            </a:r>
            <a:r>
              <a:rPr lang="pt-BR" dirty="0"/>
              <a:t> é capacitar pesquisadores das ciências </a:t>
            </a:r>
            <a:endParaRPr lang="pt-BR" dirty="0" smtClean="0"/>
          </a:p>
          <a:p>
            <a:r>
              <a:rPr lang="pt-BR" dirty="0" smtClean="0"/>
              <a:t>sociais </a:t>
            </a:r>
            <a:r>
              <a:rPr lang="pt-BR" dirty="0"/>
              <a:t>para analisar e visualizar dados de rede </a:t>
            </a:r>
            <a:r>
              <a:rPr lang="pt-BR" dirty="0" smtClean="0"/>
              <a:t>de </a:t>
            </a:r>
            <a:r>
              <a:rPr lang="pt-BR" dirty="0"/>
              <a:t>uma forma integrada. </a:t>
            </a:r>
            <a:endParaRPr lang="pt-BR" dirty="0" smtClean="0"/>
          </a:p>
          <a:p>
            <a:r>
              <a:rPr lang="pt-BR" dirty="0" smtClean="0"/>
              <a:t>As </a:t>
            </a:r>
            <a:r>
              <a:rPr lang="pt-BR" dirty="0"/>
              <a:t>aplicações potenciais vão desde a </a:t>
            </a:r>
            <a:r>
              <a:rPr lang="pt-BR" dirty="0" err="1" smtClean="0"/>
              <a:t>sociometria</a:t>
            </a:r>
            <a:r>
              <a:rPr lang="pt-BR" dirty="0" smtClean="0"/>
              <a:t>, </a:t>
            </a:r>
            <a:r>
              <a:rPr lang="pt-BR" dirty="0"/>
              <a:t>a </a:t>
            </a:r>
            <a:r>
              <a:rPr lang="pt-BR" dirty="0" err="1"/>
              <a:t>bibliometria</a:t>
            </a:r>
            <a:r>
              <a:rPr lang="pt-BR" dirty="0"/>
              <a:t> e análise </a:t>
            </a:r>
            <a:r>
              <a:rPr lang="pt-BR" dirty="0" smtClean="0"/>
              <a:t>Web.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448975" y="1366466"/>
            <a:ext cx="8915400" cy="3777622"/>
          </a:xfrm>
        </p:spPr>
        <p:txBody>
          <a:bodyPr/>
          <a:lstStyle/>
          <a:p>
            <a:r>
              <a:rPr lang="pt-BR" dirty="0" smtClean="0"/>
              <a:t>História: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Objetivos:</a:t>
            </a:r>
            <a:endParaRPr lang="pt-BR" dirty="0"/>
          </a:p>
        </p:txBody>
      </p:sp>
      <p:pic>
        <p:nvPicPr>
          <p:cNvPr id="1026" name="Picture 2" descr="logotipo Vis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387" y="146333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339988" y="560037"/>
            <a:ext cx="6162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Análise e Visualização de Redes Sociais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448975" y="1654158"/>
            <a:ext cx="90043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Ligação </a:t>
            </a:r>
            <a:r>
              <a:rPr lang="pt-BR" dirty="0"/>
              <a:t>entre a </a:t>
            </a:r>
            <a:r>
              <a:rPr lang="pt-BR" dirty="0">
                <a:hlinkClick r:id="rId4" tooltip="http://www.inf.uni-konstanz.de/algo/"/>
              </a:rPr>
              <a:t>algoritmos e dados estruturas de grupo</a:t>
            </a:r>
            <a:r>
              <a:rPr lang="pt-BR" dirty="0"/>
              <a:t> no Departamento de </a:t>
            </a:r>
            <a:endParaRPr lang="pt-BR" dirty="0" smtClean="0"/>
          </a:p>
          <a:p>
            <a:r>
              <a:rPr lang="pt-BR" dirty="0" smtClean="0"/>
              <a:t>Computadores </a:t>
            </a:r>
            <a:r>
              <a:rPr lang="pt-BR" dirty="0"/>
              <a:t>e Ciências da Informação </a:t>
            </a:r>
            <a:r>
              <a:rPr lang="pt-BR" dirty="0" smtClean="0"/>
              <a:t>e da </a:t>
            </a:r>
            <a:r>
              <a:rPr lang="pt-BR" dirty="0">
                <a:hlinkClick r:id="rId5"/>
              </a:rPr>
              <a:t>Política Doméstica &amp; Grupo </a:t>
            </a:r>
            <a:endParaRPr lang="pt-BR" dirty="0" smtClean="0">
              <a:hlinkClick r:id="rId5"/>
            </a:endParaRPr>
          </a:p>
          <a:p>
            <a:r>
              <a:rPr lang="pt-BR" dirty="0" smtClean="0">
                <a:hlinkClick r:id="rId5"/>
              </a:rPr>
              <a:t>Administração </a:t>
            </a:r>
            <a:r>
              <a:rPr lang="pt-BR" dirty="0">
                <a:hlinkClick r:id="rId5"/>
              </a:rPr>
              <a:t>Pública</a:t>
            </a:r>
            <a:r>
              <a:rPr lang="pt-BR" dirty="0"/>
              <a:t> no Departamento de Política e Gestão, ambos da </a:t>
            </a:r>
            <a:endParaRPr lang="pt-BR" dirty="0" smtClean="0"/>
          </a:p>
          <a:p>
            <a:r>
              <a:rPr lang="pt-BR" dirty="0" smtClean="0"/>
              <a:t>Universidade </a:t>
            </a:r>
            <a:r>
              <a:rPr lang="pt-BR" dirty="0"/>
              <a:t>de </a:t>
            </a:r>
            <a:r>
              <a:rPr lang="pt-BR" dirty="0" err="1"/>
              <a:t>Konstanz</a:t>
            </a:r>
            <a:r>
              <a:rPr lang="pt-BR" dirty="0" smtClean="0"/>
              <a:t>.</a:t>
            </a:r>
          </a:p>
          <a:p>
            <a:r>
              <a:rPr lang="pt-BR" dirty="0" smtClean="0"/>
              <a:t>1ª. </a:t>
            </a:r>
            <a:r>
              <a:rPr lang="pt-BR" dirty="0"/>
              <a:t>Versão disponível: beta-teste da nova versão do software </a:t>
            </a:r>
            <a:r>
              <a:rPr lang="pt-BR" dirty="0" err="1" smtClean="0"/>
              <a:t>Visone</a:t>
            </a:r>
            <a:r>
              <a:rPr lang="pt-BR" dirty="0" smtClean="0"/>
              <a:t> 2005 (mas</a:t>
            </a:r>
          </a:p>
          <a:p>
            <a:r>
              <a:rPr lang="pt-BR" dirty="0" smtClean="0"/>
              <a:t>Existia em desenvolvimento desde 1998.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5468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pt-BR" sz="3200" b="1">
                <a:solidFill>
                  <a:schemeClr val="accent2"/>
                </a:solidFill>
              </a:rPr>
              <a:t>Visone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u</a:t>
            </a:r>
            <a:r>
              <a:rPr lang="pt-BR" sz="2000" dirty="0" err="1"/>
              <a:t>ma</a:t>
            </a:r>
            <a:r>
              <a:rPr lang="pt-BR" sz="2000" dirty="0"/>
              <a:t> ferramenta que facilita a exploração visual de redes </a:t>
            </a:r>
            <a:r>
              <a:rPr lang="pt-BR" sz="2000" dirty="0" smtClean="0"/>
              <a:t>sociais.</a:t>
            </a:r>
          </a:p>
          <a:p>
            <a:pPr>
              <a:lnSpc>
                <a:spcPct val="80000"/>
              </a:lnSpc>
              <a:defRPr/>
            </a:pPr>
            <a:r>
              <a:rPr lang="pt-BR" sz="2000" dirty="0" smtClean="0"/>
              <a:t>uma </a:t>
            </a:r>
            <a:r>
              <a:rPr lang="pt-BR" sz="2000" dirty="0"/>
              <a:t>tentativa de integrar a análise e visualização de redes </a:t>
            </a:r>
            <a:r>
              <a:rPr lang="pt-BR" sz="2000" dirty="0" smtClean="0"/>
              <a:t>sociais</a:t>
            </a:r>
          </a:p>
          <a:p>
            <a:pPr>
              <a:lnSpc>
                <a:spcPct val="80000"/>
              </a:lnSpc>
              <a:defRPr/>
            </a:pPr>
            <a:r>
              <a:rPr lang="pt-BR" sz="2000" dirty="0" smtClean="0"/>
              <a:t>origens </a:t>
            </a:r>
            <a:r>
              <a:rPr lang="pt-BR" sz="2000" dirty="0"/>
              <a:t>de </a:t>
            </a:r>
            <a:r>
              <a:rPr lang="pt-BR" sz="2000" dirty="0" err="1"/>
              <a:t>Visone</a:t>
            </a:r>
            <a:r>
              <a:rPr lang="pt-BR" sz="2000" dirty="0"/>
              <a:t> </a:t>
            </a:r>
            <a:r>
              <a:rPr lang="pt-BR" sz="2000" dirty="0" smtClean="0"/>
              <a:t>desculpa </a:t>
            </a:r>
            <a:r>
              <a:rPr lang="pt-BR" sz="2000" dirty="0"/>
              <a:t>uma cooperação interdisciplinar com pesquisadores da ciência política </a:t>
            </a:r>
            <a:r>
              <a:rPr lang="pt-BR" sz="2000" dirty="0" smtClean="0"/>
              <a:t>que </a:t>
            </a:r>
          </a:p>
          <a:p>
            <a:pPr>
              <a:lnSpc>
                <a:spcPct val="80000"/>
              </a:lnSpc>
              <a:defRPr/>
            </a:pPr>
            <a:r>
              <a:rPr lang="pt-BR" sz="2000" dirty="0" smtClean="0"/>
              <a:t>resultou </a:t>
            </a:r>
            <a:r>
              <a:rPr lang="pt-BR" sz="2000" dirty="0"/>
              <a:t>em utilizações inovadoras de métodos de desenho gráfico para visualização de rede social, e implementações de protótipos dos </a:t>
            </a:r>
            <a:r>
              <a:rPr lang="pt-BR" sz="2000" dirty="0" smtClean="0"/>
              <a:t>mesmos</a:t>
            </a:r>
          </a:p>
          <a:p>
            <a:pPr>
              <a:lnSpc>
                <a:spcPct val="80000"/>
              </a:lnSpc>
              <a:defRPr/>
            </a:pPr>
            <a:r>
              <a:rPr lang="pt-BR" sz="2000" dirty="0" smtClean="0"/>
              <a:t>Em </a:t>
            </a:r>
            <a:r>
              <a:rPr lang="pt-BR" sz="2000" dirty="0"/>
              <a:t>poucas palavras, é um </a:t>
            </a:r>
            <a:r>
              <a:rPr lang="pt-BR" sz="2000" dirty="0" err="1" smtClean="0"/>
              <a:t>Visone</a:t>
            </a:r>
            <a:r>
              <a:rPr lang="pt-BR" sz="2000" dirty="0" smtClean="0"/>
              <a:t>: 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pt-PT" sz="2000" dirty="0" smtClean="0"/>
              <a:t>- uma </a:t>
            </a:r>
            <a:r>
              <a:rPr lang="pt-PT" sz="2000" dirty="0"/>
              <a:t>tentativa de integrar a análise e visualização de redes sociais</a:t>
            </a:r>
            <a:endParaRPr lang="en-US" sz="2400" dirty="0"/>
          </a:p>
          <a:p>
            <a:pPr>
              <a:buFontTx/>
              <a:buChar char="-"/>
              <a:defRPr/>
            </a:pPr>
            <a:r>
              <a:rPr lang="pt-PT" sz="2400" dirty="0"/>
              <a:t>ferramenta para análise interactiva e visualização de redes, nas </a:t>
            </a:r>
            <a:r>
              <a:rPr lang="pt-PT" sz="2400" dirty="0" smtClean="0"/>
              <a:t>quais</a:t>
            </a:r>
          </a:p>
          <a:p>
            <a:pPr>
              <a:buFontTx/>
              <a:buChar char="-"/>
              <a:defRPr/>
            </a:pPr>
            <a:r>
              <a:rPr lang="pt-PT" sz="2400" dirty="0" smtClean="0"/>
              <a:t>originalidade </a:t>
            </a:r>
            <a:r>
              <a:rPr lang="pt-PT" sz="2400" dirty="0"/>
              <a:t>é preferível a abrangência, e </a:t>
            </a:r>
            <a:r>
              <a:rPr lang="pt-PT" sz="2400" dirty="0" smtClean="0"/>
              <a:t>que</a:t>
            </a:r>
          </a:p>
          <a:p>
            <a:pPr>
              <a:buFontTx/>
              <a:buChar char="-"/>
              <a:defRPr/>
            </a:pPr>
            <a:r>
              <a:rPr lang="pt-PT" sz="2400" dirty="0"/>
              <a:t>atende especialmente a</a:t>
            </a:r>
            <a:r>
              <a:rPr lang="pt-PT" sz="2400" dirty="0" smtClean="0"/>
              <a:t>os </a:t>
            </a:r>
            <a:r>
              <a:rPr lang="pt-PT" sz="2400" dirty="0"/>
              <a:t>cientistas sociais</a:t>
            </a:r>
            <a:r>
              <a:rPr lang="en-US" sz="2400" dirty="0" smtClean="0"/>
              <a:t>.</a:t>
            </a: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3040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pt-BR" sz="3200" b="1" dirty="0" smtClean="0">
                <a:solidFill>
                  <a:schemeClr val="accent2"/>
                </a:solidFill>
              </a:rPr>
              <a:t>Modelo</a:t>
            </a:r>
            <a:endParaRPr lang="de-DE" altLang="pt-BR" sz="3200" b="1" dirty="0">
              <a:solidFill>
                <a:schemeClr val="accent2"/>
              </a:solidFill>
            </a:endParaRPr>
          </a:p>
        </p:txBody>
      </p:sp>
      <p:sp>
        <p:nvSpPr>
          <p:cNvPr id="196611" name="Inhaltsplatzhalt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pt-PT" sz="2800" dirty="0"/>
              <a:t>A rede social é constituído de nós (muitas vezes referida como atores), entidades ou seja, como as pessoas, </a:t>
            </a:r>
            <a:r>
              <a:rPr lang="pt-PT" sz="2800" dirty="0" smtClean="0"/>
              <a:t>organizações</a:t>
            </a:r>
          </a:p>
          <a:p>
            <a:pPr>
              <a:lnSpc>
                <a:spcPct val="80000"/>
              </a:lnSpc>
            </a:pPr>
            <a:r>
              <a:rPr lang="pt-PT" sz="2800" dirty="0" smtClean="0"/>
              <a:t>simplesmente </a:t>
            </a:r>
            <a:r>
              <a:rPr lang="pt-PT" sz="2800" dirty="0"/>
              <a:t>objetos que são ligados por relações binárias, tais como relações sociais, dependências ou </a:t>
            </a:r>
            <a:r>
              <a:rPr lang="pt-PT" sz="2800" dirty="0" smtClean="0"/>
              <a:t>troca</a:t>
            </a:r>
          </a:p>
          <a:p>
            <a:pPr>
              <a:lnSpc>
                <a:spcPct val="80000"/>
              </a:lnSpc>
            </a:pPr>
            <a:r>
              <a:rPr lang="pt-PT" sz="2800" dirty="0" smtClean="0"/>
              <a:t>Ambos </a:t>
            </a:r>
            <a:r>
              <a:rPr lang="pt-PT" sz="2800" dirty="0"/>
              <a:t>os nós e links podem ter atributos </a:t>
            </a:r>
            <a:r>
              <a:rPr lang="pt-PT" sz="2800" dirty="0" smtClean="0"/>
              <a:t>adicionais</a:t>
            </a:r>
          </a:p>
          <a:p>
            <a:pPr>
              <a:lnSpc>
                <a:spcPct val="80000"/>
              </a:lnSpc>
            </a:pPr>
            <a:r>
              <a:rPr lang="pt-PT" sz="2800" dirty="0" smtClean="0"/>
              <a:t>Relações </a:t>
            </a:r>
            <a:r>
              <a:rPr lang="pt-PT" sz="2800" dirty="0"/>
              <a:t>que constituem uma rede social pode ser dirigida, não direcionado, ou </a:t>
            </a:r>
            <a:r>
              <a:rPr lang="pt-PT" sz="2800" dirty="0" smtClean="0"/>
              <a:t>misturado</a:t>
            </a:r>
          </a:p>
          <a:p>
            <a:pPr>
              <a:lnSpc>
                <a:spcPct val="80000"/>
              </a:lnSpc>
            </a:pPr>
            <a:r>
              <a:rPr lang="pt-PT" sz="2800" dirty="0" smtClean="0"/>
              <a:t>Os </a:t>
            </a:r>
            <a:r>
              <a:rPr lang="pt-PT" sz="2800" dirty="0"/>
              <a:t>atributos podem ser de qualquer tipo, e os atributos de link numéricos podem fortalecer ou enfraquecer </a:t>
            </a:r>
            <a:r>
              <a:rPr lang="pt-PT" sz="2800" dirty="0" smtClean="0"/>
              <a:t>a relação </a:t>
            </a:r>
            <a:r>
              <a:rPr lang="pt-PT" sz="2800" dirty="0" smtClean="0"/>
              <a:t>entre </a:t>
            </a:r>
            <a:r>
              <a:rPr lang="pt-PT" sz="2800" dirty="0"/>
              <a:t>dois nós</a:t>
            </a:r>
            <a:endParaRPr lang="en-US" altLang="pt-BR" sz="2800" dirty="0"/>
          </a:p>
        </p:txBody>
      </p:sp>
    </p:spTree>
    <p:extLst>
      <p:ext uri="{BB962C8B-B14F-4D97-AF65-F5344CB8AC3E}">
        <p14:creationId xmlns:p14="http://schemas.microsoft.com/office/powerpoint/2010/main" val="259347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714500"/>
            <a:ext cx="6858000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Rechteck 2"/>
          <p:cNvSpPr>
            <a:spLocks noChangeArrowheads="1"/>
          </p:cNvSpPr>
          <p:nvPr/>
        </p:nvSpPr>
        <p:spPr bwMode="auto">
          <a:xfrm>
            <a:off x="2024064" y="428626"/>
            <a:ext cx="81438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Típicas</a:t>
            </a:r>
            <a:r>
              <a:rPr lang="en-US" alt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B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relações</a:t>
            </a:r>
            <a:r>
              <a:rPr lang="en-US" alt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B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sociais</a:t>
            </a:r>
            <a:r>
              <a:rPr lang="en-US" alt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altLang="pt-B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r>
              <a:rPr lang="en-US" alt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pt-B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</a:t>
            </a:r>
            <a:r>
              <a:rPr lang="en-US" alt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 </a:t>
            </a:r>
            <a:r>
              <a:rPr lang="en-US" altLang="pt-B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redes</a:t>
            </a:r>
            <a:r>
              <a:rPr lang="en-US" alt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altLang="pt-B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652" name="Rectangle 7"/>
          <p:cNvSpPr>
            <a:spLocks noChangeArrowheads="1"/>
          </p:cNvSpPr>
          <p:nvPr/>
        </p:nvSpPr>
        <p:spPr bwMode="auto">
          <a:xfrm>
            <a:off x="2309813" y="6143626"/>
            <a:ext cx="7675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400">
                <a:latin typeface="Times New Roman" panose="02020603050405020304" pitchFamily="18" charset="0"/>
              </a:rPr>
              <a:t>c.f. Katzmeier (2007): Social Network Analysis. The Science of Measuring, Visualizing and Simulating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BR" sz="1400">
                <a:latin typeface="Times New Roman" panose="02020603050405020304" pitchFamily="18" charset="0"/>
              </a:rPr>
              <a:t>Data on Social Relationships, Working Paper Series, Vienna</a:t>
            </a:r>
            <a:endParaRPr lang="en-US" altLang="pt-BR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34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285750"/>
            <a:ext cx="868045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42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42875"/>
            <a:ext cx="859155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852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89612" y="1023582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Criar e analisar projetos</a:t>
            </a:r>
            <a:endParaRPr lang="pt-BR" dirty="0"/>
          </a:p>
        </p:txBody>
      </p:sp>
      <p:pic>
        <p:nvPicPr>
          <p:cNvPr id="2050" name="Picture 2" descr="Menu file 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18" y="1693980"/>
            <a:ext cx="7565459" cy="46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07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89612" y="1023582"/>
            <a:ext cx="361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Edição e classificação dos nós</a:t>
            </a:r>
            <a:endParaRPr lang="pt-BR" dirty="0"/>
          </a:p>
        </p:txBody>
      </p:sp>
      <p:pic>
        <p:nvPicPr>
          <p:cNvPr id="3076" name="Picture 4" descr="Node context me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53" y="1762267"/>
            <a:ext cx="73533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424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89612" y="1023582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</a:t>
            </a:r>
            <a:r>
              <a:rPr lang="pt-BR" dirty="0" smtClean="0"/>
              <a:t>odelagem dos nós</a:t>
            </a:r>
            <a:endParaRPr lang="pt-BR" dirty="0"/>
          </a:p>
        </p:txBody>
      </p:sp>
      <p:pic>
        <p:nvPicPr>
          <p:cNvPr id="4100" name="Picture 4" descr="Node properties dialo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00" y="1630314"/>
            <a:ext cx="48768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ditor trail network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87" y="2559001"/>
            <a:ext cx="522922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69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89612" y="1023582"/>
            <a:ext cx="321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Editor os </a:t>
            </a:r>
            <a:r>
              <a:rPr lang="pt-BR" dirty="0" err="1" smtClean="0"/>
              <a:t>templates</a:t>
            </a:r>
            <a:r>
              <a:rPr lang="pt-BR" dirty="0" smtClean="0"/>
              <a:t> dos nós</a:t>
            </a:r>
            <a:endParaRPr lang="pt-BR" dirty="0"/>
          </a:p>
        </p:txBody>
      </p:sp>
      <p:pic>
        <p:nvPicPr>
          <p:cNvPr id="5126" name="Picture 6" descr="Menu nodes templ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54" y="1966119"/>
            <a:ext cx="682942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Node templates dialo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979" y="2144949"/>
            <a:ext cx="424815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947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89612" y="1023582"/>
            <a:ext cx="550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Importar matrizes e dados de outros programas</a:t>
            </a:r>
            <a:endParaRPr lang="pt-BR" dirty="0"/>
          </a:p>
        </p:txBody>
      </p:sp>
      <p:pic>
        <p:nvPicPr>
          <p:cNvPr id="6146" name="Picture 2" descr="Import options dialog adjacency matri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62" y="1428750"/>
            <a:ext cx="5036306" cy="516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 open dialo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633947"/>
            <a:ext cx="59817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72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5696" y="-5687"/>
            <a:ext cx="7360692" cy="605965"/>
          </a:xfrm>
        </p:spPr>
        <p:txBody>
          <a:bodyPr>
            <a:normAutofit fontScale="90000"/>
          </a:bodyPr>
          <a:lstStyle/>
          <a:p>
            <a:r>
              <a:rPr lang="pt-BR" altLang="pt-BR" dirty="0" smtClean="0"/>
              <a:t>Referências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5998" y="409210"/>
            <a:ext cx="10416002" cy="728812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Modern No. 20" pitchFamily="18" charset="0"/>
              </a:rPr>
              <a:t>BARABÁSI</a:t>
            </a:r>
            <a:r>
              <a:rPr lang="en-US" sz="2400" dirty="0">
                <a:solidFill>
                  <a:srgbClr val="002060"/>
                </a:solidFill>
                <a:latin typeface="Modern No. 20" pitchFamily="18" charset="0"/>
              </a:rPr>
              <a:t>, Albert-</a:t>
            </a:r>
            <a:r>
              <a:rPr lang="en-US" sz="2400" dirty="0" err="1">
                <a:solidFill>
                  <a:srgbClr val="002060"/>
                </a:solidFill>
                <a:latin typeface="Modern No. 20" pitchFamily="18" charset="0"/>
              </a:rPr>
              <a:t>Lázló</a:t>
            </a:r>
            <a:r>
              <a:rPr lang="en-US" sz="2400" dirty="0">
                <a:solidFill>
                  <a:srgbClr val="002060"/>
                </a:solidFill>
                <a:latin typeface="Modern No. 20" pitchFamily="18" charset="0"/>
              </a:rPr>
              <a:t>. Linked: how everything is connected to everything else and what it means for business, science, and everyday life. New York: Plume, 2003</a:t>
            </a:r>
          </a:p>
          <a:p>
            <a:pPr>
              <a:buFontTx/>
              <a:buNone/>
              <a:defRPr/>
            </a:pPr>
            <a:r>
              <a:rPr lang="pt-BR" sz="2400" b="1" dirty="0">
                <a:solidFill>
                  <a:srgbClr val="002060"/>
                </a:solidFill>
                <a:latin typeface="Modern No. 20" pitchFamily="18" charset="0"/>
              </a:rPr>
              <a:t>BRANDÃO</a:t>
            </a:r>
            <a:r>
              <a:rPr lang="pt-BR" sz="2400" dirty="0">
                <a:solidFill>
                  <a:srgbClr val="002060"/>
                </a:solidFill>
                <a:latin typeface="Modern No. 20" pitchFamily="18" charset="0"/>
              </a:rPr>
              <a:t>. W; PARREIRAS. F.; SILVA, A. Redes em Ciência da Informação. Evidências comportamentais dos 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pesquisadores </a:t>
            </a:r>
            <a:r>
              <a:rPr lang="pt-BR" sz="2400" dirty="0">
                <a:solidFill>
                  <a:srgbClr val="002060"/>
                </a:solidFill>
                <a:latin typeface="Modern No. 20" pitchFamily="18" charset="0"/>
              </a:rPr>
              <a:t>e tendências evolutivas das redes de coautoria. Londrina: Informação &amp; Informação, v.12, n. esp., 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2007</a:t>
            </a:r>
          </a:p>
          <a:p>
            <a:pPr>
              <a:buFontTx/>
              <a:buNone/>
              <a:defRPr/>
            </a:pPr>
            <a:r>
              <a:rPr lang="pt-BR" sz="2400" b="1" dirty="0">
                <a:solidFill>
                  <a:srgbClr val="002060"/>
                </a:solidFill>
                <a:latin typeface="Modern No. 20" pitchFamily="18" charset="0"/>
              </a:rPr>
              <a:t>HUISMAN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, van </a:t>
            </a:r>
            <a:r>
              <a:rPr lang="pt-BR" sz="2400" dirty="0" err="1" smtClean="0">
                <a:solidFill>
                  <a:srgbClr val="002060"/>
                </a:solidFill>
                <a:latin typeface="Modern No. 20" pitchFamily="18" charset="0"/>
              </a:rPr>
              <a:t>Juijn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. Software for Social Network </a:t>
            </a:r>
            <a:r>
              <a:rPr lang="pt-BR" sz="2400" dirty="0" err="1" smtClean="0">
                <a:solidFill>
                  <a:srgbClr val="002060"/>
                </a:solidFill>
                <a:latin typeface="Modern No. 20" pitchFamily="18" charset="0"/>
              </a:rPr>
              <a:t>Analysis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. </a:t>
            </a:r>
            <a:r>
              <a:rPr lang="pt-BR" sz="2400" dirty="0" err="1" smtClean="0">
                <a:solidFill>
                  <a:srgbClr val="002060"/>
                </a:solidFill>
                <a:latin typeface="Modern No. 20" pitchFamily="18" charset="0"/>
              </a:rPr>
              <a:t>University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 </a:t>
            </a:r>
            <a:r>
              <a:rPr lang="pt-BR" sz="2400" dirty="0" err="1" smtClean="0">
                <a:solidFill>
                  <a:srgbClr val="002060"/>
                </a:solidFill>
                <a:latin typeface="Modern No. 20" pitchFamily="18" charset="0"/>
              </a:rPr>
              <a:t>of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 Groningen, </a:t>
            </a:r>
            <a:r>
              <a:rPr lang="pt-BR" sz="2400" dirty="0" err="1" smtClean="0">
                <a:solidFill>
                  <a:srgbClr val="002060"/>
                </a:solidFill>
                <a:latin typeface="Modern No. 20" pitchFamily="18" charset="0"/>
              </a:rPr>
              <a:t>Working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 </a:t>
            </a:r>
            <a:r>
              <a:rPr lang="pt-BR" sz="2400" dirty="0" err="1" smtClean="0">
                <a:solidFill>
                  <a:srgbClr val="002060"/>
                </a:solidFill>
                <a:latin typeface="Modern No. 20" pitchFamily="18" charset="0"/>
              </a:rPr>
              <a:t>Papper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 Series, p. 3, 2004.</a:t>
            </a:r>
            <a:endParaRPr lang="pt-BR" sz="2400" dirty="0">
              <a:solidFill>
                <a:srgbClr val="002060"/>
              </a:solidFill>
              <a:latin typeface="Modern No. 20" pitchFamily="18" charset="0"/>
            </a:endParaRPr>
          </a:p>
          <a:p>
            <a:pPr>
              <a:buFontTx/>
              <a:buNone/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Modern No. 20" pitchFamily="18" charset="0"/>
              </a:rPr>
              <a:t>MARTELETO</a:t>
            </a:r>
            <a:r>
              <a:rPr lang="pt-BR" sz="2400" b="1" dirty="0">
                <a:solidFill>
                  <a:srgbClr val="002060"/>
                </a:solidFill>
                <a:latin typeface="Modern No. 20" pitchFamily="18" charset="0"/>
              </a:rPr>
              <a:t>, </a:t>
            </a:r>
            <a:r>
              <a:rPr lang="pt-BR" sz="2400" dirty="0">
                <a:solidFill>
                  <a:srgbClr val="002060"/>
                </a:solidFill>
                <a:latin typeface="Modern No. 20" pitchFamily="18" charset="0"/>
              </a:rPr>
              <a:t>Regina Maria. Informação, redes e redes sociais – fundamentos e transversalidade. Londrina: Informação &amp; Informação, v.12, n. esp., 2007</a:t>
            </a:r>
          </a:p>
          <a:p>
            <a:pPr>
              <a:buFontTx/>
              <a:buNone/>
              <a:defRPr/>
            </a:pPr>
            <a:r>
              <a:rPr lang="pt-BR" sz="2400" b="1" dirty="0">
                <a:solidFill>
                  <a:srgbClr val="002060"/>
                </a:solidFill>
                <a:latin typeface="Modern No. 20" pitchFamily="18" charset="0"/>
              </a:rPr>
              <a:t>MARTINHO</a:t>
            </a:r>
            <a:r>
              <a:rPr lang="pt-BR" sz="2400" dirty="0">
                <a:solidFill>
                  <a:srgbClr val="002060"/>
                </a:solidFill>
                <a:latin typeface="Modern No. 20" pitchFamily="18" charset="0"/>
              </a:rPr>
              <a:t>, Cássio. Algumas Palavras sobre Rede. In: SILVEIRA, Caio Márcio e DA COSTA REIS, Liliane (</a:t>
            </a:r>
            <a:r>
              <a:rPr lang="pt-BR" sz="2400" dirty="0" err="1">
                <a:solidFill>
                  <a:srgbClr val="002060"/>
                </a:solidFill>
                <a:latin typeface="Modern No. 20" pitchFamily="18" charset="0"/>
              </a:rPr>
              <a:t>orgs</a:t>
            </a:r>
            <a:r>
              <a:rPr lang="pt-BR" sz="2400" dirty="0">
                <a:solidFill>
                  <a:srgbClr val="002060"/>
                </a:solidFill>
                <a:latin typeface="Modern No. 20" pitchFamily="18" charset="0"/>
              </a:rPr>
              <a:t>.). Desenvolvimento Local, Dinâmicas e Estratégias. Rede DLIS/RITS, p. 24-30, 2001.</a:t>
            </a:r>
          </a:p>
          <a:p>
            <a:pPr>
              <a:buFontTx/>
              <a:buNone/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Modern No. 20" pitchFamily="18" charset="0"/>
              </a:rPr>
              <a:t>MUCHERONI, M. L., FERREIRA, G.C. </a:t>
            </a:r>
            <a:r>
              <a:rPr lang="pt-BR" sz="2400" dirty="0">
                <a:solidFill>
                  <a:srgbClr val="002060"/>
                </a:solidFill>
                <a:latin typeface="Modern No. 20" pitchFamily="18" charset="0"/>
              </a:rPr>
              <a:t>Informação</a:t>
            </a:r>
            <a:r>
              <a:rPr lang="pt-BR" sz="2400" b="1" dirty="0" smtClean="0">
                <a:solidFill>
                  <a:srgbClr val="002060"/>
                </a:solidFill>
                <a:latin typeface="Modern No. 20" pitchFamily="18" charset="0"/>
              </a:rPr>
              <a:t> e 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medidas</a:t>
            </a:r>
            <a:r>
              <a:rPr lang="pt-BR" sz="2400" b="1" dirty="0" smtClean="0">
                <a:solidFill>
                  <a:srgbClr val="002060"/>
                </a:solidFill>
                <a:latin typeface="Modern No. 20" pitchFamily="18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Modern No. 20" pitchFamily="18" charset="0"/>
              </a:rPr>
              <a:t>em</a:t>
            </a:r>
            <a:r>
              <a:rPr lang="pt-BR" sz="2400" b="1" dirty="0" smtClean="0">
                <a:solidFill>
                  <a:srgbClr val="002060"/>
                </a:solidFill>
                <a:latin typeface="Modern No. 20" pitchFamily="18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Modern No. 20" pitchFamily="18" charset="0"/>
              </a:rPr>
              <a:t>Análise</a:t>
            </a:r>
            <a:r>
              <a:rPr lang="pt-BR" sz="2400" b="1" dirty="0" smtClean="0">
                <a:solidFill>
                  <a:srgbClr val="002060"/>
                </a:solidFill>
                <a:latin typeface="Modern No. 20" pitchFamily="18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Modern No. 20" pitchFamily="18" charset="0"/>
              </a:rPr>
              <a:t>de</a:t>
            </a:r>
            <a:r>
              <a:rPr lang="pt-BR" sz="2400" b="1" dirty="0" smtClean="0">
                <a:solidFill>
                  <a:srgbClr val="002060"/>
                </a:solidFill>
                <a:latin typeface="Modern No. 20" pitchFamily="18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Modern No. 20" pitchFamily="18" charset="0"/>
              </a:rPr>
              <a:t>Redes</a:t>
            </a:r>
            <a:r>
              <a:rPr lang="pt-BR" sz="2400" b="1" dirty="0" smtClean="0">
                <a:solidFill>
                  <a:srgbClr val="002060"/>
                </a:solidFill>
                <a:latin typeface="Modern No. 20" pitchFamily="18" charset="0"/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Sociais, 9th CONTECSI, 2011</a:t>
            </a:r>
            <a:r>
              <a:rPr lang="pt-BR" sz="2400" b="1" dirty="0" smtClean="0">
                <a:solidFill>
                  <a:srgbClr val="002060"/>
                </a:solidFill>
                <a:latin typeface="Modern No. 20" pitchFamily="18" charset="0"/>
              </a:rPr>
              <a:t>, disponível em&gt; 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http</a:t>
            </a:r>
            <a:r>
              <a:rPr lang="pt-BR" sz="2400" dirty="0">
                <a:solidFill>
                  <a:srgbClr val="002060"/>
                </a:solidFill>
                <a:latin typeface="Modern No. 20" pitchFamily="18" charset="0"/>
              </a:rPr>
              <a:t>://www.tecsi.fea.usp.br/envio/contecsi/index.php/contecsi/9contecsi/paper/viewFile/3440/1942 </a:t>
            </a:r>
          </a:p>
          <a:p>
            <a:pPr>
              <a:buFontTx/>
              <a:buNone/>
              <a:defRPr/>
            </a:pPr>
            <a:r>
              <a:rPr lang="pt-BR" sz="2400" b="1" dirty="0">
                <a:solidFill>
                  <a:srgbClr val="002060"/>
                </a:solidFill>
                <a:latin typeface="Modern No. 20" pitchFamily="18" charset="0"/>
              </a:rPr>
              <a:t>SHIRKY, </a:t>
            </a:r>
            <a:r>
              <a:rPr lang="pt-BR" sz="2400" dirty="0">
                <a:solidFill>
                  <a:srgbClr val="002060"/>
                </a:solidFill>
                <a:latin typeface="Modern No. 20" pitchFamily="18" charset="0"/>
              </a:rPr>
              <a:t>C. Eles vêm ai: O poder de organizar sem organizações. Lisboa: </a:t>
            </a:r>
            <a:r>
              <a:rPr lang="pt-BR" sz="2400" dirty="0" err="1">
                <a:solidFill>
                  <a:srgbClr val="002060"/>
                </a:solidFill>
                <a:latin typeface="Modern No. 20" pitchFamily="18" charset="0"/>
              </a:rPr>
              <a:t>Actual</a:t>
            </a:r>
            <a:r>
              <a:rPr lang="pt-BR" sz="2400" dirty="0">
                <a:solidFill>
                  <a:srgbClr val="002060"/>
                </a:solidFill>
                <a:latin typeface="Modern No. 20" pitchFamily="18" charset="0"/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Ed, </a:t>
            </a:r>
            <a:r>
              <a:rPr lang="pt-BR" sz="2400" dirty="0">
                <a:solidFill>
                  <a:srgbClr val="002060"/>
                </a:solidFill>
                <a:latin typeface="Modern No. 20" pitchFamily="18" charset="0"/>
              </a:rPr>
              <a:t>2010.</a:t>
            </a:r>
          </a:p>
          <a:p>
            <a:pPr>
              <a:buFontTx/>
              <a:buNone/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Modern No. 20" pitchFamily="18" charset="0"/>
              </a:rPr>
              <a:t>VELÁZQUEZ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Modern No. 20" pitchFamily="18" charset="0"/>
              </a:rPr>
              <a:t>ÁLVAREZ, Alejandro; AGUILAR GALLEGOS, Norman. Manual Introdutório à Análise de Redes Sociais, 2005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.</a:t>
            </a:r>
            <a:endParaRPr lang="pt-BR" sz="2400" dirty="0">
              <a:solidFill>
                <a:srgbClr val="002060"/>
              </a:solidFill>
              <a:latin typeface="Modern No. 2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29302" y="750627"/>
            <a:ext cx="6869253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Atualização de softwares para academia (</a:t>
            </a:r>
            <a:r>
              <a:rPr lang="pt-BR" dirty="0" err="1" smtClean="0"/>
              <a:t>free</a:t>
            </a:r>
            <a:r>
              <a:rPr lang="pt-BR" dirty="0" smtClean="0"/>
              <a:t>):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DyNet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(SE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and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LS)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Data-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driven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visualizations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GUESS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MultiNet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Exploratory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NetVis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Networks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Network Workbench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ORA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Pajek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Sentinel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Visualizer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Link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SocNetV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Social Networks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Visualiser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UCINET 6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network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visone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Analyis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networks </a:t>
            </a:r>
            <a:b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igraph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(R, Python, C):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manipulating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graphs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JUNG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(Java): Java Universal Network/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framework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libSNA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(Python): Open-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social network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NetworkX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(Python):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networks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NodeXL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(Excel):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graphs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SNA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(R): Social Network </a:t>
            </a:r>
            <a:r>
              <a:rPr lang="pt-BR" alt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tools</a:t>
            </a:r>
            <a:r>
              <a:rPr lang="pt-BR" altLang="pt-BR" sz="2400" dirty="0"/>
              <a:t> </a:t>
            </a:r>
            <a:endParaRPr lang="pt-BR" altLang="pt-BR" sz="4000" dirty="0">
              <a:latin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883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pt-BR" dirty="0" smtClean="0">
                <a:solidFill>
                  <a:srgbClr val="FF0000"/>
                </a:solidFill>
              </a:rPr>
              <a:t>Social Network Analysis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pt-BR" sz="8800">
                <a:solidFill>
                  <a:srgbClr val="0070C0"/>
                </a:solidFill>
              </a:rPr>
              <a:t>Pajek</a:t>
            </a:r>
          </a:p>
        </p:txBody>
      </p:sp>
    </p:spTree>
    <p:extLst>
      <p:ext uri="{BB962C8B-B14F-4D97-AF65-F5344CB8AC3E}">
        <p14:creationId xmlns:p14="http://schemas.microsoft.com/office/powerpoint/2010/main" val="40112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20370" y="6059606"/>
            <a:ext cx="9225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Tutorial </a:t>
            </a:r>
            <a:r>
              <a:rPr lang="pt-BR" dirty="0"/>
              <a:t>em português: </a:t>
            </a:r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mrvar.fdv.uni-lj.si/pajek/portuguese/portuguese.pdf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47" y="218364"/>
            <a:ext cx="4085940" cy="555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xploratory Social Network Analysis with Pajek: Revised and Expanded Second Edi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309" y="540745"/>
            <a:ext cx="2901524" cy="437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4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Inhaltsplatzhalter 2"/>
          <p:cNvSpPr>
            <a:spLocks noGrp="1"/>
          </p:cNvSpPr>
          <p:nvPr>
            <p:ph idx="1"/>
          </p:nvPr>
        </p:nvSpPr>
        <p:spPr>
          <a:xfrm>
            <a:off x="1809750" y="1052827"/>
            <a:ext cx="9272588" cy="3777622"/>
          </a:xfrm>
        </p:spPr>
        <p:txBody>
          <a:bodyPr/>
          <a:lstStyle/>
          <a:p>
            <a:pPr marL="457200" lvl="1" indent="0"/>
            <a:r>
              <a:rPr lang="nl-NL" altLang="pt-BR" sz="1800" b="1" dirty="0"/>
              <a:t>Pajek </a:t>
            </a:r>
            <a:r>
              <a:rPr lang="nl-NL" altLang="pt-BR" sz="1800" dirty="0"/>
              <a:t>é</a:t>
            </a:r>
            <a:r>
              <a:rPr lang="nl-NL" altLang="pt-BR" sz="1800" dirty="0" smtClean="0"/>
              <a:t> um programa, </a:t>
            </a:r>
            <a:r>
              <a:rPr lang="nl-NL" altLang="pt-BR" sz="1800" dirty="0"/>
              <a:t>for Windows, for analysis of </a:t>
            </a:r>
            <a:r>
              <a:rPr lang="nl-NL" altLang="pt-BR" sz="1800" i="1" dirty="0"/>
              <a:t>large networks</a:t>
            </a:r>
            <a:r>
              <a:rPr lang="nl-NL" altLang="pt-BR" sz="1800" dirty="0"/>
              <a:t>.</a:t>
            </a:r>
          </a:p>
          <a:p>
            <a:pPr marL="457200" lvl="1" indent="0"/>
            <a:r>
              <a:rPr lang="nl-NL" altLang="pt-BR" sz="1800" dirty="0"/>
              <a:t>Authors: </a:t>
            </a:r>
          </a:p>
          <a:p>
            <a:pPr marL="1371600" lvl="3" indent="0"/>
            <a:r>
              <a:rPr lang="nl-NL" altLang="pt-BR" sz="1800" i="1" dirty="0"/>
              <a:t>Andrej Mrvar</a:t>
            </a:r>
            <a:r>
              <a:rPr lang="nl-NL" altLang="pt-BR" sz="1800" dirty="0"/>
              <a:t>, </a:t>
            </a:r>
            <a:r>
              <a:rPr lang="en-US" altLang="pt-BR" sz="1800" dirty="0"/>
              <a:t>Faculty of Social Sciences, University of Ljubljana.</a:t>
            </a:r>
          </a:p>
          <a:p>
            <a:pPr marL="1371600" lvl="3" indent="0"/>
            <a:r>
              <a:rPr lang="nl-NL" altLang="pt-BR" sz="1800" i="1" dirty="0"/>
              <a:t>Vladimir Batagelj</a:t>
            </a:r>
            <a:r>
              <a:rPr lang="nl-NL" altLang="pt-BR" sz="1800" dirty="0"/>
              <a:t>, Faculty of Applied Mathematics, </a:t>
            </a:r>
            <a:r>
              <a:rPr lang="en-US" altLang="pt-BR" sz="1800" dirty="0"/>
              <a:t>University of Ljubljana.</a:t>
            </a:r>
          </a:p>
          <a:p>
            <a:pPr marL="457200" lvl="1" indent="0"/>
            <a:r>
              <a:rPr lang="nl-NL" altLang="pt-BR" sz="1800" b="1" dirty="0"/>
              <a:t>Pajek </a:t>
            </a:r>
            <a:r>
              <a:rPr lang="nl-NL" altLang="pt-BR" sz="1800" dirty="0" smtClean="0"/>
              <a:t>começou o desenvolvimento em Novembro </a:t>
            </a:r>
            <a:r>
              <a:rPr lang="nl-NL" altLang="pt-BR" sz="1800" dirty="0"/>
              <a:t>1996. </a:t>
            </a:r>
          </a:p>
          <a:p>
            <a:pPr marL="457200" lvl="1" indent="0"/>
            <a:r>
              <a:rPr lang="nl-NL" altLang="pt-BR" sz="1800" b="1" dirty="0"/>
              <a:t>Pajek </a:t>
            </a:r>
            <a:r>
              <a:rPr lang="nl-NL" altLang="pt-BR" sz="1800" dirty="0" smtClean="0"/>
              <a:t>é ´amigávelmente´ disponível, para uso não comerical, homepage. </a:t>
            </a:r>
            <a:endParaRPr lang="de-DE" altLang="pt-BR" sz="2000" dirty="0"/>
          </a:p>
        </p:txBody>
      </p:sp>
      <p:sp>
        <p:nvSpPr>
          <p:cNvPr id="165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34466" y="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pt-BR" dirty="0" smtClean="0">
                <a:solidFill>
                  <a:srgbClr val="FF0000"/>
                </a:solidFill>
              </a:rPr>
              <a:t>O que é Pajek</a:t>
            </a:r>
          </a:p>
        </p:txBody>
      </p:sp>
      <p:pic>
        <p:nvPicPr>
          <p:cNvPr id="165892" name="Picture 13" descr="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929064"/>
            <a:ext cx="40386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3" name="Picture 4" descr="Paj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454526"/>
            <a:ext cx="27432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30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pt-BR" sz="3200" b="1">
                <a:solidFill>
                  <a:srgbClr val="FF0000"/>
                </a:solidFill>
              </a:rPr>
              <a:t>Pajek</a:t>
            </a:r>
          </a:p>
        </p:txBody>
      </p:sp>
      <p:sp>
        <p:nvSpPr>
          <p:cNvPr id="27651" name="Inhaltsplatzhalter 2"/>
          <p:cNvSpPr>
            <a:spLocks noGrp="1"/>
          </p:cNvSpPr>
          <p:nvPr>
            <p:ph idx="1"/>
          </p:nvPr>
        </p:nvSpPr>
        <p:spPr>
          <a:xfrm>
            <a:off x="1940256" y="1264555"/>
            <a:ext cx="8636758" cy="4911725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pt-PT" sz="2800" dirty="0"/>
              <a:t>Pajek (versão 0.94; Batagelj e Mrvar, 2003a) é um programa de análise de rede e visualização, especialmente projetado para lidar com grandes conjuntos de </a:t>
            </a:r>
            <a:r>
              <a:rPr lang="pt-PT" sz="2800" dirty="0" smtClean="0"/>
              <a:t>dados</a:t>
            </a:r>
          </a:p>
          <a:p>
            <a:pPr>
              <a:defRPr/>
            </a:pPr>
            <a:r>
              <a:rPr lang="pt-PT" sz="2800" dirty="0"/>
              <a:t>P</a:t>
            </a:r>
            <a:r>
              <a:rPr lang="pt-PT" sz="2800" dirty="0" smtClean="0"/>
              <a:t>rincipais </a:t>
            </a:r>
            <a:r>
              <a:rPr lang="pt-PT" sz="2800" dirty="0"/>
              <a:t>objetivos no projeto de Pajek são:</a:t>
            </a:r>
            <a:br>
              <a:rPr lang="pt-PT" sz="2800" dirty="0"/>
            </a:br>
            <a:r>
              <a:rPr lang="pt-PT" sz="2800" dirty="0"/>
              <a:t>  1) para facilitar a redução de uma grande rede em várias redes mais pequenas que podem ser tratados adicionalmente utilizando métodos mais sofisticados</a:t>
            </a:r>
            <a:br>
              <a:rPr lang="pt-PT" sz="2800" dirty="0"/>
            </a:br>
            <a:r>
              <a:rPr lang="pt-PT" sz="2800" dirty="0"/>
              <a:t>  2) para fornecer ao usuário com ferramentas de visualização poderosas e</a:t>
            </a:r>
            <a:br>
              <a:rPr lang="pt-PT" sz="2800" dirty="0"/>
            </a:br>
            <a:r>
              <a:rPr lang="pt-PT" sz="2800" dirty="0"/>
              <a:t>3) para implementar uma variedade de algoritmos de redes eficientes (Batagelj e Mrvar, 1998</a:t>
            </a:r>
            <a:r>
              <a:rPr lang="pt-PT" sz="2800" dirty="0" smtClean="0"/>
              <a:t>)</a:t>
            </a:r>
          </a:p>
          <a:p>
            <a:pPr>
              <a:defRPr/>
            </a:pPr>
            <a:r>
              <a:rPr lang="pt-PT" sz="2800" dirty="0" smtClean="0"/>
              <a:t>Versão atual: Pajek 3.10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976762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z="3200" b="1" dirty="0" smtClean="0">
                <a:solidFill>
                  <a:srgbClr val="FF0000"/>
                </a:solidFill>
              </a:rPr>
              <a:t>Com </a:t>
            </a:r>
            <a:r>
              <a:rPr lang="en-US" altLang="pt-BR" sz="3200" b="1" dirty="0" err="1">
                <a:solidFill>
                  <a:srgbClr val="FF0000"/>
                </a:solidFill>
              </a:rPr>
              <a:t>Pajek</a:t>
            </a:r>
            <a:r>
              <a:rPr lang="en-US" altLang="pt-BR" sz="3200" b="1" dirty="0">
                <a:solidFill>
                  <a:srgbClr val="FF0000"/>
                </a:solidFill>
              </a:rPr>
              <a:t> </a:t>
            </a:r>
            <a:r>
              <a:rPr lang="en-US" altLang="pt-BR" sz="3200" b="1" dirty="0" err="1" smtClean="0">
                <a:solidFill>
                  <a:srgbClr val="FF0000"/>
                </a:solidFill>
              </a:rPr>
              <a:t>podemos</a:t>
            </a:r>
            <a:r>
              <a:rPr lang="en-US" altLang="pt-BR" sz="32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3200" b="1" dirty="0" err="1" smtClean="0">
                <a:solidFill>
                  <a:srgbClr val="FF0000"/>
                </a:solidFill>
              </a:rPr>
              <a:t>encontrar</a:t>
            </a:r>
            <a:endParaRPr lang="ru-RU" altLang="pt-BR" sz="3200" b="1" dirty="0">
              <a:solidFill>
                <a:srgbClr val="FF0000"/>
              </a:solidFill>
            </a:endParaRPr>
          </a:p>
        </p:txBody>
      </p:sp>
      <p:sp>
        <p:nvSpPr>
          <p:cNvPr id="16998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Clusters (componentes, </a:t>
            </a:r>
            <a:r>
              <a:rPr lang="pt-PT" dirty="0" smtClean="0"/>
              <a:t>vizinhanças </a:t>
            </a:r>
            <a:r>
              <a:rPr lang="pt-PT" dirty="0"/>
              <a:t>de 'vértices </a:t>
            </a:r>
            <a:r>
              <a:rPr lang="pt-PT" dirty="0" smtClean="0"/>
              <a:t>importantes´, </a:t>
            </a:r>
            <a:r>
              <a:rPr lang="pt-PT" dirty="0"/>
              <a:t>núcleos, etc.) numa </a:t>
            </a:r>
            <a:r>
              <a:rPr lang="pt-PT" dirty="0" smtClean="0"/>
              <a:t>rede</a:t>
            </a:r>
          </a:p>
          <a:p>
            <a:r>
              <a:rPr lang="pt-PT" dirty="0"/>
              <a:t>extrato de vértices que pertencem </a:t>
            </a:r>
            <a:r>
              <a:rPr lang="pt-PT" dirty="0" smtClean="0"/>
              <a:t>a um mesmo grupo </a:t>
            </a:r>
            <a:r>
              <a:rPr lang="pt-PT" dirty="0"/>
              <a:t>e </a:t>
            </a:r>
            <a:r>
              <a:rPr lang="pt-PT" dirty="0" smtClean="0"/>
              <a:t>mostrá-los </a:t>
            </a:r>
            <a:r>
              <a:rPr lang="pt-PT" dirty="0"/>
              <a:t>separadamente, possivelmente com as partes do contexto (local exibição detalhada</a:t>
            </a:r>
            <a:r>
              <a:rPr lang="pt-PT" dirty="0" smtClean="0"/>
              <a:t>)</a:t>
            </a:r>
          </a:p>
          <a:p>
            <a:r>
              <a:rPr lang="pt-PT" smtClean="0"/>
              <a:t>encurtar </a:t>
            </a:r>
            <a:r>
              <a:rPr lang="pt-PT" dirty="0"/>
              <a:t>vértices em clusters e </a:t>
            </a:r>
            <a:r>
              <a:rPr lang="pt-PT" dirty="0" smtClean="0"/>
              <a:t>mostrar </a:t>
            </a:r>
            <a:r>
              <a:rPr lang="pt-PT" dirty="0"/>
              <a:t>associação entre os grupos (visão global</a:t>
            </a:r>
            <a:r>
              <a:rPr lang="de-DE" altLang="pt-BR" dirty="0" smtClean="0"/>
              <a:t>)</a:t>
            </a:r>
          </a:p>
          <a:p>
            <a:r>
              <a:rPr lang="de-DE" altLang="pt-BR" dirty="0" smtClean="0"/>
              <a:t>Fazer medidas de redes.</a:t>
            </a:r>
          </a:p>
        </p:txBody>
      </p:sp>
    </p:spTree>
    <p:extLst>
      <p:ext uri="{BB962C8B-B14F-4D97-AF65-F5344CB8AC3E}">
        <p14:creationId xmlns:p14="http://schemas.microsoft.com/office/powerpoint/2010/main" val="205204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pt-BR" sz="3200" b="1">
                <a:solidFill>
                  <a:srgbClr val="FF0000"/>
                </a:solidFill>
              </a:rPr>
              <a:t>Pajek (Slovene word for Spider)</a:t>
            </a:r>
            <a:endParaRPr lang="de-DE" altLang="pt-BR" sz="3200">
              <a:solidFill>
                <a:srgbClr val="FF0000"/>
              </a:solidFill>
            </a:endParaRPr>
          </a:p>
        </p:txBody>
      </p:sp>
      <p:pic>
        <p:nvPicPr>
          <p:cNvPr id="172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357313"/>
            <a:ext cx="87963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5429250"/>
            <a:ext cx="3829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4429126"/>
            <a:ext cx="8001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18254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1411</TotalTime>
  <Words>996</Words>
  <Application>Microsoft Office PowerPoint</Application>
  <PresentationFormat>Widescreen</PresentationFormat>
  <Paragraphs>127</Paragraphs>
  <Slides>27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Modern No. 20</vt:lpstr>
      <vt:lpstr>Times New Roman</vt:lpstr>
      <vt:lpstr>Wingdings 3</vt:lpstr>
      <vt:lpstr>Cacho</vt:lpstr>
      <vt:lpstr>Redes Eletrônicas e  ambientes de informação</vt:lpstr>
      <vt:lpstr>Apresentação do PowerPoint</vt:lpstr>
      <vt:lpstr>Apresentação do PowerPoint</vt:lpstr>
      <vt:lpstr>Social Network Analysis</vt:lpstr>
      <vt:lpstr>Apresentação do PowerPoint</vt:lpstr>
      <vt:lpstr>O que é Pajek</vt:lpstr>
      <vt:lpstr>Pajek</vt:lpstr>
      <vt:lpstr>Com Pajek podemos encontrar</vt:lpstr>
      <vt:lpstr>Pajek (Slovene word for Spider)</vt:lpstr>
      <vt:lpstr>Pajek</vt:lpstr>
      <vt:lpstr>Apresentação do PowerPoint</vt:lpstr>
      <vt:lpstr>Apresentação do PowerPoint</vt:lpstr>
      <vt:lpstr>Apresentação do PowerPoint</vt:lpstr>
      <vt:lpstr>Apresentação do PowerPoint</vt:lpstr>
      <vt:lpstr>Análise de Redes Sociais</vt:lpstr>
      <vt:lpstr>Literatura Básica </vt:lpstr>
      <vt:lpstr>                   </vt:lpstr>
      <vt:lpstr>Visone</vt:lpstr>
      <vt:lpstr>Modelo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Eletrônicas e  ambientes de informação</dc:title>
  <dc:creator>marcos</dc:creator>
  <cp:lastModifiedBy>marcos</cp:lastModifiedBy>
  <cp:revision>171</cp:revision>
  <dcterms:created xsi:type="dcterms:W3CDTF">2015-04-10T09:15:11Z</dcterms:created>
  <dcterms:modified xsi:type="dcterms:W3CDTF">2016-05-16T14:01:44Z</dcterms:modified>
</cp:coreProperties>
</file>