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2" r:id="rId1"/>
  </p:sldMasterIdLst>
  <p:notesMasterIdLst>
    <p:notesMasterId r:id="rId32"/>
  </p:notesMasterIdLst>
  <p:sldIdLst>
    <p:sldId id="256" r:id="rId2"/>
    <p:sldId id="286" r:id="rId3"/>
    <p:sldId id="333" r:id="rId4"/>
    <p:sldId id="334" r:id="rId5"/>
    <p:sldId id="287" r:id="rId6"/>
    <p:sldId id="288" r:id="rId7"/>
    <p:sldId id="310" r:id="rId8"/>
    <p:sldId id="305" r:id="rId9"/>
    <p:sldId id="322" r:id="rId10"/>
    <p:sldId id="314" r:id="rId11"/>
    <p:sldId id="289" r:id="rId12"/>
    <p:sldId id="290" r:id="rId13"/>
    <p:sldId id="276" r:id="rId14"/>
    <p:sldId id="292" r:id="rId15"/>
    <p:sldId id="282" r:id="rId16"/>
    <p:sldId id="311" r:id="rId17"/>
    <p:sldId id="313" r:id="rId18"/>
    <p:sldId id="280" r:id="rId19"/>
    <p:sldId id="281" r:id="rId20"/>
    <p:sldId id="324" r:id="rId21"/>
    <p:sldId id="325" r:id="rId22"/>
    <p:sldId id="327" r:id="rId23"/>
    <p:sldId id="319" r:id="rId24"/>
    <p:sldId id="320" r:id="rId25"/>
    <p:sldId id="331" r:id="rId26"/>
    <p:sldId id="317" r:id="rId27"/>
    <p:sldId id="328" r:id="rId28"/>
    <p:sldId id="261" r:id="rId29"/>
    <p:sldId id="330" r:id="rId30"/>
    <p:sldId id="329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5CAC"/>
    <a:srgbClr val="FF5050"/>
    <a:srgbClr val="FF3300"/>
    <a:srgbClr val="4373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Planilha_do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2317699418007501E-2"/>
          <c:y val="3.5340332458442703E-2"/>
          <c:w val="0.917468560995093"/>
          <c:h val="0.8565345581802269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LBW</c:v>
                </c:pt>
              </c:strCache>
            </c:strRef>
          </c:tx>
          <c:spPr>
            <a:ln w="44450">
              <a:solidFill>
                <a:srgbClr val="0000FF"/>
              </a:solidFill>
            </a:ln>
          </c:spPr>
          <c:marker>
            <c:symbol val="none"/>
          </c:marker>
          <c:cat>
            <c:numRef>
              <c:f>Sheet1!$A$2:$A$24</c:f>
              <c:numCache>
                <c:formatCode>###0;###0</c:formatCode>
                <c:ptCount val="23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</c:numCache>
            </c:numRef>
          </c:cat>
          <c:val>
            <c:numRef>
              <c:f>Sheet1!$B$2:$B$24</c:f>
              <c:numCache>
                <c:formatCode>###0.00;###0.00</c:formatCode>
                <c:ptCount val="23"/>
                <c:pt idx="0">
                  <c:v>6.97</c:v>
                </c:pt>
                <c:pt idx="1">
                  <c:v>7.1199999999999992</c:v>
                </c:pt>
                <c:pt idx="2">
                  <c:v>7.08</c:v>
                </c:pt>
                <c:pt idx="3">
                  <c:v>7.22</c:v>
                </c:pt>
                <c:pt idx="4">
                  <c:v>7.28</c:v>
                </c:pt>
                <c:pt idx="5">
                  <c:v>7.3199999999999994</c:v>
                </c:pt>
                <c:pt idx="6">
                  <c:v>7.39</c:v>
                </c:pt>
                <c:pt idx="7">
                  <c:v>7.51</c:v>
                </c:pt>
                <c:pt idx="8">
                  <c:v>7.57</c:v>
                </c:pt>
                <c:pt idx="9">
                  <c:v>7.6199999999999992</c:v>
                </c:pt>
                <c:pt idx="10">
                  <c:v>7.57</c:v>
                </c:pt>
                <c:pt idx="11">
                  <c:v>7.68</c:v>
                </c:pt>
                <c:pt idx="12">
                  <c:v>7.8199999999999994</c:v>
                </c:pt>
                <c:pt idx="13">
                  <c:v>7.93</c:v>
                </c:pt>
                <c:pt idx="14">
                  <c:v>8.08</c:v>
                </c:pt>
                <c:pt idx="15">
                  <c:v>8.19</c:v>
                </c:pt>
                <c:pt idx="16">
                  <c:v>8.26</c:v>
                </c:pt>
                <c:pt idx="17">
                  <c:v>8.2199999999999989</c:v>
                </c:pt>
                <c:pt idx="18">
                  <c:v>8.18</c:v>
                </c:pt>
                <c:pt idx="19">
                  <c:v>8.16</c:v>
                </c:pt>
                <c:pt idx="20">
                  <c:v>8.15</c:v>
                </c:pt>
                <c:pt idx="21">
                  <c:v>8.1</c:v>
                </c:pt>
                <c:pt idx="22">
                  <c:v>7.99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Preterm</c:v>
                </c:pt>
              </c:strCache>
            </c:strRef>
          </c:tx>
          <c:spPr>
            <a:ln w="44450">
              <a:solidFill>
                <a:srgbClr val="C00000"/>
              </a:solidFill>
            </a:ln>
          </c:spPr>
          <c:marker>
            <c:symbol val="none"/>
          </c:marker>
          <c:cat>
            <c:numRef>
              <c:f>Sheet1!$A$2:$A$24</c:f>
              <c:numCache>
                <c:formatCode>###0;###0</c:formatCode>
                <c:ptCount val="23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</c:numCache>
            </c:numRef>
          </c:cat>
          <c:val>
            <c:numRef>
              <c:f>Sheet1!$C$2:$C$24</c:f>
              <c:numCache>
                <c:formatCode>###0.00;###0.00</c:formatCode>
                <c:ptCount val="23"/>
                <c:pt idx="0">
                  <c:v>10.62</c:v>
                </c:pt>
                <c:pt idx="1">
                  <c:v>10.82</c:v>
                </c:pt>
                <c:pt idx="2">
                  <c:v>10.69</c:v>
                </c:pt>
                <c:pt idx="3">
                  <c:v>10.99</c:v>
                </c:pt>
                <c:pt idx="4">
                  <c:v>11.02</c:v>
                </c:pt>
                <c:pt idx="5">
                  <c:v>10.99</c:v>
                </c:pt>
                <c:pt idx="6">
                  <c:v>10.99</c:v>
                </c:pt>
                <c:pt idx="7">
                  <c:v>11.36</c:v>
                </c:pt>
                <c:pt idx="8">
                  <c:v>11.69</c:v>
                </c:pt>
                <c:pt idx="9">
                  <c:v>11.77</c:v>
                </c:pt>
                <c:pt idx="10">
                  <c:v>11.64</c:v>
                </c:pt>
                <c:pt idx="11">
                  <c:v>11.95</c:v>
                </c:pt>
                <c:pt idx="12">
                  <c:v>12.08</c:v>
                </c:pt>
                <c:pt idx="13">
                  <c:v>12.33</c:v>
                </c:pt>
                <c:pt idx="14">
                  <c:v>12.49</c:v>
                </c:pt>
                <c:pt idx="15">
                  <c:v>12.73</c:v>
                </c:pt>
                <c:pt idx="16">
                  <c:v>12.8</c:v>
                </c:pt>
                <c:pt idx="17">
                  <c:v>12.68</c:v>
                </c:pt>
                <c:pt idx="18">
                  <c:v>12.33</c:v>
                </c:pt>
                <c:pt idx="19">
                  <c:v>12.18</c:v>
                </c:pt>
                <c:pt idx="20">
                  <c:v>11.99</c:v>
                </c:pt>
                <c:pt idx="21">
                  <c:v>11.72</c:v>
                </c:pt>
                <c:pt idx="22">
                  <c:v>11.54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08327120"/>
        <c:axId val="2108333104"/>
      </c:lineChart>
      <c:catAx>
        <c:axId val="2108327120"/>
        <c:scaling>
          <c:orientation val="minMax"/>
        </c:scaling>
        <c:delete val="0"/>
        <c:axPos val="b"/>
        <c:numFmt formatCode="###0;###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/>
            </a:pPr>
            <a:endParaRPr lang="pt-BR"/>
          </a:p>
        </c:txPr>
        <c:crossAx val="2108333104"/>
        <c:crosses val="autoZero"/>
        <c:auto val="1"/>
        <c:lblAlgn val="ctr"/>
        <c:lblOffset val="100"/>
        <c:noMultiLvlLbl val="0"/>
      </c:catAx>
      <c:valAx>
        <c:axId val="2108333104"/>
        <c:scaling>
          <c:orientation val="minMax"/>
          <c:max val="13"/>
          <c:min val="6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crossAx val="21083271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0.25318</cdr:x>
      <cdr:y>0.03693</cdr:y>
    </cdr:from>
    <cdr:to>
      <cdr:x>0.51244</cdr:x>
      <cdr:y>0.14775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28757" y="142060"/>
          <a:ext cx="2487071" cy="426351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400" b="1" dirty="0" smtClean="0">
              <a:solidFill>
                <a:srgbClr val="C00000"/>
              </a:solidFill>
            </a:rPr>
            <a:t>Prematurity</a:t>
          </a:r>
          <a:endParaRPr lang="en-US" sz="2400" b="1" dirty="0">
            <a:solidFill>
              <a:srgbClr val="C00000"/>
            </a:solidFill>
          </a:endParaRPr>
        </a:p>
      </cdr:txBody>
    </cdr:sp>
  </cdr:relSizeAnchor>
  <cdr:relSizeAnchor xmlns:cdr="http://schemas.openxmlformats.org/drawingml/2006/chartDrawing">
    <cdr:from>
      <cdr:x>0.68519</cdr:x>
      <cdr:y>0.5</cdr:y>
    </cdr:from>
    <cdr:to>
      <cdr:x>0.94445</cdr:x>
      <cdr:y>0.58418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5638800" y="2286000"/>
          <a:ext cx="2133606" cy="384871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b="1" dirty="0" smtClean="0">
              <a:solidFill>
                <a:srgbClr val="0000FF"/>
              </a:solidFill>
            </a:rPr>
            <a:t>Low Birthweight</a:t>
          </a:r>
          <a:endParaRPr lang="en-US" sz="2400" b="1" dirty="0">
            <a:solidFill>
              <a:srgbClr val="0000FF"/>
            </a:solidFill>
          </a:endParaRPr>
        </a:p>
      </cdr:txBody>
    </cdr:sp>
  </cdr:relSizeAnchor>
  <cdr:relSizeAnchor xmlns:cdr="http://schemas.openxmlformats.org/drawingml/2006/chartDrawing">
    <cdr:from>
      <cdr:x>0.72072</cdr:x>
      <cdr:y>0.18333</cdr:y>
    </cdr:from>
    <cdr:to>
      <cdr:x>0.89665</cdr:x>
      <cdr:y>0.45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6096000" y="838200"/>
          <a:ext cx="1488017" cy="12192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rgbClr val="C00000"/>
          </a:solidFill>
        </a:ln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2400" dirty="0" smtClean="0"/>
            <a:t>9.8%</a:t>
          </a:r>
        </a:p>
        <a:p xmlns:a="http://schemas.openxmlformats.org/drawingml/2006/main">
          <a:pPr algn="ctr"/>
          <a:r>
            <a:rPr lang="en-US" sz="2400" dirty="0" smtClean="0"/>
            <a:t>Decrease</a:t>
          </a:r>
        </a:p>
        <a:p xmlns:a="http://schemas.openxmlformats.org/drawingml/2006/main">
          <a:pPr algn="ctr"/>
          <a:r>
            <a:rPr lang="en-US" sz="2400" dirty="0" smtClean="0"/>
            <a:t> 2006-12 </a:t>
          </a:r>
          <a:endParaRPr lang="en-US" sz="2400" dirty="0"/>
        </a:p>
      </cdr:txBody>
    </cdr:sp>
  </cdr:relSizeAnchor>
  <cdr:relSizeAnchor xmlns:cdr="http://schemas.openxmlformats.org/drawingml/2006/chartDrawing">
    <cdr:from>
      <cdr:x>0</cdr:x>
      <cdr:y>0.41667</cdr:y>
    </cdr:from>
    <cdr:to>
      <cdr:x>0.06957</cdr:x>
      <cdr:y>0.55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0" y="1905000"/>
          <a:ext cx="609600" cy="609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800" dirty="0" smtClean="0"/>
            <a:t>%</a:t>
          </a:r>
          <a:endParaRPr lang="en-US" sz="28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4543D-BAA6-48B5-B66F-A071D9529E36}" type="datetimeFigureOut">
              <a:rPr lang="pt-BR" smtClean="0"/>
              <a:t>06/05/2016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609FA7-93E7-4876-92F6-5244A0FA29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2189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 smtClean="0"/>
              <a:t>The March of Dimes</a:t>
            </a:r>
            <a:r>
              <a:rPr lang="en-US" b="1" i="1" baseline="0" dirty="0" smtClean="0"/>
              <a:t> has been actively trying to reverse the increases in prematurity that the US experienced starting in the 1990s……</a:t>
            </a:r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B20562-30B5-4754-ABD1-9DE38E3D8D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276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 smtClean="0"/>
              <a:t>and it worked.  This is a reminder that a national campaign to change behavior can make a difference, as in the March of Dimes efforts to reduce premature births. </a:t>
            </a:r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B20562-30B5-4754-ABD1-9DE38E3D8D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415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smtClean="0"/>
              <a:pPr/>
              <a:t>5/6/2016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873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5/6/2016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97844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smtClean="0"/>
              <a:t>5/6/2016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0534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smtClean="0"/>
              <a:t>5/6/2016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702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smtClean="0"/>
              <a:t>5/6/2016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324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5/6/2016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05510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5/6/2016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20225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smtClean="0"/>
              <a:t>5/6/2016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9544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smtClean="0"/>
              <a:t>5/6/2016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038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5/6/2016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903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5/6/2016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561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5/6/2016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698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5/6/2016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004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5/6/2016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230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5/6/2016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941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5/6/2016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864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5/6/2016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628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5/6/2016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483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cbi.nlm.nih.gov/pubmed/?term=Garcia-Segura%20LM%5bAuthor%5d&amp;cauthor=true&amp;cauthor_uid=24704390" TargetMode="External"/><Relationship Id="rId3" Type="http://schemas.openxmlformats.org/officeDocument/2006/relationships/image" Target="../media/image10.png"/><Relationship Id="rId7" Type="http://schemas.openxmlformats.org/officeDocument/2006/relationships/hyperlink" Target="http://www.ncbi.nlm.nih.gov/pubmed/?term=Gil-Sanchez%20A%5bAuthor%5d&amp;cauthor=true&amp;cauthor_uid=24704390" TargetMode="External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cbi.nlm.nih.gov/pubmed/?term=Mar%C3%ADn%20Gabriel%20MA%5bAuthor%5d&amp;cauthor=true&amp;cauthor_uid=24704390" TargetMode="External"/><Relationship Id="rId5" Type="http://schemas.openxmlformats.org/officeDocument/2006/relationships/hyperlink" Target="http://www.ncbi.nlm.nih.gov/pubmed/?term=Olza-Fern%C3%A1ndez%20I%5bAuthor%5d&amp;cauthor=true&amp;cauthor_uid=24704390" TargetMode="External"/><Relationship Id="rId4" Type="http://schemas.openxmlformats.org/officeDocument/2006/relationships/hyperlink" Target="http://www.ncbi.nlm.nih.gov/pubmed/24704390" TargetMode="External"/><Relationship Id="rId9" Type="http://schemas.openxmlformats.org/officeDocument/2006/relationships/hyperlink" Target="http://www.ncbi.nlm.nih.gov/pubmed/?term=Arevalo%20MA%5bAuthor%5d&amp;cauthor=true&amp;cauthor_uid=24704390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cbi.nlm.nih.gov/pubmed/?term=Garcia-Segura%20LM%5bAuthor%5d&amp;cauthor=true&amp;cauthor_uid=24704390" TargetMode="External"/><Relationship Id="rId3" Type="http://schemas.openxmlformats.org/officeDocument/2006/relationships/image" Target="../media/image12.png"/><Relationship Id="rId7" Type="http://schemas.openxmlformats.org/officeDocument/2006/relationships/hyperlink" Target="http://www.ncbi.nlm.nih.gov/pubmed/?term=Gil-Sanchez%20A%5bAuthor%5d&amp;cauthor=true&amp;cauthor_uid=24704390" TargetMode="External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cbi.nlm.nih.gov/pubmed/?term=Mar%C3%ADn%20Gabriel%20MA%5bAuthor%5d&amp;cauthor=true&amp;cauthor_uid=24704390" TargetMode="External"/><Relationship Id="rId5" Type="http://schemas.openxmlformats.org/officeDocument/2006/relationships/hyperlink" Target="http://www.ncbi.nlm.nih.gov/pubmed/?term=Olza-Fern%C3%A1ndez%20I%5bAuthor%5d&amp;cauthor=true&amp;cauthor_uid=24704390" TargetMode="External"/><Relationship Id="rId4" Type="http://schemas.openxmlformats.org/officeDocument/2006/relationships/hyperlink" Target="http://www.ncbi.nlm.nih.gov/pubmed/24704390" TargetMode="External"/><Relationship Id="rId9" Type="http://schemas.openxmlformats.org/officeDocument/2006/relationships/hyperlink" Target="http://www.ncbi.nlm.nih.gov/pubmed/?term=Arevalo%20MA%5bAuthor%5d&amp;cauthor=true&amp;cauthor_uid=24704390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74867" y="774358"/>
            <a:ext cx="3927792" cy="4736756"/>
          </a:xfrm>
        </p:spPr>
        <p:txBody>
          <a:bodyPr/>
          <a:lstStyle/>
          <a:p>
            <a:r>
              <a:rPr lang="pt-BR" sz="3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/>
            </a:r>
            <a:br>
              <a:rPr lang="pt-BR" sz="3600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pt-BR" sz="2000" dirty="0" smtClean="0"/>
              <a:t/>
            </a:r>
            <a:br>
              <a:rPr lang="pt-BR" sz="2000" dirty="0" smtClean="0"/>
            </a:br>
            <a:endParaRPr lang="pt-BR" sz="20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26795" y="5791116"/>
            <a:ext cx="10653015" cy="494354"/>
          </a:xfrm>
        </p:spPr>
        <p:txBody>
          <a:bodyPr>
            <a:noAutofit/>
          </a:bodyPr>
          <a:lstStyle/>
          <a:p>
            <a:pPr algn="ctr"/>
            <a:r>
              <a:rPr lang="pt-BR" sz="1050" b="1" dirty="0" smtClean="0"/>
              <a:t>Disciplina de Saúde e Ciclos de Vida 1</a:t>
            </a:r>
          </a:p>
          <a:p>
            <a:pPr algn="ctr"/>
            <a:r>
              <a:rPr lang="pt-BR" sz="1050" b="1" dirty="0" smtClean="0"/>
              <a:t>Prof</a:t>
            </a:r>
            <a:r>
              <a:rPr lang="pt-BR" sz="1050" b="1" dirty="0" smtClean="0"/>
              <a:t>. Simone G. Diniz - Livre docente, Saúde Materno-infantil, Faculdade de saúde Pública da USP - </a:t>
            </a:r>
            <a:r>
              <a:rPr lang="pt-BR" sz="1050" b="1" cap="none" dirty="0" err="1" smtClean="0"/>
              <a:t>sidiniz@usp.br</a:t>
            </a:r>
            <a:endParaRPr lang="pt-BR" sz="1050" b="1" cap="none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517" y="927040"/>
            <a:ext cx="5168434" cy="4779701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875262" y="733253"/>
            <a:ext cx="429232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Fisiologia e atenção ao parto no Brasil</a:t>
            </a:r>
          </a:p>
          <a:p>
            <a:endParaRPr lang="pt-BR" sz="4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pt-BR" sz="4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Situação atual e principais desafios para a Saúde Pública</a:t>
            </a:r>
            <a:endParaRPr lang="pt-BR" sz="4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79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6508" y="759485"/>
            <a:ext cx="10249860" cy="1036364"/>
          </a:xfrm>
        </p:spPr>
        <p:txBody>
          <a:bodyPr/>
          <a:lstStyle/>
          <a:p>
            <a:pPr algn="ctr"/>
            <a:r>
              <a:rPr lang="pt-BR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Inquérito Nacional Nascer no Brasil e outros Estudos brasileiros</a:t>
            </a:r>
            <a:br>
              <a:rPr lang="pt-BR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pt-BR" sz="2400" b="1" dirty="0" smtClean="0"/>
              <a:t>Idade gestacional ao Nascimento Porque os bebês estão nascendo cada vez menores e mais imaturos no Brasil?</a:t>
            </a:r>
            <a:endParaRPr lang="pt-BR" sz="2400" b="1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471" y="2376476"/>
            <a:ext cx="3816546" cy="362890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9473" y="2476189"/>
            <a:ext cx="4192527" cy="342947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3017" y="2954319"/>
            <a:ext cx="3478411" cy="2608808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710249" y="6096000"/>
            <a:ext cx="5424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C00000"/>
                </a:solidFill>
              </a:rPr>
              <a:t>Dados preliminares das coortes de Pelotas (RS)</a:t>
            </a:r>
            <a:endParaRPr lang="pt-B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22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4954" y="757881"/>
            <a:ext cx="8746927" cy="922751"/>
          </a:xfrm>
        </p:spPr>
        <p:txBody>
          <a:bodyPr>
            <a:normAutofit fontScale="90000"/>
          </a:bodyPr>
          <a:lstStyle/>
          <a:p>
            <a:r>
              <a:rPr lang="pt-BR" dirty="0"/>
              <a:t>Porque os bebês estão nascendo cada vez menores e mais imaturos?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05" y="1589903"/>
            <a:ext cx="3871784" cy="5206313"/>
          </a:xfrm>
          <a:prstGeom prst="rect">
            <a:avLst/>
          </a:prstGeom>
        </p:spPr>
      </p:pic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37" y="2169426"/>
            <a:ext cx="2802501" cy="4319931"/>
          </a:xfrm>
        </p:spPr>
      </p:pic>
      <p:sp>
        <p:nvSpPr>
          <p:cNvPr id="8" name="CaixaDeTexto 7"/>
          <p:cNvSpPr txBox="1"/>
          <p:nvPr/>
        </p:nvSpPr>
        <p:spPr>
          <a:xfrm>
            <a:off x="3682314" y="2405448"/>
            <a:ext cx="352579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7030A0"/>
                </a:solidFill>
              </a:rPr>
              <a:t>Quando os sistemas de saúde resistem à mudança, apesar de todas as evidências</a:t>
            </a:r>
          </a:p>
          <a:p>
            <a:pPr algn="ctr"/>
            <a:endParaRPr lang="pt-BR" b="1" dirty="0">
              <a:solidFill>
                <a:srgbClr val="7030A0"/>
              </a:solidFill>
            </a:endParaRPr>
          </a:p>
          <a:p>
            <a:pPr algn="ctr"/>
            <a:r>
              <a:rPr lang="pt-BR" b="1" dirty="0" smtClean="0"/>
              <a:t>Ações dirigidas às usuárias para que elas possa ter mais informações sobre os riscos associados aos partos eletivos (cesáreas e induções)</a:t>
            </a:r>
          </a:p>
          <a:p>
            <a:pPr algn="ctr"/>
            <a:endParaRPr lang="pt-BR" b="1" dirty="0" smtClean="0">
              <a:solidFill>
                <a:srgbClr val="7030A0"/>
              </a:solidFill>
            </a:endParaRPr>
          </a:p>
          <a:p>
            <a:pPr algn="ctr"/>
            <a:r>
              <a:rPr lang="pt-BR" b="1" dirty="0" smtClean="0">
                <a:solidFill>
                  <a:srgbClr val="7030A0"/>
                </a:solidFill>
              </a:rPr>
              <a:t>Alianças entre profissionais de saúde e ativistas pelos direitos das mulheres e bebês  </a:t>
            </a:r>
            <a:endParaRPr lang="pt-BR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2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4314" y="792435"/>
            <a:ext cx="9349946" cy="1102267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Cesárea eletiva como principal indutora de partos antes da maturidade</a:t>
            </a:r>
            <a:endParaRPr lang="pt-BR" dirty="0"/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0703" y="2356021"/>
            <a:ext cx="8295502" cy="434141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354" y="3122141"/>
            <a:ext cx="4584589" cy="268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5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411" y="2367960"/>
            <a:ext cx="9144167" cy="362918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3081" y="527222"/>
            <a:ext cx="11475308" cy="1696994"/>
          </a:xfrm>
        </p:spPr>
        <p:txBody>
          <a:bodyPr>
            <a:normAutofit fontScale="90000"/>
          </a:bodyPr>
          <a:lstStyle/>
          <a:p>
            <a:r>
              <a:rPr lang="pt-BR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Inquérito </a:t>
            </a:r>
            <a:r>
              <a:rPr lang="pt-BR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</a:t>
            </a:r>
            <a:r>
              <a:rPr lang="pt-BR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acional Nascer no Brasil</a:t>
            </a:r>
            <a:r>
              <a:rPr lang="pt-BR" sz="2800" dirty="0" smtClean="0"/>
              <a:t/>
            </a:r>
            <a:br>
              <a:rPr lang="pt-BR" sz="2800" dirty="0" smtClean="0"/>
            </a:br>
            <a:r>
              <a:rPr lang="pt-BR" sz="2800" dirty="0" smtClean="0"/>
              <a:t>Idade </a:t>
            </a:r>
            <a:r>
              <a:rPr lang="pt-BR" sz="2800" dirty="0"/>
              <a:t>gestacional ao Nascimento - Brasil e Reino </a:t>
            </a:r>
            <a:r>
              <a:rPr lang="pt-BR" sz="2800" dirty="0" smtClean="0"/>
              <a:t>Unido: </a:t>
            </a:r>
            <a:br>
              <a:rPr lang="pt-BR" sz="2800" dirty="0" smtClean="0"/>
            </a:br>
            <a:r>
              <a:rPr lang="pt-BR" sz="2800" dirty="0" smtClean="0"/>
              <a:t>média de perda de 14 dias de gravidez perdidos </a:t>
            </a:r>
            <a:br>
              <a:rPr lang="pt-BR" sz="2800" dirty="0" smtClean="0"/>
            </a:br>
            <a:r>
              <a:rPr lang="pt-BR" sz="2800" dirty="0" smtClean="0"/>
              <a:t>(entre o Reino Unido geral e Brasil cesárea)</a:t>
            </a:r>
            <a:r>
              <a:rPr lang="pt-BR" sz="2800" dirty="0"/>
              <a:t/>
            </a:r>
            <a:br>
              <a:rPr lang="pt-BR" sz="2800" dirty="0"/>
            </a:br>
            <a:endParaRPr lang="pt-BR" sz="28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2625356" y="5962020"/>
            <a:ext cx="2106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rgbClr val="00B050"/>
                </a:solidFill>
              </a:rPr>
              <a:t>Reino Unido Geral</a:t>
            </a:r>
          </a:p>
          <a:p>
            <a:pPr algn="ctr"/>
            <a:r>
              <a:rPr lang="pt-BR" sz="1400" b="1" dirty="0" smtClean="0">
                <a:solidFill>
                  <a:srgbClr val="FF5050"/>
                </a:solidFill>
              </a:rPr>
              <a:t>Nascer no Brasil Geral</a:t>
            </a:r>
            <a:endParaRPr lang="pt-BR" sz="1400" b="1" dirty="0">
              <a:solidFill>
                <a:srgbClr val="FF505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6406425" y="5854298"/>
            <a:ext cx="23647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>
                <a:solidFill>
                  <a:srgbClr val="00B050"/>
                </a:solidFill>
              </a:rPr>
              <a:t>Reino Unido </a:t>
            </a:r>
            <a:r>
              <a:rPr lang="pt-BR" sz="1400" b="1" dirty="0" smtClean="0">
                <a:solidFill>
                  <a:srgbClr val="00B050"/>
                </a:solidFill>
              </a:rPr>
              <a:t>Geral</a:t>
            </a:r>
          </a:p>
          <a:p>
            <a:pPr algn="ctr"/>
            <a:r>
              <a:rPr lang="pt-BR" sz="1400" b="1" dirty="0" smtClean="0">
                <a:solidFill>
                  <a:srgbClr val="43737D"/>
                </a:solidFill>
              </a:rPr>
              <a:t>Nascer no Brasil Vaginal</a:t>
            </a:r>
            <a:endParaRPr lang="pt-BR" sz="1400" b="1" dirty="0">
              <a:solidFill>
                <a:srgbClr val="43737D"/>
              </a:solidFill>
            </a:endParaRPr>
          </a:p>
          <a:p>
            <a:pPr algn="ctr"/>
            <a:r>
              <a:rPr lang="pt-BR" sz="1400" b="1" dirty="0">
                <a:solidFill>
                  <a:srgbClr val="FF5050"/>
                </a:solidFill>
              </a:rPr>
              <a:t>Nascer no Brasil </a:t>
            </a:r>
            <a:r>
              <a:rPr lang="pt-BR" sz="1400" b="1" dirty="0" smtClean="0">
                <a:solidFill>
                  <a:srgbClr val="FF5050"/>
                </a:solidFill>
              </a:rPr>
              <a:t>Cesárea</a:t>
            </a:r>
            <a:endParaRPr lang="pt-BR" sz="1400" b="1" dirty="0">
              <a:solidFill>
                <a:srgbClr val="FF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4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4270" y="965431"/>
            <a:ext cx="11269362" cy="706964"/>
          </a:xfrm>
        </p:spPr>
        <p:txBody>
          <a:bodyPr/>
          <a:lstStyle/>
          <a:p>
            <a:r>
              <a:rPr lang="pt-BR" sz="3200" dirty="0"/>
              <a:t>Idade gestacional ao Nascimento - Brasil e Reino </a:t>
            </a:r>
            <a:r>
              <a:rPr lang="pt-BR" sz="3200" dirty="0" smtClean="0"/>
              <a:t>Unido:</a:t>
            </a:r>
            <a:br>
              <a:rPr lang="pt-BR" sz="3200" dirty="0" smtClean="0"/>
            </a:br>
            <a:r>
              <a:rPr lang="pt-BR" sz="3200" dirty="0" smtClean="0"/>
              <a:t>Brasil e </a:t>
            </a:r>
            <a:r>
              <a:rPr lang="pt-BR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inversão da disparidade esperada</a:t>
            </a:r>
            <a:endParaRPr lang="pt-BR" sz="3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638" y="1973792"/>
            <a:ext cx="8852159" cy="3651821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240415" y="5691515"/>
            <a:ext cx="34131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>
                <a:solidFill>
                  <a:srgbClr val="FF5050"/>
                </a:solidFill>
              </a:rPr>
              <a:t>Nascer no Brasil </a:t>
            </a:r>
            <a:r>
              <a:rPr lang="pt-BR" sz="1600" b="1" dirty="0" smtClean="0">
                <a:solidFill>
                  <a:srgbClr val="FF5050"/>
                </a:solidFill>
              </a:rPr>
              <a:t>Vaginal Privado</a:t>
            </a:r>
            <a:endParaRPr lang="pt-BR" sz="1600" b="1" dirty="0">
              <a:solidFill>
                <a:srgbClr val="FF5050"/>
              </a:solidFill>
            </a:endParaRPr>
          </a:p>
          <a:p>
            <a:pPr algn="ctr"/>
            <a:r>
              <a:rPr lang="pt-BR" sz="1600" b="1" dirty="0" smtClean="0">
                <a:solidFill>
                  <a:srgbClr val="43737D"/>
                </a:solidFill>
              </a:rPr>
              <a:t>Nascer </a:t>
            </a:r>
            <a:r>
              <a:rPr lang="pt-BR" sz="1600" b="1" dirty="0">
                <a:solidFill>
                  <a:srgbClr val="43737D"/>
                </a:solidFill>
              </a:rPr>
              <a:t>no Brasil </a:t>
            </a:r>
            <a:r>
              <a:rPr lang="pt-BR" sz="1600" b="1" dirty="0" smtClean="0">
                <a:solidFill>
                  <a:srgbClr val="43737D"/>
                </a:solidFill>
              </a:rPr>
              <a:t>Vaginal SUS</a:t>
            </a:r>
          </a:p>
          <a:p>
            <a:pPr algn="ctr"/>
            <a:r>
              <a:rPr lang="pt-BR" sz="1600" b="1" dirty="0" smtClean="0">
                <a:solidFill>
                  <a:srgbClr val="00B050"/>
                </a:solidFill>
              </a:rPr>
              <a:t>Reino </a:t>
            </a:r>
            <a:r>
              <a:rPr lang="pt-BR" sz="1600" b="1" dirty="0">
                <a:solidFill>
                  <a:srgbClr val="00B050"/>
                </a:solidFill>
              </a:rPr>
              <a:t>Unido </a:t>
            </a:r>
            <a:r>
              <a:rPr lang="pt-BR" sz="1600" b="1" dirty="0" smtClean="0">
                <a:solidFill>
                  <a:srgbClr val="00B050"/>
                </a:solidFill>
              </a:rPr>
              <a:t>Geral</a:t>
            </a:r>
            <a:endParaRPr lang="pt-BR" sz="1600" b="1" dirty="0">
              <a:solidFill>
                <a:srgbClr val="00B05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427912" y="5782131"/>
            <a:ext cx="34884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>
                <a:solidFill>
                  <a:srgbClr val="FF5050"/>
                </a:solidFill>
              </a:rPr>
              <a:t>Nascer no Brasil </a:t>
            </a:r>
            <a:r>
              <a:rPr lang="pt-BR" sz="1600" b="1" dirty="0" smtClean="0">
                <a:solidFill>
                  <a:srgbClr val="FF5050"/>
                </a:solidFill>
              </a:rPr>
              <a:t>Cesárea Privado</a:t>
            </a:r>
            <a:endParaRPr lang="pt-BR" sz="1600" b="1" dirty="0">
              <a:solidFill>
                <a:srgbClr val="FF5050"/>
              </a:solidFill>
            </a:endParaRPr>
          </a:p>
          <a:p>
            <a:pPr algn="ctr"/>
            <a:r>
              <a:rPr lang="pt-BR" sz="1600" b="1" dirty="0" smtClean="0">
                <a:solidFill>
                  <a:srgbClr val="43737D"/>
                </a:solidFill>
              </a:rPr>
              <a:t>Nascer </a:t>
            </a:r>
            <a:r>
              <a:rPr lang="pt-BR" sz="1600" b="1" dirty="0">
                <a:solidFill>
                  <a:srgbClr val="43737D"/>
                </a:solidFill>
              </a:rPr>
              <a:t>no Brasil </a:t>
            </a:r>
            <a:r>
              <a:rPr lang="pt-BR" sz="1600" b="1" dirty="0" smtClean="0">
                <a:solidFill>
                  <a:srgbClr val="43737D"/>
                </a:solidFill>
              </a:rPr>
              <a:t>Cesárea SUS</a:t>
            </a:r>
            <a:endParaRPr lang="pt-BR" sz="1600" b="1" dirty="0">
              <a:solidFill>
                <a:srgbClr val="43737D"/>
              </a:solidFill>
            </a:endParaRPr>
          </a:p>
          <a:p>
            <a:pPr algn="ctr"/>
            <a:r>
              <a:rPr lang="pt-BR" sz="1600" b="1" dirty="0" smtClean="0">
                <a:solidFill>
                  <a:srgbClr val="00B050"/>
                </a:solidFill>
              </a:rPr>
              <a:t>Reino </a:t>
            </a:r>
            <a:r>
              <a:rPr lang="pt-BR" sz="1600" b="1" dirty="0">
                <a:solidFill>
                  <a:srgbClr val="00B050"/>
                </a:solidFill>
              </a:rPr>
              <a:t>Unido </a:t>
            </a:r>
            <a:r>
              <a:rPr lang="pt-BR" sz="1600" b="1" dirty="0" smtClean="0">
                <a:solidFill>
                  <a:srgbClr val="00B050"/>
                </a:solidFill>
              </a:rPr>
              <a:t>Geral</a:t>
            </a:r>
            <a:endParaRPr lang="pt-BR" sz="1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23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Mapa_Risco_Relativo_2003_2012..jpg"/>
          <p:cNvPicPr/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700" t="4881" r="9923" b="3909"/>
          <a:stretch/>
        </p:blipFill>
        <p:spPr>
          <a:xfrm>
            <a:off x="2229857" y="2331309"/>
            <a:ext cx="3312368" cy="3964796"/>
          </a:xfrm>
          <a:prstGeom prst="rect">
            <a:avLst/>
          </a:prstGeom>
        </p:spPr>
      </p:pic>
      <p:pic>
        <p:nvPicPr>
          <p:cNvPr id="8" name="Imagem 7" descr="Mapa_Cluster_5%_2002_2013_grid_2.jpg"/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011" t="4933" r="9873" b="4155"/>
          <a:stretch/>
        </p:blipFill>
        <p:spPr>
          <a:xfrm>
            <a:off x="6575635" y="2265405"/>
            <a:ext cx="3240360" cy="4054579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15330" y="6466832"/>
            <a:ext cx="57646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/>
              <a:t>Risco relativo de nascimentos pré-termo no MSP (2003-2012), </a:t>
            </a:r>
            <a:r>
              <a:rPr lang="pt-BR" sz="1000" dirty="0" err="1"/>
              <a:t>co-variável</a:t>
            </a:r>
            <a:r>
              <a:rPr lang="pt-BR" sz="1000" dirty="0"/>
              <a:t>: idade das mães.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038336" y="6466832"/>
            <a:ext cx="5972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000" dirty="0"/>
              <a:t>Agrupamentos espaciais  de nascimentos pré-termo no MSP,  5% população total em risco.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568411" y="629456"/>
            <a:ext cx="10305535" cy="894544"/>
          </a:xfrm>
        </p:spPr>
        <p:txBody>
          <a:bodyPr/>
          <a:lstStyle/>
          <a:p>
            <a:r>
              <a:rPr lang="pt-BR" sz="2800" dirty="0"/>
              <a:t>Inversão da disparidade </a:t>
            </a:r>
            <a:r>
              <a:rPr lang="pt-BR" sz="2800" dirty="0" smtClean="0"/>
              <a:t>esperada: áreas mais ricos, piores desfechos, mais nascimentos </a:t>
            </a:r>
            <a:r>
              <a:rPr lang="pt-BR" sz="2800" dirty="0" err="1" smtClean="0"/>
              <a:t>pre</a:t>
            </a:r>
            <a:r>
              <a:rPr lang="pt-BR" sz="2800" dirty="0" smtClean="0"/>
              <a:t>-termo</a:t>
            </a:r>
            <a:endParaRPr lang="pt-BR" sz="2800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899582" y="1606379"/>
            <a:ext cx="9081032" cy="4824072"/>
          </a:xfrm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2416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6692" y="749643"/>
            <a:ext cx="10008973" cy="856735"/>
          </a:xfrm>
        </p:spPr>
        <p:txBody>
          <a:bodyPr/>
          <a:lstStyle/>
          <a:p>
            <a:pPr>
              <a:defRPr/>
            </a:pPr>
            <a:r>
              <a:rPr lang="pt-BR" dirty="0"/>
              <a:t>Inversão da disparidade esperada </a:t>
            </a:r>
            <a:r>
              <a:rPr lang="pt-BR" b="1" dirty="0" smtClean="0"/>
              <a:t>Cesarianas </a:t>
            </a:r>
            <a:r>
              <a:rPr lang="pt-BR" b="1" dirty="0"/>
              <a:t>e prematuridade, </a:t>
            </a:r>
            <a:r>
              <a:rPr lang="pt-BR" b="1" dirty="0" smtClean="0"/>
              <a:t>Brasil</a:t>
            </a:r>
            <a:r>
              <a:rPr lang="pt-BR" b="1" dirty="0"/>
              <a:t>, 2011</a:t>
            </a:r>
          </a:p>
        </p:txBody>
      </p:sp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745" y="1849267"/>
            <a:ext cx="8251825" cy="409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Rectangle 3"/>
          <p:cNvSpPr>
            <a:spLocks noChangeArrowheads="1"/>
          </p:cNvSpPr>
          <p:nvPr/>
        </p:nvSpPr>
        <p:spPr bwMode="auto">
          <a:xfrm>
            <a:off x="1474574" y="5946604"/>
            <a:ext cx="8453996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/>
              <a:t>Cesar </a:t>
            </a:r>
            <a:r>
              <a:rPr lang="en-US" altLang="en-US" i="1" dirty="0" err="1"/>
              <a:t>Victora</a:t>
            </a:r>
            <a:r>
              <a:rPr lang="en-US" altLang="en-US" i="1" dirty="0"/>
              <a:t> - </a:t>
            </a:r>
            <a:r>
              <a:rPr lang="en-US" altLang="en-US" i="1" dirty="0" err="1"/>
              <a:t>Epidemiologia</a:t>
            </a:r>
            <a:r>
              <a:rPr lang="en-US" altLang="en-US" i="1" dirty="0"/>
              <a:t> UFPEL</a:t>
            </a:r>
          </a:p>
          <a:p>
            <a:pPr algn="ctr" eaLnBrk="1" hangingPunct="1"/>
            <a:r>
              <a:rPr lang="en-US" altLang="en-US" i="1" dirty="0" err="1"/>
              <a:t>Apresentação</a:t>
            </a:r>
            <a:r>
              <a:rPr lang="en-US" altLang="en-US" i="1" dirty="0"/>
              <a:t> no XI </a:t>
            </a:r>
            <a:r>
              <a:rPr lang="en-US" altLang="en-US" i="1" dirty="0" err="1"/>
              <a:t>Congresso</a:t>
            </a:r>
            <a:r>
              <a:rPr lang="en-US" altLang="en-US" i="1" dirty="0"/>
              <a:t> da </a:t>
            </a:r>
            <a:r>
              <a:rPr lang="en-US" altLang="en-US" i="1" dirty="0" err="1"/>
              <a:t>Abrasco</a:t>
            </a:r>
            <a:r>
              <a:rPr lang="en-US" altLang="en-US" i="1" dirty="0"/>
              <a:t> </a:t>
            </a:r>
            <a:r>
              <a:rPr lang="en-US" altLang="en-US" i="1" dirty="0" err="1"/>
              <a:t>julho</a:t>
            </a:r>
            <a:r>
              <a:rPr lang="en-US" altLang="en-US" i="1" dirty="0"/>
              <a:t> 2015</a:t>
            </a:r>
          </a:p>
        </p:txBody>
      </p:sp>
    </p:spTree>
    <p:extLst>
      <p:ext uri="{BB962C8B-B14F-4D97-AF65-F5344CB8AC3E}">
        <p14:creationId xmlns:p14="http://schemas.microsoft.com/office/powerpoint/2010/main" val="18622860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881449"/>
            <a:ext cx="10832757" cy="1062793"/>
          </a:xfrm>
        </p:spPr>
        <p:txBody>
          <a:bodyPr/>
          <a:lstStyle/>
          <a:p>
            <a:pPr algn="ctr"/>
            <a:r>
              <a:rPr lang="pt-BR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Gravidez / Bebê a termo = </a:t>
            </a:r>
            <a:br>
              <a:rPr lang="pt-BR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pt-BR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39 semanas completas ou mais</a:t>
            </a:r>
            <a:endParaRPr lang="pt-BR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20492" y="2603500"/>
            <a:ext cx="10410971" cy="3805538"/>
          </a:xfrm>
        </p:spPr>
        <p:txBody>
          <a:bodyPr>
            <a:normAutofit/>
          </a:bodyPr>
          <a:lstStyle/>
          <a:p>
            <a:r>
              <a:rPr lang="pt-BR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Reconhecimento de que os bebês nascidos com </a:t>
            </a:r>
            <a:r>
              <a:rPr lang="pt-BR" sz="2800" b="1" dirty="0" smtClean="0">
                <a:solidFill>
                  <a:schemeClr val="tx1"/>
                </a:solidFill>
              </a:rPr>
              <a:t>menos de 39 semanas completas (termo pleno) </a:t>
            </a:r>
            <a:r>
              <a:rPr lang="pt-BR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têm piores desfechos que de 37 0/7 a 38 6/7 (termo precoce)</a:t>
            </a:r>
          </a:p>
          <a:p>
            <a:r>
              <a:rPr lang="pt-BR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Reconhecimento </a:t>
            </a:r>
            <a:r>
              <a:rPr lang="pt-BR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do </a:t>
            </a:r>
            <a:r>
              <a:rPr lang="pt-BR" sz="2800" b="1" dirty="0">
                <a:solidFill>
                  <a:schemeClr val="tx1"/>
                </a:solidFill>
              </a:rPr>
              <a:t>aumento da prematuridade associada às </a:t>
            </a:r>
            <a:r>
              <a:rPr lang="pt-BR" sz="2800" b="1" dirty="0" smtClean="0">
                <a:solidFill>
                  <a:schemeClr val="tx1"/>
                </a:solidFill>
              </a:rPr>
              <a:t>intervenções</a:t>
            </a:r>
          </a:p>
          <a:p>
            <a:r>
              <a:rPr lang="pt-BR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Regulação dos partos eletivos </a:t>
            </a:r>
            <a:r>
              <a:rPr lang="pt-BR" sz="2800" b="1" dirty="0" smtClean="0">
                <a:solidFill>
                  <a:schemeClr val="tx1"/>
                </a:solidFill>
              </a:rPr>
              <a:t>(cesáreas e induções) antes de 39 semanas completas (ex. Justificativa clínica clara, segunda opinião, etc.)</a:t>
            </a:r>
            <a:endParaRPr lang="pt-BR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3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317" y="2388973"/>
            <a:ext cx="3857121" cy="1653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508" y="5524139"/>
            <a:ext cx="5158699" cy="1233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154" y="2080395"/>
            <a:ext cx="5148262" cy="3443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8008938" y="6387306"/>
            <a:ext cx="2659063" cy="369888"/>
          </a:xfrm>
          <a:prstGeom prst="rect">
            <a:avLst/>
          </a:prstGeom>
          <a:solidFill>
            <a:srgbClr val="FFFFFF"/>
          </a:solidFill>
          <a:ln w="9525">
            <a:solidFill>
              <a:srgbClr val="3366CC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kern="0" dirty="0">
                <a:solidFill>
                  <a:srgbClr val="000000"/>
                </a:solidFill>
                <a:latin typeface="Arial" charset="0"/>
              </a:rPr>
              <a:t>BirthByTheNumbers.org</a:t>
            </a:r>
            <a:endParaRPr lang="en-US" kern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695731" y="510736"/>
            <a:ext cx="99258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00B0F0"/>
                </a:solidFill>
              </a:rPr>
              <a:t>Movimentos sociais pela regulação das práticas de assistência ao parto (desde os 1990s), em conjunto com associações profissionais, regulam cesárea e indução de parto</a:t>
            </a:r>
          </a:p>
          <a:p>
            <a:pPr algn="ctr"/>
            <a:r>
              <a:rPr lang="pt-BR" sz="2400" b="1" dirty="0">
                <a:solidFill>
                  <a:srgbClr val="0070C0"/>
                </a:solidFill>
              </a:rPr>
              <a:t>CAMPANHA “TERMO = 39 SEMANAS COMPLETAS”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6982561" y="4042614"/>
            <a:ext cx="3463017" cy="175432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FF0000"/>
                </a:solidFill>
                <a:latin typeface="+mj-lt"/>
              </a:rPr>
              <a:t>FICHA NOVA SINASC</a:t>
            </a:r>
          </a:p>
          <a:p>
            <a:pPr algn="ctr"/>
            <a:r>
              <a:rPr lang="pt-BR" sz="3600" b="1" dirty="0">
                <a:solidFill>
                  <a:srgbClr val="FF0000"/>
                </a:solidFill>
                <a:latin typeface="+mj-lt"/>
              </a:rPr>
              <a:t> TEM INDUÇÃO</a:t>
            </a:r>
          </a:p>
        </p:txBody>
      </p:sp>
    </p:spTree>
    <p:extLst>
      <p:ext uri="{BB962C8B-B14F-4D97-AF65-F5344CB8AC3E}">
        <p14:creationId xmlns:p14="http://schemas.microsoft.com/office/powerpoint/2010/main" val="13049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411" y="648308"/>
            <a:ext cx="10099589" cy="706964"/>
          </a:xfrm>
        </p:spPr>
        <p:txBody>
          <a:bodyPr>
            <a:noAutofit/>
          </a:bodyPr>
          <a:lstStyle/>
          <a:p>
            <a:r>
              <a:rPr lang="en-US" sz="28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Regulação</a:t>
            </a:r>
            <a:r>
              <a:rPr lang="en-US" sz="2800" b="1" dirty="0" smtClean="0"/>
              <a:t> dos </a:t>
            </a:r>
            <a:r>
              <a:rPr lang="en-US" sz="2800" b="1" dirty="0" err="1" smtClean="0"/>
              <a:t>partos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agendados</a:t>
            </a:r>
            <a:r>
              <a:rPr lang="en-US" sz="2800" b="1" dirty="0" smtClean="0"/>
              <a:t> antes de 39 </a:t>
            </a:r>
            <a:r>
              <a:rPr lang="en-US" sz="2800" b="1" dirty="0" err="1" smtClean="0"/>
              <a:t>semanas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nos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Estados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Unidos</a:t>
            </a:r>
            <a:r>
              <a:rPr lang="en-US" sz="2800" b="1" dirty="0" smtClean="0"/>
              <a:t> e </a:t>
            </a:r>
            <a:r>
              <a:rPr lang="en-US" sz="2800" b="1" dirty="0" err="1" smtClean="0"/>
              <a:t>redução</a:t>
            </a:r>
            <a:r>
              <a:rPr lang="en-US" sz="2800" b="1" dirty="0" smtClean="0"/>
              <a:t> da </a:t>
            </a:r>
            <a:r>
              <a:rPr lang="en-US" sz="2800" b="1" dirty="0" err="1" smtClean="0"/>
              <a:t>prematuridade</a:t>
            </a:r>
            <a:endParaRPr lang="en-US" sz="28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2072262"/>
              </p:ext>
            </p:extLst>
          </p:nvPr>
        </p:nvGraphicFramePr>
        <p:xfrm>
          <a:off x="922638" y="2248930"/>
          <a:ext cx="9592962" cy="3847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553020" y="608550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Year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732930" y="6264728"/>
            <a:ext cx="2733441" cy="36933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</a:rPr>
              <a:t>BirthByTheNumbers.org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91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1873" y="621205"/>
            <a:ext cx="9809608" cy="1400433"/>
          </a:xfrm>
        </p:spPr>
        <p:txBody>
          <a:bodyPr/>
          <a:lstStyle/>
          <a:p>
            <a:pPr algn="ctr"/>
            <a:r>
              <a:rPr lang="pt-BR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O parto como fenômeno </a:t>
            </a:r>
            <a:r>
              <a:rPr lang="pt-BR" sz="24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neuro-endócrino</a:t>
            </a:r>
            <a:r>
              <a:rPr lang="pt-BR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, </a:t>
            </a:r>
            <a:r>
              <a:rPr lang="pt-BR" sz="24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epigenético</a:t>
            </a:r>
            <a:r>
              <a:rPr lang="pt-BR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e de formação do </a:t>
            </a:r>
            <a:r>
              <a:rPr lang="pt-BR" sz="24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microbioma</a:t>
            </a:r>
            <a:r>
              <a:rPr lang="pt-BR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 efeitos para a vida inteira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72157" y="2298358"/>
            <a:ext cx="11741645" cy="4283674"/>
          </a:xfrm>
        </p:spPr>
        <p:txBody>
          <a:bodyPr/>
          <a:lstStyle/>
          <a:p>
            <a:r>
              <a:rPr lang="pt-BR" sz="2000" b="1" dirty="0" smtClean="0"/>
              <a:t>Antigamente: parto como evento mecânico (trajeto, objeto, motor), do qual se a mãe e o bebê saíssem vivos e mais ou menos funcionais, estava ótimo</a:t>
            </a:r>
          </a:p>
          <a:p>
            <a:r>
              <a:rPr lang="pt-BR" sz="2000" b="1" dirty="0" smtClean="0">
                <a:solidFill>
                  <a:srgbClr val="145CAC"/>
                </a:solidFill>
              </a:rPr>
              <a:t>Esta concepção mudou radicalmente, porém a formação dos profissionais e as instituições no Brasil tem sido muito lentas em acompanhar  esta mudança de paradigma</a:t>
            </a:r>
          </a:p>
          <a:p>
            <a:r>
              <a:rPr lang="pt-BR" sz="2000" b="1" dirty="0" smtClean="0">
                <a:solidFill>
                  <a:schemeClr val="tx1"/>
                </a:solidFill>
              </a:rPr>
              <a:t>Universalização da cesárea no setor privado, considerada o padrão-ouro do cuidado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355" y="4363698"/>
            <a:ext cx="2575354" cy="202255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155" y="4353874"/>
            <a:ext cx="2599207" cy="218529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7719" y="4363268"/>
            <a:ext cx="3092793" cy="206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52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2475" y="570148"/>
            <a:ext cx="4302678" cy="1243965"/>
          </a:xfrm>
        </p:spPr>
        <p:txBody>
          <a:bodyPr/>
          <a:lstStyle/>
          <a:p>
            <a:pPr algn="r"/>
            <a:r>
              <a:rPr lang="pt-BR" dirty="0" smtClean="0"/>
              <a:t>Nascer no Brasil:</a:t>
            </a:r>
            <a:br>
              <a:rPr lang="pt-BR" dirty="0" smtClean="0"/>
            </a:br>
            <a:r>
              <a:rPr lang="pt-BR" dirty="0" smtClean="0"/>
              <a:t>Diferenças entre SUS e privado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105" y="272117"/>
            <a:ext cx="7123857" cy="6261783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363493" y="2390398"/>
            <a:ext cx="442099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Há um virtual </a:t>
            </a:r>
            <a:r>
              <a:rPr lang="pt-BR" b="1" dirty="0" smtClean="0">
                <a:solidFill>
                  <a:schemeClr val="accent4">
                    <a:lumMod val="50000"/>
                  </a:schemeClr>
                </a:solidFill>
              </a:rPr>
              <a:t>desaparecimento das atividades educativas </a:t>
            </a:r>
            <a:r>
              <a:rPr lang="pt-BR" dirty="0" smtClean="0"/>
              <a:t>no </a:t>
            </a:r>
            <a:r>
              <a:rPr lang="pt-BR" dirty="0" err="1" smtClean="0"/>
              <a:t>pre-natal</a:t>
            </a:r>
            <a:r>
              <a:rPr lang="pt-BR" dirty="0" smtClean="0"/>
              <a:t>, voltadas para a preparação para o parto</a:t>
            </a:r>
          </a:p>
          <a:p>
            <a:endParaRPr lang="pt-BR" dirty="0"/>
          </a:p>
          <a:p>
            <a:r>
              <a:rPr lang="pt-BR" dirty="0" smtClean="0"/>
              <a:t>Informações “pulam” o parto, quando não oferecem </a:t>
            </a:r>
            <a:r>
              <a:rPr lang="pt-BR" b="1" dirty="0" smtClean="0">
                <a:solidFill>
                  <a:srgbClr val="834A0F"/>
                </a:solidFill>
              </a:rPr>
              <a:t>informações distorcidas e parciais</a:t>
            </a:r>
          </a:p>
          <a:p>
            <a:endParaRPr lang="pt-BR" dirty="0"/>
          </a:p>
          <a:p>
            <a:r>
              <a:rPr lang="pt-BR" dirty="0" smtClean="0"/>
              <a:t>Cesárea e a </a:t>
            </a:r>
            <a:r>
              <a:rPr lang="pt-BR" b="1" dirty="0" smtClean="0">
                <a:solidFill>
                  <a:srgbClr val="834A0F"/>
                </a:solidFill>
              </a:rPr>
              <a:t>cultura sexual reprodutiva e “medo de estragar o playground do marido” </a:t>
            </a:r>
          </a:p>
          <a:p>
            <a:endParaRPr lang="pt-BR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pt-BR" b="1" dirty="0" smtClean="0">
                <a:solidFill>
                  <a:srgbClr val="834A0F"/>
                </a:solidFill>
              </a:rPr>
              <a:t>Gênero: cultura de medo e nojo do parto (TOCOFOBIA)</a:t>
            </a:r>
            <a:endParaRPr lang="pt-BR" b="1" dirty="0">
              <a:solidFill>
                <a:srgbClr val="834A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48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96409" y="531275"/>
            <a:ext cx="4069400" cy="1529039"/>
          </a:xfrm>
        </p:spPr>
        <p:txBody>
          <a:bodyPr/>
          <a:lstStyle/>
          <a:p>
            <a:r>
              <a:rPr lang="pt-BR" dirty="0" smtClean="0"/>
              <a:t>Nascer no Brasil</a:t>
            </a:r>
            <a:br>
              <a:rPr lang="pt-BR" dirty="0" smtClean="0"/>
            </a:br>
            <a:r>
              <a:rPr lang="pt-BR" dirty="0" smtClean="0"/>
              <a:t>Decisão por via de parto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64" y="699730"/>
            <a:ext cx="6535323" cy="6085862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7524925" y="2444445"/>
            <a:ext cx="42815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rgbClr val="7030A0"/>
                </a:solidFill>
              </a:rPr>
              <a:t>A maioria das mulheres no setor público e privado prefere parto normal no início da gravidez, mas terminam em uma cesárea</a:t>
            </a:r>
          </a:p>
          <a:p>
            <a:r>
              <a:rPr lang="pt-BR" sz="2000" b="1" dirty="0" smtClean="0">
                <a:solidFill>
                  <a:srgbClr val="7030A0"/>
                </a:solidFill>
              </a:rPr>
              <a:t>(84% no setor privado)</a:t>
            </a:r>
          </a:p>
          <a:p>
            <a:endParaRPr lang="pt-BR" sz="2000" b="1" dirty="0">
              <a:solidFill>
                <a:srgbClr val="7030A0"/>
              </a:solidFill>
            </a:endParaRPr>
          </a:p>
          <a:p>
            <a:r>
              <a:rPr lang="pt-BR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Quase não há parto vaginal depois de cesárea no setor privado brasileiro</a:t>
            </a:r>
          </a:p>
          <a:p>
            <a:endParaRPr lang="pt-BR" sz="2000" b="1" dirty="0">
              <a:solidFill>
                <a:srgbClr val="7030A0"/>
              </a:solidFill>
            </a:endParaRPr>
          </a:p>
          <a:p>
            <a:r>
              <a:rPr lang="pt-BR" sz="2000" b="1" dirty="0" smtClean="0">
                <a:solidFill>
                  <a:srgbClr val="7030A0"/>
                </a:solidFill>
              </a:rPr>
              <a:t>Superestimação do risco gestacional?</a:t>
            </a:r>
            <a:endParaRPr lang="pt-BR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84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6877" y="520139"/>
            <a:ext cx="9575820" cy="620161"/>
          </a:xfrm>
        </p:spPr>
        <p:txBody>
          <a:bodyPr/>
          <a:lstStyle/>
          <a:p>
            <a:r>
              <a:rPr lang="pt-BR" dirty="0" smtClean="0"/>
              <a:t>Nascer no Brasil – intervenções no parto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46" y="1321712"/>
            <a:ext cx="10718740" cy="540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1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031394" y="577273"/>
            <a:ext cx="8884973" cy="1146848"/>
          </a:xfrm>
        </p:spPr>
        <p:txBody>
          <a:bodyPr>
            <a:noAutofit/>
          </a:bodyPr>
          <a:lstStyle/>
          <a:p>
            <a:pPr algn="ctr" eaLnBrk="1" hangingPunct="1"/>
            <a:r>
              <a:rPr lang="pt-BR" altLang="pt-BR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O MEDO DA DOR – A QUEM INTERESSA?</a:t>
            </a:r>
            <a:br>
              <a:rPr lang="pt-BR" altLang="pt-BR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</a:br>
            <a:r>
              <a:rPr lang="pt-BR" altLang="pt-BR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Prevenção </a:t>
            </a:r>
            <a:r>
              <a:rPr lang="pt-BR" altLang="pt-BR" sz="24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da dor </a:t>
            </a:r>
            <a:r>
              <a:rPr lang="pt-BR" altLang="pt-BR" sz="2400"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iatrogência</a:t>
            </a:r>
            <a:r>
              <a:rPr lang="pt-BR" altLang="pt-BR" sz="24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 e uso seletivo, criterioso de ocitocina e procedimentos dolorosos</a:t>
            </a:r>
          </a:p>
        </p:txBody>
      </p:sp>
      <p:pic>
        <p:nvPicPr>
          <p:cNvPr id="33796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106" y="1971114"/>
            <a:ext cx="5104829" cy="4553511"/>
          </a:xfrm>
        </p:spPr>
      </p:pic>
      <p:sp>
        <p:nvSpPr>
          <p:cNvPr id="6" name="Espaço Reservado para Texto 5"/>
          <p:cNvSpPr>
            <a:spLocks noGrp="1"/>
          </p:cNvSpPr>
          <p:nvPr>
            <p:ph type="body" sz="half" idx="4294967295"/>
          </p:nvPr>
        </p:nvSpPr>
        <p:spPr>
          <a:xfrm>
            <a:off x="304633" y="2463371"/>
            <a:ext cx="5552470" cy="3847328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pt-BR" altLang="pt-BR" sz="2600" b="1" dirty="0"/>
              <a:t>Ocitocina de rotina – alto risco materno e neonatal</a:t>
            </a:r>
          </a:p>
          <a:p>
            <a:pPr eaLnBrk="1" hangingPunct="1"/>
            <a:endParaRPr lang="pt-BR" altLang="pt-BR" sz="2600" b="1" dirty="0"/>
          </a:p>
          <a:p>
            <a:pPr eaLnBrk="1" hangingPunct="1"/>
            <a:r>
              <a:rPr lang="pt-BR" altLang="pt-BR" sz="2600" b="1" dirty="0"/>
              <a:t>Manobra de </a:t>
            </a:r>
            <a:r>
              <a:rPr lang="pt-BR" altLang="pt-BR" sz="2600" b="1" dirty="0" err="1"/>
              <a:t>Kristeller</a:t>
            </a:r>
            <a:r>
              <a:rPr lang="pt-BR" altLang="pt-BR" sz="2600" b="1" dirty="0"/>
              <a:t> – muito comum no SUS e setor privado. Riscos, </a:t>
            </a:r>
            <a:r>
              <a:rPr lang="pt-BR" altLang="pt-BR" sz="2600" b="1" dirty="0">
                <a:solidFill>
                  <a:srgbClr val="31859C"/>
                </a:solidFill>
              </a:rPr>
              <a:t>segurança materna e </a:t>
            </a:r>
            <a:r>
              <a:rPr lang="pt-BR" altLang="pt-BR" sz="2600" b="1" dirty="0" smtClean="0">
                <a:solidFill>
                  <a:srgbClr val="31859C"/>
                </a:solidFill>
              </a:rPr>
              <a:t>neonatal</a:t>
            </a:r>
          </a:p>
          <a:p>
            <a:pPr marL="0" indent="0" eaLnBrk="1" hangingPunct="1">
              <a:buNone/>
            </a:pPr>
            <a:endParaRPr lang="pt-BR" altLang="pt-BR" sz="2600" b="1" dirty="0">
              <a:solidFill>
                <a:srgbClr val="31859C"/>
              </a:solidFill>
            </a:endParaRPr>
          </a:p>
          <a:p>
            <a:pPr eaLnBrk="1" hangingPunct="1"/>
            <a:r>
              <a:rPr lang="pt-BR" altLang="pt-BR" sz="2600" b="1" dirty="0" err="1"/>
              <a:t>Litotomia</a:t>
            </a:r>
            <a:r>
              <a:rPr lang="pt-BR" altLang="pt-BR" sz="2600" b="1" dirty="0"/>
              <a:t> e evolução do período expulsivo </a:t>
            </a:r>
            <a:endParaRPr lang="pt-BR" altLang="pt-BR" sz="2600" dirty="0"/>
          </a:p>
          <a:p>
            <a:pPr eaLnBrk="1" hangingPunct="1"/>
            <a:endParaRPr lang="pt-BR" altLang="pt-BR" sz="3200" dirty="0"/>
          </a:p>
        </p:txBody>
      </p:sp>
      <p:sp>
        <p:nvSpPr>
          <p:cNvPr id="33795" name="CaixaDeTexto 7"/>
          <p:cNvSpPr txBox="1">
            <a:spLocks noChangeArrowheads="1"/>
          </p:cNvSpPr>
          <p:nvPr/>
        </p:nvSpPr>
        <p:spPr bwMode="auto">
          <a:xfrm>
            <a:off x="7178246" y="6500169"/>
            <a:ext cx="69923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altLang="pt-BR" sz="1100" dirty="0"/>
              <a:t>Anônima</a:t>
            </a:r>
          </a:p>
        </p:txBody>
      </p:sp>
    </p:spTree>
    <p:extLst>
      <p:ext uri="{BB962C8B-B14F-4D97-AF65-F5344CB8AC3E}">
        <p14:creationId xmlns:p14="http://schemas.microsoft.com/office/powerpoint/2010/main" val="36844217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404814"/>
            <a:ext cx="4398963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88163" y="404814"/>
            <a:ext cx="3529012" cy="63404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pt-BR" sz="2800" b="1"/>
              <a:t>O </a:t>
            </a:r>
            <a:r>
              <a:rPr lang="en-US" altLang="en-US" sz="2800" b="1"/>
              <a:t>“</a:t>
            </a:r>
            <a:r>
              <a:rPr lang="en-US" altLang="ja-JP" sz="2800" b="1"/>
              <a:t>sorinho</a:t>
            </a:r>
            <a:r>
              <a:rPr lang="en-US" altLang="en-US" sz="2800" b="1"/>
              <a:t>”</a:t>
            </a:r>
            <a:endParaRPr lang="en-US" altLang="ja-JP" sz="2800" b="1"/>
          </a:p>
          <a:p>
            <a:pPr eaLnBrk="1" hangingPunct="1">
              <a:buFontTx/>
              <a:buChar char="•"/>
            </a:pPr>
            <a:endParaRPr lang="en-US" altLang="pt-BR" sz="1800"/>
          </a:p>
          <a:p>
            <a:pPr eaLnBrk="1" hangingPunct="1"/>
            <a:r>
              <a:rPr lang="en-US" altLang="pt-BR" sz="1800"/>
              <a:t>Intervenções danosas e invisíveis: ocitocina usada sem devida </a:t>
            </a:r>
          </a:p>
          <a:p>
            <a:pPr eaLnBrk="1" hangingPunct="1"/>
            <a:r>
              <a:rPr lang="en-US" altLang="pt-BR" sz="1800"/>
              <a:t>indicação clínica e de forma insegura</a:t>
            </a:r>
          </a:p>
          <a:p>
            <a:pPr eaLnBrk="1" hangingPunct="1"/>
            <a:endParaRPr lang="en-US" altLang="pt-BR" sz="1800"/>
          </a:p>
          <a:p>
            <a:pPr eaLnBrk="1" hangingPunct="1"/>
            <a:r>
              <a:rPr lang="en-US" altLang="pt-BR" sz="1800"/>
              <a:t>Ocitocina: droga de alto alerta (cuidado 1:1</a:t>
            </a:r>
          </a:p>
          <a:p>
            <a:pPr eaLnBrk="1" hangingPunct="1"/>
            <a:endParaRPr lang="en-US" altLang="pt-BR" sz="1800"/>
          </a:p>
          <a:p>
            <a:pPr eaLnBrk="1" hangingPunct="1"/>
            <a:r>
              <a:rPr lang="en-US" altLang="pt-BR" sz="1800"/>
              <a:t>Intenso sofrimento físico e emocional das mulheres, geralmente sem alívio efetivo da dor</a:t>
            </a:r>
          </a:p>
          <a:p>
            <a:pPr eaLnBrk="1" hangingPunct="1"/>
            <a:endParaRPr lang="en-US" altLang="pt-BR" sz="1800"/>
          </a:p>
          <a:p>
            <a:pPr eaLnBrk="1" hangingPunct="1"/>
            <a:r>
              <a:rPr lang="en-US" altLang="pt-BR" sz="1800"/>
              <a:t>Riscos aumentados para mãe e bebê</a:t>
            </a:r>
          </a:p>
          <a:p>
            <a:pPr eaLnBrk="1" hangingPunct="1"/>
            <a:endParaRPr lang="en-US" altLang="pt-BR" sz="1800"/>
          </a:p>
          <a:p>
            <a:pPr eaLnBrk="1" hangingPunct="1"/>
            <a:r>
              <a:rPr lang="en-US" altLang="pt-BR" sz="1800"/>
              <a:t>Associado a risco aumentado de hemorragia pos-parto e problemas de aleitamento</a:t>
            </a:r>
          </a:p>
          <a:p>
            <a:pPr eaLnBrk="1" hangingPunct="1"/>
            <a:endParaRPr lang="en-US" altLang="pt-BR" sz="1800"/>
          </a:p>
        </p:txBody>
      </p:sp>
    </p:spTree>
    <p:extLst>
      <p:ext uri="{BB962C8B-B14F-4D97-AF65-F5344CB8AC3E}">
        <p14:creationId xmlns:p14="http://schemas.microsoft.com/office/powerpoint/2010/main" val="9871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994" y="597886"/>
            <a:ext cx="8772308" cy="931153"/>
          </a:xfrm>
        </p:spPr>
        <p:txBody>
          <a:bodyPr/>
          <a:lstStyle/>
          <a:p>
            <a:pPr algn="ctr"/>
            <a:r>
              <a:rPr lang="en-US" dirty="0" err="1" smtClean="0"/>
              <a:t>Nascer</a:t>
            </a:r>
            <a:r>
              <a:rPr lang="en-US" dirty="0" smtClean="0"/>
              <a:t> no </a:t>
            </a:r>
            <a:r>
              <a:rPr lang="en-US" dirty="0" err="1" smtClean="0"/>
              <a:t>Brasil</a:t>
            </a:r>
            <a:r>
              <a:rPr lang="en-US" dirty="0" smtClean="0"/>
              <a:t> – </a:t>
            </a:r>
            <a:r>
              <a:rPr lang="en-US" dirty="0" err="1" smtClean="0"/>
              <a:t>acompanhantes</a:t>
            </a:r>
            <a:r>
              <a:rPr lang="en-US" dirty="0" smtClean="0"/>
              <a:t> no </a:t>
            </a:r>
            <a:r>
              <a:rPr lang="en-US" dirty="0" err="1" smtClean="0"/>
              <a:t>parto</a:t>
            </a:r>
            <a:r>
              <a:rPr lang="en-US" dirty="0" smtClean="0"/>
              <a:t> – </a:t>
            </a:r>
            <a:r>
              <a:rPr lang="en-US" dirty="0" err="1" smtClean="0"/>
              <a:t>implementação</a:t>
            </a:r>
            <a:r>
              <a:rPr lang="en-US" dirty="0" smtClean="0"/>
              <a:t> da lei</a:t>
            </a:r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91" y="1710451"/>
            <a:ext cx="10665974" cy="441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2074" y="6155030"/>
            <a:ext cx="10998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pt-BR" b="1" dirty="0" err="1" smtClean="0"/>
              <a:t>Acompanhantes</a:t>
            </a:r>
            <a:r>
              <a:rPr lang="en-US" altLang="pt-BR" b="1" dirty="0" smtClean="0"/>
              <a:t> </a:t>
            </a:r>
            <a:r>
              <a:rPr lang="en-US" altLang="pt-BR" b="1" dirty="0" err="1"/>
              <a:t>mais</a:t>
            </a:r>
            <a:r>
              <a:rPr lang="en-US" altLang="pt-BR" b="1" dirty="0"/>
              <a:t>  </a:t>
            </a:r>
            <a:r>
              <a:rPr lang="en-US" altLang="pt-BR" b="1" dirty="0" err="1"/>
              <a:t>associados</a:t>
            </a:r>
            <a:r>
              <a:rPr lang="en-US" altLang="pt-BR" b="1" dirty="0"/>
              <a:t> a </a:t>
            </a:r>
            <a:r>
              <a:rPr lang="en-US" altLang="pt-BR" b="1" dirty="0" err="1"/>
              <a:t>maior</a:t>
            </a:r>
            <a:r>
              <a:rPr lang="en-US" altLang="pt-BR" b="1" dirty="0"/>
              <a:t> </a:t>
            </a:r>
            <a:r>
              <a:rPr lang="en-US" altLang="pt-BR" b="1" dirty="0" err="1"/>
              <a:t>renda</a:t>
            </a:r>
            <a:r>
              <a:rPr lang="en-US" altLang="pt-BR" b="1" dirty="0"/>
              <a:t>, </a:t>
            </a:r>
            <a:r>
              <a:rPr lang="en-US" altLang="pt-BR" b="1" dirty="0" err="1"/>
              <a:t>setor</a:t>
            </a:r>
            <a:r>
              <a:rPr lang="en-US" altLang="pt-BR" b="1" dirty="0"/>
              <a:t> </a:t>
            </a:r>
            <a:r>
              <a:rPr lang="en-US" altLang="pt-BR" b="1" dirty="0" err="1"/>
              <a:t>privado</a:t>
            </a:r>
            <a:r>
              <a:rPr lang="en-US" altLang="pt-BR" b="1" dirty="0"/>
              <a:t>, </a:t>
            </a:r>
            <a:r>
              <a:rPr lang="en-US" altLang="pt-BR" b="1" dirty="0" err="1"/>
              <a:t>cesárea</a:t>
            </a:r>
            <a:r>
              <a:rPr lang="en-US" altLang="pt-BR" b="1" dirty="0"/>
              <a:t>, </a:t>
            </a:r>
            <a:r>
              <a:rPr lang="en-US" altLang="pt-BR" b="1" dirty="0" err="1"/>
              <a:t>sem</a:t>
            </a:r>
            <a:r>
              <a:rPr lang="en-US" altLang="pt-BR" b="1" dirty="0"/>
              <a:t> </a:t>
            </a:r>
            <a:r>
              <a:rPr lang="en-US" altLang="pt-BR" b="1" dirty="0" err="1"/>
              <a:t>trabalho</a:t>
            </a:r>
            <a:r>
              <a:rPr lang="en-US" altLang="pt-BR" b="1" dirty="0"/>
              <a:t> de </a:t>
            </a:r>
            <a:r>
              <a:rPr lang="en-US" altLang="pt-BR" b="1" dirty="0" err="1" smtClean="0"/>
              <a:t>parto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0258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Espaço Reservado para Conteúdo 6" descr="episio1-1.jpg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0788" y="1527969"/>
            <a:ext cx="3960812" cy="5146675"/>
          </a:xfrm>
        </p:spPr>
      </p:pic>
      <p:sp>
        <p:nvSpPr>
          <p:cNvPr id="34819" name="CaixaDeTexto 8"/>
          <p:cNvSpPr txBox="1">
            <a:spLocks noChangeArrowheads="1"/>
          </p:cNvSpPr>
          <p:nvPr/>
        </p:nvSpPr>
        <p:spPr bwMode="auto">
          <a:xfrm>
            <a:off x="1847851" y="260351"/>
            <a:ext cx="8632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altLang="pt-BR" b="1">
                <a:latin typeface="Arial" pitchFamily="34" charset="0"/>
              </a:rPr>
              <a:t>Episiotomia - Ação direta da Rede Parto do Princípio 2011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992314" y="692150"/>
            <a:ext cx="7920037" cy="8318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pt-BR" altLang="pt-BR" b="1">
                <a:solidFill>
                  <a:srgbClr val="953735"/>
                </a:solidFill>
              </a:rPr>
              <a:t>Efeitos das intervenções (episiotomias, fórceps) </a:t>
            </a:r>
          </a:p>
          <a:p>
            <a:pPr algn="ctr" eaLnBrk="1" hangingPunct="1"/>
            <a:r>
              <a:rPr lang="pt-BR" altLang="pt-BR" b="1">
                <a:solidFill>
                  <a:srgbClr val="953735"/>
                </a:solidFill>
              </a:rPr>
              <a:t>são entendidos como  se fossem </a:t>
            </a:r>
            <a:r>
              <a:rPr lang="pt-BR" altLang="en-US" b="1">
                <a:solidFill>
                  <a:srgbClr val="953735"/>
                </a:solidFill>
              </a:rPr>
              <a:t>“</a:t>
            </a:r>
            <a:r>
              <a:rPr lang="pt-BR" altLang="pt-BR" b="1">
                <a:solidFill>
                  <a:srgbClr val="953735"/>
                </a:solidFill>
              </a:rPr>
              <a:t>do parto normal</a:t>
            </a:r>
            <a:r>
              <a:rPr lang="pt-BR" altLang="en-US" b="1">
                <a:solidFill>
                  <a:srgbClr val="953735"/>
                </a:solidFill>
              </a:rPr>
              <a:t>”</a:t>
            </a:r>
            <a:endParaRPr lang="pt-BR" altLang="pt-BR" b="1">
              <a:solidFill>
                <a:srgbClr val="953735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149" y="1854304"/>
            <a:ext cx="6096851" cy="3429479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6164263" y="5708822"/>
            <a:ext cx="5622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“</a:t>
            </a:r>
            <a:r>
              <a:rPr lang="pt-BR" b="1" dirty="0" smtClean="0"/>
              <a:t>Chega de parto violento para vender cesárea</a:t>
            </a:r>
            <a:r>
              <a:rPr lang="pt-BR" dirty="0" smtClean="0"/>
              <a:t>”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262291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ítulo 1"/>
          <p:cNvSpPr>
            <a:spLocks noGrp="1"/>
          </p:cNvSpPr>
          <p:nvPr>
            <p:ph type="title"/>
          </p:nvPr>
        </p:nvSpPr>
        <p:spPr>
          <a:xfrm>
            <a:off x="444843" y="760671"/>
            <a:ext cx="9972332" cy="845707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pt-BR" altLang="en-US" sz="2800" dirty="0" smtClean="0"/>
              <a:t/>
            </a:r>
            <a:br>
              <a:rPr lang="pt-BR" altLang="en-US" sz="2800" dirty="0" smtClean="0"/>
            </a:br>
            <a:r>
              <a:rPr lang="pt-BR" alt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“</a:t>
            </a:r>
            <a:r>
              <a:rPr lang="pt-BR" altLang="ja-JP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Chega de parto violento para vender cesárea</a:t>
            </a:r>
            <a:r>
              <a:rPr lang="pt-BR" alt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”</a:t>
            </a:r>
            <a:r>
              <a:rPr lang="pt-BR" altLang="ja-JP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pt-BR" altLang="ja-JP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pt-BR" altLang="ja-JP" sz="2800" b="1" dirty="0"/>
              <a:t>Cesárea como (comparativamente) </a:t>
            </a:r>
            <a:r>
              <a:rPr lang="pt-BR" altLang="en-US" sz="2800" b="1" dirty="0"/>
              <a:t>“</a:t>
            </a:r>
            <a:r>
              <a:rPr lang="pt-BR" altLang="ja-JP" sz="2800" b="1" dirty="0"/>
              <a:t>menos insegura</a:t>
            </a:r>
            <a:r>
              <a:rPr lang="pt-BR" altLang="en-US" sz="2800" b="1" dirty="0"/>
              <a:t>”</a:t>
            </a:r>
            <a:endParaRPr lang="pt-BR" altLang="pt-BR" sz="2800" b="1" dirty="0"/>
          </a:p>
        </p:txBody>
      </p:sp>
      <p:pic>
        <p:nvPicPr>
          <p:cNvPr id="45058" name="Picture 2" descr="C:\Users\casa\Pictures\26-03-2011\DSC0135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5551" y="2059459"/>
            <a:ext cx="7505184" cy="4503266"/>
          </a:xfrm>
        </p:spPr>
      </p:pic>
    </p:spTree>
    <p:extLst>
      <p:ext uri="{BB962C8B-B14F-4D97-AF65-F5344CB8AC3E}">
        <p14:creationId xmlns:p14="http://schemas.microsoft.com/office/powerpoint/2010/main" val="21225161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63193" y="487635"/>
            <a:ext cx="9331814" cy="1613013"/>
          </a:xfrm>
        </p:spPr>
        <p:txBody>
          <a:bodyPr/>
          <a:lstStyle/>
          <a:p>
            <a:r>
              <a:rPr lang="pt-BR" sz="2800" b="1" dirty="0"/>
              <a:t>Parto: o que é </a:t>
            </a:r>
            <a:r>
              <a:rPr lang="pt-BR" sz="2800" b="1" dirty="0" smtClean="0"/>
              <a:t>qualidade da assistência, o </a:t>
            </a:r>
            <a:r>
              <a:rPr lang="pt-BR" sz="2800" b="1" dirty="0"/>
              <a:t>“padrão ouro” </a:t>
            </a:r>
            <a:r>
              <a:rPr lang="pt-BR" sz="2800" b="1" dirty="0" smtClean="0"/>
              <a:t>(melhores resultados) da </a:t>
            </a:r>
            <a:r>
              <a:rPr lang="pt-BR" sz="2800" b="1" dirty="0"/>
              <a:t>assistência hoje em </a:t>
            </a:r>
            <a:r>
              <a:rPr lang="pt-BR" sz="2800" b="1" dirty="0" smtClean="0"/>
              <a:t>dia, para mulheres saudáveis (90%)?</a:t>
            </a:r>
            <a:endParaRPr lang="pt-BR" sz="28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62876" y="2387504"/>
            <a:ext cx="11547247" cy="41562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300" dirty="0" smtClean="0"/>
              <a:t>(1) Parto a termo  (39 semanas completas ou mais)</a:t>
            </a:r>
          </a:p>
          <a:p>
            <a:pPr marL="0" indent="0">
              <a:buNone/>
            </a:pPr>
            <a:r>
              <a:rPr lang="pt-BR" sz="2300" dirty="0" smtClean="0">
                <a:solidFill>
                  <a:srgbClr val="660066"/>
                </a:solidFill>
              </a:rPr>
              <a:t>(2) Parto de início espontâneo (sinaliza maturidade, não-induzido)</a:t>
            </a:r>
          </a:p>
          <a:p>
            <a:pPr marL="0" indent="0">
              <a:buNone/>
            </a:pPr>
            <a:r>
              <a:rPr lang="pt-BR" sz="2300" dirty="0" smtClean="0"/>
              <a:t>(3) Se desenrola preferencialmente sem o uso de drogas</a:t>
            </a:r>
          </a:p>
          <a:p>
            <a:pPr marL="0" indent="0">
              <a:buNone/>
            </a:pPr>
            <a:r>
              <a:rPr lang="pt-BR" sz="2300" dirty="0" smtClean="0">
                <a:solidFill>
                  <a:srgbClr val="660066"/>
                </a:solidFill>
              </a:rPr>
              <a:t>(4) Mãe sem feridas cirúrgicas pós-parto (cesáreas, lacerações ou </a:t>
            </a:r>
            <a:r>
              <a:rPr lang="pt-BR" sz="2300" dirty="0" err="1" smtClean="0">
                <a:solidFill>
                  <a:srgbClr val="660066"/>
                </a:solidFill>
              </a:rPr>
              <a:t>episiotomia</a:t>
            </a:r>
            <a:r>
              <a:rPr lang="pt-BR" sz="2300" dirty="0" smtClean="0">
                <a:solidFill>
                  <a:srgbClr val="660066"/>
                </a:solidFill>
              </a:rPr>
              <a:t>)</a:t>
            </a:r>
          </a:p>
          <a:p>
            <a:pPr marL="0" indent="0">
              <a:buNone/>
            </a:pPr>
            <a:r>
              <a:rPr lang="pt-BR" sz="2300" dirty="0" smtClean="0"/>
              <a:t>(5) Prioridade ao conforto físico e emocional da mãe e família</a:t>
            </a:r>
          </a:p>
          <a:p>
            <a:pPr marL="0" indent="0">
              <a:buNone/>
            </a:pPr>
            <a:r>
              <a:rPr lang="pt-BR" sz="2300" dirty="0" smtClean="0">
                <a:solidFill>
                  <a:srgbClr val="660066"/>
                </a:solidFill>
              </a:rPr>
              <a:t>(6) Tecnologia usada: mínimo compatível com  a segurança e conforto, pode ser nenhuma senão a observação qualificada</a:t>
            </a:r>
          </a:p>
          <a:p>
            <a:pPr marL="0" indent="0">
              <a:buNone/>
            </a:pPr>
            <a:r>
              <a:rPr lang="pt-BR" sz="2300" dirty="0" smtClean="0"/>
              <a:t>(7) Pode ser com parteiras, com os médicos e tecnologia complexa disponíveis caso necessários</a:t>
            </a:r>
            <a:endParaRPr lang="pt-BR" sz="2300" dirty="0"/>
          </a:p>
        </p:txBody>
      </p:sp>
    </p:spTree>
    <p:extLst>
      <p:ext uri="{BB962C8B-B14F-4D97-AF65-F5344CB8AC3E}">
        <p14:creationId xmlns:p14="http://schemas.microsoft.com/office/powerpoint/2010/main" val="57043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3596" y="662677"/>
            <a:ext cx="10329018" cy="706964"/>
          </a:xfrm>
        </p:spPr>
        <p:txBody>
          <a:bodyPr/>
          <a:lstStyle/>
          <a:p>
            <a:r>
              <a:rPr lang="en-US" sz="3200" dirty="0" err="1" smtClean="0"/>
              <a:t>Iniciativa</a:t>
            </a:r>
            <a:r>
              <a:rPr lang="en-US" sz="3200" dirty="0" smtClean="0"/>
              <a:t> hospital amigo da </a:t>
            </a:r>
            <a:r>
              <a:rPr lang="en-US" sz="3200" dirty="0" err="1" smtClean="0"/>
              <a:t>mãe</a:t>
            </a:r>
            <a:r>
              <a:rPr lang="en-US" sz="3200" dirty="0" smtClean="0"/>
              <a:t> e do </a:t>
            </a:r>
            <a:r>
              <a:rPr lang="en-US" sz="3200" dirty="0" err="1" smtClean="0"/>
              <a:t>bebê</a:t>
            </a:r>
            <a:r>
              <a:rPr lang="en-US" sz="3200" dirty="0" smtClean="0"/>
              <a:t> (2015)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632" y="1425375"/>
            <a:ext cx="10549337" cy="514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20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5" name="Rectangle 5"/>
          <p:cNvSpPr>
            <a:spLocks noGrp="1" noChangeArrowheads="1"/>
          </p:cNvSpPr>
          <p:nvPr>
            <p:ph idx="1"/>
          </p:nvPr>
        </p:nvSpPr>
        <p:spPr>
          <a:xfrm>
            <a:off x="494270" y="2997029"/>
            <a:ext cx="5206314" cy="3357691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85000" lnSpcReduction="10000"/>
          </a:bodyPr>
          <a:lstStyle/>
          <a:p>
            <a:pPr marL="274320" indent="-274320" algn="just">
              <a:buClr>
                <a:schemeClr val="accent3"/>
              </a:buClr>
              <a:buFont typeface="Wingdings 2"/>
              <a:buChar char=""/>
              <a:defRPr/>
            </a:pPr>
            <a:endParaRPr lang="pt-BR" altLang="pt-BR" sz="2800" dirty="0" smtClean="0">
              <a:latin typeface="Century Schoolbook" panose="02040604050505020304" pitchFamily="18" charset="0"/>
            </a:endParaRPr>
          </a:p>
          <a:p>
            <a:pPr marL="274320" indent="-274320" algn="just"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r>
              <a:rPr lang="pt-BR" altLang="pt-BR" sz="3200" dirty="0" smtClean="0">
                <a:latin typeface="Century Schoolbook" panose="02040604050505020304" pitchFamily="18" charset="0"/>
              </a:rPr>
              <a:t>Primeiro período: </a:t>
            </a:r>
            <a:r>
              <a:rPr lang="pt-BR" altLang="pt-BR" sz="3200" b="1" i="1" dirty="0" smtClean="0">
                <a:latin typeface="Century Schoolbook" panose="02040604050505020304" pitchFamily="18" charset="0"/>
              </a:rPr>
              <a:t>dilatação</a:t>
            </a:r>
          </a:p>
          <a:p>
            <a:pPr marL="274320" indent="-274320" algn="just"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r>
              <a:rPr lang="pt-BR" altLang="pt-BR" sz="3200" dirty="0" smtClean="0">
                <a:latin typeface="Century Schoolbook" panose="02040604050505020304" pitchFamily="18" charset="0"/>
              </a:rPr>
              <a:t>Segundo período: </a:t>
            </a:r>
            <a:r>
              <a:rPr lang="pt-BR" altLang="pt-BR" sz="3200" b="1" i="1" dirty="0" smtClean="0">
                <a:latin typeface="Century Schoolbook" panose="02040604050505020304" pitchFamily="18" charset="0"/>
              </a:rPr>
              <a:t>expulsão</a:t>
            </a:r>
          </a:p>
          <a:p>
            <a:pPr marL="274320" indent="-274320" algn="just"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r>
              <a:rPr lang="pt-BR" altLang="pt-BR" sz="3200" dirty="0" smtClean="0">
                <a:latin typeface="Century Schoolbook" panose="02040604050505020304" pitchFamily="18" charset="0"/>
              </a:rPr>
              <a:t>Terceiro período: </a:t>
            </a:r>
            <a:r>
              <a:rPr lang="pt-BR" altLang="pt-BR" sz="3200" b="1" i="1" dirty="0" smtClean="0">
                <a:latin typeface="Century Schoolbook" panose="02040604050505020304" pitchFamily="18" charset="0"/>
              </a:rPr>
              <a:t>dequitação</a:t>
            </a:r>
          </a:p>
          <a:p>
            <a:pPr marL="274320" indent="-274320" algn="just"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r>
              <a:rPr lang="pt-BR" altLang="pt-BR" sz="3200" dirty="0" smtClean="0">
                <a:latin typeface="Century Schoolbook" panose="02040604050505020304" pitchFamily="18" charset="0"/>
              </a:rPr>
              <a:t>Quarto período: </a:t>
            </a:r>
            <a:r>
              <a:rPr lang="pt-BR" altLang="pt-BR" sz="3200" b="1" i="1" dirty="0" smtClean="0">
                <a:latin typeface="Century Schoolbook" panose="02040604050505020304" pitchFamily="18" charset="0"/>
              </a:rPr>
              <a:t>primeira hora depois do </a:t>
            </a:r>
            <a:r>
              <a:rPr lang="pt-BR" altLang="pt-BR" sz="3200" b="1" i="1" dirty="0" smtClean="0">
                <a:latin typeface="Century Schoolbook" panose="02040604050505020304" pitchFamily="18" charset="0"/>
              </a:rPr>
              <a:t>parto</a:t>
            </a:r>
          </a:p>
          <a:p>
            <a:pPr marL="0" indent="0" algn="just">
              <a:buClr>
                <a:schemeClr val="accent3"/>
              </a:buClr>
              <a:buNone/>
              <a:defRPr/>
            </a:pPr>
            <a:r>
              <a:rPr lang="pt-BR" altLang="pt-BR" sz="3200" i="1" dirty="0" smtClean="0">
                <a:latin typeface="Century Schoolbook" panose="02040604050505020304" pitchFamily="18" charset="0"/>
              </a:rPr>
              <a:t>(hora de ouro)</a:t>
            </a:r>
            <a:endParaRPr lang="pt-BR" altLang="pt-BR" sz="3200" i="1" dirty="0" smtClean="0">
              <a:latin typeface="Century Schoolbook" panose="02040604050505020304" pitchFamily="18" charset="0"/>
            </a:endParaRPr>
          </a:p>
          <a:p>
            <a:pPr marL="274320" indent="-274320" algn="just"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endParaRPr lang="pt-BR" altLang="pt-BR" sz="2800" dirty="0" smtClean="0">
              <a:latin typeface="Century Schoolbook" panose="02040604050505020304" pitchFamily="18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106221" y="1086021"/>
            <a:ext cx="94852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4320" indent="-274320" algn="just">
              <a:buClr>
                <a:schemeClr val="accent3"/>
              </a:buClr>
              <a:buNone/>
              <a:defRPr/>
            </a:pPr>
            <a:r>
              <a:rPr lang="pt-BR" altLang="pt-BR" sz="3600" b="1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FASES  CLÍNICAS DO TP- quatro fases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1473" y="3051347"/>
            <a:ext cx="5394495" cy="349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17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42557" y="520117"/>
            <a:ext cx="9725568" cy="908521"/>
          </a:xfrm>
        </p:spPr>
        <p:txBody>
          <a:bodyPr/>
          <a:lstStyle/>
          <a:p>
            <a:r>
              <a:rPr lang="pt-BR" sz="3200" dirty="0" smtClean="0"/>
              <a:t>O parto espontâneo como padrão-ouro para mulheres saudáveis é possível no Brasil? </a:t>
            </a:r>
            <a:endParaRPr lang="pt-BR" sz="32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8588" y="1502533"/>
            <a:ext cx="3520269" cy="476086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0800" y="1301982"/>
            <a:ext cx="2914650" cy="4987665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5782962" y="6642556"/>
            <a:ext cx="813074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Read </a:t>
            </a:r>
            <a:r>
              <a:rPr lang="en-US" sz="800" dirty="0"/>
              <a:t>more: http://www.dailymail.co.uk/news/article-3065678/Call-midwives-calm-duo-delivered-Princess.html#ixzz3npEs899T 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754824" y="6389786"/>
            <a:ext cx="70071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 smtClean="0"/>
              <a:t>Kate </a:t>
            </a:r>
            <a:r>
              <a:rPr lang="pt-BR" sz="1100" dirty="0" err="1" smtClean="0"/>
              <a:t>Middleton</a:t>
            </a:r>
            <a:r>
              <a:rPr lang="pt-BR" sz="1100" dirty="0"/>
              <a:t> e as parteiras que assistiram seu parto, </a:t>
            </a:r>
            <a:r>
              <a:rPr lang="pt-BR" sz="1100" dirty="0" err="1"/>
              <a:t>Arona</a:t>
            </a:r>
            <a:r>
              <a:rPr lang="pt-BR" sz="1100" dirty="0"/>
              <a:t> Ahmed </a:t>
            </a:r>
            <a:r>
              <a:rPr lang="pt-BR" sz="1100" dirty="0" err="1" smtClean="0"/>
              <a:t>eJacqui</a:t>
            </a:r>
            <a:r>
              <a:rPr lang="pt-BR" sz="1100" dirty="0" smtClean="0"/>
              <a:t> </a:t>
            </a:r>
            <a:r>
              <a:rPr lang="pt-BR" sz="1100" dirty="0" err="1"/>
              <a:t>Dunkley-Bent</a:t>
            </a:r>
            <a:r>
              <a:rPr lang="pt-BR" sz="1100" dirty="0"/>
              <a:t> 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149943" y="2025808"/>
            <a:ext cx="482311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rgbClr val="7030A0"/>
                </a:solidFill>
              </a:rPr>
              <a:t>Sim, claro! </a:t>
            </a:r>
            <a:r>
              <a:rPr lang="pt-BR" sz="2000" dirty="0" smtClean="0">
                <a:solidFill>
                  <a:schemeClr val="accent1">
                    <a:lumMod val="75000"/>
                  </a:schemeClr>
                </a:solidFill>
              </a:rPr>
              <a:t>Pode ser o melhor investimento para a primeiríssima infância</a:t>
            </a:r>
          </a:p>
          <a:p>
            <a:endParaRPr lang="pt-BR" sz="2000" dirty="0">
              <a:solidFill>
                <a:srgbClr val="7030A0"/>
              </a:solidFill>
            </a:endParaRPr>
          </a:p>
          <a:p>
            <a:r>
              <a:rPr lang="pt-BR" sz="2000" dirty="0" smtClean="0">
                <a:solidFill>
                  <a:srgbClr val="7030A0"/>
                </a:solidFill>
              </a:rPr>
              <a:t>E precisa de muito apoio!</a:t>
            </a:r>
          </a:p>
          <a:p>
            <a:endParaRPr lang="pt-BR" sz="2000" dirty="0" smtClean="0">
              <a:solidFill>
                <a:srgbClr val="7030A0"/>
              </a:solidFill>
            </a:endParaRPr>
          </a:p>
          <a:p>
            <a:r>
              <a:rPr lang="pt-BR" sz="2000" dirty="0" smtClean="0">
                <a:solidFill>
                  <a:schemeClr val="accent1">
                    <a:lumMod val="75000"/>
                  </a:schemeClr>
                </a:solidFill>
              </a:rPr>
              <a:t>Experiências bem sucedidas no SUS, setor suplementar e no 3º.  Setor – MUITAS – Exemplos:</a:t>
            </a:r>
          </a:p>
          <a:p>
            <a:endParaRPr lang="pt-BR" sz="2000" dirty="0">
              <a:solidFill>
                <a:srgbClr val="7030A0"/>
              </a:solidFill>
            </a:endParaRPr>
          </a:p>
          <a:p>
            <a:r>
              <a:rPr lang="pt-BR" sz="2000" dirty="0" smtClean="0">
                <a:solidFill>
                  <a:srgbClr val="7030A0"/>
                </a:solidFill>
              </a:rPr>
              <a:t>Hospital Sofia Feldman (SUS)</a:t>
            </a:r>
          </a:p>
          <a:p>
            <a:endParaRPr lang="pt-BR" sz="2000" dirty="0">
              <a:solidFill>
                <a:srgbClr val="7030A0"/>
              </a:solidFill>
            </a:endParaRPr>
          </a:p>
          <a:p>
            <a:r>
              <a:rPr lang="pt-BR" sz="2000" dirty="0" smtClean="0">
                <a:solidFill>
                  <a:schemeClr val="accent1">
                    <a:lumMod val="75000"/>
                  </a:schemeClr>
                </a:solidFill>
              </a:rPr>
              <a:t>UNIMED Jaboticabal</a:t>
            </a:r>
          </a:p>
          <a:p>
            <a:endParaRPr lang="pt-BR" sz="2000" dirty="0">
              <a:solidFill>
                <a:srgbClr val="7030A0"/>
              </a:solidFill>
            </a:endParaRPr>
          </a:p>
          <a:p>
            <a:r>
              <a:rPr lang="pt-BR" sz="2000" dirty="0" smtClean="0">
                <a:solidFill>
                  <a:srgbClr val="7030A0"/>
                </a:solidFill>
              </a:rPr>
              <a:t>Casa Ângela (com vocês...)</a:t>
            </a:r>
            <a:endParaRPr lang="pt-BR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88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0832" y="568411"/>
            <a:ext cx="5016845" cy="1219199"/>
          </a:xfrm>
        </p:spPr>
        <p:txBody>
          <a:bodyPr/>
          <a:lstStyle/>
          <a:p>
            <a:pPr algn="ctr"/>
            <a:r>
              <a:rPr lang="pt-BR" dirty="0" smtClean="0"/>
              <a:t>Fases do trabalho de parto e parto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3124" y="2670267"/>
            <a:ext cx="5885320" cy="369758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8731" y="815546"/>
            <a:ext cx="3793009" cy="568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00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4112" y="575361"/>
            <a:ext cx="10674581" cy="1168629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200" b="1" dirty="0" smtClean="0"/>
              <a:t>Parto como fenômeno </a:t>
            </a:r>
            <a:r>
              <a:rPr lang="pt-BR" sz="3200" b="1" dirty="0" err="1" smtClean="0"/>
              <a:t>neuro-endócrino</a:t>
            </a:r>
            <a:r>
              <a:rPr lang="pt-BR" sz="3200" b="1" dirty="0" smtClean="0"/>
              <a:t> complexo e o papel fundamental </a:t>
            </a:r>
            <a:r>
              <a:rPr lang="pt-BR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do trabalho de parto </a:t>
            </a:r>
            <a:r>
              <a:rPr lang="pt-BR" sz="3200" b="1" dirty="0" smtClean="0"/>
              <a:t>nos desfechos para mães e bebês: o parto como evento cortical</a:t>
            </a:r>
            <a:endParaRPr lang="pt-BR" sz="32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68" y="2522550"/>
            <a:ext cx="3896497" cy="386022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623353" y="2522549"/>
            <a:ext cx="311129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chemeClr val="accent1"/>
                </a:solidFill>
              </a:rPr>
              <a:t>Ocitocina:</a:t>
            </a:r>
            <a:r>
              <a:rPr lang="pt-BR" sz="1600" dirty="0" smtClean="0"/>
              <a:t> promove as contrações uterina, a confiança, a sensação amorosa (</a:t>
            </a:r>
            <a:r>
              <a:rPr lang="pt-BR" sz="1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danos potenciais da ocitocina sintética</a:t>
            </a:r>
            <a:r>
              <a:rPr lang="pt-BR" sz="1600" dirty="0" smtClean="0"/>
              <a:t>)</a:t>
            </a:r>
          </a:p>
          <a:p>
            <a:endParaRPr lang="pt-BR" sz="1600" dirty="0"/>
          </a:p>
          <a:p>
            <a:r>
              <a:rPr lang="pt-BR" sz="1600" b="1" dirty="0" smtClean="0">
                <a:solidFill>
                  <a:schemeClr val="accent1"/>
                </a:solidFill>
              </a:rPr>
              <a:t>Endorfinas:</a:t>
            </a:r>
            <a:r>
              <a:rPr lang="pt-BR" sz="1600" dirty="0" smtClean="0"/>
              <a:t> alivia a dor, sensação de euforia</a:t>
            </a:r>
          </a:p>
          <a:p>
            <a:endParaRPr lang="pt-BR" sz="1600" dirty="0"/>
          </a:p>
          <a:p>
            <a:r>
              <a:rPr lang="pt-BR" sz="1600" b="1" dirty="0" smtClean="0">
                <a:solidFill>
                  <a:schemeClr val="accent1"/>
                </a:solidFill>
              </a:rPr>
              <a:t>Catecolaminas: </a:t>
            </a:r>
            <a:r>
              <a:rPr lang="pt-BR" sz="1600" dirty="0" smtClean="0"/>
              <a:t>importância do </a:t>
            </a:r>
            <a:r>
              <a:rPr lang="pt-BR" sz="1600" i="1" dirty="0" err="1" smtClean="0"/>
              <a:t>eustress</a:t>
            </a:r>
            <a:r>
              <a:rPr lang="pt-BR" sz="1600" i="1" dirty="0" smtClean="0"/>
              <a:t> </a:t>
            </a:r>
            <a:r>
              <a:rPr lang="pt-BR" sz="1600" dirty="0" smtClean="0"/>
              <a:t>(stress saudável), o </a:t>
            </a:r>
            <a:r>
              <a:rPr lang="pt-BR" sz="1600" b="1" dirty="0" smtClean="0">
                <a:solidFill>
                  <a:schemeClr val="accent1">
                    <a:lumMod val="75000"/>
                  </a:schemeClr>
                </a:solidFill>
              </a:rPr>
              <a:t>amadurecimento pulmonar, a transição</a:t>
            </a:r>
          </a:p>
          <a:p>
            <a:r>
              <a:rPr lang="pt-BR" sz="1600" b="1" dirty="0" smtClean="0">
                <a:solidFill>
                  <a:schemeClr val="accent1">
                    <a:lumMod val="75000"/>
                  </a:schemeClr>
                </a:solidFill>
              </a:rPr>
              <a:t> fetal-neonatal</a:t>
            </a:r>
            <a:endParaRPr lang="pt-BR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8764" y="2648125"/>
            <a:ext cx="3139929" cy="381000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608981" y="6204248"/>
            <a:ext cx="7125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 dirty="0">
                <a:hlinkClick r:id="rId4" tooltip="Frontiers in neuroendocrinology."/>
              </a:rPr>
              <a:t>Front </a:t>
            </a:r>
            <a:r>
              <a:rPr lang="pt-BR" sz="800" dirty="0" err="1">
                <a:hlinkClick r:id="rId4" tooltip="Frontiers in neuroendocrinology."/>
              </a:rPr>
              <a:t>Neuroendocrinol</a:t>
            </a:r>
            <a:r>
              <a:rPr lang="pt-BR" sz="800" dirty="0">
                <a:hlinkClick r:id="rId4" tooltip="Frontiers in neuroendocrinology."/>
              </a:rPr>
              <a:t>.</a:t>
            </a:r>
            <a:r>
              <a:rPr lang="pt-BR" sz="800" dirty="0"/>
              <a:t> 2014 Oct;35(4):459-72. </a:t>
            </a:r>
            <a:r>
              <a:rPr lang="pt-BR" sz="800" dirty="0" err="1"/>
              <a:t>doi</a:t>
            </a:r>
            <a:r>
              <a:rPr lang="pt-BR" sz="800" dirty="0"/>
              <a:t>: 10.1016/j.yfrne.2014.03.007. </a:t>
            </a:r>
            <a:r>
              <a:rPr lang="pt-BR" sz="800" dirty="0" err="1"/>
              <a:t>Epub</a:t>
            </a:r>
            <a:r>
              <a:rPr lang="pt-BR" sz="800" dirty="0"/>
              <a:t> 2014 </a:t>
            </a:r>
            <a:r>
              <a:rPr lang="pt-BR" sz="800" dirty="0" err="1"/>
              <a:t>Apr</a:t>
            </a:r>
            <a:r>
              <a:rPr lang="pt-BR" sz="800" dirty="0"/>
              <a:t> 3.</a:t>
            </a:r>
          </a:p>
          <a:p>
            <a:r>
              <a:rPr lang="pt-BR" sz="800" b="1" dirty="0" err="1"/>
              <a:t>Neuroendocrinology</a:t>
            </a:r>
            <a:r>
              <a:rPr lang="pt-BR" sz="800" b="1" dirty="0"/>
              <a:t> </a:t>
            </a:r>
            <a:r>
              <a:rPr lang="pt-BR" sz="800" b="1" dirty="0" err="1"/>
              <a:t>of</a:t>
            </a:r>
            <a:r>
              <a:rPr lang="pt-BR" sz="800" b="1" dirty="0"/>
              <a:t> </a:t>
            </a:r>
            <a:r>
              <a:rPr lang="pt-BR" sz="800" b="1" dirty="0" err="1"/>
              <a:t>childbirth</a:t>
            </a:r>
            <a:r>
              <a:rPr lang="pt-BR" sz="800" b="1" dirty="0"/>
              <a:t> </a:t>
            </a:r>
            <a:r>
              <a:rPr lang="pt-BR" sz="800" b="1" dirty="0" err="1"/>
              <a:t>and</a:t>
            </a:r>
            <a:r>
              <a:rPr lang="pt-BR" sz="800" b="1" dirty="0"/>
              <a:t> </a:t>
            </a:r>
            <a:r>
              <a:rPr lang="pt-BR" sz="800" b="1" dirty="0" err="1"/>
              <a:t>mother-child</a:t>
            </a:r>
            <a:r>
              <a:rPr lang="pt-BR" sz="800" b="1" dirty="0"/>
              <a:t> </a:t>
            </a:r>
            <a:r>
              <a:rPr lang="pt-BR" sz="800" b="1" dirty="0" err="1"/>
              <a:t>attachment</a:t>
            </a:r>
            <a:r>
              <a:rPr lang="pt-BR" sz="800" b="1" dirty="0"/>
              <a:t>: </a:t>
            </a:r>
            <a:r>
              <a:rPr lang="pt-BR" sz="800" b="1" dirty="0" err="1"/>
              <a:t>the</a:t>
            </a:r>
            <a:r>
              <a:rPr lang="pt-BR" sz="800" b="1" dirty="0"/>
              <a:t> </a:t>
            </a:r>
            <a:r>
              <a:rPr lang="pt-BR" sz="800" b="1" dirty="0" err="1"/>
              <a:t>basis</a:t>
            </a:r>
            <a:r>
              <a:rPr lang="pt-BR" sz="800" b="1" dirty="0"/>
              <a:t> </a:t>
            </a:r>
            <a:r>
              <a:rPr lang="pt-BR" sz="800" b="1" dirty="0" err="1"/>
              <a:t>of</a:t>
            </a:r>
            <a:r>
              <a:rPr lang="pt-BR" sz="800" b="1" dirty="0"/>
              <a:t> </a:t>
            </a:r>
            <a:r>
              <a:rPr lang="pt-BR" sz="800" b="1" dirty="0" err="1"/>
              <a:t>an</a:t>
            </a:r>
            <a:r>
              <a:rPr lang="pt-BR" sz="800" b="1" dirty="0"/>
              <a:t> </a:t>
            </a:r>
            <a:r>
              <a:rPr lang="pt-BR" sz="800" b="1" dirty="0" err="1"/>
              <a:t>etiopathogenic</a:t>
            </a:r>
            <a:r>
              <a:rPr lang="pt-BR" sz="800" b="1" dirty="0"/>
              <a:t> </a:t>
            </a:r>
            <a:r>
              <a:rPr lang="pt-BR" sz="800" b="1" dirty="0" err="1"/>
              <a:t>model</a:t>
            </a:r>
            <a:r>
              <a:rPr lang="pt-BR" sz="800" b="1" dirty="0"/>
              <a:t> </a:t>
            </a:r>
            <a:r>
              <a:rPr lang="pt-BR" sz="800" b="1" dirty="0" err="1"/>
              <a:t>of</a:t>
            </a:r>
            <a:r>
              <a:rPr lang="pt-BR" sz="800" b="1" dirty="0"/>
              <a:t> perinatal </a:t>
            </a:r>
            <a:r>
              <a:rPr lang="pt-BR" sz="800" b="1" dirty="0" err="1"/>
              <a:t>neurobiological</a:t>
            </a:r>
            <a:r>
              <a:rPr lang="pt-BR" sz="800" b="1" dirty="0"/>
              <a:t> </a:t>
            </a:r>
            <a:r>
              <a:rPr lang="pt-BR" sz="800" b="1" dirty="0" err="1"/>
              <a:t>disorders</a:t>
            </a:r>
            <a:r>
              <a:rPr lang="pt-BR" sz="800" b="1" dirty="0"/>
              <a:t>.</a:t>
            </a:r>
          </a:p>
          <a:p>
            <a:r>
              <a:rPr lang="pt-BR" sz="800" dirty="0" err="1">
                <a:hlinkClick r:id="rId5"/>
              </a:rPr>
              <a:t>Olza</a:t>
            </a:r>
            <a:r>
              <a:rPr lang="pt-BR" sz="800" dirty="0">
                <a:hlinkClick r:id="rId5"/>
              </a:rPr>
              <a:t>-Fernández I</a:t>
            </a:r>
            <a:r>
              <a:rPr lang="pt-BR" sz="800" baseline="30000" dirty="0"/>
              <a:t>1</a:t>
            </a:r>
            <a:r>
              <a:rPr lang="pt-BR" sz="800" dirty="0"/>
              <a:t>, </a:t>
            </a:r>
            <a:r>
              <a:rPr lang="pt-BR" sz="800" dirty="0" err="1">
                <a:hlinkClick r:id="rId6"/>
              </a:rPr>
              <a:t>Marín</a:t>
            </a:r>
            <a:r>
              <a:rPr lang="pt-BR" sz="800" dirty="0">
                <a:hlinkClick r:id="rId6"/>
              </a:rPr>
              <a:t> Gabriel MA</a:t>
            </a:r>
            <a:r>
              <a:rPr lang="pt-BR" sz="800" baseline="30000" dirty="0"/>
              <a:t>2</a:t>
            </a:r>
            <a:r>
              <a:rPr lang="pt-BR" sz="800" dirty="0"/>
              <a:t>, </a:t>
            </a:r>
            <a:r>
              <a:rPr lang="pt-BR" sz="800" dirty="0">
                <a:hlinkClick r:id="rId7"/>
              </a:rPr>
              <a:t>Gil-Sanchez A</a:t>
            </a:r>
            <a:r>
              <a:rPr lang="pt-BR" sz="800" baseline="30000" dirty="0"/>
              <a:t>3</a:t>
            </a:r>
            <a:r>
              <a:rPr lang="pt-BR" sz="800" dirty="0"/>
              <a:t>, </a:t>
            </a:r>
            <a:r>
              <a:rPr lang="pt-BR" sz="800" dirty="0">
                <a:hlinkClick r:id="rId8"/>
              </a:rPr>
              <a:t>Garcia-Segura LM</a:t>
            </a:r>
            <a:r>
              <a:rPr lang="pt-BR" sz="800" baseline="30000" dirty="0"/>
              <a:t>4</a:t>
            </a:r>
            <a:r>
              <a:rPr lang="pt-BR" sz="800" dirty="0"/>
              <a:t>, </a:t>
            </a:r>
            <a:r>
              <a:rPr lang="pt-BR" sz="800" dirty="0">
                <a:hlinkClick r:id="rId9"/>
              </a:rPr>
              <a:t>Arevalo MA</a:t>
            </a:r>
            <a:r>
              <a:rPr lang="pt-BR" sz="800" baseline="30000" dirty="0"/>
              <a:t>5</a:t>
            </a:r>
            <a:r>
              <a:rPr lang="pt-BR" sz="800" dirty="0" smtClean="0"/>
              <a:t>.</a:t>
            </a:r>
            <a:endParaRPr lang="pt-BR" sz="800" dirty="0"/>
          </a:p>
        </p:txBody>
      </p:sp>
    </p:spTree>
    <p:extLst>
      <p:ext uri="{BB962C8B-B14F-4D97-AF65-F5344CB8AC3E}">
        <p14:creationId xmlns:p14="http://schemas.microsoft.com/office/powerpoint/2010/main" val="72211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4257" y="660628"/>
            <a:ext cx="10933386" cy="1224318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Parto como fenômeno </a:t>
            </a:r>
            <a:r>
              <a:rPr lang="pt-BR" sz="32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neuro-endócrino</a:t>
            </a:r>
            <a:r>
              <a:rPr lang="pt-BR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complexo ativação </a:t>
            </a:r>
            <a:r>
              <a:rPr lang="pt-BR" sz="32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epigenética</a:t>
            </a:r>
            <a:r>
              <a:rPr lang="pt-BR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de funções do bebê</a:t>
            </a:r>
            <a:br>
              <a:rPr lang="pt-BR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pt-BR" sz="2200" b="1" dirty="0" smtClean="0">
                <a:solidFill>
                  <a:schemeClr val="bg1"/>
                </a:solidFill>
              </a:rPr>
              <a:t>Quais as chances de um bebê no Brasil passar por um trabalho de parto adequado?</a:t>
            </a:r>
            <a:endParaRPr lang="pt-BR" sz="2200" b="1" dirty="0">
              <a:solidFill>
                <a:schemeClr val="bg1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41" y="2359539"/>
            <a:ext cx="3766467" cy="3691828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4108280" y="2306594"/>
            <a:ext cx="399775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Bebês alertas no pós-parto imediato (hora dourada), ativação cortical</a:t>
            </a:r>
          </a:p>
          <a:p>
            <a:endParaRPr lang="pt-BR" b="1" dirty="0"/>
          </a:p>
          <a:p>
            <a:r>
              <a:rPr lang="pt-BR" b="1" dirty="0" smtClean="0">
                <a:solidFill>
                  <a:schemeClr val="accent1"/>
                </a:solidFill>
              </a:rPr>
              <a:t>Estabelecimento da amamentação e impacto sobre a mortalidade materna e infantil</a:t>
            </a:r>
          </a:p>
          <a:p>
            <a:endParaRPr lang="pt-BR" b="1" dirty="0"/>
          </a:p>
          <a:p>
            <a:r>
              <a:rPr lang="pt-BR" b="1" dirty="0" smtClean="0"/>
              <a:t>Impacto na formatação emocional, reação ao stress, adaptação metabólica, desenvolvimento social e cognitivo da experiência do parto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8095" y="2245425"/>
            <a:ext cx="3575222" cy="4391966"/>
          </a:xfrm>
          <a:prstGeom prst="rect">
            <a:avLst/>
          </a:prstGeom>
        </p:spPr>
      </p:pic>
      <p:sp>
        <p:nvSpPr>
          <p:cNvPr id="6" name="CaixaDeTexto 7"/>
          <p:cNvSpPr txBox="1"/>
          <p:nvPr/>
        </p:nvSpPr>
        <p:spPr>
          <a:xfrm>
            <a:off x="311037" y="6204248"/>
            <a:ext cx="7646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>
                <a:hlinkClick r:id="rId4" tooltip="Frontiers in neuroendocrinology."/>
              </a:rPr>
              <a:t>Front </a:t>
            </a:r>
            <a:r>
              <a:rPr lang="pt-BR" sz="800" dirty="0" err="1">
                <a:hlinkClick r:id="rId4" tooltip="Frontiers in neuroendocrinology."/>
              </a:rPr>
              <a:t>Neuroendocrinol</a:t>
            </a:r>
            <a:r>
              <a:rPr lang="pt-BR" sz="800" dirty="0">
                <a:hlinkClick r:id="rId4" tooltip="Frontiers in neuroendocrinology."/>
              </a:rPr>
              <a:t>.</a:t>
            </a:r>
            <a:r>
              <a:rPr lang="pt-BR" sz="800" dirty="0"/>
              <a:t> 2014 Oct;35(4):459-72. </a:t>
            </a:r>
            <a:r>
              <a:rPr lang="pt-BR" sz="800" dirty="0" err="1"/>
              <a:t>doi</a:t>
            </a:r>
            <a:r>
              <a:rPr lang="pt-BR" sz="800" dirty="0"/>
              <a:t>: 10.1016/j.yfrne.2014.03.007. </a:t>
            </a:r>
            <a:r>
              <a:rPr lang="pt-BR" sz="800" dirty="0" err="1"/>
              <a:t>Epub</a:t>
            </a:r>
            <a:r>
              <a:rPr lang="pt-BR" sz="800" dirty="0"/>
              <a:t> 2014 </a:t>
            </a:r>
            <a:r>
              <a:rPr lang="pt-BR" sz="800" dirty="0" err="1"/>
              <a:t>Apr</a:t>
            </a:r>
            <a:r>
              <a:rPr lang="pt-BR" sz="800" dirty="0"/>
              <a:t> 3.</a:t>
            </a:r>
          </a:p>
          <a:p>
            <a:r>
              <a:rPr lang="pt-BR" sz="800" b="1" dirty="0" err="1"/>
              <a:t>Neuroendocrinology</a:t>
            </a:r>
            <a:r>
              <a:rPr lang="pt-BR" sz="800" b="1" dirty="0"/>
              <a:t> </a:t>
            </a:r>
            <a:r>
              <a:rPr lang="pt-BR" sz="800" b="1" dirty="0" err="1"/>
              <a:t>of</a:t>
            </a:r>
            <a:r>
              <a:rPr lang="pt-BR" sz="800" b="1" dirty="0"/>
              <a:t> </a:t>
            </a:r>
            <a:r>
              <a:rPr lang="pt-BR" sz="800" b="1" dirty="0" err="1"/>
              <a:t>childbirth</a:t>
            </a:r>
            <a:r>
              <a:rPr lang="pt-BR" sz="800" b="1" dirty="0"/>
              <a:t> </a:t>
            </a:r>
            <a:r>
              <a:rPr lang="pt-BR" sz="800" b="1" dirty="0" err="1"/>
              <a:t>and</a:t>
            </a:r>
            <a:r>
              <a:rPr lang="pt-BR" sz="800" b="1" dirty="0"/>
              <a:t> </a:t>
            </a:r>
            <a:r>
              <a:rPr lang="pt-BR" sz="800" b="1" dirty="0" err="1"/>
              <a:t>mother-child</a:t>
            </a:r>
            <a:r>
              <a:rPr lang="pt-BR" sz="800" b="1" dirty="0"/>
              <a:t> </a:t>
            </a:r>
            <a:r>
              <a:rPr lang="pt-BR" sz="800" b="1" dirty="0" err="1"/>
              <a:t>attachment</a:t>
            </a:r>
            <a:r>
              <a:rPr lang="pt-BR" sz="800" b="1" dirty="0"/>
              <a:t>: </a:t>
            </a:r>
            <a:r>
              <a:rPr lang="pt-BR" sz="800" b="1" dirty="0" err="1"/>
              <a:t>the</a:t>
            </a:r>
            <a:r>
              <a:rPr lang="pt-BR" sz="800" b="1" dirty="0"/>
              <a:t> </a:t>
            </a:r>
            <a:r>
              <a:rPr lang="pt-BR" sz="800" b="1" dirty="0" err="1"/>
              <a:t>basis</a:t>
            </a:r>
            <a:r>
              <a:rPr lang="pt-BR" sz="800" b="1" dirty="0"/>
              <a:t> </a:t>
            </a:r>
            <a:r>
              <a:rPr lang="pt-BR" sz="800" b="1" dirty="0" err="1"/>
              <a:t>of</a:t>
            </a:r>
            <a:r>
              <a:rPr lang="pt-BR" sz="800" b="1" dirty="0"/>
              <a:t> </a:t>
            </a:r>
            <a:r>
              <a:rPr lang="pt-BR" sz="800" b="1" dirty="0" err="1"/>
              <a:t>an</a:t>
            </a:r>
            <a:r>
              <a:rPr lang="pt-BR" sz="800" b="1" dirty="0"/>
              <a:t> </a:t>
            </a:r>
            <a:r>
              <a:rPr lang="pt-BR" sz="800" b="1" dirty="0" err="1"/>
              <a:t>etiopathogenic</a:t>
            </a:r>
            <a:r>
              <a:rPr lang="pt-BR" sz="800" b="1" dirty="0"/>
              <a:t> </a:t>
            </a:r>
            <a:r>
              <a:rPr lang="pt-BR" sz="800" b="1" dirty="0" err="1"/>
              <a:t>model</a:t>
            </a:r>
            <a:r>
              <a:rPr lang="pt-BR" sz="800" b="1" dirty="0"/>
              <a:t> </a:t>
            </a:r>
            <a:r>
              <a:rPr lang="pt-BR" sz="800" b="1" dirty="0" err="1"/>
              <a:t>of</a:t>
            </a:r>
            <a:r>
              <a:rPr lang="pt-BR" sz="800" b="1" dirty="0"/>
              <a:t> perinatal </a:t>
            </a:r>
            <a:r>
              <a:rPr lang="pt-BR" sz="800" b="1" dirty="0" err="1"/>
              <a:t>neurobiological</a:t>
            </a:r>
            <a:r>
              <a:rPr lang="pt-BR" sz="800" b="1" dirty="0"/>
              <a:t> </a:t>
            </a:r>
            <a:r>
              <a:rPr lang="pt-BR" sz="800" b="1" dirty="0" err="1"/>
              <a:t>disorders</a:t>
            </a:r>
            <a:r>
              <a:rPr lang="pt-BR" sz="800" b="1" dirty="0"/>
              <a:t>.</a:t>
            </a:r>
          </a:p>
          <a:p>
            <a:r>
              <a:rPr lang="pt-BR" sz="800" dirty="0" err="1">
                <a:hlinkClick r:id="rId5"/>
              </a:rPr>
              <a:t>Olza</a:t>
            </a:r>
            <a:r>
              <a:rPr lang="pt-BR" sz="800" dirty="0">
                <a:hlinkClick r:id="rId5"/>
              </a:rPr>
              <a:t>-Fernández I</a:t>
            </a:r>
            <a:r>
              <a:rPr lang="pt-BR" sz="800" baseline="30000" dirty="0"/>
              <a:t>1</a:t>
            </a:r>
            <a:r>
              <a:rPr lang="pt-BR" sz="800" dirty="0"/>
              <a:t>, </a:t>
            </a:r>
            <a:r>
              <a:rPr lang="pt-BR" sz="800" dirty="0" err="1">
                <a:hlinkClick r:id="rId6"/>
              </a:rPr>
              <a:t>Marín</a:t>
            </a:r>
            <a:r>
              <a:rPr lang="pt-BR" sz="800" dirty="0">
                <a:hlinkClick r:id="rId6"/>
              </a:rPr>
              <a:t> Gabriel MA</a:t>
            </a:r>
            <a:r>
              <a:rPr lang="pt-BR" sz="800" baseline="30000" dirty="0"/>
              <a:t>2</a:t>
            </a:r>
            <a:r>
              <a:rPr lang="pt-BR" sz="800" dirty="0"/>
              <a:t>, </a:t>
            </a:r>
            <a:r>
              <a:rPr lang="pt-BR" sz="800" dirty="0">
                <a:hlinkClick r:id="rId7"/>
              </a:rPr>
              <a:t>Gil-Sanchez A</a:t>
            </a:r>
            <a:r>
              <a:rPr lang="pt-BR" sz="800" baseline="30000" dirty="0"/>
              <a:t>3</a:t>
            </a:r>
            <a:r>
              <a:rPr lang="pt-BR" sz="800" dirty="0"/>
              <a:t>, </a:t>
            </a:r>
            <a:r>
              <a:rPr lang="pt-BR" sz="800" dirty="0">
                <a:hlinkClick r:id="rId8"/>
              </a:rPr>
              <a:t>Garcia-Segura LM</a:t>
            </a:r>
            <a:r>
              <a:rPr lang="pt-BR" sz="800" baseline="30000" dirty="0"/>
              <a:t>4</a:t>
            </a:r>
            <a:r>
              <a:rPr lang="pt-BR" sz="800" dirty="0"/>
              <a:t>, </a:t>
            </a:r>
            <a:r>
              <a:rPr lang="pt-BR" sz="800" dirty="0">
                <a:hlinkClick r:id="rId9"/>
              </a:rPr>
              <a:t>Arevalo MA</a:t>
            </a:r>
            <a:r>
              <a:rPr lang="pt-BR" sz="800" baseline="30000" dirty="0"/>
              <a:t>5</a:t>
            </a:r>
            <a:r>
              <a:rPr lang="pt-BR" sz="800" dirty="0" smtClean="0"/>
              <a:t>.</a:t>
            </a:r>
            <a:endParaRPr lang="pt-BR" sz="800" dirty="0"/>
          </a:p>
        </p:txBody>
      </p:sp>
    </p:spTree>
    <p:extLst>
      <p:ext uri="{BB962C8B-B14F-4D97-AF65-F5344CB8AC3E}">
        <p14:creationId xmlns:p14="http://schemas.microsoft.com/office/powerpoint/2010/main" val="183907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60973" y="2603500"/>
            <a:ext cx="4471156" cy="706964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Implicações para a assistência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155" y="1449664"/>
            <a:ext cx="3955391" cy="5144926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461319" y="6370011"/>
            <a:ext cx="7037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http://transform.childbirthconnection.org/reports/physiology/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61319" y="750912"/>
            <a:ext cx="103879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 assistência, rotinas e a ambiência não tem sido voltadas para facilitar a fisiologia (tranquilidade, conforto, segurança, privacidade, das mulheres </a:t>
            </a:r>
            <a:r>
              <a:rPr lang="pt-BR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etc</a:t>
            </a:r>
            <a:r>
              <a:rPr lang="pt-BR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). Foco na conveniência profissional em detrimento das necessidades de mães e bebês</a:t>
            </a:r>
            <a:endParaRPr lang="pt-BR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171" y="1993965"/>
            <a:ext cx="3974040" cy="414311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1562" y="1761036"/>
            <a:ext cx="3700593" cy="460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0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ítulo 1"/>
          <p:cNvSpPr>
            <a:spLocks noGrp="1"/>
          </p:cNvSpPr>
          <p:nvPr>
            <p:ph type="title"/>
          </p:nvPr>
        </p:nvSpPr>
        <p:spPr>
          <a:xfrm>
            <a:off x="840259" y="775516"/>
            <a:ext cx="9265852" cy="914400"/>
          </a:xfrm>
        </p:spPr>
        <p:txBody>
          <a:bodyPr/>
          <a:lstStyle/>
          <a:p>
            <a:pPr algn="ctr" eaLnBrk="1" hangingPunct="1">
              <a:defRPr/>
            </a:pPr>
            <a:r>
              <a:rPr lang="pt-BR" altLang="pt-BR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Consequências para o bebê das diferentes vias de </a:t>
            </a:r>
            <a:r>
              <a:rPr lang="pt-BR" altLang="pt-BR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parto: curto e longo prazo</a:t>
            </a:r>
            <a:endParaRPr lang="pt-BR" altLang="pt-BR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44" name="Espaço Reservado para Conteúdo 4"/>
          <p:cNvSpPr>
            <a:spLocks noGrp="1"/>
          </p:cNvSpPr>
          <p:nvPr>
            <p:ph sz="quarter" idx="4294967295"/>
          </p:nvPr>
        </p:nvSpPr>
        <p:spPr>
          <a:xfrm>
            <a:off x="3962401" y="2273213"/>
            <a:ext cx="8051402" cy="449084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pt-BR" altLang="pt-BR" sz="21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 mulheres devem ter DIREITO À ESCOLHA INFORMADA da via de parto: o direito humano das mulheres à autonomia, uma questão de gênero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pt-BR" altLang="pt-BR" sz="21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pt-BR" altLang="pt-BR" sz="21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Tudo que é bom para as mães é bom para o bebê”  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pt-BR" altLang="pt-BR" sz="2100" dirty="0" smtClean="0">
                <a:effectLst>
                  <a:outerShdw blurRad="38100" dist="38100" dir="2700000" algn="tl">
                    <a:srgbClr val="24285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altLang="pt-BR" sz="2100" dirty="0">
                <a:effectLst>
                  <a:outerShdw blurRad="38100" dist="38100" dir="2700000" algn="tl">
                    <a:srgbClr val="24285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cesárea bem indicada é um recurso muito importante! </a:t>
            </a:r>
            <a:r>
              <a:rPr lang="pt-BR" altLang="pt-BR" sz="21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24285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Assim como os médicos! </a:t>
            </a:r>
            <a:r>
              <a:rPr lang="pt-BR" altLang="pt-BR" sz="2100" dirty="0" smtClean="0">
                <a:effectLst>
                  <a:outerShdw blurRad="38100" dist="38100" dir="2700000" algn="tl">
                    <a:srgbClr val="24285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Porém </a:t>
            </a:r>
            <a:r>
              <a:rPr lang="pt-BR" altLang="pt-BR" sz="2100" dirty="0">
                <a:effectLst>
                  <a:outerShdw blurRad="38100" dist="38100" dir="2700000" algn="tl">
                    <a:srgbClr val="24285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 seu excesso produz efeitos </a:t>
            </a:r>
            <a:r>
              <a:rPr lang="pt-BR" altLang="pt-BR" sz="2100" dirty="0" smtClean="0">
                <a:effectLst>
                  <a:outerShdw blurRad="38100" dist="38100" dir="2700000" algn="tl">
                    <a:srgbClr val="24285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adversos em mães e bebês, que têm sido </a:t>
            </a:r>
            <a:r>
              <a:rPr lang="pt-BR" altLang="pt-BR" sz="2100" dirty="0" err="1" smtClean="0">
                <a:effectLst>
                  <a:outerShdw blurRad="38100" dist="38100" dir="2700000" algn="tl">
                    <a:srgbClr val="24285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invizibilizados</a:t>
            </a:r>
            <a:endParaRPr lang="pt-BR" altLang="pt-BR" sz="2100" dirty="0">
              <a:effectLst>
                <a:outerShdw blurRad="38100" dist="38100" dir="2700000" algn="tl">
                  <a:srgbClr val="24285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pt-BR" altLang="pt-BR" sz="21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24285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Curto prazo: parto </a:t>
            </a:r>
            <a:r>
              <a:rPr lang="pt-BR" altLang="pt-BR" sz="21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24285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pré</a:t>
            </a:r>
            <a:r>
              <a:rPr lang="pt-BR" altLang="pt-BR" sz="21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24285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-termo, baixo peso ao nascer, </a:t>
            </a:r>
            <a:r>
              <a:rPr lang="pt-BR" altLang="pt-BR" sz="21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24285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dificuldades </a:t>
            </a:r>
            <a:r>
              <a:rPr lang="pt-BR" altLang="pt-BR" sz="21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24285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 </a:t>
            </a:r>
            <a:r>
              <a:rPr lang="pt-BR" altLang="pt-BR" sz="21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24285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amamentação, vínculo, etc. </a:t>
            </a:r>
            <a:endParaRPr lang="pt-BR" altLang="pt-BR" sz="21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24285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pt-BR" altLang="pt-BR" sz="21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Médio-longo prazo: aumento de sobrepeso e obesidade, asma, diabetes tipo </a:t>
            </a:r>
            <a:r>
              <a:rPr lang="pt-BR" altLang="pt-BR" sz="2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1, alergias, disfunções metabólicas </a:t>
            </a:r>
            <a:r>
              <a:rPr lang="pt-BR" altLang="pt-BR" sz="21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 outras doenças não-transmissíveis </a:t>
            </a:r>
          </a:p>
        </p:txBody>
      </p:sp>
      <p:pic>
        <p:nvPicPr>
          <p:cNvPr id="7885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80" y="2644558"/>
            <a:ext cx="3376884" cy="3648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168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Inquérito Nacional Nascer no Brasil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0703" y="1869989"/>
            <a:ext cx="8254314" cy="475904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1475" y="2520778"/>
            <a:ext cx="3009756" cy="387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86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Íon - Sala da Diretoria">
  <a:themeElements>
    <a:clrScheme name="Íon - Sala da Diretoria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Íon - Sala da Diretoria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Íon - Sala da Diretoria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626</TotalTime>
  <Words>1501</Words>
  <Application>Microsoft Office PowerPoint</Application>
  <PresentationFormat>Widescreen</PresentationFormat>
  <Paragraphs>162</Paragraphs>
  <Slides>30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40" baseType="lpstr">
      <vt:lpstr>メイリオ</vt:lpstr>
      <vt:lpstr>MS PGothic</vt:lpstr>
      <vt:lpstr>Arial</vt:lpstr>
      <vt:lpstr>Calibri</vt:lpstr>
      <vt:lpstr>Century Gothic</vt:lpstr>
      <vt:lpstr>Century Schoolbook</vt:lpstr>
      <vt:lpstr>Wingdings</vt:lpstr>
      <vt:lpstr>Wingdings 2</vt:lpstr>
      <vt:lpstr>Wingdings 3</vt:lpstr>
      <vt:lpstr>Íon - Sala da Diretoria</vt:lpstr>
      <vt:lpstr>  </vt:lpstr>
      <vt:lpstr>O parto como fenômeno neuro-endócrino, epigenético e de formação do microbioma: efeitos para a vida inteira</vt:lpstr>
      <vt:lpstr>Apresentação do PowerPoint</vt:lpstr>
      <vt:lpstr>Fases do trabalho de parto e parto</vt:lpstr>
      <vt:lpstr>Parto como fenômeno neuro-endócrino complexo e o papel fundamental do trabalho de parto nos desfechos para mães e bebês: o parto como evento cortical</vt:lpstr>
      <vt:lpstr>Parto como fenômeno neuro-endócrino complexo ativação epigenética de funções do bebê Quais as chances de um bebê no Brasil passar por um trabalho de parto adequado?</vt:lpstr>
      <vt:lpstr>Implicações para a assistência</vt:lpstr>
      <vt:lpstr>Consequências para o bebê das diferentes vias de parto: curto e longo prazo</vt:lpstr>
      <vt:lpstr>Inquérito Nacional Nascer no Brasil</vt:lpstr>
      <vt:lpstr>Inquérito Nacional Nascer no Brasil e outros Estudos brasileiros Idade gestacional ao Nascimento Porque os bebês estão nascendo cada vez menores e mais imaturos no Brasil?</vt:lpstr>
      <vt:lpstr>Porque os bebês estão nascendo cada vez menores e mais imaturos?</vt:lpstr>
      <vt:lpstr>Cesárea eletiva como principal indutora de partos antes da maturidade</vt:lpstr>
      <vt:lpstr>Inquérito Nacional Nascer no Brasil Idade gestacional ao Nascimento - Brasil e Reino Unido:  média de perda de 14 dias de gravidez perdidos  (entre o Reino Unido geral e Brasil cesárea) </vt:lpstr>
      <vt:lpstr>Idade gestacional ao Nascimento - Brasil e Reino Unido: Brasil e inversão da disparidade esperada</vt:lpstr>
      <vt:lpstr>Inversão da disparidade esperada: áreas mais ricos, piores desfechos, mais nascimentos pre-termo</vt:lpstr>
      <vt:lpstr>Inversão da disparidade esperada Cesarianas e prematuridade, Brasil, 2011</vt:lpstr>
      <vt:lpstr>Gravidez / Bebê a termo =  39 semanas completas ou mais</vt:lpstr>
      <vt:lpstr>Apresentação do PowerPoint</vt:lpstr>
      <vt:lpstr>Regulação dos partos agendados antes de 39 semanas nos Estados Unidos e redução da prematuridade</vt:lpstr>
      <vt:lpstr>Nascer no Brasil: Diferenças entre SUS e privado</vt:lpstr>
      <vt:lpstr>Nascer no Brasil Decisão por via de parto</vt:lpstr>
      <vt:lpstr>Nascer no Brasil – intervenções no parto</vt:lpstr>
      <vt:lpstr>O MEDO DA DOR – A QUEM INTERESSA? Prevenção da dor iatrogência  e uso seletivo, criterioso de ocitocina e procedimentos dolorosos</vt:lpstr>
      <vt:lpstr>Apresentação do PowerPoint</vt:lpstr>
      <vt:lpstr>Nascer no Brasil – acompanhantes no parto – implementação da lei</vt:lpstr>
      <vt:lpstr>Apresentação do PowerPoint</vt:lpstr>
      <vt:lpstr> “Chega de parto violento para vender cesárea” Cesárea como (comparativamente) “menos insegura”</vt:lpstr>
      <vt:lpstr>Parto: o que é qualidade da assistência, o “padrão ouro” (melhores resultados) da assistência hoje em dia, para mulheres saudáveis (90%)?</vt:lpstr>
      <vt:lpstr>Iniciativa hospital amigo da mãe e do bebê (2015)</vt:lpstr>
      <vt:lpstr>O parto espontâneo como padrão-ouro para mulheres saudáveis é possível no Brasil?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que é qualidade na atenção ao pré-natal, parto e puerpério? V Simpósio Internacional de Desenvolvimento da Primeira Infância - 07/10/15</dc:title>
  <dc:creator>simone</dc:creator>
  <cp:lastModifiedBy>simone</cp:lastModifiedBy>
  <cp:revision>62</cp:revision>
  <dcterms:created xsi:type="dcterms:W3CDTF">2015-10-05T18:23:56Z</dcterms:created>
  <dcterms:modified xsi:type="dcterms:W3CDTF">2016-05-06T15:41:59Z</dcterms:modified>
</cp:coreProperties>
</file>