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88" r:id="rId5"/>
    <p:sldId id="289" r:id="rId6"/>
    <p:sldId id="259" r:id="rId7"/>
    <p:sldId id="290" r:id="rId8"/>
    <p:sldId id="291" r:id="rId9"/>
    <p:sldId id="262" r:id="rId10"/>
    <p:sldId id="261" r:id="rId11"/>
    <p:sldId id="260" r:id="rId12"/>
    <p:sldId id="280" r:id="rId13"/>
    <p:sldId id="264" r:id="rId14"/>
    <p:sldId id="265" r:id="rId15"/>
    <p:sldId id="267" r:id="rId16"/>
    <p:sldId id="263" r:id="rId17"/>
    <p:sldId id="266" r:id="rId18"/>
    <p:sldId id="268" r:id="rId19"/>
    <p:sldId id="292" r:id="rId20"/>
    <p:sldId id="285" r:id="rId21"/>
    <p:sldId id="286" r:id="rId22"/>
    <p:sldId id="287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E22E7-FA63-456F-B757-0BC6B5E41001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8A498-107C-4F23-996C-FCFD227A33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50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60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8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35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54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2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2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99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3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7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7F94F-53E6-4C50-9236-0B86F600EBA8}" type="datetimeFigureOut">
              <a:rPr lang="pt-BR" smtClean="0"/>
              <a:pPr/>
              <a:t>25/03/2020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08A0E-C827-4738-909F-27AAEA2684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14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L’espressione femminile in lingua italiana: fra antico e moderno, dentro e fuori d’Italia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225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Elisabetta</a:t>
            </a:r>
            <a:r>
              <a:rPr lang="pt-BR" dirty="0"/>
              <a:t> Gonzaga (1471-1526)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700808"/>
            <a:ext cx="3165450" cy="4402184"/>
          </a:xfrm>
        </p:spPr>
      </p:pic>
    </p:spTree>
    <p:extLst>
      <p:ext uri="{BB962C8B-B14F-4D97-AF65-F5344CB8AC3E}">
        <p14:creationId xmlns:p14="http://schemas.microsoft.com/office/powerpoint/2010/main" val="230143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Isabella d’Este (1474-1539)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556792"/>
            <a:ext cx="2931195" cy="4719721"/>
          </a:xfrm>
        </p:spPr>
      </p:pic>
    </p:spTree>
    <p:extLst>
      <p:ext uri="{BB962C8B-B14F-4D97-AF65-F5344CB8AC3E}">
        <p14:creationId xmlns:p14="http://schemas.microsoft.com/office/powerpoint/2010/main" val="991985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Concerto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Dame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seconda</a:t>
            </a:r>
            <a:r>
              <a:rPr lang="pt-BR" dirty="0"/>
              <a:t> </a:t>
            </a:r>
            <a:r>
              <a:rPr lang="pt-BR" dirty="0" err="1"/>
              <a:t>metà</a:t>
            </a:r>
            <a:r>
              <a:rPr lang="pt-BR" dirty="0"/>
              <a:t> XVI secolo-1597)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114" y="1600200"/>
            <a:ext cx="4775772" cy="4525963"/>
          </a:xfrm>
        </p:spPr>
      </p:pic>
    </p:spTree>
    <p:extLst>
      <p:ext uri="{BB962C8B-B14F-4D97-AF65-F5344CB8AC3E}">
        <p14:creationId xmlns:p14="http://schemas.microsoft.com/office/powerpoint/2010/main" val="834730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Veronica </a:t>
            </a:r>
            <a:r>
              <a:rPr lang="pt-BR" dirty="0" err="1"/>
              <a:t>Gambara</a:t>
            </a:r>
            <a:r>
              <a:rPr lang="pt-BR" dirty="0"/>
              <a:t> (1485-1550)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916831"/>
            <a:ext cx="3456384" cy="4098479"/>
          </a:xfrm>
        </p:spPr>
      </p:pic>
    </p:spTree>
    <p:extLst>
      <p:ext uri="{BB962C8B-B14F-4D97-AF65-F5344CB8AC3E}">
        <p14:creationId xmlns:p14="http://schemas.microsoft.com/office/powerpoint/2010/main" val="405016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Vittoria</a:t>
            </a:r>
            <a:r>
              <a:rPr lang="pt-BR" dirty="0"/>
              <a:t> </a:t>
            </a:r>
            <a:r>
              <a:rPr lang="pt-BR" dirty="0" err="1"/>
              <a:t>Colonna</a:t>
            </a:r>
            <a:r>
              <a:rPr lang="pt-BR" dirty="0"/>
              <a:t> (1490-1547)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060848"/>
            <a:ext cx="5616624" cy="3744416"/>
          </a:xfrm>
        </p:spPr>
      </p:pic>
    </p:spTree>
    <p:extLst>
      <p:ext uri="{BB962C8B-B14F-4D97-AF65-F5344CB8AC3E}">
        <p14:creationId xmlns:p14="http://schemas.microsoft.com/office/powerpoint/2010/main" val="349371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Gaspara</a:t>
            </a:r>
            <a:r>
              <a:rPr lang="pt-BR" dirty="0"/>
              <a:t> </a:t>
            </a:r>
            <a:r>
              <a:rPr lang="pt-BR" dirty="0" err="1"/>
              <a:t>Stampa</a:t>
            </a:r>
            <a:r>
              <a:rPr lang="pt-BR" dirty="0"/>
              <a:t> (1523-1554)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0" y="1837531"/>
            <a:ext cx="2794000" cy="4051300"/>
          </a:xfrm>
        </p:spPr>
      </p:pic>
    </p:spTree>
    <p:extLst>
      <p:ext uri="{BB962C8B-B14F-4D97-AF65-F5344CB8AC3E}">
        <p14:creationId xmlns:p14="http://schemas.microsoft.com/office/powerpoint/2010/main" val="1029235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Veronica Franco (1546-1591)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800"/>
            <a:ext cx="3528392" cy="4538795"/>
          </a:xfrm>
        </p:spPr>
      </p:pic>
    </p:spTree>
    <p:extLst>
      <p:ext uri="{BB962C8B-B14F-4D97-AF65-F5344CB8AC3E}">
        <p14:creationId xmlns:p14="http://schemas.microsoft.com/office/powerpoint/2010/main" val="251713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Barbara </a:t>
            </a:r>
            <a:r>
              <a:rPr lang="pt-BR" dirty="0" err="1"/>
              <a:t>Strozzi</a:t>
            </a:r>
            <a:r>
              <a:rPr lang="pt-BR" dirty="0"/>
              <a:t> (1619-1677)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025" y="1600200"/>
            <a:ext cx="6199949" cy="4525963"/>
          </a:xfrm>
        </p:spPr>
      </p:pic>
    </p:spTree>
    <p:extLst>
      <p:ext uri="{BB962C8B-B14F-4D97-AF65-F5344CB8AC3E}">
        <p14:creationId xmlns:p14="http://schemas.microsoft.com/office/powerpoint/2010/main" val="1348332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/>
              <a:t>O notte a me più chiara e più beata</a:t>
            </a:r>
            <a:endParaRPr lang="pt-BR" dirty="0"/>
          </a:p>
          <a:p>
            <a:pPr marL="0" indent="0" algn="ctr">
              <a:buNone/>
            </a:pPr>
            <a:r>
              <a:rPr lang="it-IT" dirty="0"/>
              <a:t>che i più beati giorni ed i più chiari,</a:t>
            </a:r>
            <a:endParaRPr lang="pt-BR" dirty="0"/>
          </a:p>
          <a:p>
            <a:pPr marL="0" indent="0" algn="ctr">
              <a:buNone/>
            </a:pPr>
            <a:r>
              <a:rPr lang="it-IT" dirty="0"/>
              <a:t>notte degna da’ primi e da’ più rari</a:t>
            </a:r>
            <a:endParaRPr lang="pt-BR" dirty="0"/>
          </a:p>
          <a:p>
            <a:pPr marL="0" indent="0" algn="ctr">
              <a:buNone/>
            </a:pPr>
            <a:r>
              <a:rPr lang="it-IT" dirty="0"/>
              <a:t>ingegni esser, non pur da me, lodata;</a:t>
            </a:r>
            <a:endParaRPr lang="pt-BR" dirty="0"/>
          </a:p>
          <a:p>
            <a:pPr marL="0" indent="0" algn="ctr">
              <a:buNone/>
            </a:pPr>
            <a:r>
              <a:rPr lang="es-ES" dirty="0"/>
              <a:t>tu de le </a:t>
            </a:r>
            <a:r>
              <a:rPr lang="es-ES" dirty="0" err="1"/>
              <a:t>gioie</a:t>
            </a:r>
            <a:r>
              <a:rPr lang="es-ES" dirty="0"/>
              <a:t> mie sola </a:t>
            </a:r>
            <a:r>
              <a:rPr lang="es-ES" dirty="0" err="1"/>
              <a:t>sei</a:t>
            </a:r>
            <a:r>
              <a:rPr lang="es-ES" dirty="0"/>
              <a:t> </a:t>
            </a:r>
            <a:r>
              <a:rPr lang="es-ES" dirty="0" err="1"/>
              <a:t>stata</a:t>
            </a:r>
            <a:endParaRPr lang="pt-BR" dirty="0"/>
          </a:p>
          <a:p>
            <a:pPr marL="0" indent="0" algn="ctr">
              <a:buNone/>
            </a:pPr>
            <a:r>
              <a:rPr lang="it-IT" dirty="0"/>
              <a:t>fida ministra; tu tutti gli amari</a:t>
            </a:r>
            <a:endParaRPr lang="pt-BR" dirty="0"/>
          </a:p>
          <a:p>
            <a:pPr marL="0" indent="0" algn="ctr">
              <a:buNone/>
            </a:pPr>
            <a:r>
              <a:rPr lang="es-ES" dirty="0"/>
              <a:t>de la </a:t>
            </a:r>
            <a:r>
              <a:rPr lang="es-ES" dirty="0" err="1"/>
              <a:t>mia</a:t>
            </a:r>
            <a:r>
              <a:rPr lang="es-ES" dirty="0"/>
              <a:t> vita </a:t>
            </a:r>
            <a:r>
              <a:rPr lang="es-ES" dirty="0" err="1"/>
              <a:t>hai</a:t>
            </a:r>
            <a:r>
              <a:rPr lang="es-ES" dirty="0"/>
              <a:t> </a:t>
            </a:r>
            <a:r>
              <a:rPr lang="es-ES" dirty="0" err="1"/>
              <a:t>fatto</a:t>
            </a:r>
            <a:r>
              <a:rPr lang="es-ES" dirty="0"/>
              <a:t> </a:t>
            </a:r>
            <a:r>
              <a:rPr lang="es-ES" dirty="0" err="1"/>
              <a:t>dolci</a:t>
            </a:r>
            <a:r>
              <a:rPr lang="es-ES" dirty="0"/>
              <a:t> e cari,</a:t>
            </a:r>
            <a:endParaRPr lang="pt-BR" dirty="0"/>
          </a:p>
          <a:p>
            <a:pPr marL="0" indent="0" algn="ctr">
              <a:buNone/>
            </a:pPr>
            <a:r>
              <a:rPr lang="es-ES" dirty="0" err="1"/>
              <a:t>resomi</a:t>
            </a:r>
            <a:r>
              <a:rPr lang="es-ES" dirty="0"/>
              <a:t> in </a:t>
            </a:r>
            <a:r>
              <a:rPr lang="es-ES" dirty="0" err="1"/>
              <a:t>braccio</a:t>
            </a:r>
            <a:r>
              <a:rPr lang="es-ES" dirty="0"/>
              <a:t> lui che </a:t>
            </a:r>
            <a:r>
              <a:rPr lang="es-ES" dirty="0" err="1"/>
              <a:t>m’ha</a:t>
            </a:r>
            <a:r>
              <a:rPr lang="es-ES" dirty="0"/>
              <a:t> </a:t>
            </a:r>
            <a:r>
              <a:rPr lang="es-ES" dirty="0" err="1"/>
              <a:t>legata</a:t>
            </a:r>
            <a:r>
              <a:rPr lang="es-ES" dirty="0"/>
              <a:t>.</a:t>
            </a:r>
            <a:endParaRPr lang="pt-BR" dirty="0"/>
          </a:p>
          <a:p>
            <a:pPr marL="0" indent="0" algn="ctr">
              <a:buNone/>
            </a:pPr>
            <a:r>
              <a:rPr lang="es-ES" dirty="0"/>
              <a:t>Sol mi </a:t>
            </a:r>
            <a:r>
              <a:rPr lang="es-ES" dirty="0" err="1"/>
              <a:t>mancò</a:t>
            </a:r>
            <a:r>
              <a:rPr lang="es-ES" dirty="0"/>
              <a:t> che non </a:t>
            </a:r>
            <a:r>
              <a:rPr lang="es-ES" dirty="0" err="1"/>
              <a:t>divenni</a:t>
            </a:r>
            <a:r>
              <a:rPr lang="es-ES" dirty="0"/>
              <a:t> </a:t>
            </a:r>
            <a:r>
              <a:rPr lang="es-ES" dirty="0" err="1"/>
              <a:t>allora</a:t>
            </a:r>
            <a:endParaRPr lang="pt-BR" dirty="0"/>
          </a:p>
          <a:p>
            <a:pPr marL="0" indent="0" algn="ctr">
              <a:buNone/>
            </a:pPr>
            <a:r>
              <a:rPr lang="es-ES" dirty="0"/>
              <a:t>la </a:t>
            </a:r>
            <a:r>
              <a:rPr lang="es-ES" dirty="0" err="1"/>
              <a:t>fortunata</a:t>
            </a:r>
            <a:r>
              <a:rPr lang="es-ES" dirty="0"/>
              <a:t> Alcmena, a cui </a:t>
            </a:r>
            <a:r>
              <a:rPr lang="es-ES" dirty="0" err="1"/>
              <a:t>stè</a:t>
            </a:r>
            <a:r>
              <a:rPr lang="es-ES" dirty="0"/>
              <a:t> tanto</a:t>
            </a:r>
            <a:endParaRPr lang="pt-BR" dirty="0"/>
          </a:p>
          <a:p>
            <a:pPr marL="0" indent="0" algn="ctr">
              <a:buNone/>
            </a:pPr>
            <a:r>
              <a:rPr lang="es-ES" dirty="0" err="1"/>
              <a:t>più</a:t>
            </a:r>
            <a:r>
              <a:rPr lang="es-ES" dirty="0"/>
              <a:t> de </a:t>
            </a:r>
            <a:r>
              <a:rPr lang="es-ES" dirty="0" err="1"/>
              <a:t>l’usato</a:t>
            </a:r>
            <a:r>
              <a:rPr lang="es-ES" dirty="0"/>
              <a:t> a retornar </a:t>
            </a:r>
            <a:r>
              <a:rPr lang="es-ES" dirty="0" err="1"/>
              <a:t>l’aurora</a:t>
            </a:r>
            <a:r>
              <a:rPr lang="es-ES" dirty="0"/>
              <a:t>.</a:t>
            </a:r>
            <a:endParaRPr lang="pt-BR" dirty="0"/>
          </a:p>
          <a:p>
            <a:pPr marL="0" indent="0" algn="ctr">
              <a:buNone/>
            </a:pPr>
            <a:r>
              <a:rPr lang="es-ES" dirty="0" err="1"/>
              <a:t>Pur</a:t>
            </a:r>
            <a:r>
              <a:rPr lang="es-ES" dirty="0"/>
              <a:t> </a:t>
            </a:r>
            <a:r>
              <a:rPr lang="es-ES" dirty="0" err="1"/>
              <a:t>così</a:t>
            </a:r>
            <a:r>
              <a:rPr lang="es-ES" dirty="0"/>
              <a:t> bene </a:t>
            </a:r>
            <a:r>
              <a:rPr lang="es-ES" dirty="0" err="1"/>
              <a:t>io</a:t>
            </a:r>
            <a:r>
              <a:rPr lang="es-ES" dirty="0"/>
              <a:t> non </a:t>
            </a:r>
            <a:r>
              <a:rPr lang="es-ES" dirty="0" err="1"/>
              <a:t>potrò</a:t>
            </a:r>
            <a:r>
              <a:rPr lang="es-ES" dirty="0"/>
              <a:t> </a:t>
            </a:r>
            <a:r>
              <a:rPr lang="es-ES" dirty="0" err="1"/>
              <a:t>mai</a:t>
            </a:r>
            <a:r>
              <a:rPr lang="es-ES" dirty="0"/>
              <a:t> tanto</a:t>
            </a:r>
            <a:endParaRPr lang="pt-BR" dirty="0"/>
          </a:p>
          <a:p>
            <a:pPr marL="0" indent="0" algn="ctr">
              <a:buNone/>
            </a:pPr>
            <a:r>
              <a:rPr lang="es-ES" dirty="0" err="1"/>
              <a:t>dir</a:t>
            </a:r>
            <a:r>
              <a:rPr lang="es-ES" dirty="0"/>
              <a:t> di te, </a:t>
            </a:r>
            <a:r>
              <a:rPr lang="es-ES" dirty="0" err="1"/>
              <a:t>notte</a:t>
            </a:r>
            <a:r>
              <a:rPr lang="es-ES" dirty="0"/>
              <a:t> </a:t>
            </a:r>
            <a:r>
              <a:rPr lang="es-ES" dirty="0" err="1"/>
              <a:t>candida</a:t>
            </a:r>
            <a:r>
              <a:rPr lang="es-ES" dirty="0"/>
              <a:t>, </a:t>
            </a:r>
            <a:r>
              <a:rPr lang="es-ES" dirty="0" err="1"/>
              <a:t>ch’ancora</a:t>
            </a:r>
            <a:endParaRPr lang="pt-BR" dirty="0"/>
          </a:p>
          <a:p>
            <a:pPr marL="0" indent="0" algn="ctr">
              <a:buNone/>
            </a:pPr>
            <a:r>
              <a:rPr lang="es-ES" dirty="0"/>
              <a:t>da la materia non </a:t>
            </a:r>
            <a:r>
              <a:rPr lang="es-ES" dirty="0" err="1"/>
              <a:t>sia</a:t>
            </a:r>
            <a:r>
              <a:rPr lang="es-ES" dirty="0"/>
              <a:t> </a:t>
            </a:r>
            <a:r>
              <a:rPr lang="es-ES" dirty="0" err="1"/>
              <a:t>vinto</a:t>
            </a:r>
            <a:r>
              <a:rPr lang="es-ES" dirty="0"/>
              <a:t> </a:t>
            </a:r>
            <a:r>
              <a:rPr lang="es-ES" dirty="0" err="1"/>
              <a:t>il</a:t>
            </a:r>
            <a:r>
              <a:rPr lang="es-ES" dirty="0"/>
              <a:t> canto.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543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/>
              <a:t>	Maior impulso a partir do século XIX e XX</a:t>
            </a:r>
            <a:br>
              <a:rPr lang="pt-BR" dirty="0"/>
            </a:br>
            <a:br>
              <a:rPr lang="pt-BR" dirty="0"/>
            </a:br>
            <a:r>
              <a:rPr lang="pt-BR" dirty="0"/>
              <a:t>Consciência da plena </a:t>
            </a:r>
            <a:r>
              <a:rPr lang="pt-BR" dirty="0" err="1"/>
              <a:t>igualidade</a:t>
            </a:r>
            <a:r>
              <a:rPr lang="pt-BR" dirty="0"/>
              <a:t> de valor entre a literatura feminina e a masculina</a:t>
            </a:r>
            <a:br>
              <a:rPr lang="pt-BR" dirty="0"/>
            </a:br>
            <a:br>
              <a:rPr lang="pt-BR" dirty="0"/>
            </a:br>
            <a:r>
              <a:rPr lang="pt-BR" dirty="0"/>
              <a:t>A literatura feminina busca ser expressão direta e autêntica de uma sensibilidade e de um ponto de vista femininos, recusando uma adequação passiva aos modelos dominantes da literatura masculina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Christine de </a:t>
            </a:r>
            <a:r>
              <a:rPr lang="pt-BR" dirty="0" err="1"/>
              <a:t>Pizan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(1365-1430)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420888"/>
            <a:ext cx="3454112" cy="3689620"/>
          </a:xfrm>
        </p:spPr>
      </p:pic>
    </p:spTree>
    <p:extLst>
      <p:ext uri="{BB962C8B-B14F-4D97-AF65-F5344CB8AC3E}">
        <p14:creationId xmlns:p14="http://schemas.microsoft.com/office/powerpoint/2010/main" val="1294599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Em primeiro lugar: a indagação dos personagens femininos; a análise da vida familiar; a intenção de identificar as razões que levam a escolher a literatura e a vida cultural.</a:t>
            </a:r>
          </a:p>
          <a:p>
            <a:r>
              <a:rPr lang="pt-BR" dirty="0"/>
              <a:t>Muita atenção às formas concretas da existência e à indagação psicológica </a:t>
            </a:r>
          </a:p>
          <a:p>
            <a:r>
              <a:rPr lang="pt-BR" dirty="0"/>
              <a:t>Avessas, em geral, às experimentações linguísticas mais arrojada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Âmbito predileto: a narrativa</a:t>
            </a:r>
          </a:p>
          <a:p>
            <a:r>
              <a:rPr lang="pt-BR" dirty="0"/>
              <a:t>Resultados muito originais, próximos do “Realismo crítico”</a:t>
            </a:r>
          </a:p>
          <a:p>
            <a:r>
              <a:rPr lang="pt-BR" dirty="0"/>
              <a:t>Desenvolvimento de uma forte instância de conhecimento &gt; penetrar e observar as dobras mais profundas e ‘escondidas’ da realidade, de um ponto de vista novo</a:t>
            </a:r>
          </a:p>
          <a:p>
            <a:r>
              <a:rPr lang="pt-BR" dirty="0"/>
              <a:t>Filosofias feministas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Realismo crítico e tradição narrativa: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/>
              <a:t>Continuidade e desenvolvimento da tradição</a:t>
            </a:r>
          </a:p>
          <a:p>
            <a:pPr>
              <a:buNone/>
            </a:pPr>
            <a:r>
              <a:rPr lang="pt-BR" dirty="0"/>
              <a:t>narrativa dos anos 30 = representação crítica da realidade, em formas variadas. Em geral, sem romper os equilíbrios tradicionais linguísticos e estruturais do conto e do romance &gt; imagem muito articulada e nuançada da realidade italiana durante o fascismo e da Itália do boom e da nova cultura de massa</a:t>
            </a:r>
          </a:p>
          <a:p>
            <a:pPr>
              <a:buNone/>
            </a:pPr>
            <a:r>
              <a:rPr lang="pt-BR" dirty="0"/>
              <a:t>Segundo Pós-Guerra: época da reconstrução</a:t>
            </a:r>
          </a:p>
          <a:p>
            <a:pPr>
              <a:buNone/>
            </a:pPr>
            <a:r>
              <a:rPr lang="pt-BR" dirty="0"/>
              <a:t>do desenvolvimento da Itália </a:t>
            </a:r>
            <a:r>
              <a:rPr lang="pt-BR" dirty="0" err="1"/>
              <a:t>neo-capitalista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dirty="0" err="1"/>
              <a:t>Illuminismo</a:t>
            </a:r>
            <a:r>
              <a:rPr lang="pt-BR" dirty="0"/>
              <a:t> </a:t>
            </a:r>
          </a:p>
          <a:p>
            <a:pPr marL="0" indent="0" algn="ctr">
              <a:buNone/>
            </a:pPr>
            <a:r>
              <a:rPr lang="pt-BR" dirty="0"/>
              <a:t>Romanticismo</a:t>
            </a:r>
          </a:p>
          <a:p>
            <a:pPr marL="0" indent="0" algn="ctr">
              <a:buNone/>
            </a:pPr>
            <a:r>
              <a:rPr lang="pt-BR" dirty="0" err="1"/>
              <a:t>Risorgimento</a:t>
            </a:r>
            <a:endParaRPr lang="pt-BR" dirty="0"/>
          </a:p>
          <a:p>
            <a:pPr marL="0" indent="0" algn="ctr">
              <a:buNone/>
            </a:pPr>
            <a:r>
              <a:rPr lang="pt-BR" dirty="0" err="1"/>
              <a:t>Inizio</a:t>
            </a:r>
            <a:r>
              <a:rPr lang="pt-BR" dirty="0"/>
              <a:t> </a:t>
            </a:r>
            <a:r>
              <a:rPr lang="pt-BR" dirty="0" err="1"/>
              <a:t>Novecento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Belle époque</a:t>
            </a:r>
          </a:p>
          <a:p>
            <a:pPr marL="0" indent="0" algn="ctr">
              <a:buNone/>
            </a:pPr>
            <a:r>
              <a:rPr lang="pt-BR" dirty="0"/>
              <a:t>Futurismo</a:t>
            </a:r>
          </a:p>
          <a:p>
            <a:pPr marL="0" indent="0" algn="ctr">
              <a:buNone/>
            </a:pPr>
            <a:r>
              <a:rPr lang="pt-BR" dirty="0" err="1"/>
              <a:t>Anni</a:t>
            </a:r>
            <a:r>
              <a:rPr lang="pt-BR" dirty="0"/>
              <a:t> </a:t>
            </a:r>
            <a:r>
              <a:rPr lang="pt-BR" dirty="0" err="1"/>
              <a:t>Trenta</a:t>
            </a:r>
            <a:endParaRPr lang="pt-BR" dirty="0"/>
          </a:p>
          <a:p>
            <a:pPr marL="0" indent="0" algn="ctr">
              <a:buNone/>
            </a:pPr>
            <a:r>
              <a:rPr lang="pt-BR" dirty="0" err="1"/>
              <a:t>Resistenza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Dopo Guerra</a:t>
            </a:r>
          </a:p>
          <a:p>
            <a:pPr marL="0" indent="0" algn="ctr">
              <a:buNone/>
            </a:pPr>
            <a:r>
              <a:rPr lang="pt-BR" dirty="0"/>
              <a:t>Narrativa e Poesia </a:t>
            </a:r>
            <a:r>
              <a:rPr lang="pt-BR" dirty="0" err="1"/>
              <a:t>Anni</a:t>
            </a:r>
            <a:r>
              <a:rPr lang="pt-BR" dirty="0"/>
              <a:t> ’60, ’70, ‘80</a:t>
            </a:r>
          </a:p>
          <a:p>
            <a:pPr marL="0" indent="0" algn="ctr">
              <a:buNone/>
            </a:pPr>
            <a:r>
              <a:rPr lang="pt-BR" dirty="0" err="1"/>
              <a:t>Contemporaneità</a:t>
            </a:r>
            <a:r>
              <a:rPr lang="pt-BR" dirty="0"/>
              <a:t> (Narrativa e Poesia)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1403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dirty="0" err="1"/>
              <a:t>Diodata</a:t>
            </a:r>
            <a:r>
              <a:rPr lang="pt-BR" dirty="0"/>
              <a:t> </a:t>
            </a:r>
            <a:r>
              <a:rPr lang="pt-BR" dirty="0" err="1"/>
              <a:t>Saluzzo</a:t>
            </a:r>
            <a:r>
              <a:rPr lang="pt-BR" dirty="0"/>
              <a:t> (1774-1840)</a:t>
            </a:r>
          </a:p>
          <a:p>
            <a:pPr marL="0" indent="0" algn="ctr">
              <a:buNone/>
            </a:pPr>
            <a:r>
              <a:rPr lang="pt-BR" dirty="0"/>
              <a:t>Maria </a:t>
            </a:r>
            <a:r>
              <a:rPr lang="pt-BR" dirty="0" err="1"/>
              <a:t>Giuseppina</a:t>
            </a:r>
            <a:r>
              <a:rPr lang="pt-BR" dirty="0"/>
              <a:t> </a:t>
            </a:r>
            <a:r>
              <a:rPr lang="pt-BR" dirty="0" err="1"/>
              <a:t>Guacci</a:t>
            </a:r>
            <a:r>
              <a:rPr lang="pt-BR" dirty="0"/>
              <a:t> (1807-1848)</a:t>
            </a:r>
          </a:p>
          <a:p>
            <a:pPr marL="0" indent="0" algn="ctr">
              <a:buNone/>
            </a:pPr>
            <a:r>
              <a:rPr lang="pt-BR" dirty="0"/>
              <a:t>Caterina </a:t>
            </a:r>
            <a:r>
              <a:rPr lang="pt-BR" dirty="0" err="1"/>
              <a:t>Percoto</a:t>
            </a:r>
            <a:r>
              <a:rPr lang="pt-BR" dirty="0"/>
              <a:t> (1812-1887)</a:t>
            </a:r>
          </a:p>
          <a:p>
            <a:pPr marL="0" indent="0" algn="ctr">
              <a:buNone/>
            </a:pPr>
            <a:r>
              <a:rPr lang="pt-BR" dirty="0"/>
              <a:t>Cristina </a:t>
            </a:r>
            <a:r>
              <a:rPr lang="pt-BR" dirty="0" err="1"/>
              <a:t>di</a:t>
            </a:r>
            <a:r>
              <a:rPr lang="pt-BR" dirty="0"/>
              <a:t> </a:t>
            </a:r>
            <a:r>
              <a:rPr lang="pt-BR" dirty="0" err="1"/>
              <a:t>Belgioioso</a:t>
            </a:r>
            <a:r>
              <a:rPr lang="pt-BR" dirty="0"/>
              <a:t> (1808-1871)</a:t>
            </a:r>
          </a:p>
          <a:p>
            <a:pPr marL="0" indent="0" algn="ctr">
              <a:buNone/>
            </a:pPr>
            <a:r>
              <a:rPr lang="pt-BR" dirty="0" err="1"/>
              <a:t>Marchesa</a:t>
            </a:r>
            <a:r>
              <a:rPr lang="pt-BR" dirty="0"/>
              <a:t> </a:t>
            </a:r>
            <a:r>
              <a:rPr lang="pt-BR" dirty="0" err="1"/>
              <a:t>Colombi</a:t>
            </a:r>
            <a:r>
              <a:rPr lang="pt-BR" dirty="0"/>
              <a:t> (1846-1920)</a:t>
            </a:r>
          </a:p>
          <a:p>
            <a:pPr marL="0" indent="0" algn="ctr">
              <a:buNone/>
            </a:pPr>
            <a:r>
              <a:rPr lang="pt-BR" dirty="0"/>
              <a:t>Matilde </a:t>
            </a:r>
            <a:r>
              <a:rPr lang="pt-BR" dirty="0" err="1"/>
              <a:t>Serao</a:t>
            </a:r>
            <a:r>
              <a:rPr lang="pt-BR" dirty="0"/>
              <a:t> (1856-1927)</a:t>
            </a:r>
          </a:p>
          <a:p>
            <a:pPr marL="0" indent="0" algn="ctr">
              <a:buNone/>
            </a:pPr>
            <a:r>
              <a:rPr lang="pt-BR" dirty="0"/>
              <a:t>Annie </a:t>
            </a:r>
            <a:r>
              <a:rPr lang="pt-BR" dirty="0" err="1"/>
              <a:t>Vivanti</a:t>
            </a:r>
            <a:r>
              <a:rPr lang="pt-BR" dirty="0"/>
              <a:t> (1866-1942)</a:t>
            </a:r>
          </a:p>
          <a:p>
            <a:pPr marL="0" indent="0" algn="ctr">
              <a:buNone/>
            </a:pPr>
            <a:r>
              <a:rPr lang="pt-BR" dirty="0"/>
              <a:t>Ada Negri (1870-1945)</a:t>
            </a:r>
          </a:p>
          <a:p>
            <a:pPr marL="0" indent="0" algn="ctr">
              <a:buNone/>
            </a:pPr>
            <a:r>
              <a:rPr lang="pt-BR" dirty="0" err="1"/>
              <a:t>Grazia</a:t>
            </a:r>
            <a:r>
              <a:rPr lang="pt-BR" dirty="0"/>
              <a:t> </a:t>
            </a:r>
            <a:r>
              <a:rPr lang="pt-BR" dirty="0" err="1"/>
              <a:t>Deledda</a:t>
            </a:r>
            <a:r>
              <a:rPr lang="pt-BR" dirty="0"/>
              <a:t> (1871-1936) – Premio Nobel 1926</a:t>
            </a:r>
          </a:p>
          <a:p>
            <a:pPr marL="0" indent="0" algn="ctr">
              <a:buNone/>
            </a:pPr>
            <a:r>
              <a:rPr lang="pt-BR" dirty="0" err="1"/>
              <a:t>Amalia</a:t>
            </a:r>
            <a:r>
              <a:rPr lang="pt-BR" dirty="0"/>
              <a:t> </a:t>
            </a:r>
            <a:r>
              <a:rPr lang="pt-BR" dirty="0" err="1"/>
              <a:t>Guglielminetti</a:t>
            </a:r>
            <a:r>
              <a:rPr lang="pt-BR" dirty="0"/>
              <a:t> (1881-1941)</a:t>
            </a:r>
          </a:p>
          <a:p>
            <a:pPr marL="0" indent="0" algn="ctr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1270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725406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Sibilla</a:t>
            </a:r>
            <a:r>
              <a:rPr lang="pt-BR" dirty="0"/>
              <a:t> </a:t>
            </a:r>
            <a:r>
              <a:rPr lang="pt-BR" dirty="0" err="1"/>
              <a:t>Aleramo</a:t>
            </a:r>
            <a:r>
              <a:rPr lang="pt-BR" dirty="0"/>
              <a:t> (1876-1960)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4032448" cy="4000189"/>
          </a:xfrm>
        </p:spPr>
      </p:pic>
    </p:spTree>
    <p:extLst>
      <p:ext uri="{BB962C8B-B14F-4D97-AF65-F5344CB8AC3E}">
        <p14:creationId xmlns:p14="http://schemas.microsoft.com/office/powerpoint/2010/main" val="496934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Mura (1892-1940)</a:t>
            </a:r>
          </a:p>
          <a:p>
            <a:pPr marL="0" indent="0" algn="ctr">
              <a:buNone/>
            </a:pPr>
            <a:r>
              <a:rPr lang="pt-BR" dirty="0" err="1"/>
              <a:t>Liala</a:t>
            </a:r>
            <a:r>
              <a:rPr lang="pt-BR" dirty="0"/>
              <a:t> (1897-1995)</a:t>
            </a:r>
          </a:p>
          <a:p>
            <a:pPr marL="0" indent="0" algn="ctr">
              <a:buNone/>
            </a:pPr>
            <a:r>
              <a:rPr lang="pt-BR" dirty="0"/>
              <a:t>Luciana </a:t>
            </a:r>
            <a:r>
              <a:rPr lang="pt-BR" dirty="0" err="1"/>
              <a:t>Peverelli</a:t>
            </a:r>
            <a:r>
              <a:rPr lang="pt-BR" dirty="0"/>
              <a:t> (1902-1986)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Rosa </a:t>
            </a:r>
            <a:r>
              <a:rPr lang="pt-BR" dirty="0" err="1"/>
              <a:t>Rosà</a:t>
            </a:r>
            <a:r>
              <a:rPr lang="pt-BR" dirty="0"/>
              <a:t> (1884-1978)</a:t>
            </a:r>
          </a:p>
          <a:p>
            <a:pPr marL="0" indent="0" algn="ctr">
              <a:buNone/>
            </a:pPr>
            <a:r>
              <a:rPr lang="pt-BR" dirty="0" err="1"/>
              <a:t>Benedetta</a:t>
            </a:r>
            <a:r>
              <a:rPr lang="pt-BR" dirty="0"/>
              <a:t> Marinetti (1897-1977)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8445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dirty="0"/>
              <a:t>Paola </a:t>
            </a:r>
            <a:r>
              <a:rPr lang="pt-BR" dirty="0" err="1"/>
              <a:t>Masino</a:t>
            </a:r>
            <a:r>
              <a:rPr lang="pt-BR" dirty="0"/>
              <a:t> (1908-1989)</a:t>
            </a:r>
          </a:p>
          <a:p>
            <a:pPr marL="0" indent="0" algn="ctr">
              <a:buNone/>
            </a:pPr>
            <a:r>
              <a:rPr lang="pt-BR" dirty="0" err="1"/>
              <a:t>Gianna</a:t>
            </a:r>
            <a:r>
              <a:rPr lang="pt-BR" dirty="0"/>
              <a:t> Manzini (1896-1974)</a:t>
            </a:r>
          </a:p>
          <a:p>
            <a:pPr marL="0" indent="0" algn="ctr">
              <a:buNone/>
            </a:pPr>
            <a:r>
              <a:rPr lang="pt-BR" dirty="0"/>
              <a:t>Anna </a:t>
            </a:r>
            <a:r>
              <a:rPr lang="pt-BR" dirty="0" err="1"/>
              <a:t>Banti</a:t>
            </a:r>
            <a:r>
              <a:rPr lang="pt-BR" dirty="0"/>
              <a:t> (1895-1985)</a:t>
            </a:r>
          </a:p>
          <a:p>
            <a:pPr marL="0" indent="0" algn="ctr">
              <a:buNone/>
            </a:pPr>
            <a:r>
              <a:rPr lang="pt-BR" dirty="0"/>
              <a:t>Maria </a:t>
            </a:r>
            <a:r>
              <a:rPr lang="pt-BR" dirty="0" err="1"/>
              <a:t>Bellonci</a:t>
            </a:r>
            <a:r>
              <a:rPr lang="pt-BR" dirty="0"/>
              <a:t> (1902-1986)</a:t>
            </a:r>
          </a:p>
          <a:p>
            <a:pPr marL="0" indent="0" algn="ctr">
              <a:buNone/>
            </a:pPr>
            <a:r>
              <a:rPr lang="pt-BR" dirty="0"/>
              <a:t>Alba de </a:t>
            </a:r>
            <a:r>
              <a:rPr lang="pt-BR" dirty="0" err="1"/>
              <a:t>Cespedes</a:t>
            </a:r>
            <a:r>
              <a:rPr lang="pt-BR" dirty="0"/>
              <a:t> (1911-1997)</a:t>
            </a:r>
          </a:p>
          <a:p>
            <a:pPr marL="0" indent="0" algn="ctr">
              <a:buNone/>
            </a:pPr>
            <a:r>
              <a:rPr lang="pt-BR" dirty="0"/>
              <a:t>Anna Maria </a:t>
            </a:r>
            <a:r>
              <a:rPr lang="pt-BR" dirty="0" err="1"/>
              <a:t>Ortese</a:t>
            </a:r>
            <a:r>
              <a:rPr lang="pt-BR" dirty="0"/>
              <a:t> (1914-1998)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Renata </a:t>
            </a:r>
            <a:r>
              <a:rPr lang="pt-BR" dirty="0" err="1"/>
              <a:t>Viganò</a:t>
            </a:r>
            <a:r>
              <a:rPr lang="pt-BR" dirty="0"/>
              <a:t> (1900-1976)</a:t>
            </a:r>
          </a:p>
        </p:txBody>
      </p:sp>
    </p:spTree>
    <p:extLst>
      <p:ext uri="{BB962C8B-B14F-4D97-AF65-F5344CB8AC3E}">
        <p14:creationId xmlns:p14="http://schemas.microsoft.com/office/powerpoint/2010/main" val="3674182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Elsa </a:t>
            </a:r>
            <a:r>
              <a:rPr lang="pt-BR" dirty="0" err="1"/>
              <a:t>Morante</a:t>
            </a:r>
            <a:r>
              <a:rPr lang="pt-BR" dirty="0"/>
              <a:t> (1912-1985)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44824"/>
            <a:ext cx="4246200" cy="3905217"/>
          </a:xfrm>
        </p:spPr>
      </p:pic>
    </p:spTree>
    <p:extLst>
      <p:ext uri="{BB962C8B-B14F-4D97-AF65-F5344CB8AC3E}">
        <p14:creationId xmlns:p14="http://schemas.microsoft.com/office/powerpoint/2010/main" val="754929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Santa Caterina da Siena </a:t>
            </a:r>
            <a:br>
              <a:rPr lang="pt-BR" dirty="0"/>
            </a:br>
            <a:r>
              <a:rPr lang="pt-BR" dirty="0"/>
              <a:t>(1347-1380)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420888"/>
            <a:ext cx="4464496" cy="3396577"/>
          </a:xfrm>
        </p:spPr>
      </p:pic>
    </p:spTree>
    <p:extLst>
      <p:ext uri="{BB962C8B-B14F-4D97-AF65-F5344CB8AC3E}">
        <p14:creationId xmlns:p14="http://schemas.microsoft.com/office/powerpoint/2010/main" val="2718000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Fausta </a:t>
            </a:r>
            <a:r>
              <a:rPr lang="pt-BR" dirty="0" err="1"/>
              <a:t>Cialente</a:t>
            </a:r>
            <a:r>
              <a:rPr lang="pt-BR" dirty="0"/>
              <a:t> (1898-1994)</a:t>
            </a:r>
          </a:p>
          <a:p>
            <a:pPr marL="0" indent="0" algn="ctr">
              <a:buNone/>
            </a:pPr>
            <a:r>
              <a:rPr lang="pt-BR" dirty="0" err="1"/>
              <a:t>Lalla</a:t>
            </a:r>
            <a:r>
              <a:rPr lang="pt-BR" dirty="0"/>
              <a:t> Romano (1906-2001)</a:t>
            </a:r>
          </a:p>
          <a:p>
            <a:pPr marL="0" indent="0" algn="ctr">
              <a:buNone/>
            </a:pPr>
            <a:r>
              <a:rPr lang="pt-BR" dirty="0"/>
              <a:t>Natalia Ginzburg (1916-1991)</a:t>
            </a:r>
          </a:p>
          <a:p>
            <a:pPr marL="0" indent="0" algn="ctr">
              <a:buNone/>
            </a:pPr>
            <a:r>
              <a:rPr lang="pt-BR" dirty="0"/>
              <a:t>Francesca </a:t>
            </a:r>
            <a:r>
              <a:rPr lang="pt-BR" dirty="0" err="1"/>
              <a:t>Sanvitale</a:t>
            </a:r>
            <a:r>
              <a:rPr lang="pt-BR" dirty="0"/>
              <a:t> (1928-2011)</a:t>
            </a:r>
          </a:p>
          <a:p>
            <a:pPr marL="0" indent="0" algn="ctr">
              <a:buNone/>
            </a:pPr>
            <a:r>
              <a:rPr lang="pt-BR" dirty="0" err="1"/>
              <a:t>Rosetta</a:t>
            </a:r>
            <a:r>
              <a:rPr lang="pt-BR" dirty="0"/>
              <a:t> </a:t>
            </a:r>
            <a:r>
              <a:rPr lang="pt-BR" dirty="0" err="1"/>
              <a:t>Loy</a:t>
            </a:r>
            <a:r>
              <a:rPr lang="pt-BR" dirty="0"/>
              <a:t> (1931)</a:t>
            </a:r>
          </a:p>
          <a:p>
            <a:pPr marL="0" indent="0" algn="ctr">
              <a:buNone/>
            </a:pPr>
            <a:r>
              <a:rPr lang="pt-BR" dirty="0" err="1"/>
              <a:t>Dacia</a:t>
            </a:r>
            <a:r>
              <a:rPr lang="pt-BR" dirty="0"/>
              <a:t> </a:t>
            </a:r>
            <a:r>
              <a:rPr lang="pt-BR" dirty="0" err="1"/>
              <a:t>Maraini</a:t>
            </a:r>
            <a:r>
              <a:rPr lang="pt-BR" dirty="0"/>
              <a:t> (1936)</a:t>
            </a:r>
          </a:p>
        </p:txBody>
      </p:sp>
    </p:spTree>
    <p:extLst>
      <p:ext uri="{BB962C8B-B14F-4D97-AF65-F5344CB8AC3E}">
        <p14:creationId xmlns:p14="http://schemas.microsoft.com/office/powerpoint/2010/main" val="4174004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err="1"/>
              <a:t>Antonia</a:t>
            </a:r>
            <a:r>
              <a:rPr lang="pt-BR" dirty="0"/>
              <a:t> </a:t>
            </a:r>
            <a:r>
              <a:rPr lang="pt-BR" dirty="0" err="1"/>
              <a:t>Pozzi</a:t>
            </a:r>
            <a:r>
              <a:rPr lang="pt-BR" dirty="0"/>
              <a:t> (1912-1938)</a:t>
            </a:r>
          </a:p>
          <a:p>
            <a:pPr marL="0" indent="0" algn="ctr">
              <a:buNone/>
            </a:pPr>
            <a:r>
              <a:rPr lang="pt-BR" dirty="0"/>
              <a:t>Daria </a:t>
            </a:r>
            <a:r>
              <a:rPr lang="pt-BR" dirty="0" err="1"/>
              <a:t>Menicanti</a:t>
            </a:r>
            <a:r>
              <a:rPr lang="pt-BR" dirty="0"/>
              <a:t> (1914-1995)</a:t>
            </a:r>
          </a:p>
          <a:p>
            <a:pPr marL="0" indent="0" algn="ctr">
              <a:buNone/>
            </a:pPr>
            <a:r>
              <a:rPr lang="pt-BR" dirty="0" err="1"/>
              <a:t>Margherita</a:t>
            </a:r>
            <a:r>
              <a:rPr lang="pt-BR" dirty="0"/>
              <a:t> </a:t>
            </a:r>
            <a:r>
              <a:rPr lang="pt-BR" dirty="0" err="1"/>
              <a:t>Guidacci</a:t>
            </a:r>
            <a:r>
              <a:rPr lang="pt-BR" dirty="0"/>
              <a:t> (1921-1992)</a:t>
            </a:r>
          </a:p>
          <a:p>
            <a:pPr marL="0" indent="0" algn="ctr">
              <a:buNone/>
            </a:pPr>
            <a:r>
              <a:rPr lang="pt-BR" dirty="0"/>
              <a:t>Maria </a:t>
            </a:r>
            <a:r>
              <a:rPr lang="pt-BR" dirty="0" err="1"/>
              <a:t>Luisa</a:t>
            </a:r>
            <a:r>
              <a:rPr lang="pt-BR" dirty="0"/>
              <a:t> </a:t>
            </a:r>
            <a:r>
              <a:rPr lang="pt-BR" dirty="0" err="1"/>
              <a:t>Spaziani</a:t>
            </a:r>
            <a:r>
              <a:rPr lang="pt-BR" dirty="0"/>
              <a:t> (1922-2014)</a:t>
            </a:r>
          </a:p>
          <a:p>
            <a:pPr marL="0" indent="0" algn="ctr">
              <a:buNone/>
            </a:pPr>
            <a:r>
              <a:rPr lang="pt-BR" dirty="0" err="1"/>
              <a:t>Amelia</a:t>
            </a:r>
            <a:r>
              <a:rPr lang="pt-BR" dirty="0"/>
              <a:t> </a:t>
            </a:r>
            <a:r>
              <a:rPr lang="pt-BR" dirty="0" err="1"/>
              <a:t>Rosselli</a:t>
            </a:r>
            <a:r>
              <a:rPr lang="pt-BR" dirty="0"/>
              <a:t> (1930-1996)</a:t>
            </a:r>
          </a:p>
          <a:p>
            <a:pPr marL="0" indent="0" algn="ctr">
              <a:buNone/>
            </a:pPr>
            <a:r>
              <a:rPr lang="pt-BR" dirty="0"/>
              <a:t>Alda </a:t>
            </a:r>
            <a:r>
              <a:rPr lang="pt-BR" dirty="0" err="1"/>
              <a:t>Merini</a:t>
            </a:r>
            <a:r>
              <a:rPr lang="pt-BR" dirty="0"/>
              <a:t> (1931-2009)</a:t>
            </a:r>
          </a:p>
        </p:txBody>
      </p:sp>
    </p:spTree>
    <p:extLst>
      <p:ext uri="{BB962C8B-B14F-4D97-AF65-F5344CB8AC3E}">
        <p14:creationId xmlns:p14="http://schemas.microsoft.com/office/powerpoint/2010/main" val="3451077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Marina Mariani (1928)</a:t>
            </a:r>
          </a:p>
          <a:p>
            <a:pPr marL="0" indent="0" algn="ctr">
              <a:buNone/>
            </a:pPr>
            <a:r>
              <a:rPr lang="pt-BR" dirty="0" err="1"/>
              <a:t>Patrizia</a:t>
            </a:r>
            <a:r>
              <a:rPr lang="pt-BR" dirty="0"/>
              <a:t> Cavalli (1947)</a:t>
            </a:r>
          </a:p>
          <a:p>
            <a:pPr marL="0" indent="0" algn="ctr">
              <a:buNone/>
            </a:pPr>
            <a:r>
              <a:rPr lang="pt-BR" dirty="0"/>
              <a:t>Bianca </a:t>
            </a:r>
            <a:r>
              <a:rPr lang="pt-BR" dirty="0" err="1"/>
              <a:t>Tarozzi</a:t>
            </a:r>
            <a:r>
              <a:rPr lang="pt-BR" dirty="0"/>
              <a:t> (1941)</a:t>
            </a:r>
          </a:p>
          <a:p>
            <a:pPr marL="0" indent="0" algn="ctr">
              <a:buNone/>
            </a:pPr>
            <a:r>
              <a:rPr lang="pt-BR" dirty="0" err="1"/>
              <a:t>Alida</a:t>
            </a:r>
            <a:r>
              <a:rPr lang="pt-BR" dirty="0"/>
              <a:t> </a:t>
            </a:r>
            <a:r>
              <a:rPr lang="pt-BR" dirty="0" err="1"/>
              <a:t>Airaghi</a:t>
            </a:r>
            <a:r>
              <a:rPr lang="pt-BR" dirty="0"/>
              <a:t> (1953)</a:t>
            </a:r>
          </a:p>
          <a:p>
            <a:pPr marL="0" indent="0" algn="ctr">
              <a:buNone/>
            </a:pPr>
            <a:r>
              <a:rPr lang="pt-BR" dirty="0" err="1"/>
              <a:t>Patrizia</a:t>
            </a:r>
            <a:r>
              <a:rPr lang="pt-BR" dirty="0"/>
              <a:t> </a:t>
            </a:r>
            <a:r>
              <a:rPr lang="pt-BR" dirty="0" err="1"/>
              <a:t>Valduga</a:t>
            </a:r>
            <a:r>
              <a:rPr lang="pt-BR" dirty="0"/>
              <a:t> (1953)</a:t>
            </a:r>
          </a:p>
        </p:txBody>
      </p:sp>
    </p:spTree>
    <p:extLst>
      <p:ext uri="{BB962C8B-B14F-4D97-AF65-F5344CB8AC3E}">
        <p14:creationId xmlns:p14="http://schemas.microsoft.com/office/powerpoint/2010/main" val="20313085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Elena </a:t>
            </a:r>
            <a:r>
              <a:rPr lang="pt-BR" dirty="0" err="1"/>
              <a:t>Ferrante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2540000" cy="420370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744" y="2348880"/>
            <a:ext cx="3760723" cy="233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6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Metáforas da especificação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Sì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avete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coltello</a:t>
            </a:r>
            <a:r>
              <a:rPr lang="pt-BR" dirty="0"/>
              <a:t>,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quale</a:t>
            </a:r>
            <a:r>
              <a:rPr lang="pt-BR" dirty="0"/>
              <a:t> </a:t>
            </a:r>
            <a:r>
              <a:rPr lang="pt-BR" dirty="0" err="1"/>
              <a:t>dovere</a:t>
            </a:r>
            <a:r>
              <a:rPr lang="pt-BR" dirty="0"/>
              <a:t> </a:t>
            </a:r>
            <a:r>
              <a:rPr lang="pt-BR" dirty="0" err="1"/>
              <a:t>usare</a:t>
            </a:r>
            <a:r>
              <a:rPr lang="pt-BR" dirty="0"/>
              <a:t> </a:t>
            </a:r>
            <a:r>
              <a:rPr lang="pt-BR" dirty="0" err="1"/>
              <a:t>col</a:t>
            </a:r>
            <a:r>
              <a:rPr lang="pt-BR" dirty="0"/>
              <a:t> libero </a:t>
            </a:r>
            <a:r>
              <a:rPr lang="pt-BR" dirty="0" err="1"/>
              <a:t>arbitrio</a:t>
            </a:r>
            <a:r>
              <a:rPr lang="pt-BR" dirty="0"/>
              <a:t>, </a:t>
            </a:r>
            <a:r>
              <a:rPr lang="pt-BR" dirty="0" err="1"/>
              <a:t>mentre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avete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tempo, per </a:t>
            </a:r>
            <a:r>
              <a:rPr lang="pt-BR" dirty="0" err="1"/>
              <a:t>divellere</a:t>
            </a:r>
            <a:r>
              <a:rPr lang="pt-BR" dirty="0"/>
              <a:t> </a:t>
            </a:r>
            <a:r>
              <a:rPr lang="pt-BR" b="1" dirty="0" err="1"/>
              <a:t>le</a:t>
            </a:r>
            <a:r>
              <a:rPr lang="pt-BR" b="1" dirty="0"/>
              <a:t> </a:t>
            </a:r>
            <a:r>
              <a:rPr lang="pt-BR" b="1" dirty="0" err="1"/>
              <a:t>spine</a:t>
            </a:r>
            <a:r>
              <a:rPr lang="pt-BR" b="1" dirty="0"/>
              <a:t> de’ </a:t>
            </a:r>
            <a:r>
              <a:rPr lang="pt-BR" b="1" dirty="0" err="1"/>
              <a:t>peccati</a:t>
            </a:r>
            <a:r>
              <a:rPr lang="pt-BR" b="1" dirty="0"/>
              <a:t> </a:t>
            </a:r>
            <a:r>
              <a:rPr lang="pt-BR" b="1" dirty="0" err="1"/>
              <a:t>mortali</a:t>
            </a:r>
            <a:r>
              <a:rPr lang="pt-BR" b="1" dirty="0"/>
              <a:t> </a:t>
            </a:r>
            <a:r>
              <a:rPr lang="pt-BR" dirty="0"/>
              <a:t>e </a:t>
            </a:r>
            <a:r>
              <a:rPr lang="pt-BR" dirty="0" err="1"/>
              <a:t>piantare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virtù</a:t>
            </a:r>
            <a:endParaRPr lang="pt-BR" dirty="0"/>
          </a:p>
          <a:p>
            <a:r>
              <a:rPr lang="pt-BR" dirty="0" err="1"/>
              <a:t>Non</a:t>
            </a:r>
            <a:r>
              <a:rPr lang="pt-BR" dirty="0"/>
              <a:t> era ancora </a:t>
            </a:r>
            <a:r>
              <a:rPr lang="pt-BR" dirty="0" err="1"/>
              <a:t>diserrato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cielo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chiave</a:t>
            </a:r>
            <a:r>
              <a:rPr lang="pt-BR" b="1" dirty="0"/>
              <a:t> </a:t>
            </a:r>
            <a:r>
              <a:rPr lang="pt-BR" b="1" dirty="0" err="1"/>
              <a:t>del</a:t>
            </a:r>
            <a:r>
              <a:rPr lang="pt-BR" b="1" dirty="0"/>
              <a:t> sangue</a:t>
            </a:r>
            <a:r>
              <a:rPr lang="pt-BR" dirty="0"/>
              <a:t> [...] 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s’aperse</a:t>
            </a:r>
            <a:r>
              <a:rPr lang="pt-BR" dirty="0"/>
              <a:t>?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chiave</a:t>
            </a:r>
            <a:r>
              <a:rPr lang="pt-BR" b="1" dirty="0"/>
              <a:t> </a:t>
            </a:r>
            <a:r>
              <a:rPr lang="pt-BR" b="1" dirty="0" err="1"/>
              <a:t>del</a:t>
            </a:r>
            <a:r>
              <a:rPr lang="pt-BR" b="1" dirty="0"/>
              <a:t> sangue suo</a:t>
            </a:r>
            <a:r>
              <a:rPr lang="pt-BR" dirty="0"/>
              <a:t>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Fusionalità</a:t>
            </a:r>
            <a:r>
              <a:rPr lang="pt-BR" dirty="0"/>
              <a:t> (fusão) = conhecimento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err="1"/>
              <a:t>Trovasi</a:t>
            </a:r>
            <a:r>
              <a:rPr lang="pt-BR" b="1" dirty="0"/>
              <a:t> </a:t>
            </a:r>
            <a:r>
              <a:rPr lang="pt-BR" b="1" dirty="0" err="1"/>
              <a:t>il</a:t>
            </a:r>
            <a:r>
              <a:rPr lang="pt-BR" b="1" dirty="0"/>
              <a:t> </a:t>
            </a:r>
            <a:r>
              <a:rPr lang="pt-BR" b="1" dirty="0" err="1"/>
              <a:t>gusto</a:t>
            </a:r>
            <a:r>
              <a:rPr lang="pt-BR" b="1" dirty="0"/>
              <a:t> </a:t>
            </a:r>
            <a:r>
              <a:rPr lang="pt-BR" b="1" dirty="0" err="1"/>
              <a:t>dell’anima</a:t>
            </a:r>
            <a:r>
              <a:rPr lang="pt-BR" b="1" dirty="0"/>
              <a:t> </a:t>
            </a:r>
            <a:r>
              <a:rPr lang="pt-BR" dirty="0"/>
              <a:t>disposto a </a:t>
            </a:r>
            <a:r>
              <a:rPr lang="pt-BR" dirty="0" err="1"/>
              <a:t>prendere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b="1" dirty="0" err="1"/>
              <a:t>cibo</a:t>
            </a:r>
            <a:r>
              <a:rPr lang="pt-BR" dirty="0"/>
              <a:t> </a:t>
            </a:r>
            <a:r>
              <a:rPr lang="pt-BR" dirty="0" err="1"/>
              <a:t>della</a:t>
            </a:r>
            <a:r>
              <a:rPr lang="pt-BR" dirty="0"/>
              <a:t> parola di Dio [...]</a:t>
            </a:r>
          </a:p>
          <a:p>
            <a:r>
              <a:rPr lang="pt-BR" dirty="0"/>
              <a:t>A </a:t>
            </a:r>
            <a:r>
              <a:rPr lang="pt-BR" dirty="0" err="1"/>
              <a:t>voi</a:t>
            </a:r>
            <a:r>
              <a:rPr lang="pt-BR" dirty="0"/>
              <a:t>, </a:t>
            </a:r>
            <a:r>
              <a:rPr lang="pt-BR" dirty="0" err="1"/>
              <a:t>carissime</a:t>
            </a:r>
            <a:r>
              <a:rPr lang="pt-BR" dirty="0"/>
              <a:t> </a:t>
            </a:r>
            <a:r>
              <a:rPr lang="pt-BR" dirty="0" err="1"/>
              <a:t>suore</a:t>
            </a:r>
            <a:r>
              <a:rPr lang="pt-BR" dirty="0"/>
              <a:t>, </a:t>
            </a:r>
            <a:r>
              <a:rPr lang="pt-BR" dirty="0" err="1"/>
              <a:t>conviene</a:t>
            </a:r>
            <a:r>
              <a:rPr lang="pt-BR" dirty="0"/>
              <a:t> </a:t>
            </a:r>
            <a:r>
              <a:rPr lang="pt-BR" dirty="0" err="1"/>
              <a:t>fare</a:t>
            </a:r>
            <a:r>
              <a:rPr lang="pt-BR" dirty="0"/>
              <a:t> com </a:t>
            </a:r>
            <a:r>
              <a:rPr lang="pt-BR" dirty="0" err="1"/>
              <a:t>fa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fanciullo</a:t>
            </a:r>
            <a:r>
              <a:rPr lang="pt-BR" dirty="0"/>
              <a:t>,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quale</a:t>
            </a:r>
            <a:r>
              <a:rPr lang="pt-BR" dirty="0"/>
              <a:t> </a:t>
            </a:r>
            <a:r>
              <a:rPr lang="pt-BR" dirty="0" err="1"/>
              <a:t>volendo</a:t>
            </a:r>
            <a:r>
              <a:rPr lang="pt-BR" dirty="0"/>
              <a:t> </a:t>
            </a:r>
            <a:r>
              <a:rPr lang="pt-BR" dirty="0" err="1"/>
              <a:t>prendere</a:t>
            </a:r>
            <a:r>
              <a:rPr lang="pt-BR" dirty="0"/>
              <a:t>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b="1" dirty="0" err="1"/>
              <a:t>latte</a:t>
            </a:r>
            <a:r>
              <a:rPr lang="pt-BR" dirty="0"/>
              <a:t>, prende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mammella</a:t>
            </a:r>
            <a:r>
              <a:rPr lang="pt-BR" dirty="0"/>
              <a:t> </a:t>
            </a:r>
            <a:r>
              <a:rPr lang="pt-BR" dirty="0" err="1"/>
              <a:t>della</a:t>
            </a:r>
            <a:r>
              <a:rPr lang="pt-BR" dirty="0"/>
              <a:t> madre,  e </a:t>
            </a:r>
            <a:r>
              <a:rPr lang="pt-BR" b="1" dirty="0" err="1"/>
              <a:t>mettesela</a:t>
            </a:r>
            <a:r>
              <a:rPr lang="pt-BR" b="1" dirty="0"/>
              <a:t> in </a:t>
            </a:r>
            <a:r>
              <a:rPr lang="pt-BR" b="1" dirty="0" err="1"/>
              <a:t>bocca</a:t>
            </a:r>
            <a:r>
              <a:rPr lang="pt-BR" dirty="0"/>
              <a:t>; onde </a:t>
            </a:r>
            <a:r>
              <a:rPr lang="pt-BR" dirty="0" err="1"/>
              <a:t>col</a:t>
            </a:r>
            <a:r>
              <a:rPr lang="pt-BR" dirty="0"/>
              <a:t> </a:t>
            </a:r>
            <a:r>
              <a:rPr lang="pt-BR" dirty="0" err="1"/>
              <a:t>mezzo</a:t>
            </a:r>
            <a:r>
              <a:rPr lang="pt-BR" dirty="0"/>
              <a:t> </a:t>
            </a:r>
            <a:r>
              <a:rPr lang="pt-BR" dirty="0" err="1"/>
              <a:t>della</a:t>
            </a:r>
            <a:r>
              <a:rPr lang="pt-BR" dirty="0"/>
              <a:t> </a:t>
            </a:r>
            <a:r>
              <a:rPr lang="pt-BR" b="1" dirty="0"/>
              <a:t>carne</a:t>
            </a:r>
            <a:r>
              <a:rPr lang="pt-BR" dirty="0"/>
              <a:t> </a:t>
            </a:r>
            <a:r>
              <a:rPr lang="pt-BR" dirty="0" err="1"/>
              <a:t>trae</a:t>
            </a:r>
            <a:r>
              <a:rPr lang="pt-BR" dirty="0"/>
              <a:t> a sé 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b="1" dirty="0" err="1"/>
              <a:t>latte</a:t>
            </a:r>
            <a:r>
              <a:rPr lang="pt-BR" dirty="0"/>
              <a:t>. </a:t>
            </a:r>
            <a:r>
              <a:rPr lang="pt-BR" dirty="0" err="1"/>
              <a:t>Così</a:t>
            </a:r>
            <a:r>
              <a:rPr lang="pt-BR" dirty="0"/>
              <a:t> </a:t>
            </a:r>
            <a:r>
              <a:rPr lang="pt-BR" dirty="0" err="1"/>
              <a:t>conviene</a:t>
            </a:r>
            <a:r>
              <a:rPr lang="pt-BR" dirty="0"/>
              <a:t> </a:t>
            </a:r>
            <a:r>
              <a:rPr lang="pt-BR" dirty="0" err="1"/>
              <a:t>fare</a:t>
            </a:r>
            <a:r>
              <a:rPr lang="pt-BR" dirty="0"/>
              <a:t> a </a:t>
            </a:r>
            <a:r>
              <a:rPr lang="pt-BR" dirty="0" err="1"/>
              <a:t>noi</a:t>
            </a:r>
            <a:r>
              <a:rPr lang="pt-BR" dirty="0"/>
              <a:t>, se </a:t>
            </a:r>
            <a:r>
              <a:rPr lang="pt-BR" dirty="0" err="1"/>
              <a:t>vogliamo</a:t>
            </a:r>
            <a:r>
              <a:rPr lang="pt-BR" dirty="0"/>
              <a:t> </a:t>
            </a:r>
            <a:r>
              <a:rPr lang="pt-BR" b="1" dirty="0" err="1"/>
              <a:t>nutricare</a:t>
            </a:r>
            <a:r>
              <a:rPr lang="pt-BR" dirty="0"/>
              <a:t> </a:t>
            </a:r>
            <a:r>
              <a:rPr lang="pt-BR" dirty="0" err="1"/>
              <a:t>l’anima</a:t>
            </a:r>
            <a:r>
              <a:rPr lang="pt-BR" dirty="0"/>
              <a:t> </a:t>
            </a:r>
            <a:r>
              <a:rPr lang="pt-BR" dirty="0" err="1"/>
              <a:t>nostra</a:t>
            </a:r>
            <a:r>
              <a:rPr lang="pt-BR" dirty="0"/>
              <a:t>: e </a:t>
            </a:r>
            <a:r>
              <a:rPr lang="pt-BR" dirty="0" err="1"/>
              <a:t>dobbiamoci</a:t>
            </a:r>
            <a:r>
              <a:rPr lang="pt-BR" dirty="0"/>
              <a:t> </a:t>
            </a:r>
            <a:r>
              <a:rPr lang="pt-BR" dirty="0" err="1"/>
              <a:t>attaccare</a:t>
            </a:r>
            <a:r>
              <a:rPr lang="pt-BR" dirty="0"/>
              <a:t> </a:t>
            </a:r>
            <a:r>
              <a:rPr lang="pt-BR" dirty="0" err="1"/>
              <a:t>al</a:t>
            </a:r>
            <a:r>
              <a:rPr lang="pt-BR" dirty="0"/>
              <a:t> </a:t>
            </a:r>
            <a:r>
              <a:rPr lang="pt-BR" dirty="0" err="1"/>
              <a:t>petto</a:t>
            </a:r>
            <a:r>
              <a:rPr lang="pt-BR" dirty="0"/>
              <a:t> di Cristo </a:t>
            </a:r>
            <a:r>
              <a:rPr lang="pt-BR" dirty="0" err="1"/>
              <a:t>crocifisso</a:t>
            </a:r>
            <a:r>
              <a:rPr lang="pt-BR" dirty="0"/>
              <a:t>, in </a:t>
            </a:r>
            <a:r>
              <a:rPr lang="pt-BR" dirty="0" err="1"/>
              <a:t>cui</a:t>
            </a:r>
            <a:r>
              <a:rPr lang="pt-BR" dirty="0"/>
              <a:t> è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b="1" dirty="0"/>
              <a:t>madre</a:t>
            </a:r>
            <a:r>
              <a:rPr lang="pt-BR" dirty="0"/>
              <a:t> </a:t>
            </a:r>
            <a:r>
              <a:rPr lang="pt-BR" dirty="0" err="1"/>
              <a:t>della</a:t>
            </a:r>
            <a:r>
              <a:rPr lang="pt-BR" dirty="0"/>
              <a:t> </a:t>
            </a:r>
            <a:r>
              <a:rPr lang="pt-BR" dirty="0" err="1"/>
              <a:t>carità</a:t>
            </a:r>
            <a:r>
              <a:rPr lang="pt-BR" dirty="0"/>
              <a:t>; e </a:t>
            </a:r>
            <a:r>
              <a:rPr lang="pt-BR" b="1" dirty="0" err="1"/>
              <a:t>col</a:t>
            </a:r>
            <a:r>
              <a:rPr lang="pt-BR" b="1" dirty="0"/>
              <a:t> </a:t>
            </a:r>
            <a:r>
              <a:rPr lang="pt-BR" b="1" dirty="0" err="1"/>
              <a:t>mezzo</a:t>
            </a:r>
            <a:r>
              <a:rPr lang="pt-BR" b="1" dirty="0"/>
              <a:t> </a:t>
            </a:r>
            <a:r>
              <a:rPr lang="pt-BR" b="1" dirty="0" err="1"/>
              <a:t>della</a:t>
            </a:r>
            <a:r>
              <a:rPr lang="pt-BR" b="1" dirty="0"/>
              <a:t> carne sua </a:t>
            </a:r>
            <a:r>
              <a:rPr lang="pt-BR" b="1" dirty="0" err="1"/>
              <a:t>trarremo</a:t>
            </a:r>
            <a:r>
              <a:rPr lang="pt-BR" b="1" dirty="0"/>
              <a:t> a </a:t>
            </a:r>
            <a:r>
              <a:rPr lang="pt-BR" b="1" dirty="0" err="1"/>
              <a:t>noi</a:t>
            </a:r>
            <a:r>
              <a:rPr lang="pt-BR" b="1" dirty="0"/>
              <a:t> </a:t>
            </a:r>
            <a:r>
              <a:rPr lang="pt-BR" b="1" dirty="0" err="1"/>
              <a:t>il</a:t>
            </a:r>
            <a:r>
              <a:rPr lang="pt-BR" b="1" dirty="0"/>
              <a:t> </a:t>
            </a:r>
            <a:r>
              <a:rPr lang="pt-BR" b="1" dirty="0" err="1"/>
              <a:t>latte</a:t>
            </a:r>
            <a:r>
              <a:rPr lang="pt-BR" dirty="0"/>
              <a:t>,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notrica</a:t>
            </a:r>
            <a:r>
              <a:rPr lang="pt-BR" dirty="0"/>
              <a:t> </a:t>
            </a:r>
            <a:r>
              <a:rPr lang="pt-BR" dirty="0" err="1"/>
              <a:t>l’anima</a:t>
            </a:r>
            <a:r>
              <a:rPr lang="pt-BR" dirty="0"/>
              <a:t> </a:t>
            </a:r>
            <a:r>
              <a:rPr lang="pt-BR" dirty="0" err="1"/>
              <a:t>ed</a:t>
            </a:r>
            <a:r>
              <a:rPr lang="pt-BR" dirty="0"/>
              <a:t> e’ </a:t>
            </a:r>
            <a:r>
              <a:rPr lang="pt-BR" dirty="0" err="1"/>
              <a:t>figlioli</a:t>
            </a:r>
            <a:r>
              <a:rPr lang="pt-BR" dirty="0"/>
              <a:t>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vere</a:t>
            </a:r>
            <a:r>
              <a:rPr lang="pt-BR" dirty="0"/>
              <a:t> </a:t>
            </a:r>
            <a:r>
              <a:rPr lang="pt-BR" dirty="0" err="1"/>
              <a:t>virtù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Il </a:t>
            </a:r>
            <a:r>
              <a:rPr lang="pt-BR" dirty="0" err="1"/>
              <a:t>Cortegiano</a:t>
            </a:r>
            <a:r>
              <a:rPr lang="pt-BR" dirty="0"/>
              <a:t> (1528)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210" y="1600200"/>
            <a:ext cx="6795580" cy="4525963"/>
          </a:xfrm>
        </p:spPr>
      </p:pic>
    </p:spTree>
    <p:extLst>
      <p:ext uri="{BB962C8B-B14F-4D97-AF65-F5344CB8AC3E}">
        <p14:creationId xmlns:p14="http://schemas.microsoft.com/office/powerpoint/2010/main" val="185207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3600" dirty="0" err="1"/>
              <a:t>Ché</a:t>
            </a:r>
            <a:r>
              <a:rPr lang="pt-BR" sz="3600" dirty="0"/>
              <a:t> </a:t>
            </a:r>
            <a:r>
              <a:rPr lang="pt-BR" sz="3600" dirty="0" err="1"/>
              <a:t>ben</a:t>
            </a:r>
            <a:r>
              <a:rPr lang="pt-BR" sz="3600" dirty="0"/>
              <a:t> bastar vi </a:t>
            </a:r>
            <a:r>
              <a:rPr lang="pt-BR" sz="3600" dirty="0" err="1"/>
              <a:t>dovea</a:t>
            </a:r>
            <a:r>
              <a:rPr lang="pt-BR" sz="3600" dirty="0"/>
              <a:t> </a:t>
            </a:r>
            <a:r>
              <a:rPr lang="pt-BR" sz="3600" dirty="0" err="1"/>
              <a:t>far</a:t>
            </a:r>
            <a:r>
              <a:rPr lang="pt-BR" sz="3600" dirty="0"/>
              <a:t> </a:t>
            </a:r>
            <a:r>
              <a:rPr lang="pt-BR" sz="3600" dirty="0" err="1"/>
              <a:t>questa</a:t>
            </a:r>
            <a:r>
              <a:rPr lang="pt-BR" sz="3600" dirty="0"/>
              <a:t> </a:t>
            </a:r>
            <a:r>
              <a:rPr lang="pt-BR" sz="3600" b="1" dirty="0" err="1"/>
              <a:t>donna</a:t>
            </a:r>
            <a:r>
              <a:rPr lang="pt-BR" sz="3600" b="1" dirty="0"/>
              <a:t> di </a:t>
            </a:r>
            <a:r>
              <a:rPr lang="pt-BR" sz="3600" b="1" dirty="0" err="1"/>
              <a:t>palazzo</a:t>
            </a:r>
            <a:r>
              <a:rPr lang="pt-BR" sz="3600" dirty="0"/>
              <a:t> </a:t>
            </a:r>
            <a:r>
              <a:rPr lang="pt-BR" sz="3600" dirty="0" err="1"/>
              <a:t>bella</a:t>
            </a:r>
            <a:r>
              <a:rPr lang="pt-BR" sz="3600" dirty="0"/>
              <a:t>, discreta, </a:t>
            </a:r>
            <a:r>
              <a:rPr lang="pt-BR" sz="3600" dirty="0" err="1"/>
              <a:t>onesta</a:t>
            </a:r>
            <a:r>
              <a:rPr lang="pt-BR" sz="3600" dirty="0"/>
              <a:t>, </a:t>
            </a:r>
            <a:r>
              <a:rPr lang="pt-BR" sz="3600" dirty="0" err="1"/>
              <a:t>affabile</a:t>
            </a:r>
            <a:r>
              <a:rPr lang="pt-BR" sz="3600" dirty="0"/>
              <a:t> e </a:t>
            </a:r>
            <a:r>
              <a:rPr lang="pt-BR" sz="3600" dirty="0" err="1"/>
              <a:t>che</a:t>
            </a:r>
            <a:r>
              <a:rPr lang="pt-BR" sz="3600" dirty="0"/>
              <a:t> </a:t>
            </a:r>
            <a:r>
              <a:rPr lang="pt-BR" sz="3600" dirty="0" err="1"/>
              <a:t>sapesse</a:t>
            </a:r>
            <a:r>
              <a:rPr lang="pt-BR" sz="3600" dirty="0"/>
              <a:t> </a:t>
            </a:r>
            <a:r>
              <a:rPr lang="pt-BR" sz="3600" dirty="0" err="1"/>
              <a:t>intertenere</a:t>
            </a:r>
            <a:r>
              <a:rPr lang="pt-BR" sz="3600" dirty="0"/>
              <a:t> </a:t>
            </a:r>
            <a:r>
              <a:rPr lang="pt-BR" sz="3600" dirty="0" err="1"/>
              <a:t>senza</a:t>
            </a:r>
            <a:r>
              <a:rPr lang="pt-BR" sz="3600" dirty="0"/>
              <a:t> </a:t>
            </a:r>
            <a:r>
              <a:rPr lang="pt-BR" sz="3600" dirty="0" err="1"/>
              <a:t>incorrere</a:t>
            </a:r>
            <a:r>
              <a:rPr lang="pt-BR" sz="3600" dirty="0"/>
              <a:t> in </a:t>
            </a:r>
            <a:r>
              <a:rPr lang="pt-BR" sz="3600" dirty="0" err="1"/>
              <a:t>infamia</a:t>
            </a:r>
            <a:r>
              <a:rPr lang="pt-BR" sz="3600" dirty="0"/>
              <a:t> </a:t>
            </a:r>
            <a:r>
              <a:rPr lang="pt-BR" sz="3600" dirty="0" err="1"/>
              <a:t>con</a:t>
            </a:r>
            <a:r>
              <a:rPr lang="pt-BR" sz="3600" dirty="0"/>
              <a:t> </a:t>
            </a:r>
            <a:r>
              <a:rPr lang="pt-BR" sz="3600" dirty="0" err="1"/>
              <a:t>danze</a:t>
            </a:r>
            <a:r>
              <a:rPr lang="pt-BR" sz="3600" dirty="0"/>
              <a:t>, </a:t>
            </a:r>
            <a:r>
              <a:rPr lang="pt-BR" sz="3600" dirty="0" err="1"/>
              <a:t>giochi</a:t>
            </a:r>
            <a:r>
              <a:rPr lang="pt-BR" sz="3600" dirty="0"/>
              <a:t>, </a:t>
            </a:r>
            <a:r>
              <a:rPr lang="pt-BR" sz="3600" dirty="0" err="1"/>
              <a:t>risi</a:t>
            </a:r>
            <a:r>
              <a:rPr lang="pt-BR" sz="3600" dirty="0"/>
              <a:t>, </a:t>
            </a:r>
            <a:r>
              <a:rPr lang="pt-BR" sz="3600" dirty="0" err="1"/>
              <a:t>motti</a:t>
            </a:r>
            <a:r>
              <a:rPr lang="pt-BR" sz="3600" dirty="0"/>
              <a:t> e </a:t>
            </a:r>
            <a:r>
              <a:rPr lang="pt-BR" sz="3600" dirty="0" err="1"/>
              <a:t>l’altre</a:t>
            </a:r>
            <a:r>
              <a:rPr lang="pt-BR" sz="3600" dirty="0"/>
              <a:t> cose </a:t>
            </a:r>
            <a:r>
              <a:rPr lang="pt-BR" sz="3600" dirty="0" err="1"/>
              <a:t>che</a:t>
            </a:r>
            <a:r>
              <a:rPr lang="pt-BR" sz="3600" dirty="0"/>
              <a:t> </a:t>
            </a:r>
            <a:r>
              <a:rPr lang="pt-BR" sz="3600" dirty="0" err="1"/>
              <a:t>ogni</a:t>
            </a:r>
            <a:r>
              <a:rPr lang="pt-BR" sz="3600" dirty="0"/>
              <a:t> </a:t>
            </a:r>
            <a:r>
              <a:rPr lang="pt-BR" sz="3600" dirty="0" err="1"/>
              <a:t>dì</a:t>
            </a:r>
            <a:r>
              <a:rPr lang="pt-BR" sz="3600" dirty="0"/>
              <a:t> </a:t>
            </a:r>
            <a:r>
              <a:rPr lang="pt-BR" sz="3600" dirty="0" err="1"/>
              <a:t>vedemo</a:t>
            </a:r>
            <a:r>
              <a:rPr lang="pt-BR" sz="3600" dirty="0"/>
              <a:t> </a:t>
            </a:r>
            <a:r>
              <a:rPr lang="pt-BR" sz="3600" dirty="0" err="1"/>
              <a:t>che</a:t>
            </a:r>
            <a:r>
              <a:rPr lang="pt-BR" sz="3600" dirty="0"/>
              <a:t> </a:t>
            </a:r>
            <a:r>
              <a:rPr lang="pt-BR" sz="3600" dirty="0" err="1"/>
              <a:t>s’usano</a:t>
            </a:r>
            <a:r>
              <a:rPr lang="pt-BR" sz="3600" dirty="0"/>
              <a:t> in corte [...]</a:t>
            </a:r>
          </a:p>
          <a:p>
            <a:pPr>
              <a:buNone/>
            </a:pPr>
            <a:r>
              <a:rPr lang="pt-BR" sz="3600" dirty="0" err="1"/>
              <a:t>Nientedimeno</a:t>
            </a:r>
            <a:r>
              <a:rPr lang="pt-BR" sz="3600" dirty="0"/>
              <a:t> </a:t>
            </a:r>
            <a:r>
              <a:rPr lang="pt-BR" sz="3600" dirty="0" err="1"/>
              <a:t>essendo</a:t>
            </a:r>
            <a:r>
              <a:rPr lang="pt-BR" sz="3600" dirty="0"/>
              <a:t> </a:t>
            </a:r>
            <a:r>
              <a:rPr lang="pt-BR" sz="3600" dirty="0" err="1"/>
              <a:t>questi</a:t>
            </a:r>
            <a:r>
              <a:rPr lang="pt-BR" sz="3600" dirty="0"/>
              <a:t> </a:t>
            </a:r>
            <a:r>
              <a:rPr lang="pt-BR" sz="3600" dirty="0" err="1"/>
              <a:t>difetti</a:t>
            </a:r>
            <a:r>
              <a:rPr lang="pt-BR" sz="3600" dirty="0"/>
              <a:t> </a:t>
            </a:r>
            <a:r>
              <a:rPr lang="pt-BR" sz="3600" dirty="0" err="1"/>
              <a:t>delle</a:t>
            </a:r>
            <a:r>
              <a:rPr lang="pt-BR" sz="3600" dirty="0"/>
              <a:t> </a:t>
            </a:r>
            <a:r>
              <a:rPr lang="pt-BR" sz="3600" dirty="0" err="1"/>
              <a:t>donne</a:t>
            </a:r>
            <a:r>
              <a:rPr lang="pt-BR" sz="3600" dirty="0"/>
              <a:t> </a:t>
            </a:r>
            <a:r>
              <a:rPr lang="pt-BR" sz="3600" dirty="0" err="1"/>
              <a:t>colpa</a:t>
            </a:r>
            <a:r>
              <a:rPr lang="pt-BR" sz="3600" dirty="0"/>
              <a:t> di natura </a:t>
            </a:r>
            <a:r>
              <a:rPr lang="pt-BR" sz="3600" dirty="0" err="1"/>
              <a:t>che</a:t>
            </a:r>
            <a:r>
              <a:rPr lang="pt-BR" sz="3600" dirty="0"/>
              <a:t> </a:t>
            </a:r>
            <a:r>
              <a:rPr lang="pt-BR" sz="3600" dirty="0" err="1"/>
              <a:t>l’ha</a:t>
            </a:r>
            <a:r>
              <a:rPr lang="pt-BR" sz="3600" dirty="0"/>
              <a:t> </a:t>
            </a:r>
            <a:r>
              <a:rPr lang="pt-BR" sz="3600" dirty="0" err="1"/>
              <a:t>produtte</a:t>
            </a:r>
            <a:r>
              <a:rPr lang="pt-BR" sz="3600" dirty="0"/>
              <a:t> </a:t>
            </a:r>
            <a:r>
              <a:rPr lang="pt-BR" sz="3600" dirty="0" err="1"/>
              <a:t>tali</a:t>
            </a:r>
            <a:r>
              <a:rPr lang="pt-BR" sz="3600" dirty="0"/>
              <a:t>, </a:t>
            </a:r>
            <a:r>
              <a:rPr lang="pt-BR" sz="3600" dirty="0" err="1"/>
              <a:t>non</a:t>
            </a:r>
            <a:r>
              <a:rPr lang="pt-BR" sz="3600" dirty="0"/>
              <a:t> </a:t>
            </a:r>
            <a:r>
              <a:rPr lang="pt-BR" sz="3600" dirty="0" err="1"/>
              <a:t>devemo</a:t>
            </a:r>
            <a:r>
              <a:rPr lang="pt-BR" sz="3600" dirty="0"/>
              <a:t> per </a:t>
            </a:r>
            <a:r>
              <a:rPr lang="pt-BR" sz="3600" dirty="0" err="1"/>
              <a:t>questo</a:t>
            </a:r>
            <a:r>
              <a:rPr lang="pt-BR" sz="3600" dirty="0"/>
              <a:t> </a:t>
            </a:r>
            <a:r>
              <a:rPr lang="pt-BR" sz="3600" dirty="0" err="1"/>
              <a:t>odiarle</a:t>
            </a:r>
            <a:r>
              <a:rPr lang="pt-BR" sz="3600" dirty="0"/>
              <a:t>, </a:t>
            </a:r>
            <a:r>
              <a:rPr lang="pt-BR" sz="3600" dirty="0" err="1"/>
              <a:t>né</a:t>
            </a:r>
            <a:r>
              <a:rPr lang="pt-BR" sz="3600" dirty="0"/>
              <a:t> mancar di </a:t>
            </a:r>
            <a:r>
              <a:rPr lang="pt-BR" sz="3600" dirty="0" err="1"/>
              <a:t>aver</a:t>
            </a:r>
            <a:r>
              <a:rPr lang="pt-BR" sz="3600" dirty="0"/>
              <a:t> loro </a:t>
            </a:r>
            <a:r>
              <a:rPr lang="pt-BR" sz="3600" dirty="0" err="1"/>
              <a:t>quel</a:t>
            </a:r>
            <a:r>
              <a:rPr lang="pt-BR" sz="3600" dirty="0"/>
              <a:t> </a:t>
            </a:r>
            <a:r>
              <a:rPr lang="pt-BR" sz="3600" dirty="0" err="1"/>
              <a:t>rispetto</a:t>
            </a:r>
            <a:r>
              <a:rPr lang="pt-BR" sz="3600" dirty="0"/>
              <a:t> </a:t>
            </a:r>
            <a:r>
              <a:rPr lang="pt-BR" sz="3600" dirty="0" err="1"/>
              <a:t>che</a:t>
            </a:r>
            <a:r>
              <a:rPr lang="pt-BR" sz="3600" dirty="0"/>
              <a:t> vi si </a:t>
            </a:r>
            <a:r>
              <a:rPr lang="pt-BR" sz="3600" dirty="0" err="1"/>
              <a:t>conviene</a:t>
            </a:r>
            <a:r>
              <a:rPr lang="pt-BR" sz="3600" dirty="0"/>
              <a:t>; ma </a:t>
            </a:r>
            <a:r>
              <a:rPr lang="pt-BR" sz="3600" dirty="0" err="1"/>
              <a:t>estimarle</a:t>
            </a:r>
            <a:r>
              <a:rPr lang="pt-BR" sz="3600" dirty="0"/>
              <a:t> da </a:t>
            </a:r>
            <a:r>
              <a:rPr lang="pt-BR" sz="3600" dirty="0" err="1"/>
              <a:t>più</a:t>
            </a:r>
            <a:r>
              <a:rPr lang="pt-BR" sz="3600" dirty="0"/>
              <a:t> di </a:t>
            </a:r>
            <a:r>
              <a:rPr lang="pt-BR" sz="3600" dirty="0" err="1"/>
              <a:t>quello</a:t>
            </a:r>
            <a:r>
              <a:rPr lang="pt-BR" sz="3600" dirty="0"/>
              <a:t> </a:t>
            </a:r>
            <a:r>
              <a:rPr lang="pt-BR" sz="3600" dirty="0" err="1"/>
              <a:t>che</a:t>
            </a:r>
            <a:r>
              <a:rPr lang="pt-BR" sz="3600" dirty="0"/>
              <a:t> </a:t>
            </a:r>
            <a:r>
              <a:rPr lang="pt-BR" sz="3600" dirty="0" err="1"/>
              <a:t>elle</a:t>
            </a:r>
            <a:r>
              <a:rPr lang="pt-BR" sz="3600" dirty="0"/>
              <a:t> si </a:t>
            </a:r>
            <a:r>
              <a:rPr lang="pt-BR" sz="3600" dirty="0" err="1"/>
              <a:t>siano</a:t>
            </a:r>
            <a:r>
              <a:rPr lang="pt-BR" sz="3600" dirty="0"/>
              <a:t>, </a:t>
            </a:r>
            <a:r>
              <a:rPr lang="pt-BR" sz="3600" dirty="0" err="1"/>
              <a:t>parmi</a:t>
            </a:r>
            <a:r>
              <a:rPr lang="pt-BR" sz="3600" dirty="0"/>
              <a:t> </a:t>
            </a:r>
            <a:r>
              <a:rPr lang="pt-BR" sz="3600" dirty="0" err="1"/>
              <a:t>errore</a:t>
            </a:r>
            <a:r>
              <a:rPr lang="pt-BR" sz="3600" dirty="0"/>
              <a:t> manifesto.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err="1"/>
              <a:t>Della</a:t>
            </a:r>
            <a:r>
              <a:rPr lang="pt-BR" dirty="0"/>
              <a:t> </a:t>
            </a:r>
            <a:r>
              <a:rPr lang="pt-BR" dirty="0" err="1"/>
              <a:t>imperfezion</a:t>
            </a:r>
            <a:r>
              <a:rPr lang="pt-BR" dirty="0"/>
              <a:t>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donne</a:t>
            </a:r>
            <a:r>
              <a:rPr lang="pt-BR" dirty="0"/>
              <a:t> </a:t>
            </a:r>
            <a:r>
              <a:rPr lang="pt-BR" dirty="0" err="1"/>
              <a:t>parmi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abbiate</a:t>
            </a:r>
            <a:r>
              <a:rPr lang="pt-BR" dirty="0"/>
              <a:t> </a:t>
            </a:r>
            <a:r>
              <a:rPr lang="pt-BR" dirty="0" err="1"/>
              <a:t>addutto</a:t>
            </a:r>
            <a:r>
              <a:rPr lang="pt-BR" dirty="0"/>
              <a:t> una </a:t>
            </a:r>
            <a:r>
              <a:rPr lang="pt-BR" dirty="0" err="1"/>
              <a:t>freddissima</a:t>
            </a:r>
            <a:r>
              <a:rPr lang="pt-BR" dirty="0"/>
              <a:t> </a:t>
            </a:r>
            <a:r>
              <a:rPr lang="pt-BR" dirty="0" err="1"/>
              <a:t>ragione</a:t>
            </a:r>
            <a:r>
              <a:rPr lang="pt-BR" dirty="0"/>
              <a:t> [...]</a:t>
            </a:r>
          </a:p>
          <a:p>
            <a:pPr>
              <a:buNone/>
            </a:pPr>
            <a:r>
              <a:rPr lang="pt-BR" dirty="0"/>
              <a:t>Se mi </a:t>
            </a:r>
            <a:r>
              <a:rPr lang="pt-BR" dirty="0" err="1"/>
              <a:t>direte</a:t>
            </a:r>
            <a:r>
              <a:rPr lang="pt-BR" dirty="0"/>
              <a:t> adunque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l’omo</a:t>
            </a:r>
            <a:r>
              <a:rPr lang="pt-BR" dirty="0"/>
              <a:t> </a:t>
            </a:r>
            <a:r>
              <a:rPr lang="pt-BR" dirty="0" err="1"/>
              <a:t>sia</a:t>
            </a:r>
            <a:r>
              <a:rPr lang="pt-BR" dirty="0"/>
              <a:t> </a:t>
            </a:r>
            <a:r>
              <a:rPr lang="pt-BR" dirty="0" err="1"/>
              <a:t>più</a:t>
            </a:r>
            <a:r>
              <a:rPr lang="pt-BR" dirty="0"/>
              <a:t> </a:t>
            </a:r>
            <a:r>
              <a:rPr lang="pt-BR" dirty="0" err="1"/>
              <a:t>perfetto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donna</a:t>
            </a:r>
            <a:r>
              <a:rPr lang="pt-BR" dirty="0"/>
              <a:t>, se </a:t>
            </a:r>
            <a:r>
              <a:rPr lang="pt-BR" dirty="0" err="1"/>
              <a:t>non</a:t>
            </a:r>
            <a:r>
              <a:rPr lang="pt-BR" dirty="0"/>
              <a:t> quanto </a:t>
            </a:r>
            <a:r>
              <a:rPr lang="pt-BR" dirty="0" err="1"/>
              <a:t>alla</a:t>
            </a:r>
            <a:r>
              <a:rPr lang="pt-BR" dirty="0"/>
              <a:t> </a:t>
            </a:r>
            <a:r>
              <a:rPr lang="pt-BR" dirty="0" err="1"/>
              <a:t>essenzia</a:t>
            </a:r>
            <a:r>
              <a:rPr lang="pt-BR" dirty="0"/>
              <a:t>, </a:t>
            </a:r>
            <a:r>
              <a:rPr lang="pt-BR" dirty="0" err="1"/>
              <a:t>almen</a:t>
            </a:r>
            <a:r>
              <a:rPr lang="pt-BR" dirty="0"/>
              <a:t> quanto </a:t>
            </a:r>
            <a:r>
              <a:rPr lang="pt-BR" dirty="0" err="1"/>
              <a:t>agli</a:t>
            </a:r>
            <a:r>
              <a:rPr lang="pt-BR" dirty="0"/>
              <a:t> </a:t>
            </a:r>
            <a:r>
              <a:rPr lang="pt-BR" dirty="0" err="1"/>
              <a:t>accidenti</a:t>
            </a:r>
            <a:r>
              <a:rPr lang="pt-BR" dirty="0"/>
              <a:t>, </a:t>
            </a:r>
            <a:r>
              <a:rPr lang="pt-BR" dirty="0" err="1"/>
              <a:t>rispondo</a:t>
            </a:r>
            <a:r>
              <a:rPr lang="pt-BR" dirty="0"/>
              <a:t> [...]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questo</a:t>
            </a:r>
            <a:r>
              <a:rPr lang="pt-BR" dirty="0"/>
              <a:t> è argumento di </a:t>
            </a:r>
            <a:r>
              <a:rPr lang="pt-BR" dirty="0" err="1"/>
              <a:t>pochissima</a:t>
            </a:r>
            <a:r>
              <a:rPr lang="pt-BR" dirty="0"/>
              <a:t> </a:t>
            </a:r>
            <a:r>
              <a:rPr lang="pt-BR" dirty="0" err="1"/>
              <a:t>perfezione</a:t>
            </a:r>
            <a:r>
              <a:rPr lang="pt-BR" dirty="0"/>
              <a:t>, </a:t>
            </a:r>
            <a:r>
              <a:rPr lang="pt-BR" dirty="0" err="1"/>
              <a:t>perché</a:t>
            </a:r>
            <a:r>
              <a:rPr lang="pt-BR" dirty="0"/>
              <a:t> </a:t>
            </a:r>
            <a:r>
              <a:rPr lang="pt-BR" dirty="0" err="1"/>
              <a:t>tra</a:t>
            </a:r>
            <a:r>
              <a:rPr lang="pt-BR" dirty="0"/>
              <a:t> </a:t>
            </a:r>
            <a:r>
              <a:rPr lang="pt-BR" dirty="0" err="1"/>
              <a:t>gli</a:t>
            </a:r>
            <a:r>
              <a:rPr lang="pt-BR" dirty="0"/>
              <a:t> </a:t>
            </a:r>
            <a:r>
              <a:rPr lang="pt-BR" dirty="0" err="1"/>
              <a:t>omini</a:t>
            </a:r>
            <a:r>
              <a:rPr lang="pt-BR" dirty="0"/>
              <a:t> </a:t>
            </a:r>
            <a:r>
              <a:rPr lang="pt-BR" dirty="0" err="1"/>
              <a:t>medesimi</a:t>
            </a:r>
            <a:r>
              <a:rPr lang="pt-BR" dirty="0"/>
              <a:t> </a:t>
            </a:r>
            <a:r>
              <a:rPr lang="pt-BR" dirty="0" err="1"/>
              <a:t>quelli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hanno</a:t>
            </a:r>
            <a:r>
              <a:rPr lang="pt-BR" dirty="0"/>
              <a:t> </a:t>
            </a:r>
            <a:r>
              <a:rPr lang="pt-BR" dirty="0" err="1"/>
              <a:t>queste</a:t>
            </a:r>
            <a:r>
              <a:rPr lang="pt-BR" dirty="0"/>
              <a:t> </a:t>
            </a:r>
            <a:r>
              <a:rPr lang="pt-BR" dirty="0" err="1"/>
              <a:t>qualità</a:t>
            </a:r>
            <a:r>
              <a:rPr lang="pt-BR" dirty="0"/>
              <a:t> </a:t>
            </a:r>
            <a:r>
              <a:rPr lang="pt-BR" dirty="0" err="1"/>
              <a:t>più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gli</a:t>
            </a:r>
            <a:r>
              <a:rPr lang="pt-BR" dirty="0"/>
              <a:t> </a:t>
            </a:r>
            <a:r>
              <a:rPr lang="pt-BR" dirty="0" err="1"/>
              <a:t>altri</a:t>
            </a:r>
            <a:r>
              <a:rPr lang="pt-BR" dirty="0"/>
              <a:t> </a:t>
            </a:r>
            <a:r>
              <a:rPr lang="pt-BR" dirty="0" err="1"/>
              <a:t>non</a:t>
            </a:r>
            <a:r>
              <a:rPr lang="pt-BR" dirty="0"/>
              <a:t> </a:t>
            </a:r>
            <a:r>
              <a:rPr lang="pt-BR" dirty="0" err="1"/>
              <a:t>son</a:t>
            </a:r>
            <a:r>
              <a:rPr lang="pt-BR" dirty="0"/>
              <a:t> per </a:t>
            </a:r>
            <a:r>
              <a:rPr lang="pt-BR" dirty="0" err="1"/>
              <a:t>quelle</a:t>
            </a:r>
            <a:r>
              <a:rPr lang="pt-BR" dirty="0"/>
              <a:t> </a:t>
            </a:r>
            <a:r>
              <a:rPr lang="pt-BR" dirty="0" err="1"/>
              <a:t>più</a:t>
            </a:r>
            <a:r>
              <a:rPr lang="pt-BR" dirty="0"/>
              <a:t> </a:t>
            </a:r>
            <a:r>
              <a:rPr lang="pt-BR" dirty="0" err="1"/>
              <a:t>estimati</a:t>
            </a:r>
            <a:r>
              <a:rPr lang="pt-BR" dirty="0"/>
              <a:t>; e </a:t>
            </a:r>
            <a:r>
              <a:rPr lang="pt-BR" dirty="0" err="1"/>
              <a:t>nelle</a:t>
            </a:r>
            <a:r>
              <a:rPr lang="pt-BR" dirty="0"/>
              <a:t> </a:t>
            </a:r>
            <a:r>
              <a:rPr lang="pt-BR" dirty="0" err="1"/>
              <a:t>guerre</a:t>
            </a:r>
            <a:r>
              <a:rPr lang="pt-BR" dirty="0"/>
              <a:t> [...] i </a:t>
            </a:r>
            <a:r>
              <a:rPr lang="pt-BR" dirty="0" err="1"/>
              <a:t>più</a:t>
            </a:r>
            <a:r>
              <a:rPr lang="pt-BR" dirty="0"/>
              <a:t> </a:t>
            </a:r>
            <a:r>
              <a:rPr lang="pt-BR" dirty="0" err="1"/>
              <a:t>gagliardi</a:t>
            </a:r>
            <a:r>
              <a:rPr lang="pt-BR" dirty="0"/>
              <a:t> </a:t>
            </a:r>
            <a:r>
              <a:rPr lang="pt-BR" dirty="0" err="1"/>
              <a:t>non</a:t>
            </a:r>
            <a:r>
              <a:rPr lang="pt-BR" dirty="0"/>
              <a:t> </a:t>
            </a:r>
            <a:r>
              <a:rPr lang="pt-BR" dirty="0" err="1"/>
              <a:t>son</a:t>
            </a:r>
            <a:r>
              <a:rPr lang="pt-BR" dirty="0"/>
              <a:t> </a:t>
            </a:r>
            <a:r>
              <a:rPr lang="pt-BR" dirty="0" err="1"/>
              <a:t>però</a:t>
            </a:r>
            <a:r>
              <a:rPr lang="pt-BR" dirty="0"/>
              <a:t> i </a:t>
            </a:r>
            <a:r>
              <a:rPr lang="pt-BR" dirty="0" err="1"/>
              <a:t>più</a:t>
            </a:r>
            <a:r>
              <a:rPr lang="pt-BR" dirty="0"/>
              <a:t> </a:t>
            </a:r>
            <a:r>
              <a:rPr lang="pt-BR" dirty="0" err="1"/>
              <a:t>pregiati</a:t>
            </a:r>
            <a:r>
              <a:rPr lang="pt-BR" dirty="0"/>
              <a:t>: se </a:t>
            </a:r>
            <a:r>
              <a:rPr lang="pt-BR" dirty="0" err="1"/>
              <a:t>nell’animo</a:t>
            </a:r>
            <a:r>
              <a:rPr lang="pt-BR" dirty="0"/>
              <a:t>, </a:t>
            </a:r>
            <a:r>
              <a:rPr lang="pt-BR" dirty="0" err="1"/>
              <a:t>dico</a:t>
            </a:r>
            <a:r>
              <a:rPr lang="pt-BR" dirty="0"/>
              <a:t>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tutte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cose </a:t>
            </a:r>
            <a:r>
              <a:rPr lang="pt-BR" dirty="0" err="1"/>
              <a:t>che</a:t>
            </a:r>
            <a:r>
              <a:rPr lang="pt-BR" dirty="0"/>
              <a:t> </a:t>
            </a:r>
            <a:r>
              <a:rPr lang="pt-BR" dirty="0" err="1"/>
              <a:t>possono</a:t>
            </a:r>
            <a:r>
              <a:rPr lang="pt-BR" dirty="0"/>
              <a:t> </a:t>
            </a:r>
            <a:r>
              <a:rPr lang="pt-BR" dirty="0" err="1"/>
              <a:t>intender</a:t>
            </a:r>
            <a:r>
              <a:rPr lang="pt-BR" dirty="0"/>
              <a:t> </a:t>
            </a:r>
            <a:r>
              <a:rPr lang="pt-BR" dirty="0" err="1"/>
              <a:t>gli</a:t>
            </a:r>
            <a:r>
              <a:rPr lang="pt-BR" dirty="0"/>
              <a:t> </a:t>
            </a:r>
            <a:r>
              <a:rPr lang="pt-BR" dirty="0" err="1"/>
              <a:t>omini</a:t>
            </a:r>
            <a:r>
              <a:rPr lang="pt-BR" dirty="0"/>
              <a:t>,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medesime</a:t>
            </a:r>
            <a:r>
              <a:rPr lang="pt-BR" dirty="0"/>
              <a:t> </a:t>
            </a:r>
            <a:r>
              <a:rPr lang="pt-BR" dirty="0" err="1"/>
              <a:t>possono</a:t>
            </a:r>
            <a:r>
              <a:rPr lang="pt-BR" dirty="0"/>
              <a:t> </a:t>
            </a:r>
            <a:r>
              <a:rPr lang="pt-BR" dirty="0" err="1"/>
              <a:t>intendere</a:t>
            </a:r>
            <a:r>
              <a:rPr lang="pt-BR" dirty="0"/>
              <a:t> </a:t>
            </a:r>
            <a:r>
              <a:rPr lang="pt-BR" dirty="0" err="1"/>
              <a:t>anche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donne</a:t>
            </a:r>
            <a:r>
              <a:rPr lang="pt-BR" dirty="0"/>
              <a:t>; e </a:t>
            </a:r>
            <a:r>
              <a:rPr lang="pt-BR" dirty="0" err="1"/>
              <a:t>dove</a:t>
            </a:r>
            <a:r>
              <a:rPr lang="pt-BR" dirty="0"/>
              <a:t> penetra </a:t>
            </a:r>
            <a:r>
              <a:rPr lang="pt-BR" dirty="0" err="1"/>
              <a:t>l’intelletto</a:t>
            </a:r>
            <a:r>
              <a:rPr lang="pt-BR" dirty="0"/>
              <a:t> </a:t>
            </a:r>
            <a:r>
              <a:rPr lang="pt-BR" dirty="0" err="1"/>
              <a:t>dell’uno</a:t>
            </a:r>
            <a:r>
              <a:rPr lang="pt-BR" dirty="0"/>
              <a:t>, </a:t>
            </a:r>
            <a:r>
              <a:rPr lang="pt-BR" dirty="0" err="1"/>
              <a:t>po</a:t>
            </a:r>
            <a:r>
              <a:rPr lang="pt-BR" dirty="0"/>
              <a:t> </a:t>
            </a:r>
            <a:r>
              <a:rPr lang="pt-BR" dirty="0" err="1"/>
              <a:t>penetrare</a:t>
            </a:r>
            <a:r>
              <a:rPr lang="pt-BR" dirty="0"/>
              <a:t> </a:t>
            </a:r>
            <a:r>
              <a:rPr lang="pt-BR" dirty="0" err="1"/>
              <a:t>eziandio</a:t>
            </a:r>
            <a:r>
              <a:rPr lang="pt-BR" dirty="0"/>
              <a:t> </a:t>
            </a:r>
            <a:r>
              <a:rPr lang="pt-BR" dirty="0" err="1"/>
              <a:t>quello</a:t>
            </a:r>
            <a:r>
              <a:rPr lang="pt-BR" dirty="0"/>
              <a:t> </a:t>
            </a:r>
            <a:r>
              <a:rPr lang="pt-BR" dirty="0" err="1"/>
              <a:t>dell’altra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Emilia</a:t>
            </a:r>
            <a:r>
              <a:rPr lang="pt-BR" dirty="0"/>
              <a:t> Pio </a:t>
            </a:r>
            <a:br>
              <a:rPr lang="pt-BR" dirty="0"/>
            </a:br>
            <a:r>
              <a:rPr lang="pt-BR" dirty="0"/>
              <a:t>(1445-1508)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844824"/>
            <a:ext cx="2945782" cy="4320480"/>
          </a:xfrm>
        </p:spPr>
      </p:pic>
    </p:spTree>
    <p:extLst>
      <p:ext uri="{BB962C8B-B14F-4D97-AF65-F5344CB8AC3E}">
        <p14:creationId xmlns:p14="http://schemas.microsoft.com/office/powerpoint/2010/main" val="3708369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1061</Words>
  <Application>Microsoft Office PowerPoint</Application>
  <PresentationFormat>Apresentação na tela (4:3)</PresentationFormat>
  <Paragraphs>105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Arial</vt:lpstr>
      <vt:lpstr>Calibri</vt:lpstr>
      <vt:lpstr>Tema do Office</vt:lpstr>
      <vt:lpstr> L’espressione femminile in lingua italiana: fra antico e moderno, dentro e fuori d’Italia </vt:lpstr>
      <vt:lpstr>Christine de Pizan  (1365-1430)</vt:lpstr>
      <vt:lpstr>Santa Caterina da Siena  (1347-1380)</vt:lpstr>
      <vt:lpstr>Metáforas da especificação</vt:lpstr>
      <vt:lpstr>Fusionalità (fusão) = conhecimento</vt:lpstr>
      <vt:lpstr>Il Cortegiano (1528)</vt:lpstr>
      <vt:lpstr>Apresentação do PowerPoint</vt:lpstr>
      <vt:lpstr>Apresentação do PowerPoint</vt:lpstr>
      <vt:lpstr>Emilia Pio  (1445-1508)</vt:lpstr>
      <vt:lpstr>Elisabetta Gonzaga (1471-1526)</vt:lpstr>
      <vt:lpstr>Isabella d’Este (1474-1539)</vt:lpstr>
      <vt:lpstr>Concerto delle Dame di Ferrara (seconda metà XVI secolo-1597)</vt:lpstr>
      <vt:lpstr>Veronica Gambara (1485-1550)</vt:lpstr>
      <vt:lpstr>Vittoria Colonna (1490-1547)</vt:lpstr>
      <vt:lpstr>Gaspara Stampa (1523-1554)</vt:lpstr>
      <vt:lpstr>Veronica Franco (1546-1591)</vt:lpstr>
      <vt:lpstr>Barbara Strozzi (1619-1677)</vt:lpstr>
      <vt:lpstr>Apresentação do PowerPoint</vt:lpstr>
      <vt:lpstr>Apresentação do PowerPoint</vt:lpstr>
      <vt:lpstr>Apresentação do PowerPoint</vt:lpstr>
      <vt:lpstr>Apresentação do PowerPoint</vt:lpstr>
      <vt:lpstr>Realismo crítico e tradição narrativa: </vt:lpstr>
      <vt:lpstr>Apresentação do PowerPoint</vt:lpstr>
      <vt:lpstr>Apresentação do PowerPoint</vt:lpstr>
      <vt:lpstr>Apresentação do PowerPoint</vt:lpstr>
      <vt:lpstr>Sibilla Aleramo (1876-1960)</vt:lpstr>
      <vt:lpstr>Apresentação do PowerPoint</vt:lpstr>
      <vt:lpstr>Apresentação do PowerPoint</vt:lpstr>
      <vt:lpstr>Elsa Morante (1912-1985)</vt:lpstr>
      <vt:lpstr>Apresentação do PowerPoint</vt:lpstr>
      <vt:lpstr>Apresentação do PowerPoint</vt:lpstr>
      <vt:lpstr>Apresentação do PowerPoint</vt:lpstr>
      <vt:lpstr>Elena Ferrante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L’espressione femminile in lingua italiana: fra antico e moderno, dentro e fuori d’Italia</dc:title>
  <dc:creator>Monitoria</dc:creator>
  <cp:lastModifiedBy>Maria Cecilia Casini</cp:lastModifiedBy>
  <cp:revision>26</cp:revision>
  <dcterms:created xsi:type="dcterms:W3CDTF">2018-10-18T18:30:10Z</dcterms:created>
  <dcterms:modified xsi:type="dcterms:W3CDTF">2020-03-25T14:00:03Z</dcterms:modified>
</cp:coreProperties>
</file>