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350" r:id="rId3"/>
    <p:sldId id="351" r:id="rId4"/>
    <p:sldId id="352" r:id="rId5"/>
    <p:sldId id="353" r:id="rId6"/>
    <p:sldId id="354" r:id="rId7"/>
    <p:sldId id="356" r:id="rId8"/>
    <p:sldId id="357" r:id="rId9"/>
    <p:sldId id="358" r:id="rId10"/>
    <p:sldId id="360" r:id="rId11"/>
    <p:sldId id="362" r:id="rId12"/>
    <p:sldId id="370" r:id="rId13"/>
    <p:sldId id="371" r:id="rId14"/>
    <p:sldId id="374" r:id="rId15"/>
    <p:sldId id="381" r:id="rId16"/>
    <p:sldId id="382" r:id="rId17"/>
    <p:sldId id="408" r:id="rId18"/>
    <p:sldId id="384" r:id="rId19"/>
    <p:sldId id="385" r:id="rId20"/>
    <p:sldId id="387" r:id="rId21"/>
    <p:sldId id="388" r:id="rId22"/>
    <p:sldId id="389" r:id="rId23"/>
    <p:sldId id="390" r:id="rId24"/>
    <p:sldId id="391" r:id="rId25"/>
    <p:sldId id="395" r:id="rId26"/>
    <p:sldId id="396" r:id="rId27"/>
    <p:sldId id="402" r:id="rId28"/>
    <p:sldId id="401" r:id="rId29"/>
    <p:sldId id="399" r:id="rId30"/>
    <p:sldId id="400" r:id="rId31"/>
    <p:sldId id="406"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4" d="100"/>
          <a:sy n="164" d="100"/>
        </p:scale>
        <p:origin x="9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A25C151-7129-46B5-9D49-A85DC6E44D55}"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390555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A25C151-7129-46B5-9D49-A85DC6E44D55}"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342027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A25C151-7129-46B5-9D49-A85DC6E44D55}"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329533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A25C151-7129-46B5-9D49-A85DC6E44D55}"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45070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2A25C151-7129-46B5-9D49-A85DC6E44D55}"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292835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A25C151-7129-46B5-9D49-A85DC6E44D55}"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200421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A25C151-7129-46B5-9D49-A85DC6E44D55}" type="datetimeFigureOut">
              <a:rPr lang="pt-BR" smtClean="0"/>
              <a:t>07/09/2020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354395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A25C151-7129-46B5-9D49-A85DC6E44D55}" type="datetimeFigureOut">
              <a:rPr lang="pt-BR" smtClean="0"/>
              <a:t>07/09/2020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309930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A25C151-7129-46B5-9D49-A85DC6E44D55}" type="datetimeFigureOut">
              <a:rPr lang="pt-BR" smtClean="0"/>
              <a:t>07/09/2020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62024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A25C151-7129-46B5-9D49-A85DC6E44D55}"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224409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A25C151-7129-46B5-9D49-A85DC6E44D55}"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74DC5F3-889D-46D0-8704-72BE3665F692}" type="slidenum">
              <a:rPr lang="pt-BR" smtClean="0"/>
              <a:t>‹nº›</a:t>
            </a:fld>
            <a:endParaRPr lang="pt-BR"/>
          </a:p>
        </p:txBody>
      </p:sp>
    </p:spTree>
    <p:extLst>
      <p:ext uri="{BB962C8B-B14F-4D97-AF65-F5344CB8AC3E}">
        <p14:creationId xmlns:p14="http://schemas.microsoft.com/office/powerpoint/2010/main" val="26209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5C151-7129-46B5-9D49-A85DC6E44D55}" type="datetimeFigureOut">
              <a:rPr lang="pt-BR" smtClean="0"/>
              <a:t>07/09/2020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DC5F3-889D-46D0-8704-72BE3665F692}" type="slidenum">
              <a:rPr lang="pt-BR" smtClean="0"/>
              <a:t>‹nº›</a:t>
            </a:fld>
            <a:endParaRPr lang="pt-BR"/>
          </a:p>
        </p:txBody>
      </p:sp>
    </p:spTree>
    <p:extLst>
      <p:ext uri="{BB962C8B-B14F-4D97-AF65-F5344CB8AC3E}">
        <p14:creationId xmlns:p14="http://schemas.microsoft.com/office/powerpoint/2010/main" val="231853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FE6A67F-F981-48F2-B91B-51C4081F8FFE}"/>
              </a:ext>
            </a:extLst>
          </p:cNvPr>
          <p:cNvSpPr>
            <a:spLocks noGrp="1" noChangeArrowheads="1"/>
          </p:cNvSpPr>
          <p:nvPr>
            <p:ph type="ctrTitle"/>
          </p:nvPr>
        </p:nvSpPr>
        <p:spPr>
          <a:xfrm>
            <a:off x="2209800" y="2133601"/>
            <a:ext cx="7772400" cy="1871663"/>
          </a:xfrm>
        </p:spPr>
        <p:txBody>
          <a:bodyPr>
            <a:normAutofit fontScale="90000"/>
          </a:bodyPr>
          <a:lstStyle/>
          <a:p>
            <a:pPr eaLnBrk="1" hangingPunct="1"/>
            <a:r>
              <a:rPr lang="pt-BR" altLang="pt-BR" b="1" dirty="0"/>
              <a:t>A presença brasileira na historiografia da arquitetura do século 20</a:t>
            </a:r>
          </a:p>
        </p:txBody>
      </p:sp>
      <p:sp>
        <p:nvSpPr>
          <p:cNvPr id="2051" name="Rectangle 3">
            <a:extLst>
              <a:ext uri="{FF2B5EF4-FFF2-40B4-BE49-F238E27FC236}">
                <a16:creationId xmlns:a16="http://schemas.microsoft.com/office/drawing/2014/main" id="{941B5D53-10CA-4EAA-8F0A-025EF7AA42B9}"/>
              </a:ext>
            </a:extLst>
          </p:cNvPr>
          <p:cNvSpPr>
            <a:spLocks noGrp="1" noChangeArrowheads="1"/>
          </p:cNvSpPr>
          <p:nvPr>
            <p:ph type="subTitle" idx="1"/>
          </p:nvPr>
        </p:nvSpPr>
        <p:spPr>
          <a:xfrm>
            <a:off x="2495550" y="5445126"/>
            <a:ext cx="7016750" cy="887413"/>
          </a:xfrm>
        </p:spPr>
        <p:txBody>
          <a:bodyPr/>
          <a:lstStyle/>
          <a:p>
            <a:pPr eaLnBrk="1" hangingPunct="1">
              <a:lnSpc>
                <a:spcPct val="80000"/>
              </a:lnSpc>
            </a:pPr>
            <a:endParaRPr lang="pt-BR" altLang="pt-BR" sz="2800"/>
          </a:p>
          <a:p>
            <a:pPr eaLnBrk="1" hangingPunct="1">
              <a:lnSpc>
                <a:spcPct val="80000"/>
              </a:lnSpc>
            </a:pPr>
            <a:endParaRPr lang="pt-BR" altLang="pt-BR" sz="2800"/>
          </a:p>
        </p:txBody>
      </p:sp>
    </p:spTree>
    <p:extLst>
      <p:ext uri="{BB962C8B-B14F-4D97-AF65-F5344CB8AC3E}">
        <p14:creationId xmlns:p14="http://schemas.microsoft.com/office/powerpoint/2010/main" val="427168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3F435C29-E057-4666-8E4B-DA78D5C2A4AB}"/>
              </a:ext>
            </a:extLst>
          </p:cNvPr>
          <p:cNvSpPr>
            <a:spLocks noChangeArrowheads="1"/>
          </p:cNvSpPr>
          <p:nvPr/>
        </p:nvSpPr>
        <p:spPr bwMode="auto">
          <a:xfrm>
            <a:off x="0" y="333376"/>
            <a:ext cx="12192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pt-BR" altLang="pt-BR" sz="2000" b="1" dirty="0"/>
              <a:t>ZEVI</a:t>
            </a:r>
            <a:r>
              <a:rPr lang="pt-BR" altLang="pt-BR" sz="2000" dirty="0"/>
              <a:t>, Bruno. </a:t>
            </a:r>
            <a:r>
              <a:rPr lang="pt-BR" altLang="pt-BR" sz="2000" i="1" dirty="0" err="1"/>
              <a:t>Storia</a:t>
            </a:r>
            <a:r>
              <a:rPr lang="pt-BR" altLang="pt-BR" sz="2000" i="1" dirty="0"/>
              <a:t> </a:t>
            </a:r>
            <a:r>
              <a:rPr lang="pt-BR" altLang="pt-BR" sz="2000" i="1" dirty="0" err="1"/>
              <a:t>dell’Architettura</a:t>
            </a:r>
            <a:r>
              <a:rPr lang="pt-BR" altLang="pt-BR" sz="2000" i="1" dirty="0"/>
              <a:t> moderna.</a:t>
            </a:r>
            <a:r>
              <a:rPr lang="pt-BR" altLang="pt-BR" sz="2000" b="1" dirty="0"/>
              <a:t> </a:t>
            </a:r>
            <a:r>
              <a:rPr lang="pt-BR" altLang="pt-BR" sz="2000" dirty="0" err="1"/>
              <a:t>Torino:Giulio</a:t>
            </a:r>
            <a:r>
              <a:rPr lang="pt-BR" altLang="pt-BR" sz="2000" dirty="0"/>
              <a:t> </a:t>
            </a:r>
            <a:r>
              <a:rPr lang="pt-BR" altLang="pt-BR" sz="2000" dirty="0" err="1"/>
              <a:t>Einaudi</a:t>
            </a:r>
            <a:r>
              <a:rPr lang="pt-BR" altLang="pt-BR" sz="2000" dirty="0"/>
              <a:t>, </a:t>
            </a:r>
            <a:r>
              <a:rPr lang="pt-BR" altLang="pt-BR" sz="2000" b="1" dirty="0"/>
              <a:t>1950</a:t>
            </a:r>
            <a:r>
              <a:rPr lang="pt-BR" altLang="pt-BR" sz="2000" dirty="0"/>
              <a:t>. </a:t>
            </a:r>
          </a:p>
          <a:p>
            <a:pPr eaLnBrk="1" hangingPunct="1">
              <a:buFontTx/>
              <a:buNone/>
            </a:pPr>
            <a:r>
              <a:rPr lang="pt-BR" altLang="pt-BR" sz="2000" dirty="0"/>
              <a:t>Valorização da arquitetura orgânica e as obras Wright</a:t>
            </a:r>
          </a:p>
          <a:p>
            <a:pPr eaLnBrk="1" hangingPunct="1">
              <a:buFontTx/>
              <a:buNone/>
            </a:pPr>
            <a:endParaRPr lang="pt-BR" altLang="pt-BR" sz="2000" dirty="0"/>
          </a:p>
          <a:p>
            <a:pPr marL="0" indent="0" eaLnBrk="1" hangingPunct="1">
              <a:buFontTx/>
              <a:buNone/>
            </a:pPr>
            <a:r>
              <a:rPr lang="pt-BR" altLang="pt-BR" sz="2000" dirty="0"/>
              <a:t>Capítulo </a:t>
            </a:r>
            <a:r>
              <a:rPr lang="pt-BR" altLang="pt-BR" sz="2000" b="1" dirty="0"/>
              <a:t>IV</a:t>
            </a:r>
            <a:r>
              <a:rPr lang="pt-BR" altLang="pt-BR" sz="2000" dirty="0"/>
              <a:t> - a crise do racionalismo – para exemplificar a ampla </a:t>
            </a:r>
            <a:r>
              <a:rPr lang="pt-BR" altLang="pt-BR" sz="2000" b="1" dirty="0"/>
              <a:t>difusão</a:t>
            </a:r>
            <a:r>
              <a:rPr lang="pt-BR" altLang="pt-BR" sz="2000" dirty="0"/>
              <a:t> do triunfo do movimento racionalista, que atingiu </a:t>
            </a:r>
            <a:r>
              <a:rPr lang="pt-BR" altLang="pt-BR" sz="2000" b="1" dirty="0"/>
              <a:t>lugares tão distantes</a:t>
            </a:r>
            <a:r>
              <a:rPr lang="pt-BR" altLang="pt-BR" sz="2000" dirty="0"/>
              <a:t> como o </a:t>
            </a:r>
            <a:r>
              <a:rPr lang="pt-BR" altLang="pt-BR" sz="2000" b="1" dirty="0"/>
              <a:t>Brasil</a:t>
            </a:r>
            <a:r>
              <a:rPr lang="pt-BR" altLang="pt-BR" sz="2000" dirty="0"/>
              <a:t>, através da atuação de </a:t>
            </a:r>
            <a:r>
              <a:rPr lang="pt-BR" altLang="pt-BR" sz="2000" b="1" dirty="0"/>
              <a:t>Le Corbusier</a:t>
            </a:r>
            <a:r>
              <a:rPr lang="pt-BR" altLang="pt-BR" sz="2000" dirty="0"/>
              <a:t>. </a:t>
            </a:r>
          </a:p>
          <a:p>
            <a:pPr marL="0" indent="0" eaLnBrk="1" hangingPunct="1">
              <a:spcBef>
                <a:spcPts val="0"/>
              </a:spcBef>
              <a:buFontTx/>
              <a:buNone/>
            </a:pPr>
            <a:endParaRPr lang="pt-BR" altLang="pt-BR" sz="2000" dirty="0"/>
          </a:p>
          <a:p>
            <a:pPr marL="0" indent="0" eaLnBrk="1" hangingPunct="1">
              <a:spcBef>
                <a:spcPts val="0"/>
              </a:spcBef>
              <a:buFontTx/>
              <a:buNone/>
            </a:pPr>
            <a:r>
              <a:rPr lang="pt-BR" altLang="pt-BR" sz="2000" dirty="0"/>
              <a:t>Capítulo </a:t>
            </a:r>
            <a:r>
              <a:rPr lang="pt-BR" altLang="pt-BR" sz="2000" b="1" dirty="0"/>
              <a:t>VI</a:t>
            </a:r>
            <a:r>
              <a:rPr lang="pt-BR" altLang="pt-BR" sz="2000" dirty="0"/>
              <a:t> - dedicado à terceira geração da arquitetura moderna, o Brasil é mencionado como o </a:t>
            </a:r>
            <a:r>
              <a:rPr lang="pt-BR" altLang="pt-BR" sz="2000" b="1" dirty="0"/>
              <a:t>país onde se aplica a escolástica de Le Corbusier</a:t>
            </a:r>
            <a:r>
              <a:rPr lang="pt-BR" altLang="pt-BR" sz="2000" dirty="0"/>
              <a:t>. </a:t>
            </a:r>
          </a:p>
          <a:p>
            <a:pPr marL="0" indent="0" eaLnBrk="1" hangingPunct="1">
              <a:spcBef>
                <a:spcPts val="0"/>
              </a:spcBef>
              <a:buFontTx/>
              <a:buNone/>
            </a:pPr>
            <a:endParaRPr lang="pt-BR" altLang="pt-BR" sz="2000" dirty="0"/>
          </a:p>
          <a:p>
            <a:pPr marL="0" indent="0" eaLnBrk="1" hangingPunct="1">
              <a:spcBef>
                <a:spcPts val="0"/>
              </a:spcBef>
              <a:buFontTx/>
              <a:buNone/>
            </a:pPr>
            <a:r>
              <a:rPr lang="pt-BR" altLang="pt-BR" sz="2000" dirty="0"/>
              <a:t>Capítulo </a:t>
            </a:r>
            <a:r>
              <a:rPr lang="pt-BR" altLang="pt-BR" sz="2000" b="1" dirty="0"/>
              <a:t>IX</a:t>
            </a:r>
            <a:r>
              <a:rPr lang="pt-BR" altLang="pt-BR" sz="2000" dirty="0"/>
              <a:t> – Frank Lloyd Wright –  a produção brasileira foi usada como o</a:t>
            </a:r>
            <a:r>
              <a:rPr lang="pt-BR" altLang="pt-BR" sz="2000" b="1" dirty="0"/>
              <a:t> antídoto</a:t>
            </a:r>
            <a:r>
              <a:rPr lang="pt-BR" altLang="pt-BR" sz="2000" dirty="0"/>
              <a:t> a Wright. </a:t>
            </a:r>
          </a:p>
          <a:p>
            <a:pPr marL="0" indent="0" eaLnBrk="1" hangingPunct="1">
              <a:spcBef>
                <a:spcPts val="0"/>
              </a:spcBef>
              <a:buFontTx/>
              <a:buNone/>
            </a:pPr>
            <a:endParaRPr lang="pt-BR" altLang="pt-BR" sz="2000" dirty="0"/>
          </a:p>
          <a:p>
            <a:pPr marL="0" indent="0" eaLnBrk="1" hangingPunct="1">
              <a:spcBef>
                <a:spcPts val="0"/>
              </a:spcBef>
              <a:buFontTx/>
              <a:buNone/>
            </a:pPr>
            <a:r>
              <a:rPr lang="pt-BR" altLang="pt-BR" sz="2000" b="1" dirty="0"/>
              <a:t>5ª edição – 1973 – Brasília</a:t>
            </a:r>
            <a:r>
              <a:rPr lang="pt-BR" altLang="pt-BR" sz="2000" dirty="0"/>
              <a:t> – assume as críticas de Max Bill.</a:t>
            </a:r>
          </a:p>
          <a:p>
            <a:pPr marL="0" indent="0" eaLnBrk="1" hangingPunct="1">
              <a:lnSpc>
                <a:spcPct val="100000"/>
              </a:lnSpc>
              <a:spcBef>
                <a:spcPts val="0"/>
              </a:spcBef>
              <a:buFontTx/>
              <a:buNone/>
            </a:pPr>
            <a:r>
              <a:rPr lang="pt-BR" altLang="pt-BR" sz="2000" b="1" dirty="0" err="1"/>
              <a:t>neo-expressionismo</a:t>
            </a:r>
            <a:r>
              <a:rPr lang="pt-BR" altLang="pt-BR" sz="2000" dirty="0"/>
              <a:t>: uma acentuada valorização dos aspectos plásticos viabilizada pela evolução da engenharia. </a:t>
            </a:r>
          </a:p>
          <a:p>
            <a:pPr marL="0" indent="0" eaLnBrk="1" hangingPunct="1">
              <a:lnSpc>
                <a:spcPct val="100000"/>
              </a:lnSpc>
              <a:spcBef>
                <a:spcPts val="0"/>
              </a:spcBef>
              <a:buFontTx/>
              <a:buNone/>
            </a:pPr>
            <a:r>
              <a:rPr lang="pt-BR" altLang="pt-BR" sz="2000" b="1" dirty="0"/>
              <a:t>Niemeyer</a:t>
            </a:r>
            <a:r>
              <a:rPr lang="pt-BR" altLang="pt-BR" sz="2000" dirty="0"/>
              <a:t>, ao lado de </a:t>
            </a:r>
            <a:r>
              <a:rPr lang="pt-BR" altLang="pt-BR" sz="2000" b="1" dirty="0"/>
              <a:t>Hans </a:t>
            </a:r>
            <a:r>
              <a:rPr lang="pt-BR" altLang="pt-BR" sz="2000" b="1" dirty="0" err="1"/>
              <a:t>Scharoun</a:t>
            </a:r>
            <a:r>
              <a:rPr lang="pt-BR" altLang="pt-BR" sz="2000" dirty="0"/>
              <a:t>, </a:t>
            </a:r>
            <a:r>
              <a:rPr lang="pt-BR" altLang="pt-BR" sz="2000" b="1" dirty="0"/>
              <a:t>Eliel </a:t>
            </a:r>
            <a:r>
              <a:rPr lang="pt-BR" altLang="pt-BR" sz="2000" b="1" dirty="0" err="1"/>
              <a:t>Saarinen</a:t>
            </a:r>
            <a:r>
              <a:rPr lang="pt-BR" altLang="pt-BR" sz="2000" dirty="0"/>
              <a:t> e </a:t>
            </a:r>
            <a:r>
              <a:rPr lang="pt-BR" altLang="pt-BR" sz="2000" b="1" dirty="0"/>
              <a:t>John </a:t>
            </a:r>
            <a:r>
              <a:rPr lang="pt-BR" altLang="pt-BR" sz="2000" b="1" dirty="0" err="1"/>
              <a:t>Utzon</a:t>
            </a:r>
            <a:r>
              <a:rPr lang="pt-BR" altLang="pt-BR" sz="2000" dirty="0"/>
              <a:t>.</a:t>
            </a:r>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dirty="0"/>
              <a:t>“</a:t>
            </a:r>
            <a:r>
              <a:rPr lang="pt-BR" altLang="pt-BR" sz="2000" b="1" dirty="0"/>
              <a:t>Brasília </a:t>
            </a:r>
            <a:r>
              <a:rPr lang="pt-BR" altLang="pt-BR" sz="2000" dirty="0"/>
              <a:t>é uma metrópole </a:t>
            </a:r>
            <a:r>
              <a:rPr lang="pt-BR" altLang="pt-BR" sz="2000" b="1" dirty="0"/>
              <a:t>kafkiana, surreal</a:t>
            </a:r>
            <a:r>
              <a:rPr lang="pt-BR" altLang="pt-BR" sz="2000" dirty="0"/>
              <a:t>...” </a:t>
            </a:r>
          </a:p>
          <a:p>
            <a:pPr marL="0" indent="0" eaLnBrk="1" hangingPunct="1">
              <a:lnSpc>
                <a:spcPct val="100000"/>
              </a:lnSpc>
              <a:spcBef>
                <a:spcPts val="0"/>
              </a:spcBef>
              <a:buFontTx/>
              <a:buNone/>
            </a:pPr>
            <a:r>
              <a:rPr lang="pt-BR" altLang="pt-BR" sz="2000" dirty="0"/>
              <a:t>“edifícios </a:t>
            </a:r>
            <a:r>
              <a:rPr lang="pt-BR" altLang="pt-BR" sz="2000" b="1" dirty="0"/>
              <a:t>artificiosos e incômodos</a:t>
            </a:r>
            <a:r>
              <a:rPr lang="pt-BR" altLang="pt-BR" sz="2000" dirty="0"/>
              <a:t>, envoltos em </a:t>
            </a:r>
            <a:r>
              <a:rPr lang="pt-BR" altLang="pt-BR" sz="2000" b="1" dirty="0"/>
              <a:t>epidermes </a:t>
            </a:r>
            <a:r>
              <a:rPr lang="pt-BR" altLang="pt-BR" sz="2000" b="1" dirty="0" err="1"/>
              <a:t>diletantistas</a:t>
            </a:r>
            <a:r>
              <a:rPr lang="pt-BR" altLang="pt-BR" sz="2000" b="1" dirty="0"/>
              <a:t> </a:t>
            </a:r>
            <a:r>
              <a:rPr lang="pt-BR" altLang="pt-BR" sz="2000" dirty="0"/>
              <a:t>ou </a:t>
            </a:r>
            <a:r>
              <a:rPr lang="pt-BR" altLang="pt-BR" sz="2000" b="1" dirty="0"/>
              <a:t>encapsulados</a:t>
            </a:r>
            <a:r>
              <a:rPr lang="pt-BR" altLang="pt-BR" sz="2000" dirty="0"/>
              <a:t> por vistosas cadências de pórticos intercambiáveis, </a:t>
            </a:r>
            <a:r>
              <a:rPr lang="pt-BR" altLang="pt-BR" sz="2000" b="1" dirty="0"/>
              <a:t>desarraigados</a:t>
            </a:r>
            <a:r>
              <a:rPr lang="pt-BR" altLang="pt-BR" sz="2000" dirty="0"/>
              <a:t> dos conteúdos.” </a:t>
            </a:r>
          </a:p>
          <a:p>
            <a:pPr marL="0" indent="0" eaLnBrk="1" hangingPunct="1">
              <a:spcBef>
                <a:spcPts val="0"/>
              </a:spcBef>
              <a:buFontTx/>
              <a:buNone/>
            </a:pPr>
            <a:endParaRPr lang="pt-BR" altLang="pt-BR" sz="2000" dirty="0"/>
          </a:p>
          <a:p>
            <a:pPr marL="0" indent="0" eaLnBrk="1" hangingPunct="1">
              <a:spcBef>
                <a:spcPts val="0"/>
              </a:spcBef>
              <a:buFontTx/>
              <a:buNone/>
            </a:pPr>
            <a:endParaRPr lang="pt-BR" altLang="pt-BR" sz="2000" dirty="0"/>
          </a:p>
          <a:p>
            <a:pPr eaLnBrk="1" hangingPunct="1">
              <a:buFontTx/>
              <a:buNone/>
            </a:pPr>
            <a:endParaRPr lang="pt-BR" altLang="pt-BR" sz="2400" dirty="0"/>
          </a:p>
        </p:txBody>
      </p:sp>
    </p:spTree>
    <p:extLst>
      <p:ext uri="{BB962C8B-B14F-4D97-AF65-F5344CB8AC3E}">
        <p14:creationId xmlns:p14="http://schemas.microsoft.com/office/powerpoint/2010/main" val="319958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CD89ACEA-46BF-4BBA-8012-21557B023E89}"/>
              </a:ext>
            </a:extLst>
          </p:cNvPr>
          <p:cNvSpPr txBox="1">
            <a:spLocks noChangeArrowheads="1"/>
          </p:cNvSpPr>
          <p:nvPr/>
        </p:nvSpPr>
        <p:spPr bwMode="auto">
          <a:xfrm>
            <a:off x="0" y="2315302"/>
            <a:ext cx="3843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Pavilhão do Brasil – Feira Internacional de Nova York </a:t>
            </a:r>
          </a:p>
          <a:p>
            <a:pPr eaLnBrk="1" hangingPunct="1">
              <a:spcBef>
                <a:spcPct val="0"/>
              </a:spcBef>
              <a:buFontTx/>
              <a:buNone/>
            </a:pPr>
            <a:r>
              <a:rPr lang="pt-BR" altLang="pt-BR" sz="1200" dirty="0"/>
              <a:t>1939 - Lúcio Costa e Oscar Niemeyer </a:t>
            </a:r>
          </a:p>
        </p:txBody>
      </p:sp>
      <p:pic>
        <p:nvPicPr>
          <p:cNvPr id="15363" name="Picture 4" descr="feira nova york">
            <a:extLst>
              <a:ext uri="{FF2B5EF4-FFF2-40B4-BE49-F238E27FC236}">
                <a16:creationId xmlns:a16="http://schemas.microsoft.com/office/drawing/2014/main" id="{D898D329-6ED7-4084-9966-683FCF52D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2" y="0"/>
            <a:ext cx="3678264" cy="225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canoas">
            <a:extLst>
              <a:ext uri="{FF2B5EF4-FFF2-40B4-BE49-F238E27FC236}">
                <a16:creationId xmlns:a16="http://schemas.microsoft.com/office/drawing/2014/main" id="{3ADFBDA3-35E2-4F7F-992D-12E78F194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990" y="0"/>
            <a:ext cx="4838237" cy="225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82F3EB0D-B2F0-4583-B863-E45EF2E9BCCC}"/>
              </a:ext>
            </a:extLst>
          </p:cNvPr>
          <p:cNvSpPr txBox="1">
            <a:spLocks noChangeArrowheads="1"/>
          </p:cNvSpPr>
          <p:nvPr/>
        </p:nvSpPr>
        <p:spPr bwMode="auto">
          <a:xfrm>
            <a:off x="7519871" y="2365671"/>
            <a:ext cx="2130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Res. Oscar Niemeyer - 1950</a:t>
            </a:r>
          </a:p>
        </p:txBody>
      </p:sp>
      <p:pic>
        <p:nvPicPr>
          <p:cNvPr id="5" name="Picture 4" descr="canoas1">
            <a:extLst>
              <a:ext uri="{FF2B5EF4-FFF2-40B4-BE49-F238E27FC236}">
                <a16:creationId xmlns:a16="http://schemas.microsoft.com/office/drawing/2014/main" id="{0586A6B8-C651-4A3D-AA8B-A7E40F09F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237" y="-34494"/>
            <a:ext cx="3294763" cy="229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lvorada5a">
            <a:extLst>
              <a:ext uri="{FF2B5EF4-FFF2-40B4-BE49-F238E27FC236}">
                <a16:creationId xmlns:a16="http://schemas.microsoft.com/office/drawing/2014/main" id="{8E5AF42C-64C2-4FE5-B290-EB5F4216E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8343" y="4297555"/>
            <a:ext cx="1776112" cy="255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alvorada4a">
            <a:extLst>
              <a:ext uri="{FF2B5EF4-FFF2-40B4-BE49-F238E27FC236}">
                <a16:creationId xmlns:a16="http://schemas.microsoft.com/office/drawing/2014/main" id="{F5432CCB-0E13-48A3-9CB7-18C95A75C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452" y="4275102"/>
            <a:ext cx="1929404" cy="25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atedral">
            <a:extLst>
              <a:ext uri="{FF2B5EF4-FFF2-40B4-BE49-F238E27FC236}">
                <a16:creationId xmlns:a16="http://schemas.microsoft.com/office/drawing/2014/main" id="{8EBE9970-F908-486A-BD4B-09A04252E6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7325" y="4281047"/>
            <a:ext cx="2594675" cy="256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ongresso1">
            <a:extLst>
              <a:ext uri="{FF2B5EF4-FFF2-40B4-BE49-F238E27FC236}">
                <a16:creationId xmlns:a16="http://schemas.microsoft.com/office/drawing/2014/main" id="{FD77C336-CDA3-42AC-ACD1-B32A35E22F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286568"/>
            <a:ext cx="3843580" cy="25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a:extLst>
              <a:ext uri="{FF2B5EF4-FFF2-40B4-BE49-F238E27FC236}">
                <a16:creationId xmlns:a16="http://schemas.microsoft.com/office/drawing/2014/main" id="{8BBD71D7-A7BC-43F7-B587-EEC9FB5EB073}"/>
              </a:ext>
            </a:extLst>
          </p:cNvPr>
          <p:cNvSpPr txBox="1">
            <a:spLocks noChangeArrowheads="1"/>
          </p:cNvSpPr>
          <p:nvPr/>
        </p:nvSpPr>
        <p:spPr bwMode="auto">
          <a:xfrm>
            <a:off x="4757794" y="4009569"/>
            <a:ext cx="15820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Palácio da Alvorada </a:t>
            </a:r>
          </a:p>
        </p:txBody>
      </p:sp>
      <p:sp>
        <p:nvSpPr>
          <p:cNvPr id="21" name="Text Box 6">
            <a:extLst>
              <a:ext uri="{FF2B5EF4-FFF2-40B4-BE49-F238E27FC236}">
                <a16:creationId xmlns:a16="http://schemas.microsoft.com/office/drawing/2014/main" id="{48E29CA0-FC43-4880-8E1B-A7283C615015}"/>
              </a:ext>
            </a:extLst>
          </p:cNvPr>
          <p:cNvSpPr txBox="1">
            <a:spLocks noChangeArrowheads="1"/>
          </p:cNvSpPr>
          <p:nvPr/>
        </p:nvSpPr>
        <p:spPr bwMode="auto">
          <a:xfrm>
            <a:off x="6815785" y="3993769"/>
            <a:ext cx="15392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Palácio do  Planalto</a:t>
            </a:r>
          </a:p>
        </p:txBody>
      </p:sp>
      <p:sp>
        <p:nvSpPr>
          <p:cNvPr id="25" name="Text Box 10">
            <a:extLst>
              <a:ext uri="{FF2B5EF4-FFF2-40B4-BE49-F238E27FC236}">
                <a16:creationId xmlns:a16="http://schemas.microsoft.com/office/drawing/2014/main" id="{6FC76DF5-30E1-45E0-8997-FFB862676537}"/>
              </a:ext>
            </a:extLst>
          </p:cNvPr>
          <p:cNvSpPr txBox="1">
            <a:spLocks noChangeArrowheads="1"/>
          </p:cNvSpPr>
          <p:nvPr/>
        </p:nvSpPr>
        <p:spPr bwMode="auto">
          <a:xfrm>
            <a:off x="9650582" y="4009569"/>
            <a:ext cx="849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Catedral  </a:t>
            </a:r>
          </a:p>
        </p:txBody>
      </p:sp>
      <p:sp>
        <p:nvSpPr>
          <p:cNvPr id="27" name="Text Box 6">
            <a:extLst>
              <a:ext uri="{FF2B5EF4-FFF2-40B4-BE49-F238E27FC236}">
                <a16:creationId xmlns:a16="http://schemas.microsoft.com/office/drawing/2014/main" id="{1A8ABB41-60DA-4F03-96EA-05B7E66842F6}"/>
              </a:ext>
            </a:extLst>
          </p:cNvPr>
          <p:cNvSpPr txBox="1">
            <a:spLocks noChangeArrowheads="1"/>
          </p:cNvSpPr>
          <p:nvPr/>
        </p:nvSpPr>
        <p:spPr bwMode="auto">
          <a:xfrm>
            <a:off x="2376488" y="3998103"/>
            <a:ext cx="1627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Área administrativa   </a:t>
            </a:r>
          </a:p>
        </p:txBody>
      </p:sp>
    </p:spTree>
    <p:extLst>
      <p:ext uri="{BB962C8B-B14F-4D97-AF65-F5344CB8AC3E}">
        <p14:creationId xmlns:p14="http://schemas.microsoft.com/office/powerpoint/2010/main" val="179461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B077C09-4166-4238-9880-C3F46C56E5BB}"/>
              </a:ext>
            </a:extLst>
          </p:cNvPr>
          <p:cNvSpPr>
            <a:spLocks noGrp="1" noChangeArrowheads="1"/>
          </p:cNvSpPr>
          <p:nvPr>
            <p:ph type="body" idx="1"/>
          </p:nvPr>
        </p:nvSpPr>
        <p:spPr>
          <a:xfrm>
            <a:off x="78489" y="404813"/>
            <a:ext cx="12113510" cy="6119812"/>
          </a:xfrm>
        </p:spPr>
        <p:txBody>
          <a:bodyPr>
            <a:normAutofit/>
          </a:bodyPr>
          <a:lstStyle/>
          <a:p>
            <a:pPr eaLnBrk="1" hangingPunct="1">
              <a:lnSpc>
                <a:spcPct val="100000"/>
              </a:lnSpc>
              <a:buFontTx/>
              <a:buNone/>
            </a:pPr>
            <a:r>
              <a:rPr lang="pt-BR" altLang="pt-BR" sz="2000" b="1" dirty="0"/>
              <a:t>GIEDION</a:t>
            </a:r>
            <a:r>
              <a:rPr lang="pt-BR" altLang="pt-BR" sz="2000" dirty="0"/>
              <a:t>, </a:t>
            </a:r>
            <a:r>
              <a:rPr lang="pt-BR" altLang="pt-BR" sz="2000" dirty="0" err="1"/>
              <a:t>Sigfried</a:t>
            </a:r>
            <a:r>
              <a:rPr lang="pt-BR" altLang="pt-BR" sz="2000" dirty="0"/>
              <a:t>. </a:t>
            </a:r>
            <a:r>
              <a:rPr lang="en-US" altLang="pt-BR" sz="2000" i="1" dirty="0"/>
              <a:t>Decade of contemporary architecture</a:t>
            </a:r>
            <a:r>
              <a:rPr lang="en-US" altLang="pt-BR" sz="2000" dirty="0"/>
              <a:t>.</a:t>
            </a:r>
            <a:r>
              <a:rPr lang="en-US" altLang="pt-BR" sz="2000" i="1" dirty="0"/>
              <a:t> </a:t>
            </a:r>
            <a:r>
              <a:rPr lang="pt-BR" altLang="pt-BR" sz="2000" dirty="0"/>
              <a:t>Zurich: </a:t>
            </a:r>
            <a:r>
              <a:rPr lang="pt-BR" altLang="pt-BR" sz="2000" dirty="0" err="1"/>
              <a:t>Girsberger</a:t>
            </a:r>
            <a:r>
              <a:rPr lang="pt-BR" altLang="pt-BR" sz="2000" dirty="0"/>
              <a:t>, </a:t>
            </a:r>
            <a:r>
              <a:rPr lang="pt-BR" altLang="pt-BR" sz="2000" b="1" dirty="0"/>
              <a:t>1951</a:t>
            </a:r>
            <a:r>
              <a:rPr lang="pt-BR" altLang="pt-BR" sz="2000" dirty="0"/>
              <a:t>.</a:t>
            </a:r>
          </a:p>
          <a:p>
            <a:pPr eaLnBrk="1" hangingPunct="1">
              <a:lnSpc>
                <a:spcPct val="100000"/>
              </a:lnSpc>
              <a:buFontTx/>
              <a:buNone/>
            </a:pPr>
            <a:r>
              <a:rPr lang="pt-BR" altLang="pt-BR" sz="2000" dirty="0"/>
              <a:t>A produção arquitetônica durante a guerra; o centro e a periferia da civilização : </a:t>
            </a:r>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dirty="0"/>
              <a:t>a produção brasileira tem presença destacada, qualitativamente comparada à da Finlândia. </a:t>
            </a:r>
          </a:p>
          <a:p>
            <a:pPr marL="0" indent="0" eaLnBrk="1" hangingPunct="1">
              <a:lnSpc>
                <a:spcPct val="100000"/>
              </a:lnSpc>
              <a:spcBef>
                <a:spcPts val="0"/>
              </a:spcBef>
              <a:buFontTx/>
              <a:buNone/>
            </a:pPr>
            <a:r>
              <a:rPr lang="pt-BR" altLang="pt-BR" sz="2000" b="1" dirty="0"/>
              <a:t>“apesar de periféricos, os profissionais desses países interferirão nos rumos da arquitetura</a:t>
            </a:r>
            <a:r>
              <a:rPr lang="pt-BR" altLang="pt-BR" sz="2000" dirty="0"/>
              <a:t>.” </a:t>
            </a:r>
          </a:p>
          <a:p>
            <a:pPr marL="0" indent="0" eaLnBrk="1" hangingPunct="1">
              <a:lnSpc>
                <a:spcPct val="100000"/>
              </a:lnSpc>
              <a:spcBef>
                <a:spcPts val="0"/>
              </a:spcBef>
              <a:buFontTx/>
              <a:buNone/>
            </a:pPr>
            <a:r>
              <a:rPr lang="pt-BR" altLang="pt-BR" sz="2000" b="1" dirty="0"/>
              <a:t>	</a:t>
            </a:r>
          </a:p>
          <a:p>
            <a:pPr marL="0" indent="0" eaLnBrk="1" hangingPunct="1">
              <a:lnSpc>
                <a:spcPct val="100000"/>
              </a:lnSpc>
              <a:spcBef>
                <a:spcPts val="0"/>
              </a:spcBef>
              <a:buFontTx/>
              <a:buNone/>
            </a:pPr>
            <a:r>
              <a:rPr lang="pt-BR" altLang="pt-BR" sz="2000" dirty="0"/>
              <a:t>as mesmas obras publicadas no </a:t>
            </a:r>
            <a:r>
              <a:rPr lang="pt-BR" altLang="pt-BR" sz="2000" dirty="0" err="1"/>
              <a:t>Brazil</a:t>
            </a:r>
            <a:r>
              <a:rPr lang="pt-BR" altLang="pt-BR" sz="2000" dirty="0"/>
              <a:t> Builds</a:t>
            </a:r>
          </a:p>
          <a:p>
            <a:pPr marL="0" indent="0" eaLnBrk="1" hangingPunct="1">
              <a:lnSpc>
                <a:spcPct val="100000"/>
              </a:lnSpc>
              <a:spcBef>
                <a:spcPts val="0"/>
              </a:spcBef>
              <a:buFontTx/>
              <a:buNone/>
            </a:pPr>
            <a:r>
              <a:rPr lang="pt-BR" altLang="pt-BR" sz="2000" dirty="0"/>
              <a:t>	</a:t>
            </a:r>
          </a:p>
          <a:p>
            <a:pPr marL="0" indent="0" eaLnBrk="1" hangingPunct="1">
              <a:lnSpc>
                <a:spcPct val="100000"/>
              </a:lnSpc>
              <a:spcBef>
                <a:spcPts val="0"/>
              </a:spcBef>
              <a:buFontTx/>
              <a:buNone/>
            </a:pPr>
            <a:r>
              <a:rPr lang="pt-BR" altLang="pt-BR" sz="2000" dirty="0"/>
              <a:t>	</a:t>
            </a:r>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dirty="0" err="1"/>
              <a:t>Modern</a:t>
            </a:r>
            <a:r>
              <a:rPr lang="pt-BR" altLang="pt-BR" sz="2000" dirty="0"/>
              <a:t> </a:t>
            </a:r>
            <a:r>
              <a:rPr lang="pt-BR" altLang="pt-BR" sz="2000" dirty="0" err="1"/>
              <a:t>Architecture</a:t>
            </a:r>
            <a:r>
              <a:rPr lang="pt-BR" altLang="pt-BR" sz="2000" dirty="0"/>
              <a:t> in </a:t>
            </a:r>
            <a:r>
              <a:rPr lang="pt-BR" altLang="pt-BR" sz="2000" dirty="0" err="1"/>
              <a:t>Brazil</a:t>
            </a:r>
            <a:r>
              <a:rPr lang="pt-BR" altLang="pt-BR" sz="2000" dirty="0"/>
              <a:t> – Henrique </a:t>
            </a:r>
            <a:r>
              <a:rPr lang="pt-BR" altLang="pt-BR" sz="2000" b="1" dirty="0"/>
              <a:t>Mindlin - 1956</a:t>
            </a:r>
          </a:p>
          <a:p>
            <a:pPr marL="0" indent="0" eaLnBrk="1" hangingPunct="1">
              <a:lnSpc>
                <a:spcPct val="100000"/>
              </a:lnSpc>
              <a:spcBef>
                <a:spcPts val="0"/>
              </a:spcBef>
              <a:buFontTx/>
              <a:buNone/>
            </a:pPr>
            <a:r>
              <a:rPr lang="pt-BR" altLang="pt-BR" sz="2000" b="1" dirty="0"/>
              <a:t>Prefácio de </a:t>
            </a:r>
            <a:r>
              <a:rPr lang="pt-BR" altLang="pt-BR" sz="2000" b="1" dirty="0" err="1"/>
              <a:t>Giedion</a:t>
            </a:r>
            <a:r>
              <a:rPr lang="pt-BR" altLang="pt-BR" sz="2000" dirty="0"/>
              <a:t>: </a:t>
            </a:r>
          </a:p>
          <a:p>
            <a:pPr marL="0" indent="0" eaLnBrk="1" hangingPunct="1">
              <a:lnSpc>
                <a:spcPct val="100000"/>
              </a:lnSpc>
              <a:spcBef>
                <a:spcPts val="0"/>
              </a:spcBef>
              <a:buFontTx/>
              <a:buNone/>
            </a:pPr>
            <a:r>
              <a:rPr lang="pt-BR" altLang="pt-BR" sz="2000" dirty="0"/>
              <a:t>“Finlândia e Brasil: como é </a:t>
            </a:r>
            <a:r>
              <a:rPr lang="pt-BR" altLang="pt-BR" sz="2000" b="1" dirty="0"/>
              <a:t>possível</a:t>
            </a:r>
            <a:r>
              <a:rPr lang="pt-BR" altLang="pt-BR" sz="2000" dirty="0"/>
              <a:t> que estes países, que por tanto tempo se mantiveram na </a:t>
            </a:r>
            <a:r>
              <a:rPr lang="pt-BR" altLang="pt-BR" sz="2000" b="1" dirty="0"/>
              <a:t>periferia da civilização</a:t>
            </a:r>
            <a:r>
              <a:rPr lang="pt-BR" altLang="pt-BR" sz="2000" dirty="0"/>
              <a:t>, tenham alcançado um </a:t>
            </a:r>
            <a:r>
              <a:rPr lang="pt-BR" altLang="pt-BR" sz="2000" b="1" dirty="0"/>
              <a:t>nível arquitetônico tão alto?</a:t>
            </a:r>
          </a:p>
          <a:p>
            <a:pPr eaLnBrk="1" hangingPunct="1">
              <a:lnSpc>
                <a:spcPct val="90000"/>
              </a:lnSpc>
              <a:buFontTx/>
              <a:buNone/>
            </a:pPr>
            <a:endParaRPr lang="pt-BR" altLang="pt-BR" dirty="0"/>
          </a:p>
        </p:txBody>
      </p:sp>
    </p:spTree>
    <p:extLst>
      <p:ext uri="{BB962C8B-B14F-4D97-AF65-F5344CB8AC3E}">
        <p14:creationId xmlns:p14="http://schemas.microsoft.com/office/powerpoint/2010/main" val="70119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0C6C88F4-FEB0-4C03-86F5-E5F7BCFB58EE}"/>
              </a:ext>
            </a:extLst>
          </p:cNvPr>
          <p:cNvSpPr>
            <a:spLocks noGrp="1" noChangeArrowheads="1"/>
          </p:cNvSpPr>
          <p:nvPr>
            <p:ph type="body" idx="1"/>
          </p:nvPr>
        </p:nvSpPr>
        <p:spPr>
          <a:xfrm>
            <a:off x="120112" y="216976"/>
            <a:ext cx="11995688" cy="5916936"/>
          </a:xfrm>
        </p:spPr>
        <p:txBody>
          <a:bodyPr/>
          <a:lstStyle/>
          <a:p>
            <a:pPr marL="0" indent="0" eaLnBrk="1" hangingPunct="1">
              <a:lnSpc>
                <a:spcPct val="100000"/>
              </a:lnSpc>
              <a:spcBef>
                <a:spcPts val="0"/>
              </a:spcBef>
              <a:buFontTx/>
              <a:buNone/>
            </a:pPr>
            <a:r>
              <a:rPr lang="pt-BR" altLang="pt-BR" sz="2000" b="1" dirty="0"/>
              <a:t>DORFLES</a:t>
            </a:r>
            <a:r>
              <a:rPr lang="pt-BR" altLang="pt-BR" sz="2000" dirty="0"/>
              <a:t>, </a:t>
            </a:r>
            <a:r>
              <a:rPr lang="pt-BR" altLang="pt-BR" sz="2000" dirty="0" err="1"/>
              <a:t>Gillo</a:t>
            </a:r>
            <a:r>
              <a:rPr lang="pt-BR" altLang="pt-BR" sz="2000" dirty="0"/>
              <a:t>. </a:t>
            </a:r>
            <a:r>
              <a:rPr lang="pt-BR" altLang="pt-BR" sz="2000" i="1" dirty="0" err="1"/>
              <a:t>L’Architettura</a:t>
            </a:r>
            <a:r>
              <a:rPr lang="pt-BR" altLang="pt-BR" sz="2000" i="1" dirty="0"/>
              <a:t> Moderna</a:t>
            </a:r>
            <a:r>
              <a:rPr lang="pt-BR" altLang="pt-BR" sz="2000" dirty="0"/>
              <a:t>. Milan: A. </a:t>
            </a:r>
            <a:r>
              <a:rPr lang="pt-BR" altLang="pt-BR" sz="2000" dirty="0" err="1"/>
              <a:t>Garzanti</a:t>
            </a:r>
            <a:r>
              <a:rPr lang="pt-BR" altLang="pt-BR" sz="2000" dirty="0"/>
              <a:t>, </a:t>
            </a:r>
            <a:r>
              <a:rPr lang="pt-BR" altLang="pt-BR" sz="2000" b="1" dirty="0"/>
              <a:t>1956</a:t>
            </a:r>
            <a:r>
              <a:rPr lang="pt-BR" altLang="pt-BR" sz="2000" dirty="0"/>
              <a:t>. </a:t>
            </a:r>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dirty="0"/>
              <a:t>“outro exemplo do </a:t>
            </a:r>
            <a:r>
              <a:rPr lang="pt-BR" altLang="pt-BR" sz="2000" b="1" dirty="0"/>
              <a:t>regionalismo</a:t>
            </a:r>
            <a:r>
              <a:rPr lang="pt-BR" altLang="pt-BR" sz="2000" dirty="0"/>
              <a:t> – mas este em grande escala – nos oferece a </a:t>
            </a:r>
            <a:r>
              <a:rPr lang="pt-BR" altLang="pt-BR" sz="2000" b="1" dirty="0"/>
              <a:t>arquitetura brasileira </a:t>
            </a:r>
            <a:r>
              <a:rPr lang="pt-BR" altLang="pt-BR" sz="2000" dirty="0"/>
              <a:t>que, atacada por alguns como excessivamente formalista (Max Bill, Bruno </a:t>
            </a:r>
            <a:r>
              <a:rPr lang="pt-BR" altLang="pt-BR" sz="2000" dirty="0" err="1"/>
              <a:t>Zevi</a:t>
            </a:r>
            <a:r>
              <a:rPr lang="pt-BR" altLang="pt-BR" sz="2000" dirty="0"/>
              <a:t>) e exaltada por outros como saudavelmente revolucionária (</a:t>
            </a:r>
            <a:r>
              <a:rPr lang="pt-BR" altLang="pt-BR" sz="2000" dirty="0" err="1"/>
              <a:t>Giedion</a:t>
            </a:r>
            <a:r>
              <a:rPr lang="pt-BR" altLang="pt-BR" sz="2000" dirty="0"/>
              <a:t>), </a:t>
            </a:r>
            <a:r>
              <a:rPr lang="pt-BR" altLang="pt-BR" sz="2000" b="1" dirty="0"/>
              <a:t>é digna de todas as maneiras de ser considerada</a:t>
            </a:r>
            <a:r>
              <a:rPr lang="pt-BR" altLang="pt-BR" sz="2000" dirty="0"/>
              <a:t>; é um dos exemplos mais diáfanos a que pode conduzir a </a:t>
            </a:r>
            <a:r>
              <a:rPr lang="pt-BR" altLang="pt-BR" sz="2000" b="1" dirty="0"/>
              <a:t>união entre forças nativas formalistas e as conquistas técnicas</a:t>
            </a:r>
            <a:r>
              <a:rPr lang="pt-BR" altLang="pt-BR" sz="2000" dirty="0"/>
              <a:t> dos últimos anos”. </a:t>
            </a:r>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dirty="0"/>
              <a:t>apresentação de novas obras: Conjunto Parque Guinle, Conjunto do Parque Ibirapuera, Residência da arquiteta Lina Bo Bardi. </a:t>
            </a:r>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dirty="0"/>
              <a:t>	</a:t>
            </a:r>
          </a:p>
        </p:txBody>
      </p:sp>
      <p:pic>
        <p:nvPicPr>
          <p:cNvPr id="2" name="Picture 15" descr="guinle2">
            <a:extLst>
              <a:ext uri="{FF2B5EF4-FFF2-40B4-BE49-F238E27FC236}">
                <a16:creationId xmlns:a16="http://schemas.microsoft.com/office/drawing/2014/main" id="{FC8F2847-D872-4A91-8154-63E6C50E0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9972"/>
            <a:ext cx="2433234" cy="33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birapuera">
            <a:extLst>
              <a:ext uri="{FF2B5EF4-FFF2-40B4-BE49-F238E27FC236}">
                <a16:creationId xmlns:a16="http://schemas.microsoft.com/office/drawing/2014/main" id="{8E7A639F-CB0E-432F-83DD-9C353DCFB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11479" y="3510907"/>
            <a:ext cx="3330844" cy="3330844"/>
          </a:xfrm>
          <a:prstGeom prst="rect">
            <a:avLst/>
          </a:prstGeom>
          <a:noFill/>
        </p:spPr>
      </p:pic>
      <p:pic>
        <p:nvPicPr>
          <p:cNvPr id="6" name="Picture 17" descr="casavidroa">
            <a:extLst>
              <a:ext uri="{FF2B5EF4-FFF2-40B4-BE49-F238E27FC236}">
                <a16:creationId xmlns:a16="http://schemas.microsoft.com/office/drawing/2014/main" id="{25BC24D7-2F65-454B-BC00-31B7716E8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180522" y="3525117"/>
            <a:ext cx="4011478" cy="3302424"/>
          </a:xfrm>
          <a:prstGeom prst="rect">
            <a:avLst/>
          </a:prstGeom>
          <a:noFill/>
        </p:spPr>
      </p:pic>
      <p:sp>
        <p:nvSpPr>
          <p:cNvPr id="4" name="Text Box 14">
            <a:extLst>
              <a:ext uri="{FF2B5EF4-FFF2-40B4-BE49-F238E27FC236}">
                <a16:creationId xmlns:a16="http://schemas.microsoft.com/office/drawing/2014/main" id="{6E652F8D-7F05-4CCB-9AF9-47AC3FDB6D6D}"/>
              </a:ext>
            </a:extLst>
          </p:cNvPr>
          <p:cNvSpPr txBox="1">
            <a:spLocks noChangeArrowheads="1"/>
          </p:cNvSpPr>
          <p:nvPr/>
        </p:nvSpPr>
        <p:spPr bwMode="auto">
          <a:xfrm>
            <a:off x="-32449" y="3049242"/>
            <a:ext cx="2412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pt-BR" sz="1200" dirty="0">
                <a:latin typeface="+mn-lt"/>
              </a:rPr>
              <a:t>Conjunto residencial </a:t>
            </a:r>
            <a:r>
              <a:rPr lang="pt-BR" altLang="pt-BR" sz="1200" dirty="0">
                <a:latin typeface="+mn-lt"/>
              </a:rPr>
              <a:t>Parque Guinle </a:t>
            </a:r>
          </a:p>
          <a:p>
            <a:pPr eaLnBrk="1" hangingPunct="1">
              <a:spcBef>
                <a:spcPct val="0"/>
              </a:spcBef>
              <a:buFontTx/>
              <a:buNone/>
            </a:pPr>
            <a:r>
              <a:rPr lang="pt-BR" altLang="pt-BR" sz="1200" dirty="0">
                <a:latin typeface="+mn-lt"/>
              </a:rPr>
              <a:t>Lúcio Costa - 1945  </a:t>
            </a:r>
          </a:p>
        </p:txBody>
      </p:sp>
      <p:sp>
        <p:nvSpPr>
          <p:cNvPr id="8" name="CaixaDeTexto 7">
            <a:extLst>
              <a:ext uri="{FF2B5EF4-FFF2-40B4-BE49-F238E27FC236}">
                <a16:creationId xmlns:a16="http://schemas.microsoft.com/office/drawing/2014/main" id="{D1150BBA-8C0A-4DB9-B82A-34FBA80095B3}"/>
              </a:ext>
            </a:extLst>
          </p:cNvPr>
          <p:cNvSpPr txBox="1"/>
          <p:nvPr/>
        </p:nvSpPr>
        <p:spPr>
          <a:xfrm>
            <a:off x="3956050" y="3233908"/>
            <a:ext cx="3347583" cy="276999"/>
          </a:xfrm>
          <a:prstGeom prst="rect">
            <a:avLst/>
          </a:prstGeom>
          <a:noFill/>
        </p:spPr>
        <p:txBody>
          <a:bodyPr wrap="none" rtlCol="0">
            <a:spAutoFit/>
          </a:bodyPr>
          <a:lstStyle/>
          <a:p>
            <a:r>
              <a:rPr lang="pt-BR" sz="1200" dirty="0"/>
              <a:t>Parque Ibirapuera – 1951 Oscar Niemeyer e equipe</a:t>
            </a:r>
          </a:p>
        </p:txBody>
      </p:sp>
      <p:sp>
        <p:nvSpPr>
          <p:cNvPr id="9" name="CaixaDeTexto 8">
            <a:extLst>
              <a:ext uri="{FF2B5EF4-FFF2-40B4-BE49-F238E27FC236}">
                <a16:creationId xmlns:a16="http://schemas.microsoft.com/office/drawing/2014/main" id="{254924F1-E304-405B-A685-5C0337B80833}"/>
              </a:ext>
            </a:extLst>
          </p:cNvPr>
          <p:cNvSpPr txBox="1"/>
          <p:nvPr/>
        </p:nvSpPr>
        <p:spPr>
          <a:xfrm>
            <a:off x="8318742" y="3248118"/>
            <a:ext cx="2451505" cy="276999"/>
          </a:xfrm>
          <a:prstGeom prst="rect">
            <a:avLst/>
          </a:prstGeom>
          <a:noFill/>
        </p:spPr>
        <p:txBody>
          <a:bodyPr wrap="none" rtlCol="0">
            <a:spAutoFit/>
          </a:bodyPr>
          <a:lstStyle/>
          <a:p>
            <a:r>
              <a:rPr lang="pt-BR" sz="1200" dirty="0"/>
              <a:t>Casa de Vidro – 1949   Lina Bo Bardi </a:t>
            </a:r>
          </a:p>
        </p:txBody>
      </p:sp>
    </p:spTree>
    <p:extLst>
      <p:ext uri="{BB962C8B-B14F-4D97-AF65-F5344CB8AC3E}">
        <p14:creationId xmlns:p14="http://schemas.microsoft.com/office/powerpoint/2010/main" val="77750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9">
            <a:extLst>
              <a:ext uri="{FF2B5EF4-FFF2-40B4-BE49-F238E27FC236}">
                <a16:creationId xmlns:a16="http://schemas.microsoft.com/office/drawing/2014/main" id="{20F064FF-60F2-48CB-8880-11778702F4E4}"/>
              </a:ext>
            </a:extLst>
          </p:cNvPr>
          <p:cNvSpPr>
            <a:spLocks noChangeArrowheads="1"/>
          </p:cNvSpPr>
          <p:nvPr/>
        </p:nvSpPr>
        <p:spPr bwMode="auto">
          <a:xfrm>
            <a:off x="236143" y="125869"/>
            <a:ext cx="7644180" cy="148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1800" b="1" dirty="0"/>
              <a:t>PEVSNER</a:t>
            </a:r>
            <a:r>
              <a:rPr lang="en-US" altLang="pt-BR" sz="1800" dirty="0"/>
              <a:t>, </a:t>
            </a:r>
            <a:r>
              <a:rPr lang="en-US" altLang="pt-BR" sz="1800" dirty="0" err="1"/>
              <a:t>Nikolau</a:t>
            </a:r>
            <a:r>
              <a:rPr lang="en-US" altLang="pt-BR" sz="1800" dirty="0"/>
              <a:t>. </a:t>
            </a:r>
            <a:r>
              <a:rPr lang="en-US" altLang="pt-BR" sz="1800" i="1" dirty="0"/>
              <a:t>An outline of European architecture</a:t>
            </a:r>
            <a:r>
              <a:rPr lang="en-US" altLang="pt-BR" sz="1800" dirty="0"/>
              <a:t>. </a:t>
            </a:r>
            <a:r>
              <a:rPr lang="pt-BR" altLang="pt-BR" sz="1800" dirty="0"/>
              <a:t>Melbourne: </a:t>
            </a:r>
          </a:p>
          <a:p>
            <a:pPr eaLnBrk="1" hangingPunct="1">
              <a:buFontTx/>
              <a:buNone/>
            </a:pPr>
            <a:r>
              <a:rPr lang="pt-BR" altLang="pt-BR" sz="1800" dirty="0" err="1"/>
              <a:t>Penguim</a:t>
            </a:r>
            <a:r>
              <a:rPr lang="pt-BR" altLang="pt-BR" sz="1800" dirty="0"/>
              <a:t> books,</a:t>
            </a:r>
            <a:r>
              <a:rPr lang="pt-BR" altLang="pt-BR" sz="1800" b="1" dirty="0"/>
              <a:t>1942</a:t>
            </a:r>
            <a:r>
              <a:rPr lang="pt-BR" altLang="pt-BR" sz="1800" dirty="0"/>
              <a:t>. </a:t>
            </a:r>
          </a:p>
          <a:p>
            <a:pPr eaLnBrk="1" hangingPunct="1">
              <a:buFontTx/>
              <a:buNone/>
            </a:pPr>
            <a:r>
              <a:rPr lang="pt-BR" altLang="pt-BR" sz="1800" dirty="0"/>
              <a:t>	</a:t>
            </a:r>
          </a:p>
          <a:p>
            <a:pPr eaLnBrk="1" hangingPunct="1">
              <a:buFontTx/>
              <a:buNone/>
            </a:pPr>
            <a:r>
              <a:rPr lang="pt-BR" altLang="pt-BR" sz="1800" dirty="0"/>
              <a:t>A produção brasileira foi incluída somente na </a:t>
            </a:r>
            <a:r>
              <a:rPr lang="pt-BR" altLang="pt-BR" sz="1800" b="1" dirty="0"/>
              <a:t>sexta edição </a:t>
            </a:r>
            <a:r>
              <a:rPr lang="pt-BR" altLang="pt-BR" sz="1800" dirty="0"/>
              <a:t>em </a:t>
            </a:r>
            <a:r>
              <a:rPr lang="pt-BR" altLang="pt-BR" sz="1800" b="1" dirty="0"/>
              <a:t>1957</a:t>
            </a:r>
            <a:r>
              <a:rPr lang="pt-BR" altLang="pt-BR" sz="1800" dirty="0"/>
              <a:t>.</a:t>
            </a:r>
          </a:p>
          <a:p>
            <a:pPr eaLnBrk="1" hangingPunct="1"/>
            <a:endParaRPr lang="pt-BR" altLang="pt-BR" sz="1800" dirty="0"/>
          </a:p>
        </p:txBody>
      </p:sp>
      <p:pic>
        <p:nvPicPr>
          <p:cNvPr id="3" name="Imagem 2" descr="Uma imagem contendo foto, edifício, frente, grande&#10;&#10;Descrição gerada automaticamente">
            <a:extLst>
              <a:ext uri="{FF2B5EF4-FFF2-40B4-BE49-F238E27FC236}">
                <a16:creationId xmlns:a16="http://schemas.microsoft.com/office/drawing/2014/main" id="{DC74AEF5-43FB-4E17-A33A-F56A0B82F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198" y="0"/>
            <a:ext cx="4010802" cy="3058430"/>
          </a:xfrm>
          <a:prstGeom prst="rect">
            <a:avLst/>
          </a:prstGeom>
        </p:spPr>
      </p:pic>
      <p:sp>
        <p:nvSpPr>
          <p:cNvPr id="8" name="Rectangle 3">
            <a:extLst>
              <a:ext uri="{FF2B5EF4-FFF2-40B4-BE49-F238E27FC236}">
                <a16:creationId xmlns:a16="http://schemas.microsoft.com/office/drawing/2014/main" id="{6A6D4400-5BB4-4DDA-BB48-591E17835CB9}"/>
              </a:ext>
            </a:extLst>
          </p:cNvPr>
          <p:cNvSpPr txBox="1">
            <a:spLocks noChangeArrowheads="1"/>
          </p:cNvSpPr>
          <p:nvPr/>
        </p:nvSpPr>
        <p:spPr>
          <a:xfrm>
            <a:off x="42855" y="3100326"/>
            <a:ext cx="12149145" cy="3215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pt-BR" altLang="pt-BR" sz="2000" dirty="0"/>
              <a:t>“O </a:t>
            </a:r>
            <a:r>
              <a:rPr lang="pt-BR" altLang="pt-BR" sz="2000" b="1" dirty="0"/>
              <a:t>Brasil </a:t>
            </a:r>
            <a:r>
              <a:rPr lang="pt-BR" altLang="pt-BR" sz="2000" dirty="0"/>
              <a:t>é o país onde o fascínio e os perigos da inconsequência dos meados do século aparecem de modo mais concentrado. Isso talvez não seja surpreendente, porque o Brasil, por volta de 1930-1935, ainda não estava convertido e além disso, possui a tradição do mais usado e disparatado barroco. Assim, encontramos no Brasil as mais fabulosas estruturas de hoje, mas também as mais frívolas.   (Igreja de Pampulha e Pedregulho, os bons exemplos)</a:t>
            </a:r>
          </a:p>
          <a:p>
            <a:pPr marL="0" indent="0">
              <a:lnSpc>
                <a:spcPct val="100000"/>
              </a:lnSpc>
              <a:spcBef>
                <a:spcPts val="0"/>
              </a:spcBef>
              <a:buFontTx/>
              <a:buNone/>
            </a:pPr>
            <a:endParaRPr lang="pt-BR" altLang="pt-BR" sz="2000" b="1" dirty="0"/>
          </a:p>
          <a:p>
            <a:pPr marL="0" indent="0">
              <a:lnSpc>
                <a:spcPct val="100000"/>
              </a:lnSpc>
              <a:spcBef>
                <a:spcPts val="0"/>
              </a:spcBef>
              <a:buFontTx/>
              <a:buNone/>
            </a:pPr>
            <a:r>
              <a:rPr lang="pt-BR" altLang="pt-BR" sz="2000" dirty="0"/>
              <a:t>O </a:t>
            </a:r>
            <a:r>
              <a:rPr lang="pt-BR" altLang="pt-BR" sz="2000" b="1" dirty="0"/>
              <a:t>Brasil</a:t>
            </a:r>
            <a:r>
              <a:rPr lang="pt-BR" altLang="pt-BR" sz="2000" dirty="0"/>
              <a:t> não está sozinho em sua </a:t>
            </a:r>
            <a:r>
              <a:rPr lang="pt-BR" altLang="pt-BR" sz="2000" b="1" dirty="0"/>
              <a:t>revolta contra a razão</a:t>
            </a:r>
            <a:r>
              <a:rPr lang="pt-BR" altLang="pt-BR" sz="2000" dirty="0"/>
              <a:t>.(...) </a:t>
            </a:r>
            <a:r>
              <a:rPr lang="pt-BR" altLang="pt-BR" sz="2000" b="1" dirty="0"/>
              <a:t>Le Corbusier </a:t>
            </a:r>
            <a:r>
              <a:rPr lang="pt-BR" altLang="pt-BR" sz="2000" dirty="0"/>
              <a:t>visitou o país em 1937. É compreensível que o país tenha tido sobre ele o efeito de liberar os traços </a:t>
            </a:r>
            <a:r>
              <a:rPr lang="pt-BR" altLang="pt-BR" sz="2000" b="1" dirty="0"/>
              <a:t>irracionais</a:t>
            </a:r>
            <a:r>
              <a:rPr lang="pt-BR" altLang="pt-BR" sz="2000" dirty="0"/>
              <a:t> do </a:t>
            </a:r>
            <a:r>
              <a:rPr lang="pt-BR" altLang="pt-BR" sz="2000" b="1" dirty="0"/>
              <a:t>seu caráter</a:t>
            </a:r>
            <a:r>
              <a:rPr lang="pt-BR" altLang="pt-BR" sz="2000" dirty="0"/>
              <a:t>; e que ele tenha transmitido seu </a:t>
            </a:r>
            <a:r>
              <a:rPr lang="pt-BR" altLang="pt-BR" sz="2000" b="1" dirty="0"/>
              <a:t>entusiasmo impulsivo </a:t>
            </a:r>
            <a:r>
              <a:rPr lang="pt-BR" altLang="pt-BR" sz="2000" dirty="0"/>
              <a:t>a seus jovens admiradores. Seja como for, </a:t>
            </a:r>
            <a:r>
              <a:rPr lang="pt-BR" altLang="pt-BR" sz="2000" b="1" dirty="0"/>
              <a:t>desde então Le Corbusier mudou</a:t>
            </a:r>
            <a:r>
              <a:rPr lang="pt-BR" altLang="pt-BR" sz="2000" dirty="0"/>
              <a:t> completamente o estilo de suas próprias construções e a capela de peregrinação de </a:t>
            </a:r>
            <a:r>
              <a:rPr lang="pt-BR" altLang="pt-BR" sz="2000" b="1" dirty="0" err="1"/>
              <a:t>Ronchamp</a:t>
            </a:r>
            <a:r>
              <a:rPr lang="pt-BR" altLang="pt-BR" sz="2000" dirty="0"/>
              <a:t>, não longe de Besançon, é o mais discutido monumento do novo </a:t>
            </a:r>
            <a:r>
              <a:rPr lang="pt-BR" altLang="pt-BR" sz="2000" b="1" dirty="0"/>
              <a:t>irracionalismo</a:t>
            </a:r>
            <a:r>
              <a:rPr lang="pt-BR" altLang="pt-BR" sz="2000" dirty="0"/>
              <a:t>.” </a:t>
            </a:r>
          </a:p>
        </p:txBody>
      </p:sp>
    </p:spTree>
    <p:extLst>
      <p:ext uri="{BB962C8B-B14F-4D97-AF65-F5344CB8AC3E}">
        <p14:creationId xmlns:p14="http://schemas.microsoft.com/office/powerpoint/2010/main" val="120627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E768ED7-10C9-450A-92E4-C0AA40B03938}"/>
              </a:ext>
            </a:extLst>
          </p:cNvPr>
          <p:cNvSpPr>
            <a:spLocks noGrp="1" noChangeArrowheads="1"/>
          </p:cNvSpPr>
          <p:nvPr>
            <p:ph type="body" idx="1"/>
          </p:nvPr>
        </p:nvSpPr>
        <p:spPr>
          <a:xfrm>
            <a:off x="228600" y="600559"/>
            <a:ext cx="11125200" cy="5576404"/>
          </a:xfrm>
        </p:spPr>
        <p:txBody>
          <a:bodyPr>
            <a:normAutofit/>
          </a:bodyPr>
          <a:lstStyle/>
          <a:p>
            <a:pPr marL="0" indent="0" eaLnBrk="1" hangingPunct="1">
              <a:lnSpc>
                <a:spcPct val="100000"/>
              </a:lnSpc>
              <a:spcBef>
                <a:spcPts val="0"/>
              </a:spcBef>
              <a:buFontTx/>
              <a:buNone/>
            </a:pPr>
            <a:r>
              <a:rPr lang="en-US" altLang="pt-BR" sz="2000" b="1" dirty="0"/>
              <a:t>HITCHCOCK, </a:t>
            </a:r>
            <a:r>
              <a:rPr lang="en-US" altLang="pt-BR" sz="2000" dirty="0"/>
              <a:t>Henry Russel. Architecture: nineteenth and twentieth century. London: </a:t>
            </a:r>
            <a:r>
              <a:rPr lang="en-US" altLang="pt-BR" sz="2000" dirty="0" err="1"/>
              <a:t>Peguin</a:t>
            </a:r>
            <a:r>
              <a:rPr lang="en-US" altLang="pt-BR" sz="2000" dirty="0"/>
              <a:t> Books, 1958.</a:t>
            </a:r>
          </a:p>
          <a:p>
            <a:pPr marL="0" indent="0" eaLnBrk="1" hangingPunct="1">
              <a:lnSpc>
                <a:spcPct val="100000"/>
              </a:lnSpc>
              <a:spcBef>
                <a:spcPts val="0"/>
              </a:spcBef>
              <a:buFontTx/>
              <a:buNone/>
            </a:pPr>
            <a:r>
              <a:rPr lang="pt-BR" altLang="pt-BR" sz="2000" dirty="0"/>
              <a:t>apareceu pela primeira vez a expressão </a:t>
            </a:r>
            <a:r>
              <a:rPr lang="pt-BR" altLang="pt-BR" sz="2000" b="1" dirty="0"/>
              <a:t>Escola Carioca</a:t>
            </a:r>
            <a:r>
              <a:rPr lang="pt-BR" altLang="pt-BR" sz="2000" dirty="0"/>
              <a:t>: </a:t>
            </a:r>
          </a:p>
          <a:p>
            <a:pPr marL="0" indent="0" eaLnBrk="1" hangingPunct="1">
              <a:lnSpc>
                <a:spcPct val="100000"/>
              </a:lnSpc>
              <a:buFontTx/>
              <a:buNone/>
            </a:pPr>
            <a:endParaRPr lang="pt-BR" altLang="pt-BR" sz="2000" dirty="0"/>
          </a:p>
          <a:p>
            <a:pPr marL="0" indent="0" eaLnBrk="1" hangingPunct="1">
              <a:lnSpc>
                <a:spcPct val="100000"/>
              </a:lnSpc>
              <a:buFontTx/>
              <a:buNone/>
            </a:pPr>
            <a:r>
              <a:rPr lang="pt-BR" altLang="pt-BR" sz="2000" dirty="0"/>
              <a:t>“</a:t>
            </a:r>
            <a:r>
              <a:rPr lang="pt-BR" altLang="pt-BR" sz="2000" i="1" dirty="0"/>
              <a:t>um repertório característico de formas arquitetônicas da </a:t>
            </a:r>
            <a:r>
              <a:rPr lang="pt-BR" altLang="pt-BR" sz="2000" b="1" i="1" dirty="0"/>
              <a:t>escola carioca</a:t>
            </a:r>
            <a:r>
              <a:rPr lang="pt-BR" altLang="pt-BR" sz="2000" i="1" dirty="0"/>
              <a:t>, da qual </a:t>
            </a:r>
            <a:r>
              <a:rPr lang="pt-BR" altLang="pt-BR" sz="2000" i="1" dirty="0" err="1"/>
              <a:t>Reidy</a:t>
            </a:r>
            <a:r>
              <a:rPr lang="pt-BR" altLang="pt-BR" sz="2000" i="1" dirty="0"/>
              <a:t>, membro do grupo que projetou e construiu o Ministério da Educação foi fundador junto a Oscar Niemeyer</a:t>
            </a:r>
            <a:r>
              <a:rPr lang="pt-BR" altLang="pt-BR" sz="2000" dirty="0"/>
              <a:t>.” </a:t>
            </a:r>
          </a:p>
        </p:txBody>
      </p:sp>
      <p:sp>
        <p:nvSpPr>
          <p:cNvPr id="2" name="Text Box 4">
            <a:extLst>
              <a:ext uri="{FF2B5EF4-FFF2-40B4-BE49-F238E27FC236}">
                <a16:creationId xmlns:a16="http://schemas.microsoft.com/office/drawing/2014/main" id="{876E684E-3FD7-464A-ADDC-27341B274B2A}"/>
              </a:ext>
            </a:extLst>
          </p:cNvPr>
          <p:cNvSpPr txBox="1">
            <a:spLocks noChangeArrowheads="1"/>
          </p:cNvSpPr>
          <p:nvPr/>
        </p:nvSpPr>
        <p:spPr bwMode="auto">
          <a:xfrm>
            <a:off x="2063750" y="1952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800" dirty="0">
              <a:solidFill>
                <a:schemeClr val="tx2"/>
              </a:solidFill>
            </a:endParaRPr>
          </a:p>
        </p:txBody>
      </p:sp>
      <p:pic>
        <p:nvPicPr>
          <p:cNvPr id="6" name="Picture 2" descr="casa morumbi">
            <a:extLst>
              <a:ext uri="{FF2B5EF4-FFF2-40B4-BE49-F238E27FC236}">
                <a16:creationId xmlns:a16="http://schemas.microsoft.com/office/drawing/2014/main" id="{6EF5B187-10EE-471C-998C-A288B5C02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4474974"/>
            <a:ext cx="3250769" cy="2416067"/>
          </a:xfrm>
          <a:prstGeom prst="rect">
            <a:avLst/>
          </a:prstGeom>
          <a:noFill/>
        </p:spPr>
      </p:pic>
      <p:pic>
        <p:nvPicPr>
          <p:cNvPr id="3" name="Picture 12" descr="puericultura1a">
            <a:extLst>
              <a:ext uri="{FF2B5EF4-FFF2-40B4-BE49-F238E27FC236}">
                <a16:creationId xmlns:a16="http://schemas.microsoft.com/office/drawing/2014/main" id="{5195A717-C41C-4F9D-AF31-B91E27293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531" y="4459637"/>
            <a:ext cx="4079930" cy="237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a:extLst>
              <a:ext uri="{FF2B5EF4-FFF2-40B4-BE49-F238E27FC236}">
                <a16:creationId xmlns:a16="http://schemas.microsoft.com/office/drawing/2014/main" id="{6C215539-0260-4453-B4E3-B75C6CB9BFDE}"/>
              </a:ext>
            </a:extLst>
          </p:cNvPr>
          <p:cNvSpPr txBox="1">
            <a:spLocks noChangeArrowheads="1"/>
          </p:cNvSpPr>
          <p:nvPr/>
        </p:nvSpPr>
        <p:spPr bwMode="auto">
          <a:xfrm>
            <a:off x="7831111" y="3979990"/>
            <a:ext cx="244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latin typeface="+mn-lt"/>
              </a:rPr>
              <a:t>Cidade universitária – Rio de Janeiro</a:t>
            </a:r>
          </a:p>
          <a:p>
            <a:pPr eaLnBrk="1" hangingPunct="1">
              <a:spcBef>
                <a:spcPct val="0"/>
              </a:spcBef>
              <a:buFontTx/>
              <a:buNone/>
            </a:pPr>
            <a:r>
              <a:rPr lang="pt-BR" altLang="pt-BR" sz="1200" dirty="0">
                <a:latin typeface="+mn-lt"/>
              </a:rPr>
              <a:t>Jorge Moreira - 1950 </a:t>
            </a:r>
          </a:p>
        </p:txBody>
      </p:sp>
      <p:sp>
        <p:nvSpPr>
          <p:cNvPr id="8" name="Text Box 3">
            <a:extLst>
              <a:ext uri="{FF2B5EF4-FFF2-40B4-BE49-F238E27FC236}">
                <a16:creationId xmlns:a16="http://schemas.microsoft.com/office/drawing/2014/main" id="{ACDD0263-36A0-47EB-8A79-DA6C7991008D}"/>
              </a:ext>
            </a:extLst>
          </p:cNvPr>
          <p:cNvSpPr txBox="1">
            <a:spLocks noChangeArrowheads="1"/>
          </p:cNvSpPr>
          <p:nvPr/>
        </p:nvSpPr>
        <p:spPr bwMode="auto">
          <a:xfrm>
            <a:off x="38881" y="4162011"/>
            <a:ext cx="30861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Res. do arquiteto – 1950 - Oswaldo Bratke</a:t>
            </a:r>
          </a:p>
        </p:txBody>
      </p:sp>
      <p:pic>
        <p:nvPicPr>
          <p:cNvPr id="13" name="Picture 15" descr="puericulturaa">
            <a:extLst>
              <a:ext uri="{FF2B5EF4-FFF2-40B4-BE49-F238E27FC236}">
                <a16:creationId xmlns:a16="http://schemas.microsoft.com/office/drawing/2014/main" id="{DC8AC9BC-FED3-4C2F-B6AC-54F98EA2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898304" y="4459637"/>
            <a:ext cx="3293696" cy="2398363"/>
          </a:xfrm>
          <a:prstGeom prst="rect">
            <a:avLst/>
          </a:prstGeom>
          <a:noFill/>
        </p:spPr>
      </p:pic>
    </p:spTree>
    <p:extLst>
      <p:ext uri="{BB962C8B-B14F-4D97-AF65-F5344CB8AC3E}">
        <p14:creationId xmlns:p14="http://schemas.microsoft.com/office/powerpoint/2010/main" val="368363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A7BCE8E8-2D4A-4B14-9315-7B3965B5859A}"/>
              </a:ext>
            </a:extLst>
          </p:cNvPr>
          <p:cNvSpPr>
            <a:spLocks noGrp="1" noChangeArrowheads="1"/>
          </p:cNvSpPr>
          <p:nvPr>
            <p:ph type="body" idx="1"/>
          </p:nvPr>
        </p:nvSpPr>
        <p:spPr>
          <a:xfrm>
            <a:off x="38746" y="120112"/>
            <a:ext cx="12191999" cy="6188613"/>
          </a:xfrm>
        </p:spPr>
        <p:txBody>
          <a:bodyPr>
            <a:noAutofit/>
          </a:bodyPr>
          <a:lstStyle/>
          <a:p>
            <a:pPr marL="0" indent="0" eaLnBrk="1" hangingPunct="1">
              <a:lnSpc>
                <a:spcPct val="100000"/>
              </a:lnSpc>
              <a:spcBef>
                <a:spcPts val="0"/>
              </a:spcBef>
              <a:buFontTx/>
              <a:buNone/>
            </a:pPr>
            <a:r>
              <a:rPr lang="en-US" altLang="pt-BR" sz="2000" b="1" dirty="0"/>
              <a:t>PETER</a:t>
            </a:r>
            <a:r>
              <a:rPr lang="en-US" altLang="pt-BR" sz="2000" dirty="0"/>
              <a:t>, John. </a:t>
            </a:r>
            <a:r>
              <a:rPr lang="en-US" altLang="pt-BR" sz="2000" i="1" dirty="0"/>
              <a:t>Masters of modern architecture</a:t>
            </a:r>
            <a:r>
              <a:rPr lang="en-US" altLang="pt-BR" sz="2000" dirty="0"/>
              <a:t>.  New York : G. </a:t>
            </a:r>
            <a:r>
              <a:rPr lang="en-US" altLang="pt-BR" sz="2000" dirty="0" err="1"/>
              <a:t>Braziller</a:t>
            </a:r>
            <a:r>
              <a:rPr lang="en-US" altLang="pt-BR" sz="2000" dirty="0"/>
              <a:t>, </a:t>
            </a:r>
            <a:r>
              <a:rPr lang="en-US" altLang="pt-BR" sz="2000" b="1" dirty="0"/>
              <a:t>1958</a:t>
            </a:r>
          </a:p>
          <a:p>
            <a:pPr marL="0" indent="0" eaLnBrk="1" hangingPunct="1">
              <a:lnSpc>
                <a:spcPct val="100000"/>
              </a:lnSpc>
              <a:spcBef>
                <a:spcPts val="0"/>
              </a:spcBef>
              <a:buFontTx/>
              <a:buNone/>
            </a:pPr>
            <a:r>
              <a:rPr lang="pt-BR" altLang="pt-BR" sz="2000" dirty="0"/>
              <a:t>inclui na sua </a:t>
            </a:r>
            <a:r>
              <a:rPr lang="pt-BR" altLang="pt-BR" sz="2000" b="1" dirty="0"/>
              <a:t>seleção dos arquitetos mais importantes do movimento moderno </a:t>
            </a:r>
            <a:r>
              <a:rPr lang="pt-BR" altLang="pt-BR" sz="2000" dirty="0"/>
              <a:t>alguns brasileiros: </a:t>
            </a:r>
          </a:p>
          <a:p>
            <a:pPr marL="0" indent="0" eaLnBrk="1" hangingPunct="1">
              <a:lnSpc>
                <a:spcPct val="100000"/>
              </a:lnSpc>
              <a:spcBef>
                <a:spcPts val="0"/>
              </a:spcBef>
              <a:buFontTx/>
              <a:buNone/>
            </a:pPr>
            <a:r>
              <a:rPr lang="pt-BR" altLang="pt-BR" sz="2000" dirty="0"/>
              <a:t>(Leão, Vasconcellos, Moreira, </a:t>
            </a:r>
            <a:r>
              <a:rPr lang="pt-BR" altLang="pt-BR" sz="2000" dirty="0" err="1"/>
              <a:t>Reidy</a:t>
            </a:r>
            <a:r>
              <a:rPr lang="pt-BR" altLang="pt-BR" sz="2000" dirty="0"/>
              <a:t>, Niemeyer, Costa), Irmãos Roberto e Oswaldo Bratke. </a:t>
            </a:r>
            <a:endParaRPr lang="en-US" altLang="pt-BR" sz="2000" dirty="0"/>
          </a:p>
          <a:p>
            <a:pPr marL="0" indent="0" eaLnBrk="1" hangingPunct="1">
              <a:lnSpc>
                <a:spcPct val="100000"/>
              </a:lnSpc>
              <a:spcBef>
                <a:spcPts val="0"/>
              </a:spcBef>
              <a:buFontTx/>
              <a:buNone/>
            </a:pPr>
            <a:endParaRPr lang="en-US" altLang="pt-BR" sz="2000" i="1" dirty="0"/>
          </a:p>
          <a:p>
            <a:pPr marL="0" indent="0" eaLnBrk="1" hangingPunct="1">
              <a:lnSpc>
                <a:spcPct val="100000"/>
              </a:lnSpc>
              <a:spcBef>
                <a:spcPts val="0"/>
              </a:spcBef>
              <a:buFontTx/>
              <a:buNone/>
            </a:pPr>
            <a:r>
              <a:rPr lang="en-US" altLang="pt-BR" sz="2000" b="1" dirty="0"/>
              <a:t>PETER</a:t>
            </a:r>
            <a:r>
              <a:rPr lang="en-US" altLang="pt-BR" sz="2000" dirty="0"/>
              <a:t>, John</a:t>
            </a:r>
            <a:r>
              <a:rPr lang="en-US" altLang="pt-BR" sz="2000" i="1" dirty="0"/>
              <a:t>. The oral history of modern architecture: interviews with the greatest architects of the twentieth century.</a:t>
            </a:r>
            <a:r>
              <a:rPr lang="en-US" altLang="pt-BR" sz="2000" dirty="0"/>
              <a:t> </a:t>
            </a:r>
            <a:r>
              <a:rPr lang="pt-BR" altLang="pt-BR" sz="2000" dirty="0"/>
              <a:t>New York : H.N. Abrams, </a:t>
            </a:r>
            <a:r>
              <a:rPr lang="pt-BR" altLang="pt-BR" sz="2000" b="1" dirty="0"/>
              <a:t>1994</a:t>
            </a:r>
          </a:p>
          <a:p>
            <a:pPr marL="0" indent="0" eaLnBrk="1" hangingPunct="1">
              <a:lnSpc>
                <a:spcPct val="100000"/>
              </a:lnSpc>
              <a:spcBef>
                <a:spcPts val="0"/>
              </a:spcBef>
              <a:buFontTx/>
              <a:buNone/>
            </a:pPr>
            <a:r>
              <a:rPr lang="es-ES_tradnl" altLang="pt-BR" sz="2000" dirty="0"/>
              <a:t>entre os 16 entrevistados, </a:t>
            </a:r>
            <a:r>
              <a:rPr lang="es-ES_tradnl" altLang="pt-BR" sz="2000" dirty="0" err="1"/>
              <a:t>um</a:t>
            </a:r>
            <a:r>
              <a:rPr lang="es-ES_tradnl" altLang="pt-BR" sz="2000" dirty="0"/>
              <a:t> brasileiro</a:t>
            </a:r>
            <a:r>
              <a:rPr lang="es-ES_tradnl" altLang="pt-BR" sz="2000" b="1" dirty="0"/>
              <a:t>: Oscar Niemeyer</a:t>
            </a:r>
          </a:p>
          <a:p>
            <a:pPr marL="0" indent="0" eaLnBrk="1" hangingPunct="1">
              <a:lnSpc>
                <a:spcPct val="100000"/>
              </a:lnSpc>
              <a:spcBef>
                <a:spcPts val="0"/>
              </a:spcBef>
              <a:buFontTx/>
              <a:buNone/>
            </a:pPr>
            <a:r>
              <a:rPr lang="en-US" altLang="pt-BR" sz="2000" dirty="0"/>
              <a:t>entre </a:t>
            </a:r>
            <a:r>
              <a:rPr lang="en-US" altLang="pt-BR" sz="2000" dirty="0" err="1"/>
              <a:t>os</a:t>
            </a:r>
            <a:r>
              <a:rPr lang="en-US" altLang="pt-BR" sz="2000" dirty="0"/>
              <a:t> 59 </a:t>
            </a:r>
            <a:r>
              <a:rPr lang="en-US" altLang="pt-BR" sz="2000" dirty="0" err="1"/>
              <a:t>depoimentos</a:t>
            </a:r>
            <a:r>
              <a:rPr lang="en-US" altLang="pt-BR" sz="2000" dirty="0"/>
              <a:t>: 3 </a:t>
            </a:r>
            <a:r>
              <a:rPr lang="en-US" altLang="pt-BR" sz="2000" dirty="0" err="1"/>
              <a:t>brasileiros</a:t>
            </a:r>
            <a:r>
              <a:rPr lang="en-US" altLang="pt-BR" sz="2000" dirty="0"/>
              <a:t>: </a:t>
            </a:r>
            <a:r>
              <a:rPr lang="pt-BR" altLang="pt-BR" sz="2000" b="1" dirty="0"/>
              <a:t>Marcelo Roberto, </a:t>
            </a:r>
            <a:r>
              <a:rPr lang="pt-BR" altLang="pt-BR" sz="2000" b="1" dirty="0" err="1"/>
              <a:t>Reidy</a:t>
            </a:r>
            <a:r>
              <a:rPr lang="pt-BR" altLang="pt-BR" sz="2000" b="1" dirty="0"/>
              <a:t> e Bratke</a:t>
            </a:r>
            <a:r>
              <a:rPr lang="pt-BR" altLang="pt-BR" sz="2000" dirty="0"/>
              <a:t> </a:t>
            </a:r>
            <a:endParaRPr lang="en-US" altLang="pt-BR" sz="2000" dirty="0"/>
          </a:p>
          <a:p>
            <a:pPr marL="0" indent="0" eaLnBrk="1" hangingPunct="1">
              <a:lnSpc>
                <a:spcPct val="100000"/>
              </a:lnSpc>
              <a:spcBef>
                <a:spcPts val="0"/>
              </a:spcBef>
              <a:buFontTx/>
              <a:buNone/>
            </a:pPr>
            <a:endParaRPr lang="en-US" altLang="pt-BR" sz="2000" dirty="0"/>
          </a:p>
          <a:p>
            <a:pPr marL="0" indent="0" eaLnBrk="1" hangingPunct="1">
              <a:lnSpc>
                <a:spcPct val="100000"/>
              </a:lnSpc>
              <a:spcBef>
                <a:spcPts val="0"/>
              </a:spcBef>
              <a:buFontTx/>
              <a:buNone/>
            </a:pPr>
            <a:endParaRPr lang="en-US" altLang="pt-BR" sz="2000" b="1" dirty="0"/>
          </a:p>
          <a:p>
            <a:pPr marL="0" indent="0" eaLnBrk="1" hangingPunct="1">
              <a:lnSpc>
                <a:spcPct val="100000"/>
              </a:lnSpc>
              <a:spcBef>
                <a:spcPts val="0"/>
              </a:spcBef>
              <a:buFontTx/>
              <a:buNone/>
            </a:pPr>
            <a:r>
              <a:rPr lang="en-US" altLang="pt-BR" sz="2000" b="1" dirty="0"/>
              <a:t>JOEDICKE</a:t>
            </a:r>
            <a:r>
              <a:rPr lang="en-US" altLang="pt-BR" sz="2000" dirty="0"/>
              <a:t>, Jürgen. </a:t>
            </a:r>
            <a:r>
              <a:rPr lang="en-US" altLang="pt-BR" sz="2000" i="1" dirty="0"/>
              <a:t>A history of modern architecture</a:t>
            </a:r>
            <a:r>
              <a:rPr lang="en-US" altLang="pt-BR" sz="2000" dirty="0"/>
              <a:t>. New York: Praeger, 1959.</a:t>
            </a:r>
          </a:p>
          <a:p>
            <a:pPr marL="0" indent="0" eaLnBrk="1" hangingPunct="1">
              <a:lnSpc>
                <a:spcPct val="100000"/>
              </a:lnSpc>
              <a:spcBef>
                <a:spcPts val="0"/>
              </a:spcBef>
              <a:buFontTx/>
              <a:buNone/>
            </a:pPr>
            <a:r>
              <a:rPr lang="en-US" altLang="pt-BR" sz="2000" dirty="0" err="1"/>
              <a:t>Estruturado</a:t>
            </a:r>
            <a:r>
              <a:rPr lang="en-US" altLang="pt-BR" sz="2000" dirty="0"/>
              <a:t> por </a:t>
            </a:r>
            <a:r>
              <a:rPr lang="en-US" altLang="pt-BR" sz="2000" dirty="0" err="1"/>
              <a:t>países</a:t>
            </a:r>
            <a:r>
              <a:rPr lang="en-US" altLang="pt-BR" sz="2000" dirty="0"/>
              <a:t>: Brasil – o </a:t>
            </a:r>
            <a:r>
              <a:rPr lang="en-US" altLang="pt-BR" sz="2000" dirty="0" err="1"/>
              <a:t>único</a:t>
            </a:r>
            <a:r>
              <a:rPr lang="en-US" altLang="pt-BR" sz="2000" dirty="0"/>
              <a:t> </a:t>
            </a:r>
            <a:r>
              <a:rPr lang="en-US" altLang="pt-BR" sz="2000" dirty="0" err="1"/>
              <a:t>país</a:t>
            </a:r>
            <a:r>
              <a:rPr lang="en-US" altLang="pt-BR" sz="2000" dirty="0"/>
              <a:t> </a:t>
            </a:r>
            <a:r>
              <a:rPr lang="en-US" altLang="pt-BR" sz="2000" dirty="0" err="1"/>
              <a:t>latino</a:t>
            </a:r>
            <a:r>
              <a:rPr lang="en-US" altLang="pt-BR" sz="2000" dirty="0"/>
              <a:t>-americano </a:t>
            </a:r>
          </a:p>
          <a:p>
            <a:pPr marL="0" indent="0" eaLnBrk="1" hangingPunct="1">
              <a:lnSpc>
                <a:spcPct val="100000"/>
              </a:lnSpc>
              <a:spcBef>
                <a:spcPts val="0"/>
              </a:spcBef>
              <a:buFontTx/>
              <a:buNone/>
            </a:pPr>
            <a:endParaRPr lang="en-US" altLang="pt-BR" sz="2000" dirty="0"/>
          </a:p>
          <a:p>
            <a:pPr eaLnBrk="1" hangingPunct="1">
              <a:lnSpc>
                <a:spcPct val="80000"/>
              </a:lnSpc>
              <a:buFontTx/>
              <a:buNone/>
            </a:pPr>
            <a:r>
              <a:rPr lang="en-US" altLang="pt-BR" sz="2000" b="1" dirty="0"/>
              <a:t>BENEVOLO</a:t>
            </a:r>
            <a:r>
              <a:rPr lang="en-US" altLang="pt-BR" sz="2000" dirty="0"/>
              <a:t>, Leonardo. </a:t>
            </a:r>
            <a:r>
              <a:rPr lang="pt-BR" altLang="pt-BR" sz="2000" i="1" dirty="0" err="1"/>
              <a:t>Storia</a:t>
            </a:r>
            <a:r>
              <a:rPr lang="pt-BR" altLang="pt-BR" sz="2000" i="1" dirty="0"/>
              <a:t> </a:t>
            </a:r>
            <a:r>
              <a:rPr lang="pt-BR" altLang="pt-BR" sz="2000" i="1" dirty="0" err="1"/>
              <a:t>dell’Architettura</a:t>
            </a:r>
            <a:r>
              <a:rPr lang="pt-BR" altLang="pt-BR" sz="2000" i="1" dirty="0"/>
              <a:t> moderna</a:t>
            </a:r>
            <a:r>
              <a:rPr lang="pt-BR" altLang="pt-BR" sz="2000" b="1" dirty="0"/>
              <a:t>. </a:t>
            </a:r>
            <a:r>
              <a:rPr lang="en-US" altLang="pt-BR" sz="2000" dirty="0"/>
              <a:t>Bari: </a:t>
            </a:r>
            <a:r>
              <a:rPr lang="en-US" altLang="pt-BR" sz="2000" dirty="0" err="1"/>
              <a:t>Laterza</a:t>
            </a:r>
            <a:r>
              <a:rPr lang="en-US" altLang="pt-BR" sz="2000" dirty="0"/>
              <a:t>, 1960 </a:t>
            </a:r>
          </a:p>
          <a:p>
            <a:pPr marL="0" indent="0">
              <a:lnSpc>
                <a:spcPct val="100000"/>
              </a:lnSpc>
              <a:spcBef>
                <a:spcPts val="0"/>
              </a:spcBef>
              <a:buNone/>
            </a:pPr>
            <a:r>
              <a:rPr lang="pt-BR" sz="2000" dirty="0">
                <a:ea typeface="Times New Roman" panose="02020603050405020304" pitchFamily="18" charset="0"/>
              </a:rPr>
              <a:t>Brasil presente desde a primeira edição – </a:t>
            </a:r>
            <a:r>
              <a:rPr lang="pt-BR" sz="2000" b="1" dirty="0">
                <a:ea typeface="Times New Roman" panose="02020603050405020304" pitchFamily="18" charset="0"/>
              </a:rPr>
              <a:t>capítulo XIX  </a:t>
            </a:r>
            <a:r>
              <a:rPr lang="pt-BR" sz="2000" dirty="0">
                <a:ea typeface="Times New Roman" panose="02020603050405020304" pitchFamily="18" charset="0"/>
              </a:rPr>
              <a:t>- A difusão mundial </a:t>
            </a:r>
          </a:p>
          <a:p>
            <a:pPr marL="0" indent="0">
              <a:lnSpc>
                <a:spcPct val="100000"/>
              </a:lnSpc>
              <a:spcBef>
                <a:spcPts val="0"/>
              </a:spcBef>
              <a:buNone/>
            </a:pPr>
            <a:r>
              <a:rPr lang="pt-BR" sz="2000" dirty="0">
                <a:ea typeface="Times New Roman" panose="02020603050405020304" pitchFamily="18" charset="0"/>
              </a:rPr>
              <a:t>Na </a:t>
            </a:r>
            <a:r>
              <a:rPr lang="pt-BR" sz="2000" b="1" dirty="0">
                <a:ea typeface="Times New Roman" panose="02020603050405020304" pitchFamily="18" charset="0"/>
              </a:rPr>
              <a:t>quarta edição </a:t>
            </a:r>
            <a:r>
              <a:rPr lang="pt-BR" sz="2000" dirty="0">
                <a:ea typeface="Times New Roman" panose="02020603050405020304" pitchFamily="18" charset="0"/>
              </a:rPr>
              <a:t>traduzida para o português, em </a:t>
            </a:r>
            <a:r>
              <a:rPr lang="pt-BR" sz="2000" b="1" dirty="0">
                <a:ea typeface="Times New Roman" panose="02020603050405020304" pitchFamily="18" charset="0"/>
              </a:rPr>
              <a:t>1994</a:t>
            </a:r>
            <a:r>
              <a:rPr lang="pt-BR" sz="2000" dirty="0">
                <a:ea typeface="Times New Roman" panose="02020603050405020304" pitchFamily="18" charset="0"/>
              </a:rPr>
              <a:t>, no </a:t>
            </a:r>
            <a:r>
              <a:rPr lang="pt-BR" sz="2000" b="1" dirty="0">
                <a:ea typeface="Times New Roman" panose="02020603050405020304" pitchFamily="18" charset="0"/>
              </a:rPr>
              <a:t>capítulo XX </a:t>
            </a:r>
            <a:r>
              <a:rPr lang="pt-BR" sz="2000" dirty="0">
                <a:ea typeface="Times New Roman" panose="02020603050405020304" pitchFamily="18" charset="0"/>
              </a:rPr>
              <a:t>– O novo campo internacional -  </a:t>
            </a:r>
          </a:p>
          <a:p>
            <a:pPr marL="0" indent="0">
              <a:lnSpc>
                <a:spcPct val="100000"/>
              </a:lnSpc>
              <a:spcBef>
                <a:spcPts val="0"/>
              </a:spcBef>
              <a:buNone/>
            </a:pPr>
            <a:r>
              <a:rPr lang="pt-BR" sz="2000" dirty="0">
                <a:ea typeface="Times New Roman" panose="02020603050405020304" pitchFamily="18" charset="0"/>
              </a:rPr>
              <a:t>10 páginas à arquitetura brasileira, provavelmente o maior espaço à produção brasileira dentre as edições analisadas. </a:t>
            </a:r>
          </a:p>
          <a:p>
            <a:pPr marL="0" indent="0">
              <a:lnSpc>
                <a:spcPct val="100000"/>
              </a:lnSpc>
              <a:spcBef>
                <a:spcPts val="0"/>
              </a:spcBef>
              <a:buNone/>
            </a:pPr>
            <a:r>
              <a:rPr lang="pt-BR" sz="2000" dirty="0">
                <a:effectLst/>
                <a:ea typeface="Times New Roman" panose="02020603050405020304" pitchFamily="18" charset="0"/>
              </a:rPr>
              <a:t>Faz um breve histórico da introdução da arquitetura moderna no país desde a semana de arte moderna, Warchavchik; Rino Levi até Brasília, tendo como referência </a:t>
            </a:r>
            <a:r>
              <a:rPr lang="pt-BR" sz="2000" i="1" dirty="0" err="1">
                <a:effectLst/>
                <a:ea typeface="Times New Roman" panose="02020603050405020304" pitchFamily="18" charset="0"/>
              </a:rPr>
              <a:t>Modern</a:t>
            </a:r>
            <a:r>
              <a:rPr lang="pt-BR" sz="2000" i="1" dirty="0">
                <a:effectLst/>
                <a:ea typeface="Times New Roman" panose="02020603050405020304" pitchFamily="18" charset="0"/>
              </a:rPr>
              <a:t> </a:t>
            </a:r>
            <a:r>
              <a:rPr lang="pt-BR" sz="2000" i="1" dirty="0" err="1">
                <a:effectLst/>
                <a:ea typeface="Times New Roman" panose="02020603050405020304" pitchFamily="18" charset="0"/>
              </a:rPr>
              <a:t>Architecture</a:t>
            </a:r>
            <a:r>
              <a:rPr lang="pt-BR" sz="2000" i="1" dirty="0">
                <a:effectLst/>
                <a:ea typeface="Times New Roman" panose="02020603050405020304" pitchFamily="18" charset="0"/>
              </a:rPr>
              <a:t> in </a:t>
            </a:r>
            <a:r>
              <a:rPr lang="pt-BR" sz="2000" i="1" dirty="0" err="1">
                <a:effectLst/>
                <a:ea typeface="Times New Roman" panose="02020603050405020304" pitchFamily="18" charset="0"/>
              </a:rPr>
              <a:t>Brazil</a:t>
            </a:r>
            <a:r>
              <a:rPr lang="pt-BR" sz="2000" dirty="0">
                <a:effectLst/>
                <a:ea typeface="Times New Roman" panose="02020603050405020304" pitchFamily="18" charset="0"/>
              </a:rPr>
              <a:t> de </a:t>
            </a:r>
            <a:r>
              <a:rPr lang="pt-BR" sz="2000" dirty="0" err="1">
                <a:effectLst/>
                <a:ea typeface="Times New Roman" panose="02020603050405020304" pitchFamily="18" charset="0"/>
              </a:rPr>
              <a:t>H.Mindlin</a:t>
            </a:r>
            <a:r>
              <a:rPr lang="pt-BR" sz="2000" dirty="0">
                <a:effectLst/>
                <a:ea typeface="Times New Roman" panose="02020603050405020304" pitchFamily="18" charset="0"/>
              </a:rPr>
              <a:t> e </a:t>
            </a:r>
            <a:r>
              <a:rPr lang="pt-BR" sz="2000" i="1" dirty="0">
                <a:effectLst/>
                <a:ea typeface="Times New Roman" panose="02020603050405020304" pitchFamily="18" charset="0"/>
              </a:rPr>
              <a:t>Arquitetura Brasileira</a:t>
            </a:r>
            <a:r>
              <a:rPr lang="pt-BR" sz="2000" dirty="0">
                <a:effectLst/>
                <a:ea typeface="Times New Roman" panose="02020603050405020304" pitchFamily="18" charset="0"/>
              </a:rPr>
              <a:t> de Lúcio Costa e a revisão de Alberto Xavier.   </a:t>
            </a:r>
          </a:p>
          <a:p>
            <a:pPr eaLnBrk="1" hangingPunct="1">
              <a:lnSpc>
                <a:spcPct val="80000"/>
              </a:lnSpc>
              <a:buFontTx/>
              <a:buNone/>
            </a:pPr>
            <a:endParaRPr lang="en-US" altLang="pt-BR" sz="2000" dirty="0"/>
          </a:p>
          <a:p>
            <a:pPr eaLnBrk="1" hangingPunct="1">
              <a:buFontTx/>
              <a:buNone/>
            </a:pPr>
            <a:endParaRPr lang="en-US" altLang="pt-BR" sz="2000" dirty="0"/>
          </a:p>
          <a:p>
            <a:pPr eaLnBrk="1" hangingPunct="1"/>
            <a:endParaRPr lang="en-US" altLang="pt-BR" sz="2000" dirty="0"/>
          </a:p>
          <a:p>
            <a:pPr eaLnBrk="1" hangingPunct="1">
              <a:buFontTx/>
              <a:buNone/>
            </a:pPr>
            <a:endParaRPr lang="en-US" altLang="pt-BR" dirty="0"/>
          </a:p>
          <a:p>
            <a:pPr eaLnBrk="1" hangingPunct="1"/>
            <a:endParaRPr lang="pt-BR" altLang="pt-BR" dirty="0"/>
          </a:p>
        </p:txBody>
      </p:sp>
    </p:spTree>
    <p:extLst>
      <p:ext uri="{BB962C8B-B14F-4D97-AF65-F5344CB8AC3E}">
        <p14:creationId xmlns:p14="http://schemas.microsoft.com/office/powerpoint/2010/main" val="400444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Foto em preto e branco com texto preto sobre fundo branco&#10;&#10;Descrição gerada automaticamente">
            <a:extLst>
              <a:ext uri="{FF2B5EF4-FFF2-40B4-BE49-F238E27FC236}">
                <a16:creationId xmlns:a16="http://schemas.microsoft.com/office/drawing/2014/main" id="{BADB8EA4-24AC-47F0-90B4-2FC74F369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912" y="-1"/>
            <a:ext cx="3053088" cy="3661954"/>
          </a:xfrm>
          <a:prstGeom prst="rect">
            <a:avLst/>
          </a:prstGeom>
        </p:spPr>
      </p:pic>
      <p:pic>
        <p:nvPicPr>
          <p:cNvPr id="7" name="Imagem 6" descr="Foto em preto e branco com texto preto sobre fundo branco&#10;&#10;Descrição gerada automaticamente">
            <a:extLst>
              <a:ext uri="{FF2B5EF4-FFF2-40B4-BE49-F238E27FC236}">
                <a16:creationId xmlns:a16="http://schemas.microsoft.com/office/drawing/2014/main" id="{BC9A7FBF-E742-407C-B3E4-7498594D9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98705" cy="3661953"/>
          </a:xfrm>
          <a:prstGeom prst="rect">
            <a:avLst/>
          </a:prstGeom>
        </p:spPr>
      </p:pic>
      <p:pic>
        <p:nvPicPr>
          <p:cNvPr id="9" name="Imagem 8" descr="Uma imagem contendo texto&#10;&#10;Descrição gerada automaticamente">
            <a:extLst>
              <a:ext uri="{FF2B5EF4-FFF2-40B4-BE49-F238E27FC236}">
                <a16:creationId xmlns:a16="http://schemas.microsoft.com/office/drawing/2014/main" id="{5FDF2219-0F3E-41D7-BA05-5924B76E5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165" y="17416"/>
            <a:ext cx="2625562" cy="3644537"/>
          </a:xfrm>
          <a:prstGeom prst="rect">
            <a:avLst/>
          </a:prstGeom>
        </p:spPr>
      </p:pic>
      <p:pic>
        <p:nvPicPr>
          <p:cNvPr id="11" name="Imagem 10" descr="Foto preta e branca do aeroporto&#10;&#10;Descrição gerada automaticamente">
            <a:extLst>
              <a:ext uri="{FF2B5EF4-FFF2-40B4-BE49-F238E27FC236}">
                <a16:creationId xmlns:a16="http://schemas.microsoft.com/office/drawing/2014/main" id="{17FD3D87-23A4-4454-97FF-80BCADF4D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820" y="0"/>
            <a:ext cx="2534154" cy="3661954"/>
          </a:xfrm>
          <a:prstGeom prst="rect">
            <a:avLst/>
          </a:prstGeom>
        </p:spPr>
      </p:pic>
      <p:pic>
        <p:nvPicPr>
          <p:cNvPr id="13" name="Imagem 12" descr="Uma imagem contendo texto, mesa, estacionado, grande&#10;&#10;Descrição gerada automaticamente">
            <a:extLst>
              <a:ext uri="{FF2B5EF4-FFF2-40B4-BE49-F238E27FC236}">
                <a16:creationId xmlns:a16="http://schemas.microsoft.com/office/drawing/2014/main" id="{9F520071-4779-4B55-A95A-E828E4BF2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6078" y="3735977"/>
            <a:ext cx="2252379" cy="3122023"/>
          </a:xfrm>
          <a:prstGeom prst="rect">
            <a:avLst/>
          </a:prstGeom>
        </p:spPr>
      </p:pic>
      <p:sp>
        <p:nvSpPr>
          <p:cNvPr id="15" name="CaixaDeTexto 14">
            <a:extLst>
              <a:ext uri="{FF2B5EF4-FFF2-40B4-BE49-F238E27FC236}">
                <a16:creationId xmlns:a16="http://schemas.microsoft.com/office/drawing/2014/main" id="{F4FDD775-B823-4222-B5FD-B4A06973D0FD}"/>
              </a:ext>
            </a:extLst>
          </p:cNvPr>
          <p:cNvSpPr txBox="1"/>
          <p:nvPr/>
        </p:nvSpPr>
        <p:spPr>
          <a:xfrm>
            <a:off x="130767" y="3791835"/>
            <a:ext cx="9396053" cy="2862322"/>
          </a:xfrm>
          <a:prstGeom prst="rect">
            <a:avLst/>
          </a:prstGeom>
          <a:noFill/>
        </p:spPr>
        <p:txBody>
          <a:bodyPr wrap="square">
            <a:spAutoFit/>
          </a:bodyPr>
          <a:lstStyle/>
          <a:p>
            <a:pPr marL="0" indent="0">
              <a:lnSpc>
                <a:spcPct val="100000"/>
              </a:lnSpc>
              <a:spcBef>
                <a:spcPts val="0"/>
              </a:spcBef>
              <a:buNone/>
            </a:pPr>
            <a:r>
              <a:rPr lang="pt-BR" sz="1800" dirty="0">
                <a:effectLst/>
                <a:ea typeface="Times New Roman" panose="02020603050405020304" pitchFamily="18" charset="0"/>
              </a:rPr>
              <a:t>Compara </a:t>
            </a:r>
            <a:r>
              <a:rPr lang="pt-BR" sz="1800" dirty="0">
                <a:ea typeface="Times New Roman" panose="02020603050405020304" pitchFamily="18" charset="0"/>
              </a:rPr>
              <a:t>o projeto de </a:t>
            </a:r>
            <a:r>
              <a:rPr lang="pt-BR" sz="1800" dirty="0" err="1">
                <a:ea typeface="Times New Roman" panose="02020603050405020304" pitchFamily="18" charset="0"/>
              </a:rPr>
              <a:t>Brasilia</a:t>
            </a:r>
            <a:r>
              <a:rPr lang="pt-BR" sz="1800" dirty="0">
                <a:effectLst/>
                <a:ea typeface="Times New Roman" panose="02020603050405020304" pitchFamily="18" charset="0"/>
              </a:rPr>
              <a:t> à magnitude do projeto de </a:t>
            </a:r>
            <a:r>
              <a:rPr lang="pt-BR" sz="1800" dirty="0" err="1">
                <a:effectLst/>
                <a:ea typeface="Times New Roman" panose="02020603050405020304" pitchFamily="18" charset="0"/>
              </a:rPr>
              <a:t>Haussmann</a:t>
            </a:r>
            <a:r>
              <a:rPr lang="pt-BR" sz="1800" dirty="0">
                <a:effectLst/>
                <a:ea typeface="Times New Roman" panose="02020603050405020304" pitchFamily="18" charset="0"/>
              </a:rPr>
              <a:t> para Paris:  </a:t>
            </a:r>
          </a:p>
          <a:p>
            <a:pPr marL="0" indent="0">
              <a:lnSpc>
                <a:spcPct val="100000"/>
              </a:lnSpc>
              <a:spcBef>
                <a:spcPts val="0"/>
              </a:spcBef>
              <a:buNone/>
            </a:pPr>
            <a:r>
              <a:rPr lang="pt-BR" sz="1800" dirty="0">
                <a:effectLst/>
                <a:ea typeface="Times New Roman" panose="02020603050405020304" pitchFamily="18" charset="0"/>
              </a:rPr>
              <a:t>“</a:t>
            </a:r>
            <a:r>
              <a:rPr lang="pt-BR" sz="1800" i="1" dirty="0">
                <a:effectLst/>
                <a:ea typeface="Times New Roman" panose="02020603050405020304" pitchFamily="18" charset="0"/>
              </a:rPr>
              <a:t>Como </a:t>
            </a:r>
            <a:r>
              <a:rPr lang="pt-BR" sz="1800" i="1" dirty="0" err="1">
                <a:effectLst/>
                <a:ea typeface="Times New Roman" panose="02020603050405020304" pitchFamily="18" charset="0"/>
              </a:rPr>
              <a:t>Haussmann</a:t>
            </a:r>
            <a:r>
              <a:rPr lang="pt-BR" sz="1800" i="1" dirty="0">
                <a:effectLst/>
                <a:ea typeface="Times New Roman" panose="02020603050405020304" pitchFamily="18" charset="0"/>
              </a:rPr>
              <a:t> em sua época, Costa e Niemeyer tentam criar uma nova paisagem urbana, transpondo para uma nova escala as fórmulas de composição já adotadas.</a:t>
            </a:r>
            <a:r>
              <a:rPr lang="pt-BR" sz="1800" dirty="0">
                <a:effectLst/>
                <a:ea typeface="Times New Roman" panose="02020603050405020304" pitchFamily="18" charset="0"/>
              </a:rPr>
              <a:t>(1994, p.720) </a:t>
            </a:r>
          </a:p>
          <a:p>
            <a:pPr marL="0" indent="0">
              <a:lnSpc>
                <a:spcPct val="100000"/>
              </a:lnSpc>
              <a:spcBef>
                <a:spcPts val="0"/>
              </a:spcBef>
              <a:buNone/>
            </a:pPr>
            <a:endParaRPr lang="pt-BR" sz="1800" dirty="0">
              <a:ea typeface="Times New Roman" panose="02020603050405020304" pitchFamily="18" charset="0"/>
            </a:endParaRPr>
          </a:p>
          <a:p>
            <a:pPr marL="0" indent="0">
              <a:lnSpc>
                <a:spcPct val="100000"/>
              </a:lnSpc>
              <a:spcBef>
                <a:spcPts val="0"/>
              </a:spcBef>
              <a:buNone/>
            </a:pPr>
            <a:r>
              <a:rPr lang="pt-BR" sz="1800" dirty="0">
                <a:effectLst/>
                <a:ea typeface="Times New Roman" panose="02020603050405020304" pitchFamily="18" charset="0"/>
              </a:rPr>
              <a:t>Não deixa de comentar também os equívocos do projeto, a difícil adaptação do desenho à realidade e o formalismo de Niemeyer levado ao extremo: </a:t>
            </a:r>
            <a:r>
              <a:rPr lang="pt-BR" sz="1800" i="1" dirty="0">
                <a:effectLst/>
                <a:ea typeface="Times New Roman" panose="02020603050405020304" pitchFamily="18" charset="0"/>
              </a:rPr>
              <a:t>"Niemeyer é levado a forçar os efeitos que pode conseguir com os elementos usuais de construção, até deformar seu significado, apresentando-os isolados do contexto habitual, tais como enormes </a:t>
            </a:r>
            <a:r>
              <a:rPr lang="pt-BR" sz="1800" i="1" dirty="0" err="1">
                <a:effectLst/>
                <a:ea typeface="Times New Roman" panose="02020603050405020304" pitchFamily="18" charset="0"/>
              </a:rPr>
              <a:t>objets</a:t>
            </a:r>
            <a:r>
              <a:rPr lang="pt-BR" sz="1800" i="1" dirty="0">
                <a:effectLst/>
                <a:ea typeface="Times New Roman" panose="02020603050405020304" pitchFamily="18" charset="0"/>
              </a:rPr>
              <a:t> </a:t>
            </a:r>
            <a:r>
              <a:rPr lang="pt-BR" sz="1800" i="1" dirty="0" err="1">
                <a:effectLst/>
                <a:ea typeface="Times New Roman" panose="02020603050405020304" pitchFamily="18" charset="0"/>
              </a:rPr>
              <a:t>trouvés</a:t>
            </a:r>
            <a:r>
              <a:rPr lang="pt-BR" sz="1800" i="1" dirty="0">
                <a:effectLst/>
                <a:ea typeface="Times New Roman" panose="02020603050405020304" pitchFamily="18" charset="0"/>
              </a:rPr>
              <a:t>; suas arquiteturas adquirem, assim, uma conotação surrealista que foi observada mais de uma vez..."  </a:t>
            </a:r>
            <a:r>
              <a:rPr lang="pt-BR" sz="1800" dirty="0">
                <a:effectLst/>
                <a:ea typeface="Times New Roman" panose="02020603050405020304" pitchFamily="18" charset="0"/>
              </a:rPr>
              <a:t>(1994, p.720)    </a:t>
            </a:r>
          </a:p>
        </p:txBody>
      </p:sp>
    </p:spTree>
    <p:extLst>
      <p:ext uri="{BB962C8B-B14F-4D97-AF65-F5344CB8AC3E}">
        <p14:creationId xmlns:p14="http://schemas.microsoft.com/office/powerpoint/2010/main" val="143619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D7CE5-163B-4E4D-9F0B-67F19B75D802}"/>
              </a:ext>
            </a:extLst>
          </p:cNvPr>
          <p:cNvSpPr>
            <a:spLocks noGrp="1"/>
          </p:cNvSpPr>
          <p:nvPr>
            <p:ph idx="1"/>
          </p:nvPr>
        </p:nvSpPr>
        <p:spPr>
          <a:xfrm>
            <a:off x="92989" y="115889"/>
            <a:ext cx="12030559" cy="6626225"/>
          </a:xfrm>
        </p:spPr>
        <p:txBody>
          <a:bodyPr>
            <a:noAutofit/>
          </a:bodyPr>
          <a:lstStyle/>
          <a:p>
            <a:pPr marL="0" indent="0">
              <a:lnSpc>
                <a:spcPct val="100000"/>
              </a:lnSpc>
              <a:spcBef>
                <a:spcPts val="0"/>
              </a:spcBef>
              <a:buFontTx/>
              <a:buNone/>
              <a:defRPr/>
            </a:pPr>
            <a:r>
              <a:rPr lang="en-US" sz="2000" b="1" dirty="0"/>
              <a:t>JACOBUS</a:t>
            </a:r>
            <a:r>
              <a:rPr lang="en-US" sz="2000" dirty="0"/>
              <a:t>, John. </a:t>
            </a:r>
            <a:r>
              <a:rPr lang="en-US" sz="2000" i="1" dirty="0"/>
              <a:t>Twentieth-Century Architecture: The Middle years 1940-65.</a:t>
            </a:r>
            <a:r>
              <a:rPr lang="en-US" sz="2000" dirty="0"/>
              <a:t> </a:t>
            </a:r>
            <a:r>
              <a:rPr lang="en-US" sz="2000" dirty="0" err="1"/>
              <a:t>Londres</a:t>
            </a:r>
            <a:r>
              <a:rPr lang="en-US" sz="2000" dirty="0"/>
              <a:t>: Thames and Hudson, 1966. </a:t>
            </a:r>
            <a:endParaRPr lang="pt-BR" sz="2000" dirty="0"/>
          </a:p>
          <a:p>
            <a:pPr marL="0" indent="0">
              <a:lnSpc>
                <a:spcPct val="100000"/>
              </a:lnSpc>
              <a:spcBef>
                <a:spcPts val="0"/>
              </a:spcBef>
              <a:buFontTx/>
              <a:buNone/>
              <a:defRPr/>
            </a:pPr>
            <a:r>
              <a:rPr lang="pt-BR" sz="2000" dirty="0"/>
              <a:t> narrativa estruturada em </a:t>
            </a:r>
            <a:r>
              <a:rPr lang="pt-BR" sz="2000" b="1" dirty="0"/>
              <a:t>seis</a:t>
            </a:r>
            <a:r>
              <a:rPr lang="pt-BR" sz="2000" dirty="0"/>
              <a:t> capítulos que tratam da </a:t>
            </a:r>
            <a:r>
              <a:rPr lang="pt-BR" sz="2000" b="1" dirty="0"/>
              <a:t>genealogia</a:t>
            </a:r>
            <a:r>
              <a:rPr lang="pt-BR" sz="2000" dirty="0"/>
              <a:t> da arquitetura moderna</a:t>
            </a:r>
          </a:p>
          <a:p>
            <a:pPr>
              <a:lnSpc>
                <a:spcPct val="100000"/>
              </a:lnSpc>
              <a:spcBef>
                <a:spcPts val="0"/>
              </a:spcBef>
              <a:buFontTx/>
              <a:buChar char="-"/>
              <a:defRPr/>
            </a:pPr>
            <a:r>
              <a:rPr lang="pt-BR" sz="2000" dirty="0"/>
              <a:t>produção do pós-segunda guerra </a:t>
            </a:r>
          </a:p>
          <a:p>
            <a:pPr>
              <a:lnSpc>
                <a:spcPct val="100000"/>
              </a:lnSpc>
              <a:spcBef>
                <a:spcPts val="0"/>
              </a:spcBef>
              <a:buFontTx/>
              <a:buChar char="-"/>
              <a:defRPr/>
            </a:pPr>
            <a:r>
              <a:rPr lang="pt-BR" sz="2000" dirty="0"/>
              <a:t>quatro mestres Wright; </a:t>
            </a:r>
            <a:r>
              <a:rPr lang="pt-BR" sz="2000" dirty="0" err="1"/>
              <a:t>Gropius</a:t>
            </a:r>
            <a:r>
              <a:rPr lang="pt-BR" sz="2000" dirty="0"/>
              <a:t>; Mies Van der </a:t>
            </a:r>
            <a:r>
              <a:rPr lang="pt-BR" sz="2000" dirty="0" err="1"/>
              <a:t>Rohe</a:t>
            </a:r>
            <a:r>
              <a:rPr lang="pt-BR" sz="2000" dirty="0"/>
              <a:t> e Le Corbusier </a:t>
            </a:r>
          </a:p>
          <a:p>
            <a:pPr>
              <a:lnSpc>
                <a:spcPct val="100000"/>
              </a:lnSpc>
              <a:spcBef>
                <a:spcPts val="0"/>
              </a:spcBef>
              <a:buFontTx/>
              <a:buChar char="-"/>
              <a:defRPr/>
            </a:pPr>
            <a:r>
              <a:rPr lang="pt-BR" sz="2000" dirty="0"/>
              <a:t>mudanças dos programas na década de 1950 </a:t>
            </a:r>
          </a:p>
          <a:p>
            <a:pPr>
              <a:lnSpc>
                <a:spcPct val="100000"/>
              </a:lnSpc>
              <a:spcBef>
                <a:spcPts val="0"/>
              </a:spcBef>
              <a:buFontTx/>
              <a:buChar char="-"/>
              <a:defRPr/>
            </a:pPr>
            <a:r>
              <a:rPr lang="pt-BR" sz="2000" dirty="0"/>
              <a:t>crise e reorientação – teatros igrejas; salas de concerto e arenas nos anos de 1950</a:t>
            </a:r>
          </a:p>
          <a:p>
            <a:pPr>
              <a:lnSpc>
                <a:spcPct val="100000"/>
              </a:lnSpc>
              <a:spcBef>
                <a:spcPts val="0"/>
              </a:spcBef>
              <a:buFontTx/>
              <a:buChar char="-"/>
              <a:defRPr/>
            </a:pPr>
            <a:r>
              <a:rPr lang="pt-BR" sz="2000" dirty="0"/>
              <a:t>novos modelos de ordem: a arquitetura dos anos 1960. </a:t>
            </a:r>
          </a:p>
          <a:p>
            <a:pPr marL="0" indent="0">
              <a:lnSpc>
                <a:spcPct val="100000"/>
              </a:lnSpc>
              <a:spcBef>
                <a:spcPts val="0"/>
              </a:spcBef>
              <a:buFontTx/>
              <a:buNone/>
              <a:defRPr/>
            </a:pPr>
            <a:r>
              <a:rPr lang="pt-BR" sz="2000" dirty="0"/>
              <a:t>	</a:t>
            </a:r>
          </a:p>
          <a:p>
            <a:pPr marL="0" indent="0">
              <a:lnSpc>
                <a:spcPct val="100000"/>
              </a:lnSpc>
              <a:spcBef>
                <a:spcPts val="0"/>
              </a:spcBef>
              <a:buFontTx/>
              <a:buNone/>
              <a:defRPr/>
            </a:pPr>
            <a:r>
              <a:rPr lang="pt-BR" sz="2000" dirty="0"/>
              <a:t>entre os pioneiros - </a:t>
            </a:r>
            <a:r>
              <a:rPr lang="pt-BR" sz="2000" b="1" dirty="0"/>
              <a:t>MESP</a:t>
            </a:r>
            <a:r>
              <a:rPr lang="pt-BR" sz="2000" dirty="0"/>
              <a:t>, e entre os </a:t>
            </a:r>
            <a:r>
              <a:rPr lang="pt-BR" sz="2000" b="1" dirty="0"/>
              <a:t>destaques </a:t>
            </a:r>
            <a:r>
              <a:rPr lang="pt-BR" sz="2000" dirty="0"/>
              <a:t>da arquitetura brasileira - Iate Clube, Igreja da Pampulha, e duas páginas dedicadas à Brasília, cuja análise se concentra nos aspectos formais dos edifícios. </a:t>
            </a:r>
          </a:p>
          <a:p>
            <a:pPr marL="0" indent="0">
              <a:lnSpc>
                <a:spcPct val="100000"/>
              </a:lnSpc>
              <a:spcBef>
                <a:spcPts val="0"/>
              </a:spcBef>
              <a:buFontTx/>
              <a:buNone/>
              <a:defRPr/>
            </a:pPr>
            <a:r>
              <a:rPr lang="pt-BR" sz="2000" dirty="0"/>
              <a:t>critica a </a:t>
            </a:r>
            <a:r>
              <a:rPr lang="pt-BR" sz="2000" b="1" dirty="0"/>
              <a:t>simplicidade dos desenhos</a:t>
            </a:r>
            <a:r>
              <a:rPr lang="pt-BR" sz="2000" dirty="0"/>
              <a:t>, sobretudo do conjunto do congresso que considera banal, </a:t>
            </a:r>
            <a:r>
              <a:rPr lang="pt-BR" sz="2000" b="1" dirty="0"/>
              <a:t>sem </a:t>
            </a:r>
            <a:r>
              <a:rPr lang="pt-BR" sz="2000" dirty="0"/>
              <a:t>monumentalidade real, cujo problema está na própria </a:t>
            </a:r>
            <a:r>
              <a:rPr lang="pt-BR" sz="2000" b="1" dirty="0"/>
              <a:t>natureza do desenho </a:t>
            </a:r>
            <a:r>
              <a:rPr lang="pt-BR" sz="2000" dirty="0"/>
              <a:t>de Niemeyer:</a:t>
            </a:r>
          </a:p>
          <a:p>
            <a:pPr marL="0" indent="0">
              <a:lnSpc>
                <a:spcPct val="100000"/>
              </a:lnSpc>
              <a:spcBef>
                <a:spcPts val="0"/>
              </a:spcBef>
              <a:buFontTx/>
              <a:buNone/>
              <a:defRPr/>
            </a:pPr>
            <a:r>
              <a:rPr lang="pt-BR" sz="2000" dirty="0"/>
              <a:t>	</a:t>
            </a:r>
          </a:p>
          <a:p>
            <a:pPr marL="0" indent="0">
              <a:lnSpc>
                <a:spcPct val="100000"/>
              </a:lnSpc>
              <a:spcBef>
                <a:spcPts val="0"/>
              </a:spcBef>
              <a:buFontTx/>
              <a:buNone/>
              <a:defRPr/>
            </a:pPr>
            <a:r>
              <a:rPr lang="pt-BR" sz="2000" i="1" dirty="0"/>
              <a:t>"Infelizmente, ele </a:t>
            </a:r>
            <a:r>
              <a:rPr lang="pt-PT" sz="2000" i="1" dirty="0"/>
              <a:t>tende a deixar o processo de criação do edifício no esboço. A elaboração e construção final de seus projetos não resultam em um desenvolvimento genuíno da ideia básica. Em vez disso, a concepção é embalsamado, a espontaneidade impulsiva do esboço se perde, e o edifício real, muitas vezes, se parece mais com uma fotografia inteligente de uma maquete, do que a realidade."</a:t>
            </a:r>
            <a:r>
              <a:rPr lang="pt-PT" sz="2000" dirty="0"/>
              <a:t> </a:t>
            </a:r>
            <a:endParaRPr lang="pt-BR" sz="2000" dirty="0"/>
          </a:p>
          <a:p>
            <a:pPr marL="0" indent="0">
              <a:lnSpc>
                <a:spcPct val="100000"/>
              </a:lnSpc>
              <a:spcBef>
                <a:spcPts val="0"/>
              </a:spcBef>
              <a:buFontTx/>
              <a:buNone/>
              <a:defRPr/>
            </a:pPr>
            <a:r>
              <a:rPr lang="pt-PT" sz="2000" dirty="0"/>
              <a:t>	</a:t>
            </a:r>
          </a:p>
          <a:p>
            <a:pPr marL="0" indent="0">
              <a:lnSpc>
                <a:spcPct val="100000"/>
              </a:lnSpc>
              <a:spcBef>
                <a:spcPts val="0"/>
              </a:spcBef>
              <a:buFontTx/>
              <a:buNone/>
              <a:defRPr/>
            </a:pPr>
            <a:r>
              <a:rPr lang="pt-PT" sz="2000" dirty="0"/>
              <a:t>critica ainda </a:t>
            </a:r>
            <a:r>
              <a:rPr lang="pt-BR" sz="2000" dirty="0"/>
              <a:t>a monotonia decorrente das distâncias entre os edifícios. </a:t>
            </a:r>
          </a:p>
          <a:p>
            <a:pPr>
              <a:buFontTx/>
              <a:buNone/>
              <a:defRPr/>
            </a:pPr>
            <a:endParaRPr lang="pt-BR" dirty="0"/>
          </a:p>
        </p:txBody>
      </p:sp>
    </p:spTree>
    <p:extLst>
      <p:ext uri="{BB962C8B-B14F-4D97-AF65-F5344CB8AC3E}">
        <p14:creationId xmlns:p14="http://schemas.microsoft.com/office/powerpoint/2010/main" val="41155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a:extLst>
              <a:ext uri="{FF2B5EF4-FFF2-40B4-BE49-F238E27FC236}">
                <a16:creationId xmlns:a16="http://schemas.microsoft.com/office/drawing/2014/main" id="{3AC3FC17-D21A-4F21-8D37-DEFBD12A3029}"/>
              </a:ext>
            </a:extLst>
          </p:cNvPr>
          <p:cNvSpPr>
            <a:spLocks noGrp="1" noChangeArrowheads="1"/>
          </p:cNvSpPr>
          <p:nvPr>
            <p:ph type="body" idx="1"/>
          </p:nvPr>
        </p:nvSpPr>
        <p:spPr>
          <a:xfrm>
            <a:off x="89115" y="182105"/>
            <a:ext cx="11964692" cy="6505414"/>
          </a:xfrm>
        </p:spPr>
        <p:txBody>
          <a:bodyPr/>
          <a:lstStyle/>
          <a:p>
            <a:pPr eaLnBrk="1" hangingPunct="1">
              <a:buFontTx/>
              <a:buNone/>
            </a:pPr>
            <a:r>
              <a:rPr lang="en-US" altLang="pt-BR" sz="2000" dirty="0"/>
              <a:t>KULTERMANN, Udo. </a:t>
            </a:r>
            <a:r>
              <a:rPr lang="en-US" altLang="pt-BR" sz="2000" i="1" dirty="0"/>
              <a:t>La </a:t>
            </a:r>
            <a:r>
              <a:rPr lang="en-US" altLang="pt-BR" sz="2000" i="1" dirty="0" err="1"/>
              <a:t>arquitectura</a:t>
            </a:r>
            <a:r>
              <a:rPr lang="en-US" altLang="pt-BR" sz="2000" i="1" dirty="0"/>
              <a:t> </a:t>
            </a:r>
            <a:r>
              <a:rPr lang="en-US" altLang="pt-BR" sz="2000" i="1" dirty="0" err="1"/>
              <a:t>contemporánea</a:t>
            </a:r>
            <a:r>
              <a:rPr lang="en-US" altLang="pt-BR" sz="2000" dirty="0"/>
              <a:t> , Barcelona: Editorial Labor, 1969.</a:t>
            </a:r>
            <a:r>
              <a:rPr lang="pt-BR" altLang="pt-BR" sz="2000" b="1" dirty="0"/>
              <a:t>	</a:t>
            </a:r>
          </a:p>
          <a:p>
            <a:pPr eaLnBrk="1" hangingPunct="1">
              <a:buFontTx/>
              <a:buNone/>
            </a:pPr>
            <a:endParaRPr lang="pt-BR" altLang="pt-BR" sz="2000" b="1" dirty="0"/>
          </a:p>
          <a:p>
            <a:pPr eaLnBrk="1" hangingPunct="1">
              <a:buFontTx/>
              <a:buNone/>
            </a:pPr>
            <a:r>
              <a:rPr lang="pt-BR" altLang="pt-BR" sz="2000" b="1" dirty="0"/>
              <a:t>	capítulo 5</a:t>
            </a:r>
            <a:r>
              <a:rPr lang="pt-BR" altLang="pt-BR" sz="2000" dirty="0"/>
              <a:t> – novos centros de gravidade da situação internacional </a:t>
            </a:r>
          </a:p>
          <a:p>
            <a:pPr eaLnBrk="1" hangingPunct="1">
              <a:buFontTx/>
              <a:buNone/>
            </a:pPr>
            <a:r>
              <a:rPr lang="pt-BR" altLang="pt-BR" sz="2000" dirty="0"/>
              <a:t>	</a:t>
            </a:r>
            <a:r>
              <a:rPr lang="pt-BR" altLang="pt-BR" sz="2000" b="1" dirty="0"/>
              <a:t>– </a:t>
            </a:r>
            <a:r>
              <a:rPr lang="pt-BR" altLang="pt-BR" sz="2000" dirty="0"/>
              <a:t>a exemplo dos compêndios anteriores, o Brasil aparece em seguida à Finlândia: “</a:t>
            </a:r>
            <a:r>
              <a:rPr lang="pt-BR" altLang="pt-BR" sz="2000" i="1" dirty="0"/>
              <a:t>não só receberam </a:t>
            </a:r>
            <a:r>
              <a:rPr lang="pt-BR" altLang="pt-BR" sz="2000" b="1" i="1" dirty="0"/>
              <a:t>influências</a:t>
            </a:r>
            <a:r>
              <a:rPr lang="pt-BR" altLang="pt-BR" sz="2000" i="1" dirty="0"/>
              <a:t> da Europa e América, mas estas foram assimiladas e modificadas e na sua forma alterada foram transmitidas a outros </a:t>
            </a:r>
            <a:r>
              <a:rPr lang="pt-BR" altLang="pt-BR" sz="2000" i="1" dirty="0" err="1"/>
              <a:t>paises</a:t>
            </a:r>
            <a:r>
              <a:rPr lang="pt-BR" altLang="pt-BR" sz="2000" dirty="0"/>
              <a:t>.”</a:t>
            </a:r>
          </a:p>
          <a:p>
            <a:pPr eaLnBrk="1" hangingPunct="1">
              <a:buFontTx/>
              <a:buNone/>
            </a:pPr>
            <a:r>
              <a:rPr lang="pt-BR" altLang="pt-BR" b="1" dirty="0"/>
              <a:t>	</a:t>
            </a:r>
            <a:r>
              <a:rPr lang="pt-BR" altLang="pt-BR" sz="2000" dirty="0"/>
              <a:t>“</a:t>
            </a:r>
            <a:r>
              <a:rPr lang="pt-BR" altLang="pt-BR" sz="2000" i="1" dirty="0"/>
              <a:t>Sem dúvida, </a:t>
            </a:r>
            <a:r>
              <a:rPr lang="pt-BR" altLang="pt-BR" sz="2000" b="1" i="1" dirty="0"/>
              <a:t>Brasília </a:t>
            </a:r>
            <a:r>
              <a:rPr lang="pt-BR" altLang="pt-BR" sz="2000" i="1" dirty="0"/>
              <a:t>é parte atualmente dos campos de experimentação da nova arquitetura no mundo. O fato das obras de arquitetos brasileiros terem repercussão na situação europeia, e que inclusive arquitetos franceses e alemães, ingleses e italianos tomem como modelo construções brasileiras, constitui um sintoma da mudança de entonação dentro da evolução internacional que é possível se reconhecer a partir dos anos 30</a:t>
            </a:r>
            <a:r>
              <a:rPr lang="pt-BR" altLang="pt-BR" sz="2000" dirty="0"/>
              <a:t>.”</a:t>
            </a:r>
            <a:r>
              <a:rPr lang="pt-BR" altLang="pt-BR" sz="2400" dirty="0"/>
              <a:t>  </a:t>
            </a:r>
          </a:p>
        </p:txBody>
      </p:sp>
    </p:spTree>
    <p:extLst>
      <p:ext uri="{BB962C8B-B14F-4D97-AF65-F5344CB8AC3E}">
        <p14:creationId xmlns:p14="http://schemas.microsoft.com/office/powerpoint/2010/main" val="396158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89DC4C1D-D9DD-424E-B5D7-67F1C00FF2A6}"/>
              </a:ext>
            </a:extLst>
          </p:cNvPr>
          <p:cNvSpPr>
            <a:spLocks noGrp="1" noChangeArrowheads="1"/>
          </p:cNvSpPr>
          <p:nvPr>
            <p:ph type="body" idx="1"/>
          </p:nvPr>
        </p:nvSpPr>
        <p:spPr>
          <a:xfrm>
            <a:off x="146649" y="146650"/>
            <a:ext cx="11869947" cy="6711350"/>
          </a:xfrm>
        </p:spPr>
        <p:txBody>
          <a:bodyPr>
            <a:noAutofit/>
          </a:bodyPr>
          <a:lstStyle/>
          <a:p>
            <a:pPr eaLnBrk="1" hangingPunct="1">
              <a:lnSpc>
                <a:spcPct val="100000"/>
              </a:lnSpc>
              <a:buFontTx/>
              <a:buNone/>
            </a:pPr>
            <a:r>
              <a:rPr lang="fr-FR" altLang="pt-BR" sz="2000" b="1" dirty="0"/>
              <a:t>Levantamento das publicações por ordem cronológica da publicação da primeira edição.</a:t>
            </a:r>
            <a:endParaRPr lang="pt-BR" altLang="pt-BR" sz="2000" b="1" dirty="0"/>
          </a:p>
          <a:p>
            <a:pPr eaLnBrk="1" hangingPunct="1">
              <a:lnSpc>
                <a:spcPct val="100000"/>
              </a:lnSpc>
              <a:buFontTx/>
              <a:buNone/>
            </a:pPr>
            <a:r>
              <a:rPr lang="pt-BR" altLang="pt-BR" sz="2000" b="1" dirty="0"/>
              <a:t>20 publicações</a:t>
            </a:r>
          </a:p>
          <a:p>
            <a:pPr eaLnBrk="1" hangingPunct="1">
              <a:lnSpc>
                <a:spcPct val="100000"/>
              </a:lnSpc>
              <a:spcBef>
                <a:spcPts val="0"/>
              </a:spcBef>
              <a:buFontTx/>
              <a:buNone/>
            </a:pPr>
            <a:endParaRPr lang="pt-BR" altLang="pt-BR" sz="2000" b="1" dirty="0"/>
          </a:p>
          <a:p>
            <a:pPr indent="-432000" eaLnBrk="1" hangingPunct="1">
              <a:lnSpc>
                <a:spcPct val="100000"/>
              </a:lnSpc>
              <a:spcBef>
                <a:spcPts val="0"/>
              </a:spcBef>
              <a:buFontTx/>
              <a:buNone/>
            </a:pPr>
            <a:r>
              <a:rPr lang="pt-BR" altLang="pt-BR" sz="2000" b="1" dirty="0"/>
              <a:t>1932</a:t>
            </a:r>
            <a:r>
              <a:rPr lang="pt-BR" altLang="pt-BR" sz="2000" dirty="0"/>
              <a:t> - SARTORIS, Alberto. </a:t>
            </a:r>
            <a:r>
              <a:rPr lang="pt-BR" altLang="pt-BR" sz="2000" i="1" dirty="0" err="1"/>
              <a:t>Gli</a:t>
            </a:r>
            <a:r>
              <a:rPr lang="pt-BR" altLang="pt-BR" sz="2000" i="1" dirty="0"/>
              <a:t> </a:t>
            </a:r>
            <a:r>
              <a:rPr lang="pt-BR" altLang="pt-BR" sz="2000" i="1" dirty="0" err="1"/>
              <a:t>elementi</a:t>
            </a:r>
            <a:r>
              <a:rPr lang="pt-BR" altLang="pt-BR" sz="2000" i="1" dirty="0"/>
              <a:t> </a:t>
            </a:r>
            <a:r>
              <a:rPr lang="pt-BR" altLang="pt-BR" sz="2000" i="1" dirty="0" err="1"/>
              <a:t>dell'architettura</a:t>
            </a:r>
            <a:r>
              <a:rPr lang="pt-BR" altLang="pt-BR" sz="2000" i="1" dirty="0"/>
              <a:t> </a:t>
            </a:r>
            <a:r>
              <a:rPr lang="pt-BR" altLang="pt-BR" sz="2000" i="1" dirty="0" err="1"/>
              <a:t>funzionale</a:t>
            </a:r>
            <a:r>
              <a:rPr lang="pt-BR" altLang="pt-BR" sz="2000" i="1" dirty="0"/>
              <a:t> : </a:t>
            </a:r>
            <a:r>
              <a:rPr lang="pt-BR" altLang="pt-BR" sz="2000" i="1" dirty="0" err="1"/>
              <a:t>sintesi</a:t>
            </a:r>
            <a:r>
              <a:rPr lang="pt-BR" altLang="pt-BR" sz="2000" i="1" dirty="0"/>
              <a:t> </a:t>
            </a:r>
            <a:r>
              <a:rPr lang="pt-BR" altLang="pt-BR" sz="2000" i="1" dirty="0" err="1"/>
              <a:t>panoramica</a:t>
            </a:r>
            <a:r>
              <a:rPr lang="pt-BR" altLang="pt-BR" sz="2000" i="1" dirty="0"/>
              <a:t> </a:t>
            </a:r>
            <a:r>
              <a:rPr lang="pt-BR" altLang="pt-BR" sz="2000" i="1" dirty="0" err="1"/>
              <a:t>dell'architettura</a:t>
            </a:r>
            <a:r>
              <a:rPr lang="pt-BR" altLang="pt-BR" sz="2000" i="1" dirty="0"/>
              <a:t> moderna</a:t>
            </a:r>
            <a:r>
              <a:rPr lang="pt-BR" altLang="pt-BR" sz="2000" dirty="0"/>
              <a:t>; </a:t>
            </a:r>
            <a:r>
              <a:rPr lang="pt-BR" altLang="pt-BR" sz="2000" dirty="0" err="1"/>
              <a:t>prefazione</a:t>
            </a:r>
            <a:r>
              <a:rPr lang="pt-BR" altLang="pt-BR" sz="2000" dirty="0"/>
              <a:t> di </a:t>
            </a:r>
            <a:r>
              <a:rPr lang="pt-BR" altLang="pt-BR" sz="2000" dirty="0" err="1"/>
              <a:t>le</a:t>
            </a:r>
            <a:r>
              <a:rPr lang="pt-BR" altLang="pt-BR" sz="2000" dirty="0"/>
              <a:t> Corbusier ; </a:t>
            </a:r>
            <a:r>
              <a:rPr lang="pt-BR" altLang="pt-BR" sz="2000" dirty="0" err="1"/>
              <a:t>introduzione</a:t>
            </a:r>
            <a:r>
              <a:rPr lang="pt-BR" altLang="pt-BR" sz="2000" dirty="0"/>
              <a:t> di Carlo </a:t>
            </a:r>
            <a:r>
              <a:rPr lang="pt-BR" altLang="pt-BR" sz="2000" dirty="0" err="1"/>
              <a:t>Ciucci</a:t>
            </a:r>
            <a:r>
              <a:rPr lang="pt-BR" altLang="pt-BR" sz="2000" dirty="0"/>
              <a:t>, Milano: </a:t>
            </a:r>
            <a:r>
              <a:rPr lang="pt-BR" altLang="pt-BR" sz="2000" dirty="0" err="1"/>
              <a:t>Hoepli</a:t>
            </a:r>
            <a:r>
              <a:rPr lang="pt-BR" altLang="pt-BR" sz="2000" dirty="0"/>
              <a:t>. </a:t>
            </a:r>
            <a:endParaRPr lang="en-US" altLang="pt-BR" sz="2000" dirty="0"/>
          </a:p>
          <a:p>
            <a:pPr eaLnBrk="1" hangingPunct="1">
              <a:lnSpc>
                <a:spcPct val="100000"/>
              </a:lnSpc>
              <a:buFontTx/>
              <a:buNone/>
            </a:pPr>
            <a:endParaRPr lang="en-US" altLang="pt-BR" sz="2000" b="1" dirty="0"/>
          </a:p>
          <a:p>
            <a:pPr eaLnBrk="1" hangingPunct="1">
              <a:lnSpc>
                <a:spcPct val="100000"/>
              </a:lnSpc>
              <a:buFontTx/>
              <a:buNone/>
            </a:pPr>
            <a:r>
              <a:rPr lang="en-US" altLang="pt-BR" sz="2000" b="1" dirty="0"/>
              <a:t>1942</a:t>
            </a:r>
            <a:r>
              <a:rPr lang="en-US" altLang="pt-BR" sz="2000" dirty="0"/>
              <a:t> - PEVSNER, </a:t>
            </a:r>
            <a:r>
              <a:rPr lang="en-US" altLang="pt-BR" sz="2000" dirty="0" err="1"/>
              <a:t>Nikolau</a:t>
            </a:r>
            <a:r>
              <a:rPr lang="en-US" altLang="pt-BR" sz="2000" dirty="0"/>
              <a:t>. An outline of European architecture. </a:t>
            </a:r>
            <a:r>
              <a:rPr lang="pt-BR" altLang="pt-BR" sz="2000" dirty="0"/>
              <a:t>Melbourne : </a:t>
            </a:r>
            <a:r>
              <a:rPr lang="pt-BR" altLang="pt-BR" sz="2000" dirty="0" err="1"/>
              <a:t>Penguim</a:t>
            </a:r>
            <a:r>
              <a:rPr lang="pt-BR" altLang="pt-BR" sz="2000" dirty="0"/>
              <a:t> books (a produção brasileira só é incluída na 6ª edição em 1957)</a:t>
            </a:r>
          </a:p>
          <a:p>
            <a:pPr eaLnBrk="1" hangingPunct="1">
              <a:lnSpc>
                <a:spcPct val="100000"/>
              </a:lnSpc>
              <a:buFontTx/>
              <a:buNone/>
            </a:pPr>
            <a:endParaRPr lang="pt-BR" altLang="pt-BR" sz="2000" b="1" dirty="0"/>
          </a:p>
          <a:p>
            <a:pPr marL="0" indent="0" eaLnBrk="1" hangingPunct="1">
              <a:lnSpc>
                <a:spcPct val="100000"/>
              </a:lnSpc>
              <a:spcBef>
                <a:spcPts val="0"/>
              </a:spcBef>
              <a:buFontTx/>
              <a:buNone/>
            </a:pPr>
            <a:r>
              <a:rPr lang="pt-BR" altLang="pt-BR" sz="2000" b="1" dirty="0"/>
              <a:t>1950</a:t>
            </a:r>
            <a:r>
              <a:rPr lang="pt-BR" altLang="pt-BR" sz="2000" dirty="0"/>
              <a:t> - ZEVI, Bruno. </a:t>
            </a:r>
            <a:r>
              <a:rPr lang="pt-BR" altLang="pt-BR" sz="2000" i="1" dirty="0" err="1"/>
              <a:t>Storia</a:t>
            </a:r>
            <a:r>
              <a:rPr lang="pt-BR" altLang="pt-BR" sz="2000" i="1" dirty="0"/>
              <a:t> </a:t>
            </a:r>
            <a:r>
              <a:rPr lang="pt-BR" altLang="pt-BR" sz="2000" i="1" dirty="0" err="1"/>
              <a:t>dell’Architettura</a:t>
            </a:r>
            <a:r>
              <a:rPr lang="pt-BR" altLang="pt-BR" sz="2000" i="1" dirty="0"/>
              <a:t> moderna.</a:t>
            </a:r>
            <a:r>
              <a:rPr lang="pt-BR" altLang="pt-BR" sz="2000" b="1" dirty="0"/>
              <a:t> </a:t>
            </a:r>
            <a:r>
              <a:rPr lang="pt-BR" altLang="pt-BR" sz="2000" dirty="0" err="1"/>
              <a:t>Torino:Giulio</a:t>
            </a:r>
            <a:r>
              <a:rPr lang="pt-BR" altLang="pt-BR" sz="2000" dirty="0"/>
              <a:t> </a:t>
            </a:r>
            <a:r>
              <a:rPr lang="pt-BR" altLang="pt-BR" sz="2000" dirty="0" err="1"/>
              <a:t>Einaudi</a:t>
            </a:r>
            <a:r>
              <a:rPr lang="pt-BR" altLang="pt-BR" sz="2000" dirty="0"/>
              <a:t>. (na edição de 1973 há uma análise mais ampla da </a:t>
            </a:r>
            <a:r>
              <a:rPr lang="pt-BR" altLang="pt-BR" sz="2000" dirty="0" err="1"/>
              <a:t>arquitura</a:t>
            </a:r>
            <a:r>
              <a:rPr lang="pt-BR" altLang="pt-BR" sz="2000" dirty="0"/>
              <a:t> brasileira)</a:t>
            </a:r>
          </a:p>
          <a:p>
            <a:pPr marL="0" indent="0" eaLnBrk="1" hangingPunct="1">
              <a:lnSpc>
                <a:spcPct val="100000"/>
              </a:lnSpc>
              <a:spcBef>
                <a:spcPts val="0"/>
              </a:spcBef>
              <a:buFontTx/>
              <a:buNone/>
            </a:pPr>
            <a:r>
              <a:rPr lang="pt-BR" altLang="pt-BR" sz="2000" b="1" dirty="0"/>
              <a:t>1951</a:t>
            </a:r>
            <a:r>
              <a:rPr lang="pt-BR" altLang="pt-BR" sz="2000" dirty="0"/>
              <a:t> - GIEDION, </a:t>
            </a:r>
            <a:r>
              <a:rPr lang="pt-BR" altLang="pt-BR" sz="2000" dirty="0" err="1"/>
              <a:t>Sigfried</a:t>
            </a:r>
            <a:r>
              <a:rPr lang="pt-BR" altLang="pt-BR" sz="2000" dirty="0"/>
              <a:t>. </a:t>
            </a:r>
            <a:r>
              <a:rPr lang="en-US" altLang="pt-BR" sz="2000" i="1" dirty="0"/>
              <a:t>Decade of contemporary architecture</a:t>
            </a:r>
            <a:r>
              <a:rPr lang="en-US" altLang="pt-BR" sz="2000" dirty="0"/>
              <a:t>.</a:t>
            </a:r>
            <a:r>
              <a:rPr lang="en-US" altLang="pt-BR" sz="2000" i="1" dirty="0"/>
              <a:t> </a:t>
            </a:r>
            <a:r>
              <a:rPr lang="pt-BR" altLang="pt-BR" sz="2000" dirty="0"/>
              <a:t>Zurich: </a:t>
            </a:r>
            <a:r>
              <a:rPr lang="pt-BR" altLang="pt-BR" sz="2000" dirty="0" err="1"/>
              <a:t>Girsberger</a:t>
            </a:r>
            <a:r>
              <a:rPr lang="pt-BR" altLang="pt-BR" sz="2000" dirty="0"/>
              <a:t>.</a:t>
            </a:r>
          </a:p>
          <a:p>
            <a:pPr marL="0" indent="0" eaLnBrk="1" hangingPunct="1">
              <a:lnSpc>
                <a:spcPct val="100000"/>
              </a:lnSpc>
              <a:spcBef>
                <a:spcPts val="0"/>
              </a:spcBef>
              <a:buFontTx/>
              <a:buNone/>
            </a:pPr>
            <a:r>
              <a:rPr lang="en-US" altLang="pt-BR" sz="2000" b="1" dirty="0"/>
              <a:t>1956</a:t>
            </a:r>
            <a:r>
              <a:rPr lang="pt-BR" altLang="pt-BR" sz="2000" dirty="0"/>
              <a:t> - DORFLES, </a:t>
            </a:r>
            <a:r>
              <a:rPr lang="pt-BR" altLang="pt-BR" sz="2000" dirty="0" err="1"/>
              <a:t>Gillo</a:t>
            </a:r>
            <a:r>
              <a:rPr lang="pt-BR" altLang="pt-BR" sz="2000" dirty="0"/>
              <a:t>. </a:t>
            </a:r>
            <a:r>
              <a:rPr lang="pt-BR" altLang="pt-BR" sz="2000" i="1" dirty="0" err="1"/>
              <a:t>L’Architettura</a:t>
            </a:r>
            <a:r>
              <a:rPr lang="pt-BR" altLang="pt-BR" sz="2000" i="1" dirty="0"/>
              <a:t> Moderna</a:t>
            </a:r>
            <a:r>
              <a:rPr lang="pt-BR" altLang="pt-BR" sz="2000" dirty="0"/>
              <a:t>. </a:t>
            </a:r>
            <a:r>
              <a:rPr lang="en-US" altLang="pt-BR" sz="2000" dirty="0"/>
              <a:t>Milan: A. </a:t>
            </a:r>
            <a:r>
              <a:rPr lang="en-US" altLang="pt-BR" sz="2000" dirty="0" err="1"/>
              <a:t>Garzanti</a:t>
            </a:r>
            <a:r>
              <a:rPr lang="en-US" altLang="pt-BR" sz="2000" dirty="0"/>
              <a:t>.</a:t>
            </a:r>
          </a:p>
          <a:p>
            <a:pPr marL="0" indent="0" eaLnBrk="1" hangingPunct="1">
              <a:lnSpc>
                <a:spcPct val="100000"/>
              </a:lnSpc>
              <a:spcBef>
                <a:spcPts val="0"/>
              </a:spcBef>
              <a:buFontTx/>
              <a:buNone/>
            </a:pPr>
            <a:r>
              <a:rPr lang="en-US" altLang="pt-BR" sz="2000" b="1" dirty="0"/>
              <a:t>1958</a:t>
            </a:r>
            <a:r>
              <a:rPr lang="en-US" altLang="pt-BR" sz="2000" dirty="0"/>
              <a:t> - HITCHCOCK, Henry Russel.</a:t>
            </a:r>
            <a:r>
              <a:rPr lang="en-US" altLang="pt-BR" sz="2000" i="1" dirty="0"/>
              <a:t> Architecture: nineteenth and twentieth century</a:t>
            </a:r>
            <a:r>
              <a:rPr lang="en-US" altLang="pt-BR" sz="2000" dirty="0"/>
              <a:t>. London: </a:t>
            </a:r>
            <a:r>
              <a:rPr lang="en-US" altLang="pt-BR" sz="2000" dirty="0" err="1"/>
              <a:t>Peguin</a:t>
            </a:r>
            <a:r>
              <a:rPr lang="en-US" altLang="pt-BR" sz="2000" dirty="0"/>
              <a:t> Books,. </a:t>
            </a:r>
          </a:p>
          <a:p>
            <a:pPr marL="0" indent="0" eaLnBrk="1" hangingPunct="1">
              <a:lnSpc>
                <a:spcPct val="100000"/>
              </a:lnSpc>
              <a:spcBef>
                <a:spcPts val="0"/>
              </a:spcBef>
              <a:buFontTx/>
              <a:buNone/>
            </a:pPr>
            <a:r>
              <a:rPr lang="en-US" altLang="pt-BR" sz="2000" b="1" dirty="0"/>
              <a:t>1958</a:t>
            </a:r>
            <a:r>
              <a:rPr lang="en-US" altLang="pt-BR" sz="2000" dirty="0"/>
              <a:t> - PETER, John. </a:t>
            </a:r>
            <a:r>
              <a:rPr lang="en-US" altLang="pt-BR" sz="2000" i="1" dirty="0"/>
              <a:t>Masters of modern architecture</a:t>
            </a:r>
            <a:r>
              <a:rPr lang="en-US" altLang="pt-BR" sz="2000" dirty="0"/>
              <a:t>.  New York : G. </a:t>
            </a:r>
            <a:r>
              <a:rPr lang="en-US" altLang="pt-BR" sz="2000" dirty="0" err="1"/>
              <a:t>Braziller</a:t>
            </a:r>
            <a:r>
              <a:rPr lang="en-US" altLang="pt-BR" sz="2000" dirty="0"/>
              <a:t>, </a:t>
            </a:r>
          </a:p>
          <a:p>
            <a:pPr marL="0" indent="0" eaLnBrk="1" hangingPunct="1">
              <a:lnSpc>
                <a:spcPct val="100000"/>
              </a:lnSpc>
              <a:spcBef>
                <a:spcPts val="0"/>
              </a:spcBef>
              <a:buFontTx/>
              <a:buNone/>
            </a:pPr>
            <a:r>
              <a:rPr lang="en-US" altLang="pt-BR" sz="2000" b="1" dirty="0"/>
              <a:t>1959 </a:t>
            </a:r>
            <a:r>
              <a:rPr lang="en-US" altLang="pt-BR" sz="2000" dirty="0"/>
              <a:t>- JOEDICKE, Jürgen. </a:t>
            </a:r>
            <a:r>
              <a:rPr lang="en-US" altLang="pt-BR" sz="2000" i="1" dirty="0"/>
              <a:t>A history of modern architecture</a:t>
            </a:r>
            <a:r>
              <a:rPr lang="en-US" altLang="pt-BR" sz="2000" dirty="0"/>
              <a:t>. New York: Praeger.</a:t>
            </a:r>
          </a:p>
          <a:p>
            <a:pPr marL="0" indent="0" eaLnBrk="1" hangingPunct="1">
              <a:lnSpc>
                <a:spcPct val="100000"/>
              </a:lnSpc>
              <a:spcBef>
                <a:spcPts val="0"/>
              </a:spcBef>
              <a:buFontTx/>
              <a:buNone/>
            </a:pPr>
            <a:endParaRPr lang="en-US" altLang="pt-BR" sz="2000" b="1" dirty="0"/>
          </a:p>
          <a:p>
            <a:pPr eaLnBrk="1" hangingPunct="1">
              <a:lnSpc>
                <a:spcPct val="100000"/>
              </a:lnSpc>
              <a:buFontTx/>
              <a:buNone/>
            </a:pPr>
            <a:endParaRPr lang="en-US" altLang="pt-BR" sz="2000" dirty="0"/>
          </a:p>
          <a:p>
            <a:pPr eaLnBrk="1" hangingPunct="1">
              <a:lnSpc>
                <a:spcPct val="80000"/>
              </a:lnSpc>
              <a:buFontTx/>
              <a:buNone/>
            </a:pPr>
            <a:endParaRPr lang="pt-BR" altLang="pt-BR" sz="1600" b="1" dirty="0"/>
          </a:p>
        </p:txBody>
      </p:sp>
    </p:spTree>
    <p:extLst>
      <p:ext uri="{BB962C8B-B14F-4D97-AF65-F5344CB8AC3E}">
        <p14:creationId xmlns:p14="http://schemas.microsoft.com/office/powerpoint/2010/main" val="266390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FFF4BC23-706B-47DA-A1C9-9F2C2AD00DD8}"/>
              </a:ext>
            </a:extLst>
          </p:cNvPr>
          <p:cNvSpPr>
            <a:spLocks noGrp="1" noChangeArrowheads="1"/>
          </p:cNvSpPr>
          <p:nvPr>
            <p:ph type="body" idx="1"/>
          </p:nvPr>
        </p:nvSpPr>
        <p:spPr>
          <a:xfrm>
            <a:off x="-1" y="73617"/>
            <a:ext cx="12135173" cy="6784383"/>
          </a:xfrm>
        </p:spPr>
        <p:txBody>
          <a:bodyPr/>
          <a:lstStyle/>
          <a:p>
            <a:pPr eaLnBrk="1" hangingPunct="1">
              <a:lnSpc>
                <a:spcPct val="100000"/>
              </a:lnSpc>
              <a:spcBef>
                <a:spcPct val="0"/>
              </a:spcBef>
              <a:buFontTx/>
              <a:buNone/>
            </a:pPr>
            <a:r>
              <a:rPr lang="pt-BR" altLang="pt-BR" sz="2400" dirty="0"/>
              <a:t>	</a:t>
            </a:r>
            <a:r>
              <a:rPr lang="en-US" altLang="pt-BR" sz="2000" dirty="0"/>
              <a:t>TAFURI, </a:t>
            </a:r>
            <a:r>
              <a:rPr lang="en-US" altLang="pt-BR" sz="2000" dirty="0" err="1"/>
              <a:t>Manfredo</a:t>
            </a:r>
            <a:r>
              <a:rPr lang="en-US" altLang="pt-BR" sz="2000" dirty="0"/>
              <a:t>  e DAL CO, Francesco.  </a:t>
            </a:r>
            <a:r>
              <a:rPr lang="pt-BR" altLang="pt-BR" sz="2000" i="1" dirty="0" err="1"/>
              <a:t>Architettura</a:t>
            </a:r>
            <a:r>
              <a:rPr lang="pt-BR" altLang="pt-BR" sz="2000" i="1" dirty="0"/>
              <a:t> </a:t>
            </a:r>
            <a:r>
              <a:rPr lang="pt-BR" altLang="pt-BR" sz="2000" i="1" dirty="0" err="1"/>
              <a:t>Contemporanea</a:t>
            </a:r>
            <a:r>
              <a:rPr lang="pt-BR" altLang="pt-BR" sz="2000" i="1" dirty="0"/>
              <a:t>,</a:t>
            </a:r>
            <a:r>
              <a:rPr lang="pt-BR" altLang="pt-BR" sz="2000" dirty="0"/>
              <a:t> </a:t>
            </a:r>
            <a:r>
              <a:rPr lang="pt-BR" altLang="pt-BR" sz="2000" dirty="0" err="1"/>
              <a:t>Venecia</a:t>
            </a:r>
            <a:r>
              <a:rPr lang="pt-BR" altLang="pt-BR" sz="2000" dirty="0"/>
              <a:t>: </a:t>
            </a:r>
            <a:r>
              <a:rPr lang="pt-BR" altLang="pt-BR" sz="2000" dirty="0" err="1"/>
              <a:t>Electa</a:t>
            </a:r>
            <a:r>
              <a:rPr lang="pt-BR" altLang="pt-BR" sz="2000" dirty="0"/>
              <a:t> </a:t>
            </a:r>
            <a:r>
              <a:rPr lang="pt-BR" altLang="pt-BR" sz="2000" dirty="0" err="1"/>
              <a:t>Editrice</a:t>
            </a:r>
            <a:r>
              <a:rPr lang="pt-BR" altLang="pt-BR" sz="2000" dirty="0"/>
              <a:t>, 1976.</a:t>
            </a:r>
          </a:p>
          <a:p>
            <a:pPr eaLnBrk="1" hangingPunct="1">
              <a:lnSpc>
                <a:spcPct val="100000"/>
              </a:lnSpc>
              <a:buFontTx/>
              <a:buNone/>
            </a:pPr>
            <a:endParaRPr lang="pt-BR" altLang="pt-BR" sz="2000" dirty="0"/>
          </a:p>
          <a:p>
            <a:pPr eaLnBrk="1" hangingPunct="1">
              <a:lnSpc>
                <a:spcPct val="100000"/>
              </a:lnSpc>
              <a:buFontTx/>
              <a:buNone/>
            </a:pPr>
            <a:r>
              <a:rPr lang="pt-BR" altLang="pt-BR" sz="2000" dirty="0"/>
              <a:t>	“</a:t>
            </a:r>
            <a:r>
              <a:rPr lang="pt-BR" altLang="pt-BR" sz="2000" i="1" dirty="0"/>
              <a:t>Oscar Niemeyer, depois de seu aprendizado com Le Corbusier, trabalhando no Ministério no Rio em 1936, no pavilhão do Brasil em Nova York, na feira de 1939, projetado com Lúcio Costa, buscou moldar seus objetos arquitetônicos como </a:t>
            </a:r>
            <a:r>
              <a:rPr lang="pt-BR" altLang="pt-BR" sz="2000" i="1" dirty="0" err="1"/>
              <a:t>seqüências</a:t>
            </a:r>
            <a:r>
              <a:rPr lang="pt-BR" altLang="pt-BR" sz="2000" i="1" dirty="0"/>
              <a:t> de </a:t>
            </a:r>
            <a:r>
              <a:rPr lang="pt-BR" altLang="pt-BR" sz="2000" b="1" i="1" dirty="0"/>
              <a:t>inesperados imprevistos</a:t>
            </a:r>
            <a:r>
              <a:rPr lang="pt-BR" altLang="pt-BR" sz="2000" i="1" dirty="0"/>
              <a:t>, </a:t>
            </a:r>
            <a:r>
              <a:rPr lang="pt-BR" altLang="pt-BR" sz="2000" b="1" i="1" dirty="0"/>
              <a:t>espetáculos do absurdo</a:t>
            </a:r>
            <a:r>
              <a:rPr lang="pt-BR" altLang="pt-BR" sz="2000" i="1" dirty="0"/>
              <a:t>, fragmentos eufóricos de natureza cristalizada</a:t>
            </a:r>
            <a:r>
              <a:rPr lang="pt-BR" altLang="pt-BR" sz="2000" dirty="0"/>
              <a:t>”. </a:t>
            </a:r>
          </a:p>
          <a:p>
            <a:pPr eaLnBrk="1" hangingPunct="1">
              <a:lnSpc>
                <a:spcPct val="100000"/>
              </a:lnSpc>
              <a:buFontTx/>
              <a:buNone/>
            </a:pPr>
            <a:r>
              <a:rPr lang="pt-BR" altLang="pt-BR" sz="2000" b="1" dirty="0"/>
              <a:t>	</a:t>
            </a:r>
            <a:r>
              <a:rPr lang="pt-BR" altLang="pt-BR" sz="2000" dirty="0"/>
              <a:t>Brasília, onde os edifícios “</a:t>
            </a:r>
            <a:r>
              <a:rPr lang="pt-BR" altLang="pt-BR" sz="2000" i="1" dirty="0"/>
              <a:t>apesar de fazerem um fino show, é uma </a:t>
            </a:r>
            <a:r>
              <a:rPr lang="pt-BR" altLang="pt-BR" sz="2000" b="1" i="1" dirty="0"/>
              <a:t>supérflua veleidade</a:t>
            </a:r>
            <a:r>
              <a:rPr lang="pt-BR" altLang="pt-BR" sz="2000" dirty="0"/>
              <a:t>”. </a:t>
            </a:r>
          </a:p>
        </p:txBody>
      </p:sp>
      <p:pic>
        <p:nvPicPr>
          <p:cNvPr id="2" name="Picture 7" descr="editora mondadori1">
            <a:extLst>
              <a:ext uri="{FF2B5EF4-FFF2-40B4-BE49-F238E27FC236}">
                <a16:creationId xmlns:a16="http://schemas.microsoft.com/office/drawing/2014/main" id="{36C3F7BB-E352-440D-8EEE-05B07B70F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56" y="3787402"/>
            <a:ext cx="4218121" cy="30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sede partido comunista francês1a">
            <a:extLst>
              <a:ext uri="{FF2B5EF4-FFF2-40B4-BE49-F238E27FC236}">
                <a16:creationId xmlns:a16="http://schemas.microsoft.com/office/drawing/2014/main" id="{0F9128B6-B8B8-4846-9210-2700BC9A9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225" y="3681602"/>
            <a:ext cx="2807776" cy="317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ECD9AB23-CD20-43A4-B018-D00B69226AD9}"/>
              </a:ext>
            </a:extLst>
          </p:cNvPr>
          <p:cNvSpPr txBox="1">
            <a:spLocks noChangeArrowheads="1"/>
          </p:cNvSpPr>
          <p:nvPr/>
        </p:nvSpPr>
        <p:spPr bwMode="auto">
          <a:xfrm>
            <a:off x="4263389" y="6400800"/>
            <a:ext cx="238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latin typeface="+mn-lt"/>
              </a:rPr>
              <a:t>Sede do Partido Comunista Francês</a:t>
            </a:r>
          </a:p>
          <a:p>
            <a:pPr eaLnBrk="1" hangingPunct="1">
              <a:spcBef>
                <a:spcPct val="0"/>
              </a:spcBef>
              <a:buFontTx/>
              <a:buNone/>
            </a:pPr>
            <a:r>
              <a:rPr lang="pt-BR" altLang="pt-BR" sz="1200" dirty="0">
                <a:latin typeface="+mn-lt"/>
              </a:rPr>
              <a:t>Paris – 1965 Oscar Niemeyer</a:t>
            </a:r>
          </a:p>
        </p:txBody>
      </p:sp>
      <p:sp>
        <p:nvSpPr>
          <p:cNvPr id="7" name="Text Box 9">
            <a:extLst>
              <a:ext uri="{FF2B5EF4-FFF2-40B4-BE49-F238E27FC236}">
                <a16:creationId xmlns:a16="http://schemas.microsoft.com/office/drawing/2014/main" id="{17B00EA4-1ED1-40C4-A7EE-F63207BBD869}"/>
              </a:ext>
            </a:extLst>
          </p:cNvPr>
          <p:cNvSpPr txBox="1">
            <a:spLocks noChangeArrowheads="1"/>
          </p:cNvSpPr>
          <p:nvPr/>
        </p:nvSpPr>
        <p:spPr bwMode="auto">
          <a:xfrm>
            <a:off x="7779479" y="6393514"/>
            <a:ext cx="169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err="1">
                <a:latin typeface="+mn-lt"/>
              </a:rPr>
              <a:t>Mondadori</a:t>
            </a:r>
            <a:r>
              <a:rPr lang="pt-BR" altLang="pt-BR" sz="1200" dirty="0">
                <a:latin typeface="+mn-lt"/>
              </a:rPr>
              <a:t>, Milão, 1968</a:t>
            </a:r>
          </a:p>
          <a:p>
            <a:pPr eaLnBrk="1" hangingPunct="1">
              <a:spcBef>
                <a:spcPct val="0"/>
              </a:spcBef>
              <a:buFontTx/>
              <a:buNone/>
            </a:pPr>
            <a:r>
              <a:rPr lang="pt-BR" altLang="pt-BR" sz="1200" dirty="0">
                <a:latin typeface="+mn-lt"/>
              </a:rPr>
              <a:t>Oscar Niemeyer</a:t>
            </a:r>
          </a:p>
        </p:txBody>
      </p:sp>
    </p:spTree>
    <p:extLst>
      <p:ext uri="{BB962C8B-B14F-4D97-AF65-F5344CB8AC3E}">
        <p14:creationId xmlns:p14="http://schemas.microsoft.com/office/powerpoint/2010/main" val="279399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D8B9918A-9DEA-47D5-9AFD-2C68A9A78BE8}"/>
              </a:ext>
            </a:extLst>
          </p:cNvPr>
          <p:cNvSpPr>
            <a:spLocks noGrp="1" noChangeArrowheads="1"/>
          </p:cNvSpPr>
          <p:nvPr>
            <p:ph type="title" idx="4294967295"/>
          </p:nvPr>
        </p:nvSpPr>
        <p:spPr>
          <a:xfrm>
            <a:off x="42620" y="0"/>
            <a:ext cx="12007311" cy="6799882"/>
          </a:xfrm>
        </p:spPr>
        <p:txBody>
          <a:bodyPr>
            <a:noAutofit/>
          </a:bodyPr>
          <a:lstStyle/>
          <a:p>
            <a:br>
              <a:rPr lang="pt-BR" altLang="pt-BR" sz="1800" dirty="0">
                <a:latin typeface="+mn-lt"/>
              </a:rPr>
            </a:br>
            <a:r>
              <a:rPr lang="pt-BR" altLang="pt-BR" sz="1800" dirty="0">
                <a:latin typeface="+mn-lt"/>
              </a:rPr>
              <a:t>	</a:t>
            </a:r>
            <a:br>
              <a:rPr lang="pt-BR" altLang="pt-BR" sz="1800" dirty="0">
                <a:latin typeface="+mn-lt"/>
              </a:rPr>
            </a:br>
            <a:br>
              <a:rPr lang="pt-BR" altLang="pt-BR" sz="1800" dirty="0"/>
            </a:br>
            <a:br>
              <a:rPr lang="pt-BR" altLang="pt-BR" sz="1800" dirty="0"/>
            </a:br>
            <a:br>
              <a:rPr lang="pt-BR" altLang="pt-BR" sz="1800" dirty="0"/>
            </a:br>
            <a:endParaRPr lang="pt-BR" altLang="pt-BR" sz="1800" dirty="0"/>
          </a:p>
        </p:txBody>
      </p:sp>
      <p:sp>
        <p:nvSpPr>
          <p:cNvPr id="41987" name="Rectangle 3">
            <a:extLst>
              <a:ext uri="{FF2B5EF4-FFF2-40B4-BE49-F238E27FC236}">
                <a16:creationId xmlns:a16="http://schemas.microsoft.com/office/drawing/2014/main" id="{1C05444D-44B6-4E2C-A333-2FD3E65DC832}"/>
              </a:ext>
            </a:extLst>
          </p:cNvPr>
          <p:cNvSpPr>
            <a:spLocks noGrp="1" noChangeArrowheads="1"/>
          </p:cNvSpPr>
          <p:nvPr>
            <p:ph type="body" sz="half" idx="4294967295"/>
          </p:nvPr>
        </p:nvSpPr>
        <p:spPr>
          <a:xfrm>
            <a:off x="2305050" y="1600201"/>
            <a:ext cx="8362950" cy="4525963"/>
          </a:xfrm>
        </p:spPr>
        <p:txBody>
          <a:bodyPr/>
          <a:lstStyle/>
          <a:p>
            <a:pPr eaLnBrk="1" hangingPunct="1"/>
            <a:endParaRPr lang="pt-BR" altLang="pt-BR"/>
          </a:p>
          <a:p>
            <a:pPr eaLnBrk="1" hangingPunct="1"/>
            <a:endParaRPr lang="en-US" altLang="pt-BR"/>
          </a:p>
          <a:p>
            <a:pPr eaLnBrk="1" hangingPunct="1"/>
            <a:endParaRPr lang="en-US" altLang="pt-BR"/>
          </a:p>
        </p:txBody>
      </p:sp>
      <p:pic>
        <p:nvPicPr>
          <p:cNvPr id="41988" name="Picture 11" descr="esplanada frampton">
            <a:extLst>
              <a:ext uri="{FF2B5EF4-FFF2-40B4-BE49-F238E27FC236}">
                <a16:creationId xmlns:a16="http://schemas.microsoft.com/office/drawing/2014/main" id="{BED7DFE8-7BEB-4B52-8514-EBE482726D9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4814034"/>
            <a:ext cx="6103290" cy="2043966"/>
          </a:xfrm>
          <a:noFill/>
        </p:spPr>
      </p:pic>
      <p:sp>
        <p:nvSpPr>
          <p:cNvPr id="41989" name="Text Box 13">
            <a:extLst>
              <a:ext uri="{FF2B5EF4-FFF2-40B4-BE49-F238E27FC236}">
                <a16:creationId xmlns:a16="http://schemas.microsoft.com/office/drawing/2014/main" id="{FA8F3CEB-DB29-46A4-AF56-3266366CBEC2}"/>
              </a:ext>
            </a:extLst>
          </p:cNvPr>
          <p:cNvSpPr txBox="1">
            <a:spLocks noChangeArrowheads="1"/>
          </p:cNvSpPr>
          <p:nvPr/>
        </p:nvSpPr>
        <p:spPr bwMode="auto">
          <a:xfrm>
            <a:off x="3284908" y="6581001"/>
            <a:ext cx="2811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Brasília – A esplanada dos ministérios </a:t>
            </a:r>
          </a:p>
        </p:txBody>
      </p:sp>
      <p:sp>
        <p:nvSpPr>
          <p:cNvPr id="7" name="CaixaDeTexto 6">
            <a:extLst>
              <a:ext uri="{FF2B5EF4-FFF2-40B4-BE49-F238E27FC236}">
                <a16:creationId xmlns:a16="http://schemas.microsoft.com/office/drawing/2014/main" id="{A6E3D4E2-91F7-4401-8135-6DC73E8F4284}"/>
              </a:ext>
            </a:extLst>
          </p:cNvPr>
          <p:cNvSpPr txBox="1"/>
          <p:nvPr/>
        </p:nvSpPr>
        <p:spPr>
          <a:xfrm>
            <a:off x="42619" y="126263"/>
            <a:ext cx="12007311" cy="5570756"/>
          </a:xfrm>
          <a:prstGeom prst="rect">
            <a:avLst/>
          </a:prstGeom>
          <a:noFill/>
        </p:spPr>
        <p:txBody>
          <a:bodyPr wrap="square">
            <a:spAutoFit/>
          </a:bodyPr>
          <a:lstStyle/>
          <a:p>
            <a:r>
              <a:rPr lang="pt-BR" altLang="pt-BR" sz="1800" dirty="0">
                <a:latin typeface="+mn-lt"/>
              </a:rPr>
              <a:t>FRAMPTON, Kenneth. </a:t>
            </a:r>
            <a:r>
              <a:rPr lang="en-US" altLang="pt-BR" sz="1800" i="1" dirty="0">
                <a:latin typeface="+mn-lt"/>
              </a:rPr>
              <a:t>Modern Architecture: a critical view. </a:t>
            </a:r>
            <a:r>
              <a:rPr lang="pt-BR" altLang="pt-BR" sz="1800" dirty="0">
                <a:latin typeface="+mn-lt"/>
              </a:rPr>
              <a:t>London: </a:t>
            </a:r>
            <a:r>
              <a:rPr lang="pt-BR" altLang="pt-BR" sz="1800" dirty="0" err="1">
                <a:latin typeface="+mn-lt"/>
              </a:rPr>
              <a:t>Thames</a:t>
            </a:r>
            <a:r>
              <a:rPr lang="pt-BR" altLang="pt-BR" sz="1800" dirty="0">
                <a:latin typeface="+mn-lt"/>
              </a:rPr>
              <a:t> </a:t>
            </a:r>
            <a:r>
              <a:rPr lang="pt-BR" altLang="pt-BR" sz="1800" dirty="0" err="1">
                <a:latin typeface="+mn-lt"/>
              </a:rPr>
              <a:t>and</a:t>
            </a:r>
            <a:r>
              <a:rPr lang="pt-BR" altLang="pt-BR" sz="1800" dirty="0">
                <a:latin typeface="+mn-lt"/>
              </a:rPr>
              <a:t> Hudson, 1980.</a:t>
            </a:r>
            <a:br>
              <a:rPr lang="pt-BR" altLang="pt-BR" sz="1800" dirty="0">
                <a:latin typeface="+mn-lt"/>
              </a:rPr>
            </a:br>
            <a:br>
              <a:rPr lang="pt-BR" altLang="pt-BR" sz="1800" dirty="0">
                <a:latin typeface="+mn-lt"/>
              </a:rPr>
            </a:br>
            <a:r>
              <a:rPr lang="pt-BR" altLang="pt-BR" sz="2000" dirty="0">
                <a:latin typeface="+mn-lt"/>
              </a:rPr>
              <a:t>parte 3 – avaliação crítica e extensão até o presente, 1925-91.</a:t>
            </a:r>
            <a:br>
              <a:rPr lang="pt-BR" altLang="pt-BR" sz="2000" dirty="0">
                <a:latin typeface="+mn-lt"/>
              </a:rPr>
            </a:br>
            <a:r>
              <a:rPr lang="pt-BR" altLang="pt-BR" sz="2000" dirty="0">
                <a:latin typeface="+mn-lt"/>
              </a:rPr>
              <a:t>Como </a:t>
            </a:r>
            <a:r>
              <a:rPr lang="pt-BR" altLang="pt-BR" sz="2000" dirty="0" err="1">
                <a:latin typeface="+mn-lt"/>
              </a:rPr>
              <a:t>Zevi</a:t>
            </a:r>
            <a:r>
              <a:rPr lang="pt-BR" altLang="pt-BR" sz="2000" dirty="0">
                <a:latin typeface="+mn-lt"/>
              </a:rPr>
              <a:t>, </a:t>
            </a:r>
            <a:r>
              <a:rPr lang="pt-BR" altLang="pt-BR" sz="2000" dirty="0" err="1">
                <a:latin typeface="+mn-lt"/>
              </a:rPr>
              <a:t>Benevolo</a:t>
            </a:r>
            <a:r>
              <a:rPr lang="pt-BR" altLang="pt-BR" sz="2000" dirty="0">
                <a:latin typeface="+mn-lt"/>
              </a:rPr>
              <a:t>, </a:t>
            </a:r>
            <a:r>
              <a:rPr lang="pt-BR" altLang="pt-BR" sz="2000" dirty="0" err="1">
                <a:latin typeface="+mn-lt"/>
              </a:rPr>
              <a:t>Tafuri</a:t>
            </a:r>
            <a:r>
              <a:rPr lang="pt-BR" altLang="pt-BR" sz="2000" dirty="0">
                <a:latin typeface="+mn-lt"/>
              </a:rPr>
              <a:t>,  relaciona a arquitetura carioca com o Barroco Mineiro. </a:t>
            </a:r>
          </a:p>
          <a:p>
            <a:endParaRPr lang="pt-BR" altLang="pt-BR" sz="2000" dirty="0"/>
          </a:p>
          <a:p>
            <a:r>
              <a:rPr lang="pt-BR" altLang="pt-BR" sz="2000" dirty="0">
                <a:latin typeface="+mn-lt"/>
              </a:rPr>
              <a:t>Alguns equívocos que vão se repetindo: o projeto do jardim do pavilhão do Brasil na feira Internacional de Nov</a:t>
            </a:r>
            <a:r>
              <a:rPr lang="pt-BR" altLang="pt-BR" sz="2000" dirty="0"/>
              <a:t>a York como “obra do pintor Roberto Burle Marx”. </a:t>
            </a:r>
            <a:br>
              <a:rPr lang="pt-BR" altLang="pt-BR" sz="2000" dirty="0">
                <a:latin typeface="+mn-lt"/>
              </a:rPr>
            </a:br>
            <a:r>
              <a:rPr lang="pt-BR" altLang="pt-BR" sz="2000" dirty="0"/>
              <a:t>Restringe-se à Arquitetura Carioca, praticamente Niemeyer e Costa, duas linhas sobre Pedregulho </a:t>
            </a:r>
            <a:endParaRPr lang="pt-BR" altLang="pt-BR" sz="2000" dirty="0">
              <a:latin typeface="+mn-lt"/>
            </a:endParaRPr>
          </a:p>
          <a:p>
            <a:r>
              <a:rPr lang="pt-BR" altLang="pt-BR" sz="2000" dirty="0">
                <a:latin typeface="+mn-lt"/>
              </a:rPr>
              <a:t>Plano piloto x cidades sa</a:t>
            </a:r>
            <a:r>
              <a:rPr lang="pt-BR" altLang="pt-BR" sz="2000" dirty="0"/>
              <a:t>télites </a:t>
            </a:r>
            <a:endParaRPr lang="pt-BR" altLang="pt-BR" sz="2000" dirty="0">
              <a:latin typeface="+mn-lt"/>
            </a:endParaRPr>
          </a:p>
          <a:p>
            <a:r>
              <a:rPr lang="pt-BR" altLang="pt-BR" sz="2000" dirty="0"/>
              <a:t>Brasília x </a:t>
            </a:r>
            <a:r>
              <a:rPr lang="pt-BR" altLang="pt-BR" sz="2000" dirty="0" err="1"/>
              <a:t>Chandigarh</a:t>
            </a:r>
            <a:r>
              <a:rPr lang="pt-BR" altLang="pt-BR" sz="2000" dirty="0"/>
              <a:t> </a:t>
            </a:r>
          </a:p>
          <a:p>
            <a:r>
              <a:rPr lang="pt-BR" altLang="pt-BR" sz="2000" dirty="0"/>
              <a:t>Reitera – a crítica de Max Bill.</a:t>
            </a:r>
          </a:p>
          <a:p>
            <a:endParaRPr lang="pt-BR" altLang="pt-BR" sz="2000" dirty="0">
              <a:latin typeface="+mn-lt"/>
            </a:endParaRPr>
          </a:p>
          <a:p>
            <a:endParaRPr lang="pt-BR" altLang="pt-BR" sz="2000" dirty="0"/>
          </a:p>
          <a:p>
            <a:endParaRPr lang="pt-BR" altLang="pt-BR" sz="2000" dirty="0">
              <a:latin typeface="+mn-lt"/>
            </a:endParaRPr>
          </a:p>
          <a:p>
            <a:endParaRPr lang="pt-BR" altLang="pt-BR" sz="2000" dirty="0"/>
          </a:p>
          <a:p>
            <a:endParaRPr lang="pt-BR" altLang="pt-BR" sz="2000" dirty="0">
              <a:latin typeface="+mn-lt"/>
            </a:endParaRPr>
          </a:p>
          <a:p>
            <a:br>
              <a:rPr lang="pt-BR" altLang="pt-BR" sz="2000" dirty="0">
                <a:latin typeface="+mn-lt"/>
              </a:rPr>
            </a:br>
            <a:endParaRPr lang="pt-BR" sz="2000" dirty="0"/>
          </a:p>
        </p:txBody>
      </p:sp>
      <p:sp>
        <p:nvSpPr>
          <p:cNvPr id="4" name="CaixaDeTexto 3">
            <a:extLst>
              <a:ext uri="{FF2B5EF4-FFF2-40B4-BE49-F238E27FC236}">
                <a16:creationId xmlns:a16="http://schemas.microsoft.com/office/drawing/2014/main" id="{771E2F8D-0B74-44FE-B0CF-169369C65BE6}"/>
              </a:ext>
            </a:extLst>
          </p:cNvPr>
          <p:cNvSpPr txBox="1"/>
          <p:nvPr/>
        </p:nvSpPr>
        <p:spPr>
          <a:xfrm>
            <a:off x="98108" y="4814034"/>
            <a:ext cx="6093719" cy="1908215"/>
          </a:xfrm>
          <a:prstGeom prst="rect">
            <a:avLst/>
          </a:prstGeom>
          <a:noFill/>
        </p:spPr>
        <p:txBody>
          <a:bodyPr wrap="none" rtlCol="0">
            <a:spAutoFit/>
          </a:bodyPr>
          <a:lstStyle/>
          <a:p>
            <a:r>
              <a:rPr lang="pt-BR" altLang="pt-BR" sz="2000" dirty="0">
                <a:latin typeface="+mn-lt"/>
              </a:rPr>
              <a:t>Brasília: “a afirmação da forma implacável contra a</a:t>
            </a:r>
          </a:p>
          <a:p>
            <a:r>
              <a:rPr lang="pt-BR" altLang="pt-BR" sz="2000" dirty="0">
                <a:latin typeface="+mn-lt"/>
              </a:rPr>
              <a:t>natureza impiedosa; pois além da ordem do edifício do </a:t>
            </a:r>
          </a:p>
          <a:p>
            <a:r>
              <a:rPr lang="pt-BR" altLang="pt-BR" sz="2000" dirty="0">
                <a:latin typeface="+mn-lt"/>
              </a:rPr>
              <a:t>Congresso, cercado por um </a:t>
            </a:r>
            <a:r>
              <a:rPr lang="pt-BR" altLang="pt-BR" sz="2000" b="1" dirty="0">
                <a:latin typeface="+mn-lt"/>
              </a:rPr>
              <a:t>lago artificial</a:t>
            </a:r>
            <a:r>
              <a:rPr lang="pt-BR" altLang="pt-BR" sz="2000" dirty="0">
                <a:latin typeface="+mn-lt"/>
              </a:rPr>
              <a:t>, havia a infinita</a:t>
            </a:r>
          </a:p>
          <a:p>
            <a:r>
              <a:rPr lang="pt-BR" altLang="pt-BR" sz="2000" b="1" dirty="0">
                <a:latin typeface="+mn-lt"/>
              </a:rPr>
              <a:t>extensão da floresta</a:t>
            </a:r>
            <a:r>
              <a:rPr lang="pt-BR" altLang="pt-BR" sz="2000" dirty="0">
                <a:latin typeface="+mn-lt"/>
              </a:rPr>
              <a:t>”.</a:t>
            </a:r>
            <a:endParaRPr lang="pt-BR" sz="2000" dirty="0"/>
          </a:p>
          <a:p>
            <a:endParaRPr lang="pt-BR" altLang="pt-BR" sz="2000" dirty="0">
              <a:latin typeface="+mn-lt"/>
            </a:endParaRPr>
          </a:p>
          <a:p>
            <a:endParaRPr lang="pt-BR" dirty="0"/>
          </a:p>
        </p:txBody>
      </p:sp>
    </p:spTree>
    <p:extLst>
      <p:ext uri="{BB962C8B-B14F-4D97-AF65-F5344CB8AC3E}">
        <p14:creationId xmlns:p14="http://schemas.microsoft.com/office/powerpoint/2010/main" val="292937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37689109-EA62-4995-BCBF-7A05F9AB9E41}"/>
              </a:ext>
            </a:extLst>
          </p:cNvPr>
          <p:cNvSpPr>
            <a:spLocks noGrp="1" noChangeArrowheads="1"/>
          </p:cNvSpPr>
          <p:nvPr>
            <p:ph type="body" idx="1"/>
          </p:nvPr>
        </p:nvSpPr>
        <p:spPr>
          <a:xfrm>
            <a:off x="241787" y="333375"/>
            <a:ext cx="11856427" cy="6191250"/>
          </a:xfrm>
        </p:spPr>
        <p:txBody>
          <a:bodyPr/>
          <a:lstStyle/>
          <a:p>
            <a:pPr eaLnBrk="1" hangingPunct="1">
              <a:buFontTx/>
              <a:buNone/>
            </a:pPr>
            <a:r>
              <a:rPr lang="pt-BR" altLang="pt-BR" b="1" dirty="0"/>
              <a:t>	</a:t>
            </a:r>
            <a:endParaRPr lang="pt-BR" altLang="pt-BR" sz="2000" b="1" dirty="0"/>
          </a:p>
          <a:p>
            <a:pPr eaLnBrk="1" hangingPunct="1">
              <a:lnSpc>
                <a:spcPct val="100000"/>
              </a:lnSpc>
              <a:buFontTx/>
              <a:buNone/>
            </a:pPr>
            <a:r>
              <a:rPr lang="pt-BR" altLang="pt-BR" sz="2000" b="1" dirty="0"/>
              <a:t>	FRAMPTON</a:t>
            </a:r>
            <a:r>
              <a:rPr lang="pt-BR" altLang="pt-BR" sz="2000" dirty="0"/>
              <a:t> e </a:t>
            </a:r>
            <a:r>
              <a:rPr lang="pt-BR" altLang="pt-BR" sz="2000" b="1" dirty="0"/>
              <a:t>FUTAGAWA</a:t>
            </a:r>
            <a:r>
              <a:rPr lang="pt-BR" altLang="pt-BR" sz="2000" dirty="0"/>
              <a:t>, </a:t>
            </a:r>
            <a:r>
              <a:rPr lang="pt-BR" altLang="pt-BR" sz="2000" i="1" dirty="0" err="1"/>
              <a:t>Modern</a:t>
            </a:r>
            <a:r>
              <a:rPr lang="pt-BR" altLang="pt-BR" sz="2000" i="1" dirty="0"/>
              <a:t> </a:t>
            </a:r>
            <a:r>
              <a:rPr lang="pt-BR" altLang="pt-BR" sz="2000" i="1" dirty="0" err="1"/>
              <a:t>Architecture</a:t>
            </a:r>
            <a:r>
              <a:rPr lang="pt-BR" altLang="pt-BR" sz="2000" i="1" dirty="0"/>
              <a:t> 1920-45, </a:t>
            </a:r>
            <a:r>
              <a:rPr lang="pt-BR" altLang="pt-BR" sz="2000" b="1" i="1" dirty="0"/>
              <a:t>1983.</a:t>
            </a:r>
          </a:p>
          <a:p>
            <a:pPr eaLnBrk="1" hangingPunct="1">
              <a:lnSpc>
                <a:spcPct val="100000"/>
              </a:lnSpc>
              <a:buFontTx/>
              <a:buNone/>
            </a:pPr>
            <a:r>
              <a:rPr lang="pt-BR" altLang="pt-BR" sz="2000" b="1" i="1" dirty="0"/>
              <a:t>	10º </a:t>
            </a:r>
            <a:r>
              <a:rPr lang="pt-BR" altLang="pt-BR" sz="2000" dirty="0"/>
              <a:t>e último </a:t>
            </a:r>
            <a:r>
              <a:rPr lang="pt-BR" altLang="pt-BR" sz="2000" b="1" dirty="0"/>
              <a:t>capítulo</a:t>
            </a:r>
            <a:r>
              <a:rPr lang="pt-BR" altLang="pt-BR" sz="2000" dirty="0"/>
              <a:t> – </a:t>
            </a:r>
            <a:r>
              <a:rPr lang="pt-BR" altLang="pt-BR" sz="2000" dirty="0" err="1"/>
              <a:t>International</a:t>
            </a:r>
            <a:r>
              <a:rPr lang="pt-BR" altLang="pt-BR" sz="2000" dirty="0"/>
              <a:t> </a:t>
            </a:r>
            <a:r>
              <a:rPr lang="pt-BR" altLang="pt-BR" sz="2000" dirty="0" err="1"/>
              <a:t>Modernism</a:t>
            </a:r>
            <a:r>
              <a:rPr lang="pt-BR" altLang="pt-BR" sz="2000" dirty="0"/>
              <a:t> </a:t>
            </a:r>
            <a:r>
              <a:rPr lang="pt-BR" altLang="pt-BR" sz="2000" dirty="0" err="1"/>
              <a:t>and</a:t>
            </a:r>
            <a:r>
              <a:rPr lang="pt-BR" altLang="pt-BR" sz="2000" dirty="0"/>
              <a:t> </a:t>
            </a:r>
            <a:r>
              <a:rPr lang="pt-BR" altLang="pt-BR" sz="2000" dirty="0" err="1"/>
              <a:t>National</a:t>
            </a:r>
            <a:r>
              <a:rPr lang="pt-BR" altLang="pt-BR" sz="2000" dirty="0"/>
              <a:t> </a:t>
            </a:r>
            <a:r>
              <a:rPr lang="pt-BR" altLang="pt-BR" sz="2000" dirty="0" err="1"/>
              <a:t>Identity</a:t>
            </a:r>
            <a:r>
              <a:rPr lang="pt-BR" altLang="pt-BR" sz="2000" dirty="0"/>
              <a:t> 1919-39. </a:t>
            </a:r>
          </a:p>
          <a:p>
            <a:pPr eaLnBrk="1" hangingPunct="1">
              <a:lnSpc>
                <a:spcPct val="100000"/>
              </a:lnSpc>
              <a:buFontTx/>
              <a:buNone/>
            </a:pPr>
            <a:r>
              <a:rPr lang="pt-BR" altLang="pt-BR" sz="2000" dirty="0"/>
              <a:t>	a produção de </a:t>
            </a:r>
            <a:r>
              <a:rPr lang="pt-BR" altLang="pt-BR" sz="2000" b="1" dirty="0"/>
              <a:t>Niemeyer</a:t>
            </a:r>
            <a:r>
              <a:rPr lang="pt-BR" altLang="pt-BR" sz="2000" dirty="0"/>
              <a:t> – MESP, Cassino e Igreja  Pampulha – ao lado da Cidade Universitária de Caracas e a escola </a:t>
            </a:r>
            <a:r>
              <a:rPr lang="pt-BR" altLang="pt-BR" sz="2000" dirty="0" err="1"/>
              <a:t>Gran</a:t>
            </a:r>
            <a:r>
              <a:rPr lang="pt-BR" altLang="pt-BR" sz="2000" dirty="0"/>
              <a:t> Colômbia de Carlos Raul </a:t>
            </a:r>
            <a:r>
              <a:rPr lang="pt-BR" altLang="pt-BR" sz="2000" b="1" dirty="0" err="1"/>
              <a:t>Villanueva</a:t>
            </a:r>
            <a:r>
              <a:rPr lang="pt-BR" altLang="pt-BR" sz="2000" dirty="0"/>
              <a:t>; do ateliê </a:t>
            </a:r>
            <a:r>
              <a:rPr lang="pt-BR" altLang="pt-BR" sz="2000" dirty="0" err="1"/>
              <a:t>Taliesin</a:t>
            </a:r>
            <a:r>
              <a:rPr lang="pt-BR" altLang="pt-BR" sz="2000" dirty="0"/>
              <a:t> West de </a:t>
            </a:r>
            <a:r>
              <a:rPr lang="pt-BR" altLang="pt-BR" sz="2000" b="1" dirty="0"/>
              <a:t>Wright</a:t>
            </a:r>
            <a:r>
              <a:rPr lang="pt-BR" altLang="pt-BR" sz="2000" dirty="0"/>
              <a:t> ; do edifício do </a:t>
            </a:r>
            <a:r>
              <a:rPr lang="pt-BR" altLang="pt-BR" sz="2000" dirty="0" err="1"/>
              <a:t>Moma</a:t>
            </a:r>
            <a:r>
              <a:rPr lang="pt-BR" altLang="pt-BR" sz="2000" dirty="0"/>
              <a:t> de </a:t>
            </a:r>
            <a:r>
              <a:rPr lang="pt-BR" altLang="pt-BR" sz="2000" b="1" dirty="0" err="1"/>
              <a:t>Goodwin</a:t>
            </a:r>
            <a:r>
              <a:rPr lang="pt-BR" altLang="pt-BR" sz="2000" b="1" dirty="0"/>
              <a:t> e Stone</a:t>
            </a:r>
            <a:r>
              <a:rPr lang="pt-BR" altLang="pt-BR" sz="2000" dirty="0"/>
              <a:t>; e de uma residência em San Francisco de </a:t>
            </a:r>
            <a:r>
              <a:rPr lang="pt-BR" altLang="pt-BR" sz="2000" b="1" dirty="0"/>
              <a:t>Neutra</a:t>
            </a:r>
            <a:r>
              <a:rPr lang="pt-BR" altLang="pt-BR" sz="2000" dirty="0"/>
              <a:t>, como obras que buscassem uma </a:t>
            </a:r>
            <a:r>
              <a:rPr lang="pt-BR" altLang="pt-BR" sz="2000" b="1" dirty="0"/>
              <a:t>identidade nacional</a:t>
            </a:r>
            <a:r>
              <a:rPr lang="pt-BR" altLang="pt-BR" sz="2000" dirty="0"/>
              <a:t>.  </a:t>
            </a:r>
          </a:p>
        </p:txBody>
      </p:sp>
    </p:spTree>
    <p:extLst>
      <p:ext uri="{BB962C8B-B14F-4D97-AF65-F5344CB8AC3E}">
        <p14:creationId xmlns:p14="http://schemas.microsoft.com/office/powerpoint/2010/main" val="32868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0DFCED91-F943-44EE-B2E6-564FFAB2C973}"/>
              </a:ext>
            </a:extLst>
          </p:cNvPr>
          <p:cNvSpPr>
            <a:spLocks noGrp="1" noChangeArrowheads="1"/>
          </p:cNvSpPr>
          <p:nvPr>
            <p:ph type="body" idx="1"/>
          </p:nvPr>
        </p:nvSpPr>
        <p:spPr>
          <a:xfrm>
            <a:off x="108488" y="147234"/>
            <a:ext cx="11898824" cy="6450416"/>
          </a:xfrm>
        </p:spPr>
        <p:txBody>
          <a:bodyPr>
            <a:normAutofit/>
          </a:bodyPr>
          <a:lstStyle/>
          <a:p>
            <a:pPr marL="0" indent="0" eaLnBrk="1" hangingPunct="1">
              <a:lnSpc>
                <a:spcPct val="100000"/>
              </a:lnSpc>
              <a:spcBef>
                <a:spcPts val="0"/>
              </a:spcBef>
              <a:buFontTx/>
              <a:buNone/>
            </a:pPr>
            <a:r>
              <a:rPr lang="en-US" altLang="pt-BR" sz="2000" b="1" dirty="0"/>
              <a:t>CURTIS</a:t>
            </a:r>
            <a:r>
              <a:rPr lang="en-US" altLang="pt-BR" sz="2000" dirty="0"/>
              <a:t>, William. </a:t>
            </a:r>
            <a:r>
              <a:rPr lang="en-US" altLang="pt-BR" sz="2000" i="1" dirty="0"/>
              <a:t>Modern Architecture since 1900</a:t>
            </a:r>
            <a:r>
              <a:rPr lang="en-US" altLang="pt-BR" sz="2000" dirty="0"/>
              <a:t>. London: </a:t>
            </a:r>
            <a:r>
              <a:rPr lang="en-US" altLang="pt-BR" sz="2000" dirty="0" err="1"/>
              <a:t>Phaidon</a:t>
            </a:r>
            <a:r>
              <a:rPr lang="en-US" altLang="pt-BR" sz="2000" dirty="0"/>
              <a:t>, 1982.</a:t>
            </a:r>
            <a:endParaRPr lang="pt-BR" altLang="pt-BR" sz="2000" dirty="0"/>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endParaRPr lang="pt-BR" altLang="pt-BR" sz="2000" dirty="0"/>
          </a:p>
          <a:p>
            <a:pPr marL="0" indent="0" eaLnBrk="1" hangingPunct="1">
              <a:lnSpc>
                <a:spcPct val="100000"/>
              </a:lnSpc>
              <a:spcBef>
                <a:spcPts val="0"/>
              </a:spcBef>
              <a:buFontTx/>
              <a:buNone/>
            </a:pPr>
            <a:r>
              <a:rPr lang="pt-BR" altLang="pt-BR" sz="2000" b="1" dirty="0"/>
              <a:t>capítulo 21</a:t>
            </a:r>
            <a:r>
              <a:rPr lang="pt-BR" altLang="pt-BR" sz="2000" dirty="0"/>
              <a:t> – </a:t>
            </a:r>
            <a:r>
              <a:rPr lang="pt-BR" altLang="pt-BR" sz="2000" dirty="0" err="1"/>
              <a:t>international</a:t>
            </a:r>
            <a:r>
              <a:rPr lang="pt-BR" altLang="pt-BR" sz="2000" dirty="0"/>
              <a:t>, </a:t>
            </a:r>
            <a:r>
              <a:rPr lang="pt-BR" altLang="pt-BR" sz="2000" dirty="0" err="1"/>
              <a:t>national</a:t>
            </a:r>
            <a:r>
              <a:rPr lang="pt-BR" altLang="pt-BR" sz="2000" dirty="0"/>
              <a:t>, regional: </a:t>
            </a:r>
            <a:r>
              <a:rPr lang="pt-BR" altLang="pt-BR" sz="2000" dirty="0" err="1"/>
              <a:t>the</a:t>
            </a:r>
            <a:r>
              <a:rPr lang="pt-BR" altLang="pt-BR" sz="2000" dirty="0"/>
              <a:t> </a:t>
            </a:r>
            <a:r>
              <a:rPr lang="pt-BR" altLang="pt-BR" sz="2000" dirty="0" err="1"/>
              <a:t>diversity</a:t>
            </a:r>
            <a:r>
              <a:rPr lang="pt-BR" altLang="pt-BR" sz="2000" dirty="0"/>
              <a:t> </a:t>
            </a:r>
            <a:r>
              <a:rPr lang="pt-BR" altLang="pt-BR" sz="2000" dirty="0" err="1"/>
              <a:t>of</a:t>
            </a:r>
            <a:r>
              <a:rPr lang="pt-BR" altLang="pt-BR" sz="2000" dirty="0"/>
              <a:t> a new </a:t>
            </a:r>
            <a:r>
              <a:rPr lang="pt-BR" altLang="pt-BR" sz="2000" dirty="0" err="1"/>
              <a:t>tradition</a:t>
            </a:r>
            <a:r>
              <a:rPr lang="pt-BR" altLang="pt-BR" sz="2000" dirty="0"/>
              <a:t> </a:t>
            </a:r>
          </a:p>
          <a:p>
            <a:pPr marL="0" indent="0" eaLnBrk="1" hangingPunct="1">
              <a:lnSpc>
                <a:spcPct val="100000"/>
              </a:lnSpc>
              <a:spcBef>
                <a:spcPts val="0"/>
              </a:spcBef>
              <a:buFontTx/>
              <a:buNone/>
            </a:pPr>
            <a:r>
              <a:rPr lang="pt-BR" altLang="pt-BR" sz="2000" dirty="0"/>
              <a:t>a casa de baile da Pampulha de Oscar Niemeyer ilustra o capítulo </a:t>
            </a:r>
          </a:p>
          <a:p>
            <a:pPr marL="0" indent="0" eaLnBrk="1" hangingPunct="1">
              <a:lnSpc>
                <a:spcPct val="100000"/>
              </a:lnSpc>
              <a:spcBef>
                <a:spcPts val="0"/>
              </a:spcBef>
              <a:buFontTx/>
              <a:buNone/>
            </a:pPr>
            <a:r>
              <a:rPr lang="pt-BR" altLang="pt-BR" sz="2000" dirty="0"/>
              <a:t>Depois de um percurso apontando a diversidade da arquitetura na própria Europa, África, Ásia, Curtis comenta MESP e Pampulha, com algumas novas referências: Gilberto Freyre mas com as mesmas questões: adaptação ao clima, às tradições , Barroco, relação com o governo. </a:t>
            </a:r>
          </a:p>
          <a:p>
            <a:pPr marL="0" indent="0" eaLnBrk="1" hangingPunct="1">
              <a:lnSpc>
                <a:spcPct val="100000"/>
              </a:lnSpc>
              <a:spcBef>
                <a:spcPts val="0"/>
              </a:spcBef>
              <a:buFontTx/>
              <a:buNone/>
            </a:pPr>
            <a:endParaRPr lang="pt-BR" altLang="pt-BR" sz="2000" b="1" dirty="0"/>
          </a:p>
          <a:p>
            <a:pPr marL="0" indent="0" eaLnBrk="1" hangingPunct="1">
              <a:lnSpc>
                <a:spcPct val="100000"/>
              </a:lnSpc>
              <a:spcBef>
                <a:spcPts val="0"/>
              </a:spcBef>
              <a:buFontTx/>
              <a:buNone/>
            </a:pPr>
            <a:r>
              <a:rPr lang="pt-BR" altLang="pt-BR" sz="2000" b="1" dirty="0"/>
              <a:t>capítulo 23</a:t>
            </a:r>
            <a:r>
              <a:rPr lang="pt-BR" altLang="pt-BR" sz="2000" dirty="0"/>
              <a:t>: </a:t>
            </a:r>
            <a:r>
              <a:rPr lang="pt-BR" altLang="pt-BR" sz="2000" dirty="0" err="1"/>
              <a:t>the</a:t>
            </a:r>
            <a:r>
              <a:rPr lang="pt-BR" altLang="pt-BR" sz="2000" dirty="0"/>
              <a:t> </a:t>
            </a:r>
            <a:r>
              <a:rPr lang="pt-BR" altLang="pt-BR" sz="2000" dirty="0" err="1"/>
              <a:t>process</a:t>
            </a:r>
            <a:r>
              <a:rPr lang="pt-BR" altLang="pt-BR" sz="2000" dirty="0"/>
              <a:t> </a:t>
            </a:r>
            <a:r>
              <a:rPr lang="pt-BR" altLang="pt-BR" sz="2000" dirty="0" err="1"/>
              <a:t>of</a:t>
            </a:r>
            <a:r>
              <a:rPr lang="pt-BR" altLang="pt-BR" sz="2000" dirty="0"/>
              <a:t> </a:t>
            </a:r>
            <a:r>
              <a:rPr lang="pt-BR" altLang="pt-BR" sz="2000" dirty="0" err="1"/>
              <a:t>absorption</a:t>
            </a:r>
            <a:r>
              <a:rPr lang="pt-BR" altLang="pt-BR" sz="2000" dirty="0"/>
              <a:t>: </a:t>
            </a:r>
            <a:r>
              <a:rPr lang="pt-BR" altLang="pt-BR" sz="2000" dirty="0" err="1"/>
              <a:t>latin</a:t>
            </a:r>
            <a:r>
              <a:rPr lang="pt-BR" altLang="pt-BR" sz="2000" dirty="0"/>
              <a:t> </a:t>
            </a:r>
            <a:r>
              <a:rPr lang="pt-BR" altLang="pt-BR" sz="2000" dirty="0" err="1"/>
              <a:t>america</a:t>
            </a:r>
            <a:r>
              <a:rPr lang="pt-BR" altLang="pt-BR" sz="2000" dirty="0"/>
              <a:t>, </a:t>
            </a:r>
            <a:r>
              <a:rPr lang="pt-BR" altLang="pt-BR" sz="2000" dirty="0" err="1"/>
              <a:t>australia</a:t>
            </a:r>
            <a:r>
              <a:rPr lang="pt-BR" altLang="pt-BR" sz="2000" dirty="0"/>
              <a:t>, </a:t>
            </a:r>
            <a:r>
              <a:rPr lang="pt-BR" altLang="pt-BR" sz="2000" dirty="0" err="1"/>
              <a:t>japan</a:t>
            </a:r>
            <a:r>
              <a:rPr lang="pt-BR" altLang="pt-BR" sz="2000" dirty="0"/>
              <a:t>  (versão original) </a:t>
            </a:r>
          </a:p>
          <a:p>
            <a:pPr marL="0" indent="0" eaLnBrk="1" hangingPunct="1">
              <a:lnSpc>
                <a:spcPct val="100000"/>
              </a:lnSpc>
              <a:spcBef>
                <a:spcPts val="0"/>
              </a:spcBef>
              <a:buFontTx/>
              <a:buNone/>
            </a:pPr>
            <a:r>
              <a:rPr lang="pt-BR" altLang="pt-BR" sz="2000" dirty="0"/>
              <a:t>Na 3ª edição de 1995, foram acrescentados sete novos capítulos, traduzida para o português em 2008. </a:t>
            </a:r>
          </a:p>
          <a:p>
            <a:pPr marL="0" indent="0" eaLnBrk="1" hangingPunct="1">
              <a:lnSpc>
                <a:spcPct val="100000"/>
              </a:lnSpc>
              <a:spcBef>
                <a:spcPts val="0"/>
              </a:spcBef>
              <a:buFontTx/>
              <a:buNone/>
            </a:pPr>
            <a:endParaRPr lang="pt-BR" altLang="pt-BR" sz="2000" b="1" dirty="0"/>
          </a:p>
          <a:p>
            <a:pPr marL="0" indent="0" eaLnBrk="1" hangingPunct="1">
              <a:lnSpc>
                <a:spcPct val="100000"/>
              </a:lnSpc>
              <a:spcBef>
                <a:spcPts val="0"/>
              </a:spcBef>
              <a:buFontTx/>
              <a:buNone/>
            </a:pPr>
            <a:r>
              <a:rPr lang="pt-BR" altLang="pt-BR" sz="2000" b="1" dirty="0"/>
              <a:t>capítulo 27: </a:t>
            </a:r>
            <a:r>
              <a:rPr lang="pt-BR" altLang="pt-BR" sz="2000" dirty="0"/>
              <a:t>o processo de absorção: américa latina, </a:t>
            </a:r>
            <a:r>
              <a:rPr lang="pt-BR" altLang="pt-BR" sz="2000" dirty="0" err="1"/>
              <a:t>australia</a:t>
            </a:r>
            <a:r>
              <a:rPr lang="pt-BR" altLang="pt-BR" sz="2000" dirty="0"/>
              <a:t>, </a:t>
            </a:r>
            <a:r>
              <a:rPr lang="pt-BR" altLang="pt-BR" sz="2000" dirty="0" err="1"/>
              <a:t>japão</a:t>
            </a:r>
            <a:r>
              <a:rPr lang="pt-BR" altLang="pt-BR" sz="2000" b="1" dirty="0"/>
              <a:t> </a:t>
            </a:r>
            <a:r>
              <a:rPr lang="pt-BR" altLang="pt-BR" sz="2000" dirty="0"/>
              <a:t>  </a:t>
            </a:r>
          </a:p>
          <a:p>
            <a:pPr marL="0" indent="0" eaLnBrk="1" hangingPunct="1">
              <a:lnSpc>
                <a:spcPct val="100000"/>
              </a:lnSpc>
              <a:spcBef>
                <a:spcPts val="0"/>
              </a:spcBef>
              <a:buFontTx/>
              <a:buNone/>
            </a:pPr>
            <a:r>
              <a:rPr lang="pt-BR" altLang="pt-BR" sz="2000" dirty="0"/>
              <a:t>Primeira vez que o Brasil aparece ao lado da arquitetura latino americana </a:t>
            </a:r>
          </a:p>
          <a:p>
            <a:pPr marL="0" indent="0" eaLnBrk="1" hangingPunct="1">
              <a:lnSpc>
                <a:spcPct val="100000"/>
              </a:lnSpc>
              <a:spcBef>
                <a:spcPts val="0"/>
              </a:spcBef>
              <a:buFontTx/>
              <a:buNone/>
            </a:pPr>
            <a:r>
              <a:rPr lang="pt-BR" altLang="pt-BR" sz="2000" dirty="0"/>
              <a:t>Breves comentários sobre Pedregulho, Ibirapuera, Casa de Canoas, Burle Marx e mais atenção a Brasília, comparando-a a </a:t>
            </a:r>
            <a:r>
              <a:rPr lang="pt-BR" altLang="pt-BR" sz="2000" dirty="0" err="1"/>
              <a:t>Chandigardh</a:t>
            </a:r>
            <a:r>
              <a:rPr lang="pt-BR" altLang="pt-BR" sz="2000" dirty="0"/>
              <a:t>. </a:t>
            </a:r>
          </a:p>
          <a:p>
            <a:pPr marL="0" indent="0" eaLnBrk="1" hangingPunct="1">
              <a:lnSpc>
                <a:spcPct val="100000"/>
              </a:lnSpc>
              <a:spcBef>
                <a:spcPts val="0"/>
              </a:spcBef>
              <a:buFontTx/>
              <a:buNone/>
            </a:pPr>
            <a:r>
              <a:rPr lang="pt-BR" altLang="pt-BR" sz="2000" dirty="0"/>
              <a:t>  </a:t>
            </a:r>
          </a:p>
          <a:p>
            <a:pPr marL="0" indent="0" eaLnBrk="1" hangingPunct="1">
              <a:lnSpc>
                <a:spcPct val="100000"/>
              </a:lnSpc>
              <a:spcBef>
                <a:spcPts val="0"/>
              </a:spcBef>
              <a:buFontTx/>
              <a:buNone/>
            </a:pPr>
            <a:r>
              <a:rPr lang="pt-BR" altLang="pt-BR" sz="2000" dirty="0"/>
              <a:t>Brasília: “as formas que mostraram certa  vitalidade nos anos 1940 estavam dando sinal de cansaço.” </a:t>
            </a:r>
            <a:endParaRPr lang="es-ES_tradnl" altLang="pt-BR" sz="2000" dirty="0"/>
          </a:p>
          <a:p>
            <a:pPr eaLnBrk="1" hangingPunct="1">
              <a:lnSpc>
                <a:spcPct val="90000"/>
              </a:lnSpc>
              <a:buFontTx/>
              <a:buNone/>
            </a:pPr>
            <a:endParaRPr lang="es-ES_tradnl" altLang="pt-BR" sz="1800" dirty="0"/>
          </a:p>
        </p:txBody>
      </p:sp>
    </p:spTree>
    <p:extLst>
      <p:ext uri="{BB962C8B-B14F-4D97-AF65-F5344CB8AC3E}">
        <p14:creationId xmlns:p14="http://schemas.microsoft.com/office/powerpoint/2010/main" val="34739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B704411E-F6FA-41E8-AE4E-688D6E9A6F7F}"/>
              </a:ext>
            </a:extLst>
          </p:cNvPr>
          <p:cNvSpPr>
            <a:spLocks noGrp="1" noChangeArrowheads="1"/>
          </p:cNvSpPr>
          <p:nvPr>
            <p:ph type="body" idx="1"/>
          </p:nvPr>
        </p:nvSpPr>
        <p:spPr>
          <a:xfrm>
            <a:off x="50369" y="182105"/>
            <a:ext cx="12038309" cy="6486983"/>
          </a:xfrm>
        </p:spPr>
        <p:txBody>
          <a:bodyPr/>
          <a:lstStyle/>
          <a:p>
            <a:pPr eaLnBrk="1" hangingPunct="1">
              <a:buFontTx/>
              <a:buNone/>
            </a:pPr>
            <a:r>
              <a:rPr lang="es-ES_tradnl" altLang="pt-BR" sz="2400" b="1" dirty="0"/>
              <a:t>	</a:t>
            </a:r>
            <a:r>
              <a:rPr lang="es-ES_tradnl" altLang="pt-BR" sz="2000" b="1" dirty="0"/>
              <a:t>MONTANER</a:t>
            </a:r>
            <a:r>
              <a:rPr lang="es-ES_tradnl" altLang="pt-BR" sz="2000" dirty="0"/>
              <a:t>, Josep Maria. </a:t>
            </a:r>
            <a:r>
              <a:rPr lang="es-ES_tradnl" altLang="pt-BR" sz="2000" i="1" dirty="0" err="1"/>
              <a:t>Depués</a:t>
            </a:r>
            <a:r>
              <a:rPr lang="es-ES_tradnl" altLang="pt-BR" sz="2000" i="1" dirty="0"/>
              <a:t> Del </a:t>
            </a:r>
            <a:r>
              <a:rPr lang="es-ES_tradnl" altLang="pt-BR" sz="2000" i="1" dirty="0" err="1"/>
              <a:t>movmiento</a:t>
            </a:r>
            <a:r>
              <a:rPr lang="es-ES_tradnl" altLang="pt-BR" sz="2000" i="1" dirty="0"/>
              <a:t> moderno: </a:t>
            </a:r>
            <a:r>
              <a:rPr lang="es-ES_tradnl" altLang="pt-BR" sz="2000" i="1" dirty="0" err="1"/>
              <a:t>arquictetura</a:t>
            </a:r>
            <a:r>
              <a:rPr lang="es-ES_tradnl" altLang="pt-BR" sz="2000" i="1" dirty="0"/>
              <a:t> de la segunda mitad del siglo XX. </a:t>
            </a:r>
            <a:r>
              <a:rPr lang="es-ES_tradnl" altLang="pt-BR" sz="2000" dirty="0"/>
              <a:t> Barcelona: GG, </a:t>
            </a:r>
            <a:r>
              <a:rPr lang="es-ES_tradnl" altLang="pt-BR" sz="2000" b="1" dirty="0"/>
              <a:t>1993</a:t>
            </a:r>
            <a:r>
              <a:rPr lang="es-ES_tradnl" altLang="pt-BR" sz="2000" dirty="0"/>
              <a:t>. </a:t>
            </a:r>
            <a:endParaRPr lang="en-US" altLang="pt-BR" sz="2000" dirty="0"/>
          </a:p>
          <a:p>
            <a:pPr eaLnBrk="1" hangingPunct="1">
              <a:buFontTx/>
              <a:buNone/>
            </a:pPr>
            <a:r>
              <a:rPr lang="es-ES_tradnl" altLang="pt-BR" sz="2000" dirty="0"/>
              <a:t>	</a:t>
            </a:r>
            <a:r>
              <a:rPr lang="es-ES_tradnl" altLang="pt-BR" sz="2000" b="1" dirty="0"/>
              <a:t>1º Capítulo</a:t>
            </a:r>
            <a:r>
              <a:rPr lang="pt-BR" altLang="pt-BR" sz="2000" dirty="0"/>
              <a:t>: “</a:t>
            </a:r>
            <a:r>
              <a:rPr lang="pt-BR" altLang="pt-BR" sz="2000" i="1" dirty="0"/>
              <a:t>a experiência de Le Corbusier, Niemeyer, ou GATCPAC mostra como a partir de 1930 se abandona o purismo vanguardista para integrar figurações e recursos técnicos da arquitetura popular de maneira a outorgar mais caráter a cada edifício</a:t>
            </a:r>
            <a:r>
              <a:rPr lang="pt-BR" altLang="pt-BR" sz="2000" dirty="0"/>
              <a:t>” </a:t>
            </a:r>
            <a:r>
              <a:rPr lang="es-ES_tradnl" altLang="pt-BR" sz="2000" dirty="0"/>
              <a:t> </a:t>
            </a:r>
          </a:p>
          <a:p>
            <a:pPr eaLnBrk="1" hangingPunct="1">
              <a:buFontTx/>
              <a:buNone/>
            </a:pPr>
            <a:r>
              <a:rPr lang="pt-BR" altLang="pt-BR" sz="2000" b="1" dirty="0"/>
              <a:t>	</a:t>
            </a:r>
            <a:r>
              <a:rPr lang="pt-BR" altLang="pt-BR" sz="2000" dirty="0"/>
              <a:t>“</a:t>
            </a:r>
            <a:r>
              <a:rPr lang="pt-BR" altLang="pt-BR" sz="2000" i="1" dirty="0"/>
              <a:t>se tem falado da grande </a:t>
            </a:r>
            <a:r>
              <a:rPr lang="pt-BR" altLang="pt-BR" sz="2000" b="1" i="1" dirty="0"/>
              <a:t>influência de Le Corbusier </a:t>
            </a:r>
            <a:r>
              <a:rPr lang="pt-BR" altLang="pt-BR" sz="2000" i="1" dirty="0"/>
              <a:t>sobre a arquitetura, mas teria sido possível </a:t>
            </a:r>
            <a:r>
              <a:rPr lang="pt-BR" altLang="pt-BR" sz="2000" b="1" i="1" dirty="0" err="1"/>
              <a:t>Ronchamp</a:t>
            </a:r>
            <a:r>
              <a:rPr lang="pt-BR" altLang="pt-BR" sz="2000" b="1" i="1" dirty="0"/>
              <a:t> </a:t>
            </a:r>
            <a:r>
              <a:rPr lang="pt-BR" altLang="pt-BR" sz="2000" i="1" dirty="0"/>
              <a:t>sem a contribuição do caráter das </a:t>
            </a:r>
            <a:r>
              <a:rPr lang="pt-BR" altLang="pt-BR" sz="2000" b="1" i="1" dirty="0"/>
              <a:t>formas curvas </a:t>
            </a:r>
            <a:r>
              <a:rPr lang="pt-BR" altLang="pt-BR" sz="2000" i="1" dirty="0"/>
              <a:t>em </a:t>
            </a:r>
            <a:r>
              <a:rPr lang="pt-BR" altLang="pt-BR" sz="2000" b="1" i="1" dirty="0"/>
              <a:t>Oscar Niemeyer </a:t>
            </a:r>
            <a:r>
              <a:rPr lang="pt-BR" altLang="pt-BR" sz="2000" i="1" dirty="0"/>
              <a:t>e o espaço ondulado de Alvar </a:t>
            </a:r>
            <a:r>
              <a:rPr lang="pt-BR" altLang="pt-BR" sz="2000" i="1" dirty="0" err="1"/>
              <a:t>Aalto</a:t>
            </a:r>
            <a:r>
              <a:rPr lang="pt-BR" altLang="pt-BR" sz="2000" i="1" dirty="0"/>
              <a:t>, arquitetos mais jovens que Le Corbusier? Sem dúvida que não</a:t>
            </a:r>
            <a:r>
              <a:rPr lang="pt-BR" altLang="pt-BR" sz="2000" dirty="0"/>
              <a:t>.”</a:t>
            </a:r>
          </a:p>
          <a:p>
            <a:pPr eaLnBrk="1" hangingPunct="1">
              <a:buFontTx/>
              <a:buNone/>
            </a:pPr>
            <a:endParaRPr lang="es-ES_tradnl" altLang="pt-BR" sz="2000" dirty="0"/>
          </a:p>
          <a:p>
            <a:pPr eaLnBrk="1" hangingPunct="1">
              <a:buFontTx/>
              <a:buNone/>
            </a:pPr>
            <a:r>
              <a:rPr lang="es-ES_tradnl" altLang="pt-BR" sz="2000" b="1" dirty="0"/>
              <a:t>	MONTANER</a:t>
            </a:r>
            <a:r>
              <a:rPr lang="es-ES_tradnl" altLang="pt-BR" sz="2000" dirty="0"/>
              <a:t>, Josep Maria. </a:t>
            </a:r>
            <a:r>
              <a:rPr lang="es-ES_tradnl" altLang="pt-BR" sz="2000" i="1" dirty="0"/>
              <a:t>La modernidad superada. Arquitectura, arte e pensamiento del siglo XX</a:t>
            </a:r>
            <a:r>
              <a:rPr lang="es-ES_tradnl" altLang="pt-BR" sz="2000" dirty="0"/>
              <a:t>. Barcelona: GG, </a:t>
            </a:r>
            <a:r>
              <a:rPr lang="es-ES_tradnl" altLang="pt-BR" sz="2000" b="1" dirty="0"/>
              <a:t>1997</a:t>
            </a:r>
            <a:r>
              <a:rPr lang="es-ES_tradnl" altLang="pt-BR" sz="2000" dirty="0"/>
              <a:t>.</a:t>
            </a:r>
          </a:p>
          <a:p>
            <a:pPr eaLnBrk="1" hangingPunct="1">
              <a:buFontTx/>
              <a:buNone/>
            </a:pPr>
            <a:r>
              <a:rPr lang="pt-BR" altLang="pt-BR" sz="2000" dirty="0"/>
              <a:t>	Lina Bo Bardi; Paulo Mendes da Rocha e Roberto Burle Marx além dos consagrados. </a:t>
            </a:r>
            <a:endParaRPr lang="es-ES_tradnl" altLang="pt-BR" sz="2000" dirty="0"/>
          </a:p>
          <a:p>
            <a:pPr eaLnBrk="1" hangingPunct="1"/>
            <a:endParaRPr lang="pt-BR" altLang="pt-BR" sz="2000" dirty="0"/>
          </a:p>
        </p:txBody>
      </p:sp>
      <p:pic>
        <p:nvPicPr>
          <p:cNvPr id="2" name="Picture 6" descr="masp">
            <a:extLst>
              <a:ext uri="{FF2B5EF4-FFF2-40B4-BE49-F238E27FC236}">
                <a16:creationId xmlns:a16="http://schemas.microsoft.com/office/drawing/2014/main" id="{98267AF8-E54C-497B-B6C5-120E54310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9" y="4566559"/>
            <a:ext cx="2514102" cy="229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paul1a">
            <a:extLst>
              <a:ext uri="{FF2B5EF4-FFF2-40B4-BE49-F238E27FC236}">
                <a16:creationId xmlns:a16="http://schemas.microsoft.com/office/drawing/2014/main" id="{32573BF4-3F75-4E9D-9FBC-2DE073D90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620" y="4628014"/>
            <a:ext cx="7196380" cy="227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0FCE323B-3C19-406A-9BC3-C1206DC7B44F}"/>
              </a:ext>
            </a:extLst>
          </p:cNvPr>
          <p:cNvSpPr txBox="1">
            <a:spLocks noChangeArrowheads="1"/>
          </p:cNvSpPr>
          <p:nvPr/>
        </p:nvSpPr>
        <p:spPr bwMode="auto">
          <a:xfrm>
            <a:off x="8975029" y="4386317"/>
            <a:ext cx="32169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latin typeface="+mn-lt"/>
              </a:rPr>
              <a:t>Clube Paulistano - 1957  Paulo Mendes da Rocha</a:t>
            </a:r>
          </a:p>
        </p:txBody>
      </p:sp>
      <p:sp>
        <p:nvSpPr>
          <p:cNvPr id="8" name="Text Box 3">
            <a:extLst>
              <a:ext uri="{FF2B5EF4-FFF2-40B4-BE49-F238E27FC236}">
                <a16:creationId xmlns:a16="http://schemas.microsoft.com/office/drawing/2014/main" id="{645CAB27-8C9D-408F-AE30-210C8A42C3AB}"/>
              </a:ext>
            </a:extLst>
          </p:cNvPr>
          <p:cNvSpPr txBox="1">
            <a:spLocks noChangeArrowheads="1"/>
          </p:cNvSpPr>
          <p:nvPr/>
        </p:nvSpPr>
        <p:spPr bwMode="auto">
          <a:xfrm>
            <a:off x="2512770" y="6571578"/>
            <a:ext cx="2043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latin typeface="+mn-lt"/>
              </a:rPr>
              <a:t>MASP – 1957 -  Lina Bo Bardi</a:t>
            </a:r>
          </a:p>
        </p:txBody>
      </p:sp>
    </p:spTree>
    <p:extLst>
      <p:ext uri="{BB962C8B-B14F-4D97-AF65-F5344CB8AC3E}">
        <p14:creationId xmlns:p14="http://schemas.microsoft.com/office/powerpoint/2010/main" val="2323405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D3975D7C-DE7C-4BD2-AD4C-5772FCB91155}"/>
              </a:ext>
            </a:extLst>
          </p:cNvPr>
          <p:cNvSpPr>
            <a:spLocks noGrp="1" noChangeArrowheads="1"/>
          </p:cNvSpPr>
          <p:nvPr>
            <p:ph type="body" idx="1"/>
          </p:nvPr>
        </p:nvSpPr>
        <p:spPr>
          <a:xfrm>
            <a:off x="27122" y="260351"/>
            <a:ext cx="12164878" cy="6264275"/>
          </a:xfrm>
        </p:spPr>
        <p:txBody>
          <a:bodyPr/>
          <a:lstStyle/>
          <a:p>
            <a:pPr eaLnBrk="1" hangingPunct="1">
              <a:lnSpc>
                <a:spcPct val="100000"/>
              </a:lnSpc>
              <a:buFontTx/>
              <a:buNone/>
            </a:pPr>
            <a:r>
              <a:rPr lang="es-ES_tradnl" altLang="pt-BR" sz="2000" b="1" dirty="0"/>
              <a:t>	COLQUHOUN</a:t>
            </a:r>
            <a:r>
              <a:rPr lang="es-ES_tradnl" altLang="pt-BR" sz="2000" dirty="0"/>
              <a:t>, Alan. </a:t>
            </a:r>
            <a:r>
              <a:rPr lang="en-US" altLang="pt-BR" sz="2000" i="1" dirty="0"/>
              <a:t>Modern Architecture</a:t>
            </a:r>
            <a:r>
              <a:rPr lang="en-US" altLang="pt-BR" sz="2000" dirty="0"/>
              <a:t>. Oxford: Oxford University Press, </a:t>
            </a:r>
            <a:r>
              <a:rPr lang="en-US" altLang="pt-BR" sz="2000" b="1" dirty="0"/>
              <a:t>2002</a:t>
            </a:r>
            <a:r>
              <a:rPr lang="en-US" altLang="pt-BR" sz="2000" dirty="0"/>
              <a:t>.</a:t>
            </a:r>
            <a:endParaRPr lang="pt-BR" altLang="pt-BR" sz="2000" dirty="0"/>
          </a:p>
          <a:p>
            <a:pPr eaLnBrk="1" hangingPunct="1">
              <a:lnSpc>
                <a:spcPct val="100000"/>
              </a:lnSpc>
              <a:buFontTx/>
              <a:buNone/>
            </a:pPr>
            <a:r>
              <a:rPr lang="pt-BR" altLang="pt-BR" sz="2000" b="1" dirty="0"/>
              <a:t>	11º capítulo – </a:t>
            </a:r>
            <a:r>
              <a:rPr lang="pt-BR" altLang="pt-BR" sz="2000" dirty="0" err="1"/>
              <a:t>from</a:t>
            </a:r>
            <a:r>
              <a:rPr lang="pt-BR" altLang="pt-BR" sz="2000" dirty="0"/>
              <a:t> Le Corbusier </a:t>
            </a:r>
            <a:r>
              <a:rPr lang="pt-BR" altLang="pt-BR" sz="2000" dirty="0" err="1"/>
              <a:t>to</a:t>
            </a:r>
            <a:r>
              <a:rPr lang="pt-BR" altLang="pt-BR" sz="2000" dirty="0"/>
              <a:t> </a:t>
            </a:r>
            <a:r>
              <a:rPr lang="pt-BR" altLang="pt-BR" sz="2000" dirty="0" err="1"/>
              <a:t>megastructures</a:t>
            </a:r>
            <a:r>
              <a:rPr lang="pt-BR" altLang="pt-BR" sz="2000" dirty="0"/>
              <a:t>: </a:t>
            </a:r>
            <a:r>
              <a:rPr lang="pt-BR" altLang="pt-BR" sz="2000" dirty="0" err="1"/>
              <a:t>urban</a:t>
            </a:r>
            <a:r>
              <a:rPr lang="pt-BR" altLang="pt-BR" sz="2000" dirty="0"/>
              <a:t> </a:t>
            </a:r>
            <a:r>
              <a:rPr lang="pt-BR" altLang="pt-BR" sz="2000" dirty="0" err="1"/>
              <a:t>visions</a:t>
            </a:r>
            <a:r>
              <a:rPr lang="pt-BR" altLang="pt-BR" sz="2000" dirty="0"/>
              <a:t> 1930-1965. </a:t>
            </a:r>
          </a:p>
          <a:p>
            <a:pPr eaLnBrk="1" hangingPunct="1">
              <a:lnSpc>
                <a:spcPct val="100000"/>
              </a:lnSpc>
              <a:buFontTx/>
              <a:buNone/>
            </a:pPr>
            <a:r>
              <a:rPr lang="pt-BR" altLang="pt-BR" sz="2000" dirty="0"/>
              <a:t>	</a:t>
            </a:r>
          </a:p>
          <a:p>
            <a:pPr eaLnBrk="1" hangingPunct="1">
              <a:lnSpc>
                <a:spcPct val="100000"/>
              </a:lnSpc>
              <a:buFontTx/>
              <a:buNone/>
            </a:pPr>
            <a:r>
              <a:rPr lang="pt-BR" altLang="pt-BR" sz="2000" dirty="0"/>
              <a:t>	“</a:t>
            </a:r>
            <a:r>
              <a:rPr lang="pt-BR" altLang="pt-BR" sz="2000" i="1" dirty="0"/>
              <a:t>A cidade de Brasília deve ser olhada no contexto de um desenvolvimento ímpar do Modernismo no Brasil. O movimento moderno foi adotado, quase que da noite para o dia, por uma geração de jovens arquitetos brasileiros no ano de 1930 – ano que o futuro ditador Getúlio Vargas foi eleito presidente. Sobretudo, </a:t>
            </a:r>
            <a:r>
              <a:rPr lang="pt-BR" altLang="pt-BR" sz="2000" b="1" i="1" dirty="0"/>
              <a:t>foi a retórica </a:t>
            </a:r>
            <a:r>
              <a:rPr lang="pt-BR" altLang="pt-BR" sz="2000" b="1" i="1" dirty="0" err="1"/>
              <a:t>corbusiana</a:t>
            </a:r>
            <a:r>
              <a:rPr lang="pt-BR" altLang="pt-BR" sz="2000" b="1" i="1" dirty="0"/>
              <a:t> que atraiu os arquitetos brasileiros</a:t>
            </a:r>
            <a:r>
              <a:rPr lang="pt-BR" altLang="pt-BR" sz="2000" b="1" dirty="0"/>
              <a:t>.</a:t>
            </a:r>
            <a:r>
              <a:rPr lang="pt-BR" altLang="pt-BR" sz="2000" dirty="0"/>
              <a:t>” </a:t>
            </a:r>
          </a:p>
        </p:txBody>
      </p:sp>
    </p:spTree>
    <p:extLst>
      <p:ext uri="{BB962C8B-B14F-4D97-AF65-F5344CB8AC3E}">
        <p14:creationId xmlns:p14="http://schemas.microsoft.com/office/powerpoint/2010/main" val="3466102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5642288B-B638-46AC-8476-AC886A29F15A}"/>
              </a:ext>
            </a:extLst>
          </p:cNvPr>
          <p:cNvSpPr>
            <a:spLocks noGrp="1"/>
          </p:cNvSpPr>
          <p:nvPr>
            <p:ph idx="1"/>
          </p:nvPr>
        </p:nvSpPr>
        <p:spPr>
          <a:xfrm>
            <a:off x="112143" y="188913"/>
            <a:ext cx="11913080" cy="6553200"/>
          </a:xfrm>
        </p:spPr>
        <p:txBody>
          <a:bodyPr>
            <a:noAutofit/>
          </a:bodyPr>
          <a:lstStyle/>
          <a:p>
            <a:pPr>
              <a:lnSpc>
                <a:spcPct val="100000"/>
              </a:lnSpc>
              <a:buFontTx/>
              <a:buNone/>
            </a:pPr>
            <a:r>
              <a:rPr lang="en-US" altLang="pt-BR" sz="2000" dirty="0"/>
              <a:t>COHEN, Jean Louis Cohen. </a:t>
            </a:r>
            <a:r>
              <a:rPr lang="pt-BR" altLang="pt-BR" sz="2000" i="1" dirty="0"/>
              <a:t>O futuro da arquitetura desde 1889/ uma história mundial. </a:t>
            </a:r>
            <a:r>
              <a:rPr lang="en-US" altLang="pt-BR" sz="2000" dirty="0"/>
              <a:t>São Paulo: </a:t>
            </a:r>
            <a:r>
              <a:rPr lang="en-US" altLang="pt-BR" sz="2000" dirty="0" err="1"/>
              <a:t>Cosac&amp;Naify</a:t>
            </a:r>
            <a:r>
              <a:rPr lang="en-US" altLang="pt-BR" sz="2000" dirty="0"/>
              <a:t>, 2012. </a:t>
            </a:r>
            <a:endParaRPr lang="pt-BR" altLang="pt-BR" sz="2000" dirty="0"/>
          </a:p>
          <a:p>
            <a:pPr>
              <a:lnSpc>
                <a:spcPct val="100000"/>
              </a:lnSpc>
              <a:buFontTx/>
              <a:buNone/>
            </a:pPr>
            <a:r>
              <a:rPr lang="pt-BR" altLang="pt-BR" sz="2000" dirty="0"/>
              <a:t>	uma narrativa amplamente </a:t>
            </a:r>
            <a:r>
              <a:rPr lang="pt-BR" altLang="pt-BR" sz="2000" b="1" dirty="0"/>
              <a:t>ilustrada</a:t>
            </a:r>
            <a:r>
              <a:rPr lang="pt-BR" altLang="pt-BR" sz="2000" dirty="0"/>
              <a:t> que pretende ampliar o leque da produção do século 20, </a:t>
            </a:r>
            <a:r>
              <a:rPr lang="pt-BR" altLang="pt-BR" sz="2000" b="1" dirty="0"/>
              <a:t>sem</a:t>
            </a:r>
            <a:r>
              <a:rPr lang="pt-BR" altLang="pt-BR" sz="2000" dirty="0"/>
              <a:t> se ater exclusivamente ao movimento </a:t>
            </a:r>
            <a:r>
              <a:rPr lang="pt-BR" altLang="pt-BR" sz="2000" b="1" dirty="0"/>
              <a:t>moderno</a:t>
            </a:r>
            <a:r>
              <a:rPr lang="pt-BR" altLang="pt-BR" sz="2000" dirty="0"/>
              <a:t> e trazendo a público momentos, obras e arquitetos obliterados nas obras panorâmicas. </a:t>
            </a:r>
          </a:p>
          <a:p>
            <a:pPr>
              <a:lnSpc>
                <a:spcPct val="100000"/>
              </a:lnSpc>
              <a:buFontTx/>
              <a:buNone/>
            </a:pPr>
            <a:r>
              <a:rPr lang="pt-BR" altLang="pt-BR" sz="2000" dirty="0"/>
              <a:t>	O texto credita ao </a:t>
            </a:r>
            <a:r>
              <a:rPr lang="pt-BR" altLang="pt-BR" sz="2000" b="1" dirty="0"/>
              <a:t>pavilhão do Brasil na Feira Internacional </a:t>
            </a:r>
            <a:r>
              <a:rPr lang="pt-BR" altLang="pt-BR" sz="2000" dirty="0"/>
              <a:t>de Nova York de 1939 e à exposição </a:t>
            </a:r>
            <a:r>
              <a:rPr lang="pt-BR" altLang="pt-BR" sz="2000" b="1" dirty="0" err="1"/>
              <a:t>Brazil</a:t>
            </a:r>
            <a:r>
              <a:rPr lang="pt-BR" altLang="pt-BR" sz="2000" b="1" dirty="0"/>
              <a:t> Builds </a:t>
            </a:r>
            <a:r>
              <a:rPr lang="pt-BR" altLang="pt-BR" sz="2000" dirty="0"/>
              <a:t>a divulgação da arquitetura moderna brasileira, e lança o conjunto da Pampulha como "</a:t>
            </a:r>
            <a:r>
              <a:rPr lang="pt-BR" altLang="pt-BR" sz="2000" b="1" i="1" dirty="0"/>
              <a:t>um manifesto de uma arquitetura livre e lírica</a:t>
            </a:r>
            <a:r>
              <a:rPr lang="pt-BR" altLang="pt-BR" sz="2000" i="1" dirty="0"/>
              <a:t>"  </a:t>
            </a:r>
          </a:p>
          <a:p>
            <a:pPr>
              <a:lnSpc>
                <a:spcPct val="100000"/>
              </a:lnSpc>
              <a:buFontTx/>
              <a:buNone/>
            </a:pPr>
            <a:r>
              <a:rPr lang="pt-BR" altLang="pt-BR" sz="2000" i="1" dirty="0"/>
              <a:t>	</a:t>
            </a:r>
            <a:r>
              <a:rPr lang="pt-BR" altLang="pt-BR" sz="2000" dirty="0"/>
              <a:t>A produção brasileira é destacada em dois capítulos, mais por meio das </a:t>
            </a:r>
            <a:r>
              <a:rPr lang="pt-BR" altLang="pt-BR" sz="2000" b="1" dirty="0"/>
              <a:t>imagens</a:t>
            </a:r>
            <a:r>
              <a:rPr lang="pt-BR" altLang="pt-BR" sz="2000" dirty="0"/>
              <a:t> do que pelo </a:t>
            </a:r>
            <a:r>
              <a:rPr lang="pt-BR" altLang="pt-BR" sz="2000" b="1" dirty="0"/>
              <a:t>texto</a:t>
            </a:r>
            <a:r>
              <a:rPr lang="pt-BR" altLang="pt-BR" sz="2000" dirty="0"/>
              <a:t>, e comentada segundo a mesma </a:t>
            </a:r>
            <a:r>
              <a:rPr lang="pt-BR" altLang="pt-BR" sz="2000" b="1" dirty="0"/>
              <a:t>leitura recorrente</a:t>
            </a:r>
            <a:r>
              <a:rPr lang="pt-BR" altLang="pt-BR" sz="2000" dirty="0"/>
              <a:t>: a expansão do movimento moderno e a influência das ideias </a:t>
            </a:r>
            <a:r>
              <a:rPr lang="pt-BR" altLang="pt-BR" sz="2000" dirty="0" err="1"/>
              <a:t>corbusianas</a:t>
            </a:r>
            <a:r>
              <a:rPr lang="pt-BR" altLang="pt-BR" sz="2000" dirty="0"/>
              <a:t>.  </a:t>
            </a:r>
          </a:p>
          <a:p>
            <a:pPr>
              <a:lnSpc>
                <a:spcPct val="100000"/>
              </a:lnSpc>
              <a:buFontTx/>
              <a:buNone/>
              <a:defRPr/>
            </a:pPr>
            <a:r>
              <a:rPr lang="pt-BR" sz="2000" b="1" dirty="0"/>
              <a:t>20 - As linguagens modernas conquistam o mundo </a:t>
            </a:r>
            <a:r>
              <a:rPr lang="pt-BR" sz="2000" dirty="0"/>
              <a:t>– </a:t>
            </a:r>
          </a:p>
          <a:p>
            <a:pPr>
              <a:lnSpc>
                <a:spcPct val="100000"/>
              </a:lnSpc>
              <a:buFontTx/>
              <a:buNone/>
              <a:defRPr/>
            </a:pPr>
            <a:r>
              <a:rPr lang="pt-BR" sz="2000" dirty="0"/>
              <a:t>	em uma página e meia de texto e quatro de imagens percorre rapidamente a produção </a:t>
            </a:r>
            <a:r>
              <a:rPr lang="pt-BR" sz="2000" dirty="0" err="1"/>
              <a:t>pré</a:t>
            </a:r>
            <a:r>
              <a:rPr lang="pt-BR" sz="2000" dirty="0"/>
              <a:t>-segunda guerra mundial,  das décadas de 1920 e 1930, dos países além do circuito dos mestres pioneiros da arquitetura moderna: Inglaterra, países da Escandinávia, da Europa Setentrional, da república Tcheca, da Hungria, da Polônia, da região dos Balcãs, do Japão e do</a:t>
            </a:r>
            <a:r>
              <a:rPr lang="pt-BR" sz="2000" b="1" dirty="0"/>
              <a:t> Brasil</a:t>
            </a:r>
            <a:r>
              <a:rPr lang="pt-BR" sz="2000" dirty="0"/>
              <a:t> - com o subtítulo - </a:t>
            </a:r>
            <a:r>
              <a:rPr lang="pt-BR" sz="2000" b="1" dirty="0"/>
              <a:t>As curvas brasileiras</a:t>
            </a:r>
            <a:r>
              <a:rPr lang="pt-BR" sz="2000" dirty="0"/>
              <a:t>. </a:t>
            </a:r>
          </a:p>
          <a:p>
            <a:pPr>
              <a:lnSpc>
                <a:spcPct val="100000"/>
              </a:lnSpc>
              <a:buFontTx/>
              <a:buNone/>
              <a:defRPr/>
            </a:pPr>
            <a:r>
              <a:rPr lang="pt-BR" sz="2000" dirty="0"/>
              <a:t>	Apesar do título, o destaque em página dupla é a casa Modernista da Rua Santa Cruz de Gregori Warchavchik, mas há também páginas inteiras da Igreja da Pampulha e do MES, além de uma </a:t>
            </a:r>
            <a:r>
              <a:rPr lang="pt-BR" sz="2000" b="1" dirty="0"/>
              <a:t>inusitada </a:t>
            </a:r>
            <a:r>
              <a:rPr lang="pt-BR" sz="2000" dirty="0"/>
              <a:t>referência ao </a:t>
            </a:r>
            <a:r>
              <a:rPr lang="pt-BR" sz="2000" b="1" dirty="0"/>
              <a:t>Museu das Missões de Lúcio Costa</a:t>
            </a:r>
            <a:r>
              <a:rPr lang="pt-BR" sz="2000" dirty="0"/>
              <a:t>.</a:t>
            </a:r>
          </a:p>
          <a:p>
            <a:pPr>
              <a:lnSpc>
                <a:spcPct val="100000"/>
              </a:lnSpc>
              <a:buFontTx/>
              <a:buNone/>
              <a:defRPr/>
            </a:pPr>
            <a:r>
              <a:rPr lang="pt-BR" sz="2000" dirty="0"/>
              <a:t>	</a:t>
            </a:r>
          </a:p>
          <a:p>
            <a:pPr>
              <a:buFontTx/>
              <a:buNone/>
            </a:pPr>
            <a:endParaRPr lang="pt-BR" altLang="pt-BR" sz="2000" dirty="0"/>
          </a:p>
          <a:p>
            <a:pPr>
              <a:buFontTx/>
              <a:buNone/>
            </a:pPr>
            <a:r>
              <a:rPr lang="pt-BR" altLang="pt-BR" sz="2000" dirty="0"/>
              <a:t>	</a:t>
            </a:r>
          </a:p>
          <a:p>
            <a:pPr>
              <a:buFontTx/>
              <a:buNone/>
            </a:pPr>
            <a:r>
              <a:rPr lang="pt-BR" altLang="pt-BR" sz="2000" dirty="0"/>
              <a:t>	</a:t>
            </a:r>
          </a:p>
        </p:txBody>
      </p:sp>
    </p:spTree>
    <p:extLst>
      <p:ext uri="{BB962C8B-B14F-4D97-AF65-F5344CB8AC3E}">
        <p14:creationId xmlns:p14="http://schemas.microsoft.com/office/powerpoint/2010/main" val="308752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F90486D-62AF-47DD-A6FA-C3D2D95348CF}"/>
              </a:ext>
            </a:extLst>
          </p:cNvPr>
          <p:cNvSpPr>
            <a:spLocks noGrp="1"/>
          </p:cNvSpPr>
          <p:nvPr>
            <p:ph idx="1"/>
          </p:nvPr>
        </p:nvSpPr>
        <p:spPr>
          <a:xfrm>
            <a:off x="53598" y="88530"/>
            <a:ext cx="12084803" cy="6547449"/>
          </a:xfrm>
        </p:spPr>
        <p:txBody>
          <a:bodyPr>
            <a:noAutofit/>
          </a:bodyPr>
          <a:lstStyle/>
          <a:p>
            <a:pPr marL="0" indent="0">
              <a:lnSpc>
                <a:spcPct val="100000"/>
              </a:lnSpc>
              <a:buNone/>
            </a:pPr>
            <a:r>
              <a:rPr lang="pt-BR" sz="2000" b="1" dirty="0"/>
              <a:t>24 – A crise fatal do movimento moderno e as alternativas</a:t>
            </a:r>
            <a:r>
              <a:rPr lang="pt-BR" sz="2000" dirty="0"/>
              <a:t> </a:t>
            </a:r>
          </a:p>
          <a:p>
            <a:pPr marL="0" indent="0">
              <a:lnSpc>
                <a:spcPct val="100000"/>
              </a:lnSpc>
              <a:buNone/>
            </a:pPr>
            <a:r>
              <a:rPr lang="pt-BR" sz="2000" dirty="0"/>
              <a:t>p.314- </a:t>
            </a:r>
            <a:r>
              <a:rPr lang="pt-BR" sz="2000" b="1" dirty="0"/>
              <a:t>O planeta Brasil</a:t>
            </a:r>
          </a:p>
          <a:p>
            <a:pPr marL="0" indent="0">
              <a:lnSpc>
                <a:spcPct val="100000"/>
              </a:lnSpc>
              <a:buNone/>
            </a:pPr>
            <a:r>
              <a:rPr lang="pt-BR" sz="2000" dirty="0"/>
              <a:t>A visibilidade da arquitetura brasileira para além de suas fronteiras teve início com a exposição </a:t>
            </a:r>
            <a:r>
              <a:rPr lang="pt-BR" sz="2000" dirty="0" err="1"/>
              <a:t>Brazil</a:t>
            </a:r>
            <a:r>
              <a:rPr lang="pt-BR" sz="2000" dirty="0"/>
              <a:t> Builds....</a:t>
            </a:r>
          </a:p>
          <a:p>
            <a:pPr marL="0" indent="0">
              <a:lnSpc>
                <a:spcPct val="100000"/>
              </a:lnSpc>
              <a:buNone/>
            </a:pPr>
            <a:r>
              <a:rPr lang="pt-BR" sz="2000" dirty="0"/>
              <a:t>Após a conclusão do Ministérios da Educação e Saúde  no Rio de Janeiro – projeto corretamente considerado como devendo mais aos jovens brasileiros do que a Le Corbusier -, toda uma geração de arquitetos ganhou súbito destaque. </a:t>
            </a:r>
          </a:p>
          <a:p>
            <a:pPr marL="0" indent="0">
              <a:lnSpc>
                <a:spcPct val="100000"/>
              </a:lnSpc>
              <a:buNone/>
            </a:pPr>
            <a:r>
              <a:rPr lang="pt-BR" sz="2000" dirty="0"/>
              <a:t>Os destaques são para </a:t>
            </a:r>
            <a:r>
              <a:rPr lang="pt-BR" sz="2000" b="1" dirty="0"/>
              <a:t>Niemeyer e Lúcio Costa</a:t>
            </a:r>
            <a:r>
              <a:rPr lang="pt-BR" sz="2000" dirty="0"/>
              <a:t>, comentando também </a:t>
            </a:r>
            <a:r>
              <a:rPr lang="pt-BR" sz="2000" dirty="0" err="1"/>
              <a:t>Reidy</a:t>
            </a:r>
            <a:r>
              <a:rPr lang="pt-BR" sz="2000" dirty="0"/>
              <a:t> e Burle Marx. </a:t>
            </a:r>
          </a:p>
          <a:p>
            <a:pPr marL="0" indent="0">
              <a:lnSpc>
                <a:spcPct val="100000"/>
              </a:lnSpc>
              <a:buNone/>
            </a:pPr>
            <a:r>
              <a:rPr lang="pt-BR" sz="2000" dirty="0"/>
              <a:t>(...)A inventividade brasileira era visível também nas novas soluções para os pilotis de </a:t>
            </a:r>
            <a:r>
              <a:rPr lang="pt-BR" sz="2000" dirty="0" err="1"/>
              <a:t>le</a:t>
            </a:r>
            <a:r>
              <a:rPr lang="pt-BR" sz="2000" dirty="0"/>
              <a:t> Corbusier, que deixavam de ser simples cilindros para ganhar contornos em V ou Y, afinando nas extremidades.</a:t>
            </a:r>
          </a:p>
          <a:p>
            <a:pPr>
              <a:lnSpc>
                <a:spcPct val="100000"/>
              </a:lnSpc>
              <a:buFontTx/>
              <a:buNone/>
            </a:pPr>
            <a:r>
              <a:rPr lang="pt-BR" altLang="pt-BR" sz="2000" b="1" dirty="0"/>
              <a:t>25 - Le Corbusier reinventado e interpretado</a:t>
            </a:r>
            <a:endParaRPr lang="pt-BR" altLang="pt-BR" sz="2000" dirty="0"/>
          </a:p>
          <a:p>
            <a:pPr>
              <a:lnSpc>
                <a:spcPct val="100000"/>
              </a:lnSpc>
              <a:buFontTx/>
              <a:buNone/>
            </a:pPr>
            <a:r>
              <a:rPr lang="pt-BR" altLang="pt-BR" sz="2000" dirty="0"/>
              <a:t>p.334 - com uma imagem em página dupla do </a:t>
            </a:r>
            <a:r>
              <a:rPr lang="pt-BR" altLang="pt-BR" sz="2000" b="1" dirty="0"/>
              <a:t>Congresso Nacional de Brasília </a:t>
            </a:r>
            <a:r>
              <a:rPr lang="pt-BR" altLang="pt-BR" sz="2000" dirty="0"/>
              <a:t>e uma página e meia de texto sobre a </a:t>
            </a:r>
            <a:r>
              <a:rPr lang="pt-BR" altLang="pt-BR" sz="2000" b="1" dirty="0"/>
              <a:t>Epopeia de Brasília. </a:t>
            </a:r>
          </a:p>
          <a:p>
            <a:pPr>
              <a:lnSpc>
                <a:spcPct val="100000"/>
              </a:lnSpc>
              <a:buFontTx/>
              <a:buNone/>
            </a:pPr>
            <a:r>
              <a:rPr lang="pt-BR" altLang="pt-BR" sz="2000" b="1" i="1" dirty="0"/>
              <a:t>	</a:t>
            </a:r>
            <a:r>
              <a:rPr lang="pt-BR" altLang="pt-BR" sz="2000" i="1" dirty="0"/>
              <a:t>os </a:t>
            </a:r>
            <a:r>
              <a:rPr lang="pt-BR" altLang="pt-BR" sz="2000" b="1" i="1" dirty="0"/>
              <a:t>conceitos de Le Corbusier </a:t>
            </a:r>
            <a:r>
              <a:rPr lang="pt-BR" altLang="pt-BR" sz="2000" i="1" dirty="0"/>
              <a:t>foram aplicados em todas as escalas.</a:t>
            </a:r>
            <a:r>
              <a:rPr lang="pt-BR" altLang="pt-BR" sz="2000" dirty="0"/>
              <a:t> </a:t>
            </a:r>
          </a:p>
          <a:p>
            <a:pPr>
              <a:lnSpc>
                <a:spcPct val="100000"/>
              </a:lnSpc>
              <a:buFontTx/>
              <a:buNone/>
            </a:pPr>
            <a:r>
              <a:rPr lang="pt-BR" altLang="pt-BR" sz="2000" dirty="0"/>
              <a:t>	Há uma breve descrição dos principais edifícios, para os quais o autor ressalta a mudança de orientação de Niemeyer a favor de uma arquitetura mais racionalista. </a:t>
            </a:r>
          </a:p>
          <a:p>
            <a:pPr>
              <a:lnSpc>
                <a:spcPct val="100000"/>
              </a:lnSpc>
              <a:buFontTx/>
              <a:buNone/>
            </a:pPr>
            <a:r>
              <a:rPr lang="pt-BR" altLang="pt-BR" sz="2000" dirty="0"/>
              <a:t>	</a:t>
            </a:r>
            <a:r>
              <a:rPr lang="pt-BR" altLang="pt-BR" sz="2000" b="1" dirty="0"/>
              <a:t>é o único autor que faz referência, mesmo de modo muito evasivo, a uma continuidade do trabalho de Niemeyer: "</a:t>
            </a:r>
            <a:r>
              <a:rPr lang="pt-BR" altLang="pt-BR" sz="2000" b="1" i="1" dirty="0"/>
              <a:t>Passado aquele período, foi confiado a ele um grande número de projetos, que adentrou o século XXI.</a:t>
            </a:r>
            <a:r>
              <a:rPr lang="pt-BR" altLang="pt-BR" sz="2000" b="1" dirty="0"/>
              <a:t>”</a:t>
            </a:r>
          </a:p>
          <a:p>
            <a:pPr marL="0" indent="0">
              <a:buNone/>
            </a:pPr>
            <a:r>
              <a:rPr lang="pt-BR" sz="2000" dirty="0"/>
              <a:t>  </a:t>
            </a:r>
          </a:p>
        </p:txBody>
      </p:sp>
    </p:spTree>
    <p:extLst>
      <p:ext uri="{BB962C8B-B14F-4D97-AF65-F5344CB8AC3E}">
        <p14:creationId xmlns:p14="http://schemas.microsoft.com/office/powerpoint/2010/main" val="1175433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123D164-0E55-45C7-BA34-DEE23B1D29F7}"/>
              </a:ext>
            </a:extLst>
          </p:cNvPr>
          <p:cNvSpPr>
            <a:spLocks noGrp="1"/>
          </p:cNvSpPr>
          <p:nvPr>
            <p:ph idx="1"/>
          </p:nvPr>
        </p:nvSpPr>
        <p:spPr>
          <a:xfrm>
            <a:off x="414068" y="267420"/>
            <a:ext cx="11455879" cy="5909544"/>
          </a:xfrm>
        </p:spPr>
        <p:txBody>
          <a:bodyPr>
            <a:normAutofit/>
          </a:bodyPr>
          <a:lstStyle/>
          <a:p>
            <a:pPr marL="0" indent="0">
              <a:buNone/>
            </a:pPr>
            <a:r>
              <a:rPr lang="pt-BR" sz="2000" b="1" dirty="0"/>
              <a:t>27 - Repressão e difusão dos discurso moderno </a:t>
            </a:r>
          </a:p>
          <a:p>
            <a:pPr marL="0" indent="0">
              <a:buNone/>
            </a:pPr>
            <a:r>
              <a:rPr lang="pt-BR" sz="2000" dirty="0"/>
              <a:t>A primeira e única referência a Vilanova </a:t>
            </a:r>
            <a:r>
              <a:rPr lang="pt-BR" sz="2000" dirty="0" err="1"/>
              <a:t>Artigas</a:t>
            </a:r>
            <a:r>
              <a:rPr lang="pt-BR" sz="2000" dirty="0"/>
              <a:t>, não apresentando  a contribuição do Edifício da FAU à história da Arquitetura. </a:t>
            </a:r>
          </a:p>
          <a:p>
            <a:pPr marL="0" indent="0">
              <a:lnSpc>
                <a:spcPct val="100000"/>
              </a:lnSpc>
              <a:buNone/>
            </a:pPr>
            <a:r>
              <a:rPr lang="pt-BR" sz="2000" dirty="0"/>
              <a:t>p.368 – O florescimento da arquitetura no Brasil não se limitou nem ao Rio de Janeiro nem a Brasília, onde trabalhavam Lúcio Costa e Oscar </a:t>
            </a:r>
            <a:r>
              <a:rPr lang="pt-BR" sz="2000" dirty="0" err="1"/>
              <a:t>Niemyer</a:t>
            </a:r>
            <a:r>
              <a:rPr lang="pt-BR" sz="2000" dirty="0"/>
              <a:t>. O  centro econômico que é São Paulo assistiu a avanços extraordinários, como os criativos edifícios de apartamentos de </a:t>
            </a:r>
            <a:r>
              <a:rPr lang="pt-BR" sz="2000" b="1" dirty="0"/>
              <a:t>Rino Levi</a:t>
            </a:r>
            <a:r>
              <a:rPr lang="pt-BR" sz="2000" dirty="0"/>
              <a:t>. Embora </a:t>
            </a:r>
            <a:r>
              <a:rPr lang="pt-BR" sz="2000" b="1" dirty="0"/>
              <a:t>João Vilanova </a:t>
            </a:r>
            <a:r>
              <a:rPr lang="pt-BR" sz="2000" b="1" dirty="0" err="1"/>
              <a:t>Artigas</a:t>
            </a:r>
            <a:r>
              <a:rPr lang="pt-BR" sz="2000" b="1" dirty="0"/>
              <a:t> </a:t>
            </a:r>
            <a:r>
              <a:rPr lang="pt-BR" sz="2000" dirty="0"/>
              <a:t>criticasse as teorias de </a:t>
            </a:r>
            <a:r>
              <a:rPr lang="pt-BR" sz="2000" b="1" dirty="0" err="1"/>
              <a:t>le</a:t>
            </a:r>
            <a:r>
              <a:rPr lang="pt-BR" sz="2000" b="1" dirty="0"/>
              <a:t> Corbusier </a:t>
            </a:r>
            <a:r>
              <a:rPr lang="pt-BR" sz="2000" dirty="0"/>
              <a:t>a partir de sua própria </a:t>
            </a:r>
            <a:r>
              <a:rPr lang="pt-BR" sz="2000" b="1" dirty="0"/>
              <a:t>posição de esquerda </a:t>
            </a:r>
            <a:r>
              <a:rPr lang="pt-BR" sz="2000" dirty="0"/>
              <a:t>, nem por isso deixou de utilizar elementos do vocabulário do arquiteto parisiense, conforme revistos e transformados por </a:t>
            </a:r>
            <a:r>
              <a:rPr lang="pt-BR" sz="2000" b="1" dirty="0"/>
              <a:t>seus colegas do Rio de Janeiro</a:t>
            </a:r>
            <a:r>
              <a:rPr lang="pt-BR" sz="2000" dirty="0"/>
              <a:t>. As duas lâminas de seu </a:t>
            </a:r>
            <a:r>
              <a:rPr lang="pt-BR" sz="2000" b="1" dirty="0"/>
              <a:t>Edifício Louveira </a:t>
            </a:r>
            <a:r>
              <a:rPr lang="pt-BR" sz="2000" dirty="0"/>
              <a:t>(1946-49) criaram um microcosmo de racionalidade e poesia no caos urbano paulistano. Já sob a ditadura militar, ele pôde concluir o grande </a:t>
            </a:r>
            <a:r>
              <a:rPr lang="pt-BR" sz="2000" b="1" dirty="0"/>
              <a:t>receptáculo de concreto da Faculdade de Arquitetura e Urbanismo da Universidade de São Paulo </a:t>
            </a:r>
            <a:r>
              <a:rPr lang="pt-BR" sz="2000" dirty="0"/>
              <a:t>(1966-1969).  </a:t>
            </a:r>
          </a:p>
          <a:p>
            <a:pPr marL="0" indent="0">
              <a:lnSpc>
                <a:spcPct val="100000"/>
              </a:lnSpc>
              <a:buNone/>
            </a:pPr>
            <a:r>
              <a:rPr lang="pt-BR" sz="2000" dirty="0"/>
              <a:t>Chegando de Milão após a guerra, juntamente com o marido Pietro Maria Bardi, </a:t>
            </a:r>
            <a:r>
              <a:rPr lang="pt-BR" sz="2000" b="1" dirty="0"/>
              <a:t>Lina Bo </a:t>
            </a:r>
            <a:r>
              <a:rPr lang="pt-BR" sz="2000" dirty="0"/>
              <a:t>realizou residências, como a Casa de Vidro (1951) sobre pilotis, do próprio casal, e o </a:t>
            </a:r>
            <a:r>
              <a:rPr lang="pt-BR" sz="2000" b="1" dirty="0"/>
              <a:t>Museu de Arte de São Paulo </a:t>
            </a:r>
            <a:r>
              <a:rPr lang="pt-BR" sz="2000" dirty="0"/>
              <a:t>(1957-1968), na avenida Paulista, um imenso volume de concreto e vidro suspenso de uma poderosa estrutura em pórtico. Dez anos mais tarde, ela transformou uma antiga fábrica de tambores no Centro de lazer </a:t>
            </a:r>
            <a:r>
              <a:rPr lang="pt-BR" sz="2000" b="1" dirty="0"/>
              <a:t>Sesc Fábrica da </a:t>
            </a:r>
            <a:r>
              <a:rPr lang="pt-BR" sz="2000" b="1" dirty="0" err="1"/>
              <a:t>Pómpeia</a:t>
            </a:r>
            <a:r>
              <a:rPr lang="pt-BR" sz="2000" dirty="0"/>
              <a:t> (1977), trabalhando com as oficinas e os silos em concreto para criar um local ao mesmo tempo fortemente escultórico e aberto à intervenção de seus usuários.  </a:t>
            </a:r>
          </a:p>
        </p:txBody>
      </p:sp>
    </p:spTree>
    <p:extLst>
      <p:ext uri="{BB962C8B-B14F-4D97-AF65-F5344CB8AC3E}">
        <p14:creationId xmlns:p14="http://schemas.microsoft.com/office/powerpoint/2010/main" val="1302138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5" descr="faua">
            <a:extLst>
              <a:ext uri="{FF2B5EF4-FFF2-40B4-BE49-F238E27FC236}">
                <a16:creationId xmlns:a16="http://schemas.microsoft.com/office/drawing/2014/main" id="{E417B808-9972-42C5-B3C4-66E0CA45F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61" y="0"/>
            <a:ext cx="11081677" cy="681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3CC8B3DF-04FE-4437-9652-0B096DD0B78E}"/>
              </a:ext>
            </a:extLst>
          </p:cNvPr>
          <p:cNvSpPr txBox="1">
            <a:spLocks noChangeArrowheads="1"/>
          </p:cNvSpPr>
          <p:nvPr/>
        </p:nvSpPr>
        <p:spPr bwMode="auto">
          <a:xfrm>
            <a:off x="4527281" y="6446839"/>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a:t>A grande ausente</a:t>
            </a:r>
          </a:p>
        </p:txBody>
      </p:sp>
    </p:spTree>
    <p:extLst>
      <p:ext uri="{BB962C8B-B14F-4D97-AF65-F5344CB8AC3E}">
        <p14:creationId xmlns:p14="http://schemas.microsoft.com/office/powerpoint/2010/main" val="36408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8F427C47-5232-46A3-B11A-CFB27096A9D7}"/>
              </a:ext>
            </a:extLst>
          </p:cNvPr>
          <p:cNvSpPr>
            <a:spLocks noGrp="1" noChangeArrowheads="1"/>
          </p:cNvSpPr>
          <p:nvPr>
            <p:ph type="body" idx="1"/>
          </p:nvPr>
        </p:nvSpPr>
        <p:spPr>
          <a:xfrm>
            <a:off x="86264" y="73617"/>
            <a:ext cx="11930332" cy="6646360"/>
          </a:xfrm>
        </p:spPr>
        <p:txBody>
          <a:bodyPr>
            <a:noAutofit/>
          </a:bodyPr>
          <a:lstStyle/>
          <a:p>
            <a:pPr eaLnBrk="1" hangingPunct="1">
              <a:lnSpc>
                <a:spcPct val="100000"/>
              </a:lnSpc>
              <a:spcBef>
                <a:spcPts val="0"/>
              </a:spcBef>
              <a:buFontTx/>
              <a:buNone/>
            </a:pPr>
            <a:r>
              <a:rPr lang="en-US" altLang="pt-BR" sz="2000" b="1" dirty="0"/>
              <a:t>1960</a:t>
            </a:r>
            <a:r>
              <a:rPr lang="en-US" altLang="pt-BR" sz="2000" dirty="0"/>
              <a:t> - BENEVOLO, Leonardo. </a:t>
            </a:r>
            <a:r>
              <a:rPr lang="pt-BR" altLang="pt-BR" sz="2000" i="1" dirty="0" err="1"/>
              <a:t>Storia</a:t>
            </a:r>
            <a:r>
              <a:rPr lang="pt-BR" altLang="pt-BR" sz="2000" i="1" dirty="0"/>
              <a:t> </a:t>
            </a:r>
            <a:r>
              <a:rPr lang="pt-BR" altLang="pt-BR" sz="2000" i="1" dirty="0" err="1"/>
              <a:t>dell’Architettura</a:t>
            </a:r>
            <a:r>
              <a:rPr lang="pt-BR" altLang="pt-BR" sz="2000" i="1" dirty="0"/>
              <a:t> moderna</a:t>
            </a:r>
            <a:r>
              <a:rPr lang="pt-BR" altLang="pt-BR" sz="2000" b="1" dirty="0"/>
              <a:t>. </a:t>
            </a:r>
            <a:r>
              <a:rPr lang="en-US" altLang="pt-BR" sz="2000" dirty="0"/>
              <a:t>Bari: </a:t>
            </a:r>
            <a:r>
              <a:rPr lang="en-US" altLang="pt-BR" sz="2000" dirty="0" err="1"/>
              <a:t>Laterza</a:t>
            </a:r>
            <a:r>
              <a:rPr lang="en-US" altLang="pt-BR" sz="2000" dirty="0"/>
              <a:t>, </a:t>
            </a:r>
          </a:p>
          <a:p>
            <a:pPr>
              <a:lnSpc>
                <a:spcPct val="100000"/>
              </a:lnSpc>
              <a:spcBef>
                <a:spcPts val="0"/>
              </a:spcBef>
              <a:buNone/>
            </a:pPr>
            <a:r>
              <a:rPr lang="en-US" sz="2000" b="1" dirty="0"/>
              <a:t>1966</a:t>
            </a:r>
            <a:r>
              <a:rPr lang="en-US" sz="2000" dirty="0"/>
              <a:t> - JACOBUS, John. </a:t>
            </a:r>
            <a:r>
              <a:rPr lang="en-US" sz="2000" i="1" dirty="0"/>
              <a:t>Twentieth-Century Architecture: The Middle years 1940-65.</a:t>
            </a:r>
            <a:r>
              <a:rPr lang="en-US" sz="2000" dirty="0"/>
              <a:t> </a:t>
            </a:r>
            <a:r>
              <a:rPr lang="en-US" sz="2000" dirty="0" err="1"/>
              <a:t>Londres</a:t>
            </a:r>
            <a:r>
              <a:rPr lang="en-US" sz="2000" dirty="0"/>
              <a:t>: Thames and Hudson</a:t>
            </a:r>
            <a:endParaRPr lang="pt-BR" sz="2000" dirty="0"/>
          </a:p>
          <a:p>
            <a:pPr eaLnBrk="1" hangingPunct="1">
              <a:lnSpc>
                <a:spcPct val="100000"/>
              </a:lnSpc>
              <a:spcBef>
                <a:spcPts val="0"/>
              </a:spcBef>
              <a:buFontTx/>
              <a:buNone/>
            </a:pPr>
            <a:r>
              <a:rPr lang="en-US" altLang="pt-BR" sz="2000" b="1" dirty="0"/>
              <a:t>1969</a:t>
            </a:r>
            <a:r>
              <a:rPr lang="en-US" altLang="pt-BR" sz="2000" dirty="0"/>
              <a:t> - KULTERMANN, Udo. </a:t>
            </a:r>
            <a:r>
              <a:rPr lang="en-US" altLang="pt-BR" sz="2000" i="1" dirty="0"/>
              <a:t>La </a:t>
            </a:r>
            <a:r>
              <a:rPr lang="en-US" altLang="pt-BR" sz="2000" i="1" dirty="0" err="1"/>
              <a:t>arquitectura</a:t>
            </a:r>
            <a:r>
              <a:rPr lang="en-US" altLang="pt-BR" sz="2000" i="1" dirty="0"/>
              <a:t> </a:t>
            </a:r>
            <a:r>
              <a:rPr lang="en-US" altLang="pt-BR" sz="2000" i="1" dirty="0" err="1"/>
              <a:t>contemporánea</a:t>
            </a:r>
            <a:r>
              <a:rPr lang="en-US" altLang="pt-BR" sz="2000" dirty="0"/>
              <a:t> , Barcelona: Editorial Labor.  </a:t>
            </a:r>
          </a:p>
          <a:p>
            <a:pPr>
              <a:lnSpc>
                <a:spcPct val="100000"/>
              </a:lnSpc>
              <a:spcBef>
                <a:spcPts val="0"/>
              </a:spcBef>
              <a:buNone/>
            </a:pPr>
            <a:endParaRPr lang="pt-BR" altLang="pt-BR" sz="2000" b="1" dirty="0"/>
          </a:p>
          <a:p>
            <a:pPr>
              <a:lnSpc>
                <a:spcPct val="100000"/>
              </a:lnSpc>
              <a:spcBef>
                <a:spcPts val="0"/>
              </a:spcBef>
              <a:buNone/>
            </a:pPr>
            <a:r>
              <a:rPr lang="pt-BR" altLang="pt-BR" sz="2000" b="1" dirty="0"/>
              <a:t>1976</a:t>
            </a:r>
            <a:r>
              <a:rPr lang="en-US" altLang="pt-BR" sz="2000" dirty="0"/>
              <a:t> TAFURI, </a:t>
            </a:r>
            <a:r>
              <a:rPr lang="en-US" altLang="pt-BR" sz="2000" dirty="0" err="1"/>
              <a:t>Manfredo</a:t>
            </a:r>
            <a:r>
              <a:rPr lang="en-US" altLang="pt-BR" sz="2000" dirty="0"/>
              <a:t>  e DAL CO, Francesco. </a:t>
            </a:r>
            <a:r>
              <a:rPr lang="pt-BR" altLang="pt-BR" sz="2000" i="1" dirty="0" err="1"/>
              <a:t>Architettura</a:t>
            </a:r>
            <a:r>
              <a:rPr lang="pt-BR" altLang="pt-BR" sz="2000" i="1" dirty="0"/>
              <a:t> </a:t>
            </a:r>
            <a:r>
              <a:rPr lang="pt-BR" altLang="pt-BR" sz="2000" i="1" dirty="0" err="1"/>
              <a:t>Contemporanea</a:t>
            </a:r>
            <a:r>
              <a:rPr lang="pt-BR" altLang="pt-BR" sz="2000" i="1" dirty="0"/>
              <a:t>,</a:t>
            </a:r>
            <a:r>
              <a:rPr lang="pt-BR" altLang="pt-BR" sz="2000" dirty="0"/>
              <a:t> </a:t>
            </a:r>
            <a:r>
              <a:rPr lang="pt-BR" altLang="pt-BR" sz="2000" dirty="0" err="1"/>
              <a:t>Venecia</a:t>
            </a:r>
            <a:r>
              <a:rPr lang="pt-BR" altLang="pt-BR" sz="2000" dirty="0"/>
              <a:t>: </a:t>
            </a:r>
            <a:r>
              <a:rPr lang="pt-BR" altLang="pt-BR" sz="2000" dirty="0" err="1"/>
              <a:t>Electa</a:t>
            </a:r>
            <a:r>
              <a:rPr lang="pt-BR" altLang="pt-BR" sz="2000" dirty="0"/>
              <a:t> </a:t>
            </a:r>
            <a:r>
              <a:rPr lang="pt-BR" altLang="pt-BR" sz="2000" dirty="0" err="1"/>
              <a:t>Editrice</a:t>
            </a:r>
            <a:r>
              <a:rPr lang="pt-BR" altLang="pt-BR" sz="2000" dirty="0"/>
              <a:t>. </a:t>
            </a:r>
          </a:p>
          <a:p>
            <a:pPr eaLnBrk="1" hangingPunct="1">
              <a:lnSpc>
                <a:spcPct val="100000"/>
              </a:lnSpc>
              <a:spcBef>
                <a:spcPts val="0"/>
              </a:spcBef>
              <a:buFontTx/>
              <a:buNone/>
            </a:pPr>
            <a:endParaRPr lang="pt-BR" altLang="pt-BR" sz="2000" b="1" dirty="0"/>
          </a:p>
          <a:p>
            <a:pPr eaLnBrk="1" hangingPunct="1">
              <a:lnSpc>
                <a:spcPct val="100000"/>
              </a:lnSpc>
              <a:spcBef>
                <a:spcPts val="0"/>
              </a:spcBef>
              <a:buFontTx/>
              <a:buNone/>
            </a:pPr>
            <a:r>
              <a:rPr lang="pt-BR" altLang="pt-BR" sz="2000" b="1" dirty="0"/>
              <a:t>1980</a:t>
            </a:r>
            <a:r>
              <a:rPr lang="pt-BR" altLang="pt-BR" sz="2000" dirty="0"/>
              <a:t> - FRAMPTON, Kenneth. </a:t>
            </a:r>
            <a:r>
              <a:rPr lang="en-US" altLang="pt-BR" sz="2000" i="1" dirty="0"/>
              <a:t>Modern Architecture: a critical view. </a:t>
            </a:r>
            <a:r>
              <a:rPr lang="pt-BR" altLang="pt-BR" sz="2000" dirty="0"/>
              <a:t>London: </a:t>
            </a:r>
            <a:r>
              <a:rPr lang="pt-BR" altLang="pt-BR" sz="2000" dirty="0" err="1"/>
              <a:t>Thames</a:t>
            </a:r>
            <a:r>
              <a:rPr lang="pt-BR" altLang="pt-BR" sz="2000" dirty="0"/>
              <a:t> </a:t>
            </a:r>
            <a:r>
              <a:rPr lang="pt-BR" altLang="pt-BR" sz="2000" dirty="0" err="1"/>
              <a:t>and</a:t>
            </a:r>
            <a:r>
              <a:rPr lang="pt-BR" altLang="pt-BR" sz="2000" dirty="0"/>
              <a:t> Hudson. </a:t>
            </a:r>
            <a:endParaRPr lang="en-US" altLang="pt-BR" sz="2000" dirty="0"/>
          </a:p>
          <a:p>
            <a:pPr eaLnBrk="1" hangingPunct="1">
              <a:lnSpc>
                <a:spcPct val="100000"/>
              </a:lnSpc>
              <a:spcBef>
                <a:spcPts val="0"/>
              </a:spcBef>
              <a:buFontTx/>
              <a:buNone/>
            </a:pPr>
            <a:r>
              <a:rPr lang="en-US" altLang="pt-BR" sz="2000" b="1" dirty="0"/>
              <a:t>1982</a:t>
            </a:r>
            <a:r>
              <a:rPr lang="en-US" altLang="pt-BR" sz="2000" dirty="0"/>
              <a:t> - CURTIS, William. </a:t>
            </a:r>
            <a:r>
              <a:rPr lang="en-US" altLang="pt-BR" sz="2000" i="1" dirty="0"/>
              <a:t>Modern Architecture since 1900</a:t>
            </a:r>
            <a:r>
              <a:rPr lang="en-US" altLang="pt-BR" sz="2000" dirty="0"/>
              <a:t>. London: </a:t>
            </a:r>
            <a:r>
              <a:rPr lang="en-US" altLang="pt-BR" sz="2000" dirty="0" err="1"/>
              <a:t>Phaidon</a:t>
            </a:r>
            <a:r>
              <a:rPr lang="en-US" altLang="pt-BR" sz="2000" dirty="0"/>
              <a:t>.</a:t>
            </a:r>
            <a:endParaRPr lang="pt-BR" altLang="pt-BR" sz="2000" dirty="0"/>
          </a:p>
          <a:p>
            <a:pPr eaLnBrk="1" hangingPunct="1">
              <a:lnSpc>
                <a:spcPct val="100000"/>
              </a:lnSpc>
              <a:spcBef>
                <a:spcPts val="0"/>
              </a:spcBef>
              <a:buFontTx/>
              <a:buNone/>
            </a:pPr>
            <a:r>
              <a:rPr lang="en-US" altLang="pt-BR" sz="2000" b="1" dirty="0"/>
              <a:t>1983</a:t>
            </a:r>
            <a:r>
              <a:rPr lang="pt-BR" altLang="pt-BR" sz="2000" dirty="0"/>
              <a:t> - FRAMPTON, Kenneth; FUTAGAWA, </a:t>
            </a:r>
            <a:r>
              <a:rPr lang="pt-BR" altLang="pt-BR" sz="2000" dirty="0" err="1"/>
              <a:t>Yukio</a:t>
            </a:r>
            <a:r>
              <a:rPr lang="pt-BR" altLang="pt-BR" sz="2000" dirty="0"/>
              <a:t>. </a:t>
            </a:r>
            <a:r>
              <a:rPr lang="en-US" altLang="pt-BR" sz="2000" i="1" dirty="0"/>
              <a:t>Modern Architecture 1920-45</a:t>
            </a:r>
            <a:r>
              <a:rPr lang="en-US" altLang="pt-BR" sz="2000" dirty="0"/>
              <a:t>. New York: Rizzoli, </a:t>
            </a:r>
            <a:endParaRPr lang="es-ES_tradnl" altLang="pt-BR" sz="2000" dirty="0"/>
          </a:p>
          <a:p>
            <a:pPr eaLnBrk="1" hangingPunct="1">
              <a:lnSpc>
                <a:spcPct val="100000"/>
              </a:lnSpc>
              <a:spcBef>
                <a:spcPts val="0"/>
              </a:spcBef>
              <a:buFontTx/>
              <a:buNone/>
            </a:pPr>
            <a:endParaRPr lang="es-ES_tradnl" altLang="pt-BR" sz="2000" b="1" dirty="0"/>
          </a:p>
          <a:p>
            <a:pPr eaLnBrk="1" hangingPunct="1">
              <a:lnSpc>
                <a:spcPct val="100000"/>
              </a:lnSpc>
              <a:spcBef>
                <a:spcPts val="0"/>
              </a:spcBef>
              <a:buFontTx/>
              <a:buNone/>
            </a:pPr>
            <a:r>
              <a:rPr lang="es-ES_tradnl" altLang="pt-BR" sz="2000" b="1" dirty="0"/>
              <a:t>1993</a:t>
            </a:r>
            <a:r>
              <a:rPr lang="es-ES_tradnl" altLang="pt-BR" sz="2000" dirty="0"/>
              <a:t> - MONTANER, Josep Maria. </a:t>
            </a:r>
            <a:r>
              <a:rPr lang="es-ES_tradnl" altLang="pt-BR" sz="2000" i="1" dirty="0" err="1"/>
              <a:t>Depués</a:t>
            </a:r>
            <a:r>
              <a:rPr lang="es-ES_tradnl" altLang="pt-BR" sz="2000" i="1" dirty="0"/>
              <a:t> Del </a:t>
            </a:r>
            <a:r>
              <a:rPr lang="es-ES_tradnl" altLang="pt-BR" sz="2000" i="1" dirty="0" err="1"/>
              <a:t>movmiento</a:t>
            </a:r>
            <a:r>
              <a:rPr lang="es-ES_tradnl" altLang="pt-BR" sz="2000" i="1" dirty="0"/>
              <a:t> moderno: </a:t>
            </a:r>
            <a:r>
              <a:rPr lang="es-ES_tradnl" altLang="pt-BR" sz="2000" i="1" dirty="0" err="1"/>
              <a:t>arquictetura</a:t>
            </a:r>
            <a:r>
              <a:rPr lang="es-ES_tradnl" altLang="pt-BR" sz="2000" i="1" dirty="0"/>
              <a:t> de la segunda mitad del siglo XX. </a:t>
            </a:r>
            <a:r>
              <a:rPr lang="es-ES_tradnl" altLang="pt-BR" sz="2000" dirty="0"/>
              <a:t> Barcelona: GG. </a:t>
            </a:r>
            <a:endParaRPr lang="en-US" altLang="pt-BR" sz="2000" dirty="0"/>
          </a:p>
          <a:p>
            <a:pPr eaLnBrk="1" hangingPunct="1">
              <a:lnSpc>
                <a:spcPct val="100000"/>
              </a:lnSpc>
              <a:spcBef>
                <a:spcPts val="0"/>
              </a:spcBef>
              <a:buFontTx/>
              <a:buNone/>
            </a:pPr>
            <a:r>
              <a:rPr lang="pt-BR" altLang="pt-BR" sz="2000" b="1" dirty="0"/>
              <a:t>1994</a:t>
            </a:r>
            <a:r>
              <a:rPr lang="en-US" altLang="pt-BR" sz="2000" dirty="0"/>
              <a:t> - PETER, John. </a:t>
            </a:r>
            <a:r>
              <a:rPr lang="en-US" altLang="pt-BR" sz="2000" i="1" dirty="0"/>
              <a:t>The oral history of modern architecture: interviews with the greatest architects of the   twentieth century.</a:t>
            </a:r>
            <a:r>
              <a:rPr lang="en-US" altLang="pt-BR" sz="2000" dirty="0"/>
              <a:t> </a:t>
            </a:r>
            <a:r>
              <a:rPr lang="pt-BR" altLang="pt-BR" sz="2000" dirty="0"/>
              <a:t>New York : H.N. </a:t>
            </a:r>
            <a:r>
              <a:rPr lang="pt-BR" altLang="pt-BR" sz="2000" dirty="0" err="1"/>
              <a:t>Abrams</a:t>
            </a:r>
            <a:r>
              <a:rPr lang="pt-BR" altLang="pt-BR" sz="2000" dirty="0"/>
              <a:t>.</a:t>
            </a:r>
            <a:endParaRPr lang="es-ES_tradnl" altLang="pt-BR" sz="2000" dirty="0"/>
          </a:p>
          <a:p>
            <a:pPr eaLnBrk="1" hangingPunct="1">
              <a:lnSpc>
                <a:spcPct val="100000"/>
              </a:lnSpc>
              <a:spcBef>
                <a:spcPts val="0"/>
              </a:spcBef>
              <a:buFontTx/>
              <a:buNone/>
            </a:pPr>
            <a:r>
              <a:rPr lang="es-ES_tradnl" altLang="pt-BR" sz="2000" b="1" dirty="0"/>
              <a:t>1997</a:t>
            </a:r>
            <a:r>
              <a:rPr lang="es-ES_tradnl" altLang="pt-BR" sz="2000" dirty="0"/>
              <a:t> - MONTANER, Josep Maria. </a:t>
            </a:r>
            <a:r>
              <a:rPr lang="es-ES_tradnl" altLang="pt-BR" sz="2000" i="1" dirty="0"/>
              <a:t>La modernidad superada. Arquitectura, arte e pensamiento del siglo XX</a:t>
            </a:r>
            <a:r>
              <a:rPr lang="es-ES_tradnl" altLang="pt-BR" sz="2000" dirty="0"/>
              <a:t>.         Barcelona: GG.</a:t>
            </a:r>
          </a:p>
          <a:p>
            <a:pPr eaLnBrk="1" hangingPunct="1">
              <a:lnSpc>
                <a:spcPct val="100000"/>
              </a:lnSpc>
              <a:spcBef>
                <a:spcPts val="0"/>
              </a:spcBef>
              <a:buFontTx/>
              <a:buNone/>
            </a:pPr>
            <a:r>
              <a:rPr lang="es-ES_tradnl" altLang="pt-BR" sz="2000" b="1" dirty="0"/>
              <a:t>1999 </a:t>
            </a:r>
            <a:r>
              <a:rPr lang="es-ES_tradnl" altLang="pt-BR" sz="2000" dirty="0"/>
              <a:t>- MONTANER, Josep Maria. </a:t>
            </a:r>
            <a:r>
              <a:rPr lang="es-ES_tradnl" altLang="pt-BR" sz="2000" i="1" dirty="0"/>
              <a:t>Arquitectura y crítica.</a:t>
            </a:r>
            <a:r>
              <a:rPr lang="es-ES_tradnl" altLang="pt-BR" sz="2000" dirty="0"/>
              <a:t> Barcelona: GG.</a:t>
            </a:r>
          </a:p>
          <a:p>
            <a:pPr eaLnBrk="1" hangingPunct="1">
              <a:lnSpc>
                <a:spcPct val="100000"/>
              </a:lnSpc>
              <a:spcBef>
                <a:spcPts val="0"/>
              </a:spcBef>
              <a:buFontTx/>
              <a:buNone/>
            </a:pPr>
            <a:endParaRPr lang="en-US" altLang="pt-BR" sz="2000" b="1" dirty="0"/>
          </a:p>
          <a:p>
            <a:pPr eaLnBrk="1" hangingPunct="1">
              <a:lnSpc>
                <a:spcPct val="100000"/>
              </a:lnSpc>
              <a:spcBef>
                <a:spcPts val="0"/>
              </a:spcBef>
              <a:buFontTx/>
              <a:buNone/>
            </a:pPr>
            <a:r>
              <a:rPr lang="en-US" altLang="pt-BR" sz="2000" b="1" dirty="0"/>
              <a:t>2002</a:t>
            </a:r>
            <a:r>
              <a:rPr lang="es-ES_tradnl" altLang="pt-BR" sz="2000" dirty="0"/>
              <a:t> - COLQUHOUN, Alan. </a:t>
            </a:r>
            <a:r>
              <a:rPr lang="en-US" altLang="pt-BR" sz="2000" i="1" dirty="0"/>
              <a:t>Modern Architecture</a:t>
            </a:r>
            <a:r>
              <a:rPr lang="en-US" altLang="pt-BR" sz="2000" dirty="0"/>
              <a:t>. Oxford: Oxford University Press. </a:t>
            </a:r>
            <a:endParaRPr lang="pt-BR" altLang="pt-BR" sz="2000" dirty="0"/>
          </a:p>
          <a:p>
            <a:pPr marL="0" indent="0">
              <a:lnSpc>
                <a:spcPct val="100000"/>
              </a:lnSpc>
              <a:spcBef>
                <a:spcPts val="0"/>
              </a:spcBef>
              <a:buNone/>
            </a:pPr>
            <a:endParaRPr lang="pt-BR" altLang="pt-BR" sz="2000" b="1" dirty="0"/>
          </a:p>
          <a:p>
            <a:pPr marL="0" indent="0">
              <a:lnSpc>
                <a:spcPct val="100000"/>
              </a:lnSpc>
              <a:spcBef>
                <a:spcPts val="0"/>
              </a:spcBef>
              <a:buNone/>
            </a:pPr>
            <a:r>
              <a:rPr lang="pt-BR" altLang="pt-BR" sz="2000" b="1" dirty="0"/>
              <a:t>2013</a:t>
            </a:r>
            <a:r>
              <a:rPr lang="pt-BR" altLang="pt-BR" sz="2000" dirty="0"/>
              <a:t> - COHEN, Jean-Louis. O futuro da arquitetura desde 1889 uma história mundial . São Paulo: </a:t>
            </a:r>
            <a:r>
              <a:rPr lang="pt-BR" altLang="pt-BR" sz="2000" dirty="0" err="1"/>
              <a:t>Cosac&amp;Naify</a:t>
            </a:r>
            <a:r>
              <a:rPr lang="pt-BR" altLang="pt-BR" sz="2000" dirty="0"/>
              <a:t> </a:t>
            </a:r>
          </a:p>
          <a:p>
            <a:pPr eaLnBrk="1" hangingPunct="1">
              <a:lnSpc>
                <a:spcPct val="80000"/>
              </a:lnSpc>
            </a:pPr>
            <a:endParaRPr lang="pt-BR" altLang="pt-BR" sz="2000" dirty="0"/>
          </a:p>
        </p:txBody>
      </p:sp>
    </p:spTree>
    <p:extLst>
      <p:ext uri="{BB962C8B-B14F-4D97-AF65-F5344CB8AC3E}">
        <p14:creationId xmlns:p14="http://schemas.microsoft.com/office/powerpoint/2010/main" val="331191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4" descr="fau2a">
            <a:extLst>
              <a:ext uri="{FF2B5EF4-FFF2-40B4-BE49-F238E27FC236}">
                <a16:creationId xmlns:a16="http://schemas.microsoft.com/office/drawing/2014/main" id="{03732CBE-9DD6-4581-8332-63C583B94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83" y="0"/>
            <a:ext cx="10611627"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647DAB92-BA41-451D-9928-28C752F4B989}"/>
              </a:ext>
            </a:extLst>
          </p:cNvPr>
          <p:cNvSpPr txBox="1">
            <a:spLocks noChangeArrowheads="1"/>
          </p:cNvSpPr>
          <p:nvPr/>
        </p:nvSpPr>
        <p:spPr bwMode="auto">
          <a:xfrm>
            <a:off x="3155682" y="6550838"/>
            <a:ext cx="46004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dirty="0"/>
              <a:t>FAU/USP – 1961   Arq. João Vilanova </a:t>
            </a:r>
            <a:r>
              <a:rPr lang="pt-BR" altLang="pt-BR" sz="1200" dirty="0" err="1"/>
              <a:t>Artigas</a:t>
            </a:r>
            <a:r>
              <a:rPr lang="pt-BR" altLang="pt-BR" sz="1200" dirty="0"/>
              <a:t> e  Carlos </a:t>
            </a:r>
            <a:r>
              <a:rPr lang="pt-BR" altLang="pt-BR" sz="1200" dirty="0" err="1"/>
              <a:t>Cascaldi</a:t>
            </a:r>
            <a:r>
              <a:rPr lang="pt-BR" altLang="pt-BR" sz="1200" dirty="0"/>
              <a:t> </a:t>
            </a:r>
          </a:p>
        </p:txBody>
      </p:sp>
    </p:spTree>
    <p:extLst>
      <p:ext uri="{BB962C8B-B14F-4D97-AF65-F5344CB8AC3E}">
        <p14:creationId xmlns:p14="http://schemas.microsoft.com/office/powerpoint/2010/main" val="37789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63471" y="1825625"/>
            <a:ext cx="11801960" cy="4351338"/>
          </a:xfrm>
        </p:spPr>
        <p:txBody>
          <a:bodyPr>
            <a:normAutofit/>
          </a:bodyPr>
          <a:lstStyle/>
          <a:p>
            <a:pPr marL="0" indent="0">
              <a:lnSpc>
                <a:spcPct val="100000"/>
              </a:lnSpc>
              <a:buNone/>
            </a:pPr>
            <a:r>
              <a:rPr lang="pt-BR" sz="2000" dirty="0"/>
              <a:t>Mário de Andrade: </a:t>
            </a:r>
          </a:p>
          <a:p>
            <a:pPr marL="0" indent="0">
              <a:lnSpc>
                <a:spcPct val="100000"/>
              </a:lnSpc>
              <a:buNone/>
            </a:pPr>
            <a:r>
              <a:rPr lang="pt-BR" sz="2000" dirty="0"/>
              <a:t>“A essencialidade do </a:t>
            </a:r>
            <a:r>
              <a:rPr lang="pt-BR" sz="2000" b="1" dirty="0"/>
              <a:t>Bem e da Verdade </a:t>
            </a:r>
            <a:r>
              <a:rPr lang="pt-BR" sz="2000" dirty="0"/>
              <a:t>em arquitetura é tão </a:t>
            </a:r>
            <a:r>
              <a:rPr lang="pt-BR" sz="2000" b="1" dirty="0"/>
              <a:t>econômica</a:t>
            </a:r>
            <a:r>
              <a:rPr lang="pt-BR" sz="2000" dirty="0"/>
              <a:t> e tão condicionada </a:t>
            </a:r>
            <a:r>
              <a:rPr lang="pt-BR" sz="2000" b="1" dirty="0"/>
              <a:t>ao valor do dinheiro e tempo</a:t>
            </a:r>
            <a:r>
              <a:rPr lang="pt-BR" sz="2000" dirty="0"/>
              <a:t>, que se eu posso experimentar uma cor, um tom num quadro, e perder </a:t>
            </a:r>
            <a:r>
              <a:rPr lang="pt-BR" sz="2000" dirty="0" err="1"/>
              <a:t>cinqüenta</a:t>
            </a:r>
            <a:r>
              <a:rPr lang="pt-BR" sz="2000" dirty="0"/>
              <a:t> mil-réis de tinta e quatorze horas; se posso experimentar uma forma escultórica errada e perder trinta dias e trinta contos num bloco de mármore que eu não sei quanto custa; </a:t>
            </a:r>
            <a:r>
              <a:rPr lang="pt-BR" sz="2000" b="1" dirty="0"/>
              <a:t>eu não posso</a:t>
            </a:r>
            <a:r>
              <a:rPr lang="pt-BR" sz="2000" dirty="0"/>
              <a:t>, em princípio, perder nem um cruzado , nem um </a:t>
            </a:r>
            <a:r>
              <a:rPr lang="pt-BR" sz="2000" dirty="0" err="1"/>
              <a:t>maravedi</a:t>
            </a:r>
            <a:r>
              <a:rPr lang="pt-BR" sz="2000" dirty="0"/>
              <a:t> numa </a:t>
            </a:r>
            <a:r>
              <a:rPr lang="pt-BR" sz="2000" b="1" dirty="0"/>
              <a:t>experiência arquitetônica</a:t>
            </a:r>
            <a:r>
              <a:rPr lang="pt-BR" sz="2000" dirty="0"/>
              <a:t>, porque isso gasta </a:t>
            </a:r>
            <a:r>
              <a:rPr lang="pt-BR" sz="2000" b="1" dirty="0"/>
              <a:t>tempo e dinheiro</a:t>
            </a:r>
            <a:r>
              <a:rPr lang="pt-BR" sz="2000" dirty="0"/>
              <a:t>. O qual, dinheiro, </a:t>
            </a:r>
            <a:r>
              <a:rPr lang="pt-BR" sz="2000" b="1" dirty="0"/>
              <a:t>geralmente nem meu</a:t>
            </a:r>
            <a:r>
              <a:rPr lang="pt-BR" sz="2000" dirty="0"/>
              <a:t>! </a:t>
            </a:r>
            <a:r>
              <a:rPr lang="pt-BR" sz="2000" b="1" dirty="0"/>
              <a:t>O tempo e o dinheirão </a:t>
            </a:r>
            <a:r>
              <a:rPr lang="pt-BR" sz="2000" dirty="0"/>
              <a:t>enormes que se desperdiçaram no </a:t>
            </a:r>
            <a:r>
              <a:rPr lang="pt-BR" sz="2000" b="1" dirty="0"/>
              <a:t>Ministério da Educação, é um erro de arquitetura</a:t>
            </a:r>
            <a:r>
              <a:rPr lang="pt-BR" sz="2000" dirty="0"/>
              <a:t>. É um </a:t>
            </a:r>
            <a:r>
              <a:rPr lang="pt-BR" sz="2000" b="1" dirty="0"/>
              <a:t>defeito arquitetônico que ficará sempre “</a:t>
            </a:r>
            <a:r>
              <a:rPr lang="pt-BR" sz="2000" b="1" dirty="0" err="1"/>
              <a:t>afeiando</a:t>
            </a:r>
            <a:r>
              <a:rPr lang="pt-BR" sz="2000" b="1" dirty="0"/>
              <a:t>” o admirável edifício.” </a:t>
            </a:r>
          </a:p>
          <a:p>
            <a:endParaRPr lang="pt-BR" dirty="0"/>
          </a:p>
        </p:txBody>
      </p:sp>
    </p:spTree>
    <p:extLst>
      <p:ext uri="{BB962C8B-B14F-4D97-AF65-F5344CB8AC3E}">
        <p14:creationId xmlns:p14="http://schemas.microsoft.com/office/powerpoint/2010/main" val="238830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B37FCEC-B39F-4D7F-B711-B723D359774D}"/>
              </a:ext>
            </a:extLst>
          </p:cNvPr>
          <p:cNvSpPr>
            <a:spLocks noGrp="1" noChangeArrowheads="1"/>
          </p:cNvSpPr>
          <p:nvPr>
            <p:ph type="title"/>
          </p:nvPr>
        </p:nvSpPr>
        <p:spPr/>
        <p:txBody>
          <a:bodyPr/>
          <a:lstStyle/>
          <a:p>
            <a:pPr eaLnBrk="1" hangingPunct="1"/>
            <a:endParaRPr lang="pt-BR" altLang="pt-BR" dirty="0"/>
          </a:p>
        </p:txBody>
      </p:sp>
      <p:sp>
        <p:nvSpPr>
          <p:cNvPr id="5123" name="Rectangle 3">
            <a:extLst>
              <a:ext uri="{FF2B5EF4-FFF2-40B4-BE49-F238E27FC236}">
                <a16:creationId xmlns:a16="http://schemas.microsoft.com/office/drawing/2014/main" id="{088D6520-A7B7-4493-86C6-C2DC83A428A1}"/>
              </a:ext>
            </a:extLst>
          </p:cNvPr>
          <p:cNvSpPr>
            <a:spLocks noGrp="1" noChangeArrowheads="1"/>
          </p:cNvSpPr>
          <p:nvPr>
            <p:ph type="body" idx="1"/>
          </p:nvPr>
        </p:nvSpPr>
        <p:spPr/>
        <p:txBody>
          <a:bodyPr/>
          <a:lstStyle/>
          <a:p>
            <a:pPr eaLnBrk="1" hangingPunct="1">
              <a:buFontTx/>
              <a:buNone/>
            </a:pPr>
            <a:r>
              <a:rPr lang="pt-BR" altLang="pt-BR" sz="2000" b="1" dirty="0"/>
              <a:t>As ausências</a:t>
            </a:r>
            <a:r>
              <a:rPr lang="pt-BR" altLang="pt-BR" sz="2000" dirty="0"/>
              <a:t>:</a:t>
            </a:r>
          </a:p>
          <a:p>
            <a:pPr eaLnBrk="1" hangingPunct="1">
              <a:buFontTx/>
              <a:buNone/>
            </a:pPr>
            <a:endParaRPr lang="pt-BR" altLang="pt-BR" sz="2000" dirty="0"/>
          </a:p>
          <a:p>
            <a:pPr eaLnBrk="1" hangingPunct="1">
              <a:buFontTx/>
              <a:buNone/>
            </a:pPr>
            <a:r>
              <a:rPr lang="pt-BR" altLang="pt-BR" sz="2000" b="1" dirty="0"/>
              <a:t>ARGAN, </a:t>
            </a:r>
            <a:r>
              <a:rPr lang="pt-BR" altLang="pt-BR" sz="2000" dirty="0"/>
              <a:t>Giulio Carlo.</a:t>
            </a:r>
            <a:r>
              <a:rPr lang="pt-BR" altLang="pt-BR" sz="2000" i="1" dirty="0"/>
              <a:t> Arte Moderna</a:t>
            </a:r>
            <a:r>
              <a:rPr lang="pt-BR" altLang="pt-BR" sz="2000" dirty="0"/>
              <a:t>, 1971. </a:t>
            </a:r>
          </a:p>
          <a:p>
            <a:pPr eaLnBrk="1" hangingPunct="1">
              <a:buFontTx/>
              <a:buNone/>
            </a:pPr>
            <a:endParaRPr lang="pt-BR" altLang="pt-BR" sz="2000" b="1" dirty="0"/>
          </a:p>
          <a:p>
            <a:pPr eaLnBrk="1" hangingPunct="1">
              <a:buFontTx/>
              <a:buNone/>
            </a:pPr>
            <a:r>
              <a:rPr lang="pt-BR" altLang="pt-BR" sz="2000" b="1" dirty="0"/>
              <a:t>SCULLY</a:t>
            </a:r>
            <a:r>
              <a:rPr lang="pt-BR" altLang="pt-BR" sz="2000" dirty="0"/>
              <a:t>, Vicent. </a:t>
            </a:r>
            <a:r>
              <a:rPr lang="pt-BR" altLang="pt-BR" sz="2000" i="1" dirty="0" err="1"/>
              <a:t>Modern</a:t>
            </a:r>
            <a:r>
              <a:rPr lang="pt-BR" altLang="pt-BR" sz="2000" i="1" dirty="0"/>
              <a:t> </a:t>
            </a:r>
            <a:r>
              <a:rPr lang="pt-BR" altLang="pt-BR" sz="2000" i="1" dirty="0" err="1"/>
              <a:t>Architecture</a:t>
            </a:r>
            <a:r>
              <a:rPr lang="pt-BR" altLang="pt-BR" sz="2000" i="1" dirty="0"/>
              <a:t>: </a:t>
            </a:r>
            <a:r>
              <a:rPr lang="pt-BR" altLang="pt-BR" sz="2000" i="1" dirty="0" err="1"/>
              <a:t>the</a:t>
            </a:r>
            <a:r>
              <a:rPr lang="pt-BR" altLang="pt-BR" sz="2000" i="1" dirty="0"/>
              <a:t> </a:t>
            </a:r>
            <a:r>
              <a:rPr lang="pt-BR" altLang="pt-BR" sz="2000" i="1" dirty="0" err="1"/>
              <a:t>architecture</a:t>
            </a:r>
            <a:r>
              <a:rPr lang="pt-BR" altLang="pt-BR" sz="2000" i="1" dirty="0"/>
              <a:t> </a:t>
            </a:r>
            <a:r>
              <a:rPr lang="pt-BR" altLang="pt-BR" sz="2000" i="1" dirty="0" err="1"/>
              <a:t>of</a:t>
            </a:r>
            <a:r>
              <a:rPr lang="pt-BR" altLang="pt-BR" sz="2000" i="1" dirty="0"/>
              <a:t> </a:t>
            </a:r>
            <a:r>
              <a:rPr lang="pt-BR" altLang="pt-BR" sz="2000" i="1" dirty="0" err="1"/>
              <a:t>democracy</a:t>
            </a:r>
            <a:r>
              <a:rPr lang="pt-BR" altLang="pt-BR" sz="2000" i="1" dirty="0"/>
              <a:t>. </a:t>
            </a:r>
            <a:r>
              <a:rPr lang="pt-BR" altLang="pt-BR" sz="2000" dirty="0"/>
              <a:t>de 1961 e revisada em 1974.</a:t>
            </a:r>
          </a:p>
          <a:p>
            <a:pPr eaLnBrk="1" hangingPunct="1">
              <a:buFontTx/>
              <a:buNone/>
            </a:pPr>
            <a:endParaRPr lang="pt-BR" altLang="pt-BR" sz="2000" dirty="0"/>
          </a:p>
        </p:txBody>
      </p:sp>
    </p:spTree>
    <p:extLst>
      <p:ext uri="{BB962C8B-B14F-4D97-AF65-F5344CB8AC3E}">
        <p14:creationId xmlns:p14="http://schemas.microsoft.com/office/powerpoint/2010/main" val="132541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D696E139-92F1-4EAD-A36F-B18B452CE7B7}"/>
              </a:ext>
            </a:extLst>
          </p:cNvPr>
          <p:cNvSpPr txBox="1">
            <a:spLocks noChangeArrowheads="1"/>
          </p:cNvSpPr>
          <p:nvPr/>
        </p:nvSpPr>
        <p:spPr bwMode="auto">
          <a:xfrm>
            <a:off x="6672264" y="115888"/>
            <a:ext cx="3995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400"/>
              <a:t>1936</a:t>
            </a:r>
            <a:r>
              <a:rPr lang="pt-BR" altLang="pt-BR" sz="1800"/>
              <a:t> - </a:t>
            </a:r>
            <a:r>
              <a:rPr lang="pt-BR" altLang="pt-BR" sz="1400"/>
              <a:t>Ministério da Educação e Saúde Pública</a:t>
            </a:r>
          </a:p>
        </p:txBody>
      </p:sp>
      <p:pic>
        <p:nvPicPr>
          <p:cNvPr id="6147" name="Picture 13" descr="MES3">
            <a:extLst>
              <a:ext uri="{FF2B5EF4-FFF2-40B4-BE49-F238E27FC236}">
                <a16:creationId xmlns:a16="http://schemas.microsoft.com/office/drawing/2014/main" id="{DE99A966-6411-455E-B930-420A1F1C6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25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4" descr="congresso2">
            <a:extLst>
              <a:ext uri="{FF2B5EF4-FFF2-40B4-BE49-F238E27FC236}">
                <a16:creationId xmlns:a16="http://schemas.microsoft.com/office/drawing/2014/main" id="{8E731909-64A5-48BA-8E41-3C5782E00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3294064"/>
            <a:ext cx="3851275"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5">
            <a:extLst>
              <a:ext uri="{FF2B5EF4-FFF2-40B4-BE49-F238E27FC236}">
                <a16:creationId xmlns:a16="http://schemas.microsoft.com/office/drawing/2014/main" id="{A0A2B914-F6AB-443E-BD7B-E4C4E7F81D23}"/>
              </a:ext>
            </a:extLst>
          </p:cNvPr>
          <p:cNvSpPr txBox="1">
            <a:spLocks noChangeArrowheads="1"/>
          </p:cNvSpPr>
          <p:nvPr/>
        </p:nvSpPr>
        <p:spPr bwMode="auto">
          <a:xfrm>
            <a:off x="6959600" y="2997200"/>
            <a:ext cx="1441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400"/>
              <a:t>1960 -  Brasília</a:t>
            </a:r>
          </a:p>
        </p:txBody>
      </p:sp>
    </p:spTree>
    <p:extLst>
      <p:ext uri="{BB962C8B-B14F-4D97-AF65-F5344CB8AC3E}">
        <p14:creationId xmlns:p14="http://schemas.microsoft.com/office/powerpoint/2010/main" val="56633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B24DA8E1-98C2-46C7-B10B-6AEFDFB707F8}"/>
              </a:ext>
            </a:extLst>
          </p:cNvPr>
          <p:cNvSpPr>
            <a:spLocks noGrp="1" noChangeArrowheads="1"/>
          </p:cNvSpPr>
          <p:nvPr>
            <p:ph type="body" idx="1"/>
          </p:nvPr>
        </p:nvSpPr>
        <p:spPr>
          <a:xfrm>
            <a:off x="135611" y="69742"/>
            <a:ext cx="11972440" cy="2878811"/>
          </a:xfrm>
        </p:spPr>
        <p:txBody>
          <a:bodyPr>
            <a:normAutofit/>
          </a:bodyPr>
          <a:lstStyle/>
          <a:p>
            <a:pPr marL="0" indent="0" eaLnBrk="1" hangingPunct="1">
              <a:lnSpc>
                <a:spcPct val="110000"/>
              </a:lnSpc>
              <a:spcBef>
                <a:spcPts val="0"/>
              </a:spcBef>
              <a:buFontTx/>
              <a:buNone/>
            </a:pPr>
            <a:r>
              <a:rPr lang="pt-BR" altLang="pt-BR" sz="2000" b="1" dirty="0"/>
              <a:t>SARTORIS,</a:t>
            </a:r>
            <a:r>
              <a:rPr lang="pt-BR" altLang="pt-BR" sz="2000" dirty="0"/>
              <a:t> Alberto. </a:t>
            </a:r>
            <a:r>
              <a:rPr lang="pt-BR" altLang="pt-BR" sz="2000" i="1" dirty="0" err="1"/>
              <a:t>Gli</a:t>
            </a:r>
            <a:r>
              <a:rPr lang="pt-BR" altLang="pt-BR" sz="2000" i="1" dirty="0"/>
              <a:t> </a:t>
            </a:r>
            <a:r>
              <a:rPr lang="pt-BR" altLang="pt-BR" sz="2000" i="1" dirty="0" err="1"/>
              <a:t>elementi</a:t>
            </a:r>
            <a:r>
              <a:rPr lang="pt-BR" altLang="pt-BR" sz="2000" i="1" dirty="0"/>
              <a:t> </a:t>
            </a:r>
            <a:r>
              <a:rPr lang="pt-BR" altLang="pt-BR" sz="2000" i="1" dirty="0" err="1"/>
              <a:t>dell'architettura</a:t>
            </a:r>
            <a:r>
              <a:rPr lang="pt-BR" altLang="pt-BR" sz="2000" i="1" dirty="0"/>
              <a:t> </a:t>
            </a:r>
            <a:r>
              <a:rPr lang="pt-BR" altLang="pt-BR" sz="2000" i="1" dirty="0" err="1"/>
              <a:t>funzionale</a:t>
            </a:r>
            <a:r>
              <a:rPr lang="pt-BR" altLang="pt-BR" sz="2000" i="1" dirty="0"/>
              <a:t> : </a:t>
            </a:r>
            <a:r>
              <a:rPr lang="pt-BR" altLang="pt-BR" sz="2000" i="1" dirty="0" err="1"/>
              <a:t>sintesi</a:t>
            </a:r>
            <a:r>
              <a:rPr lang="pt-BR" altLang="pt-BR" sz="2000" i="1" dirty="0"/>
              <a:t> </a:t>
            </a:r>
            <a:r>
              <a:rPr lang="pt-BR" altLang="pt-BR" sz="2000" i="1" dirty="0" err="1"/>
              <a:t>panoramica</a:t>
            </a:r>
            <a:r>
              <a:rPr lang="pt-BR" altLang="pt-BR" sz="2000" i="1" dirty="0"/>
              <a:t> </a:t>
            </a:r>
            <a:r>
              <a:rPr lang="pt-BR" altLang="pt-BR" sz="2000" i="1" dirty="0" err="1"/>
              <a:t>dell'architettura</a:t>
            </a:r>
            <a:r>
              <a:rPr lang="pt-BR" altLang="pt-BR" sz="2000" i="1" dirty="0"/>
              <a:t> moderna</a:t>
            </a:r>
            <a:r>
              <a:rPr lang="pt-BR" altLang="pt-BR" sz="2000" dirty="0"/>
              <a:t>; </a:t>
            </a:r>
            <a:r>
              <a:rPr lang="pt-BR" altLang="pt-BR" sz="2000" dirty="0" err="1"/>
              <a:t>prefazione</a:t>
            </a:r>
            <a:r>
              <a:rPr lang="pt-BR" altLang="pt-BR" sz="2000" dirty="0"/>
              <a:t> di </a:t>
            </a:r>
            <a:r>
              <a:rPr lang="pt-BR" altLang="pt-BR" sz="2000" dirty="0" err="1"/>
              <a:t>le</a:t>
            </a:r>
            <a:r>
              <a:rPr lang="pt-BR" altLang="pt-BR" sz="2000" dirty="0"/>
              <a:t> Corbusier ; </a:t>
            </a:r>
            <a:r>
              <a:rPr lang="pt-BR" altLang="pt-BR" sz="2000" dirty="0" err="1"/>
              <a:t>introduzione</a:t>
            </a:r>
            <a:r>
              <a:rPr lang="pt-BR" altLang="pt-BR" sz="2000" dirty="0"/>
              <a:t> di Carlo </a:t>
            </a:r>
            <a:r>
              <a:rPr lang="pt-BR" altLang="pt-BR" sz="2000" dirty="0" err="1"/>
              <a:t>Ciucci</a:t>
            </a:r>
            <a:r>
              <a:rPr lang="pt-BR" altLang="pt-BR" sz="2000" dirty="0"/>
              <a:t>, Milano: </a:t>
            </a:r>
            <a:r>
              <a:rPr lang="pt-BR" altLang="pt-BR" sz="2000" dirty="0" err="1"/>
              <a:t>Hoepli</a:t>
            </a:r>
            <a:r>
              <a:rPr lang="pt-BR" altLang="pt-BR" sz="2000" dirty="0"/>
              <a:t>, </a:t>
            </a:r>
            <a:r>
              <a:rPr lang="pt-BR" altLang="pt-BR" sz="2000" b="1" dirty="0"/>
              <a:t>1932</a:t>
            </a:r>
            <a:r>
              <a:rPr lang="pt-BR" altLang="pt-BR" sz="2000" dirty="0"/>
              <a:t>.</a:t>
            </a:r>
            <a:br>
              <a:rPr lang="en-US" altLang="pt-BR" sz="2000" dirty="0"/>
            </a:br>
            <a:r>
              <a:rPr lang="pt-BR" altLang="pt-BR" sz="2000" b="1" dirty="0"/>
              <a:t>24 países</a:t>
            </a:r>
            <a:r>
              <a:rPr lang="pt-BR" altLang="pt-BR" sz="2000" dirty="0"/>
              <a:t>: Áustria, Bélgica, Brasil, Tchecoslováquia, Dinamarca, Finlândia, França, Alemanha, Japão, Grécia, Inglaterra, Itália, Iugoslávia, Noruega, Holanda, Pérsia, Polônia, Romênia, Espanha, Estados Unidos, Suécia, Suíça, Hungria, U.R.S.S.  						</a:t>
            </a:r>
          </a:p>
          <a:p>
            <a:pPr marL="0" indent="0" eaLnBrk="1" hangingPunct="1">
              <a:lnSpc>
                <a:spcPct val="110000"/>
              </a:lnSpc>
              <a:spcBef>
                <a:spcPts val="0"/>
              </a:spcBef>
              <a:buFontTx/>
              <a:buNone/>
            </a:pPr>
            <a:r>
              <a:rPr lang="pt-BR" altLang="pt-BR" sz="2000" b="1" dirty="0"/>
              <a:t>676 imagens – 4 imagens das Casas da Rua Santa Cruz e da Rua Itápolis de Gregori Warchavchik </a:t>
            </a:r>
          </a:p>
          <a:p>
            <a:pPr marL="0" indent="0" eaLnBrk="1" hangingPunct="1">
              <a:lnSpc>
                <a:spcPct val="110000"/>
              </a:lnSpc>
              <a:spcBef>
                <a:spcPts val="0"/>
              </a:spcBef>
              <a:buFontTx/>
              <a:buNone/>
            </a:pPr>
            <a:r>
              <a:rPr lang="pt-BR" altLang="pt-BR" sz="2000" dirty="0"/>
              <a:t>Bauhaus de </a:t>
            </a:r>
            <a:r>
              <a:rPr lang="pt-BR" altLang="pt-BR" sz="2000" dirty="0" err="1"/>
              <a:t>Gropius</a:t>
            </a:r>
            <a:r>
              <a:rPr lang="pt-BR" altLang="pt-BR" sz="2000" dirty="0"/>
              <a:t>; as casas de Wright; as Villa </a:t>
            </a:r>
            <a:r>
              <a:rPr lang="pt-BR" altLang="pt-BR" sz="2000" dirty="0" err="1"/>
              <a:t>Savoye</a:t>
            </a:r>
            <a:r>
              <a:rPr lang="pt-BR" altLang="pt-BR" sz="2000" dirty="0"/>
              <a:t> e </a:t>
            </a:r>
            <a:r>
              <a:rPr lang="pt-BR" altLang="pt-BR" sz="2000" dirty="0" err="1"/>
              <a:t>Ville</a:t>
            </a:r>
            <a:r>
              <a:rPr lang="pt-BR" altLang="pt-BR" sz="2000" dirty="0"/>
              <a:t> </a:t>
            </a:r>
            <a:r>
              <a:rPr lang="pt-BR" altLang="pt-BR" sz="2000" dirty="0" err="1"/>
              <a:t>Radieuse</a:t>
            </a:r>
            <a:r>
              <a:rPr lang="pt-BR" altLang="pt-BR" sz="2000" dirty="0"/>
              <a:t> de Le </a:t>
            </a:r>
            <a:r>
              <a:rPr lang="pt-BR" altLang="pt-BR" sz="2000" dirty="0" err="1"/>
              <a:t>Corbuiser</a:t>
            </a:r>
            <a:r>
              <a:rPr lang="pt-BR" altLang="pt-BR" sz="2000" dirty="0"/>
              <a:t>; a casa </a:t>
            </a:r>
            <a:r>
              <a:rPr lang="pt-BR" altLang="pt-BR" sz="2000" dirty="0" err="1"/>
              <a:t>Schröeder</a:t>
            </a:r>
            <a:r>
              <a:rPr lang="pt-BR" altLang="pt-BR" sz="2000" dirty="0"/>
              <a:t> de </a:t>
            </a:r>
            <a:r>
              <a:rPr lang="pt-BR" altLang="pt-BR" sz="2000" dirty="0" err="1"/>
              <a:t>Rietveld</a:t>
            </a:r>
            <a:r>
              <a:rPr lang="pt-BR" altLang="pt-BR" sz="2000" dirty="0"/>
              <a:t>; a casa </a:t>
            </a:r>
            <a:r>
              <a:rPr lang="pt-BR" altLang="pt-BR" sz="2000" dirty="0" err="1"/>
              <a:t>Tungendhat</a:t>
            </a:r>
            <a:r>
              <a:rPr lang="pt-BR" altLang="pt-BR" sz="2000" dirty="0"/>
              <a:t> de Mies Van der </a:t>
            </a:r>
            <a:r>
              <a:rPr lang="pt-BR" altLang="pt-BR" sz="2000" dirty="0" err="1"/>
              <a:t>Rohe</a:t>
            </a:r>
            <a:r>
              <a:rPr lang="pt-BR" altLang="pt-BR" sz="2000" dirty="0"/>
              <a:t>; os conjuntos habitacionais de Peter </a:t>
            </a:r>
            <a:r>
              <a:rPr lang="pt-BR" altLang="pt-BR" sz="2000" dirty="0" err="1"/>
              <a:t>Oud</a:t>
            </a:r>
            <a:r>
              <a:rPr lang="pt-BR" altLang="pt-BR" sz="2000" dirty="0"/>
              <a:t> e Ernest May. </a:t>
            </a:r>
          </a:p>
          <a:p>
            <a:pPr marL="0" indent="0" eaLnBrk="1" hangingPunct="1">
              <a:lnSpc>
                <a:spcPct val="110000"/>
              </a:lnSpc>
              <a:spcBef>
                <a:spcPts val="0"/>
              </a:spcBef>
            </a:pPr>
            <a:endParaRPr lang="pt-BR" altLang="pt-BR" sz="2000" dirty="0"/>
          </a:p>
          <a:p>
            <a:pPr eaLnBrk="1" hangingPunct="1">
              <a:lnSpc>
                <a:spcPct val="80000"/>
              </a:lnSpc>
            </a:pPr>
            <a:endParaRPr lang="pt-BR" altLang="pt-BR" sz="1600" dirty="0"/>
          </a:p>
        </p:txBody>
      </p:sp>
      <p:pic>
        <p:nvPicPr>
          <p:cNvPr id="2" name="Picture 13" descr="casa Sta Cruz a">
            <a:extLst>
              <a:ext uri="{FF2B5EF4-FFF2-40B4-BE49-F238E27FC236}">
                <a16:creationId xmlns:a16="http://schemas.microsoft.com/office/drawing/2014/main" id="{4F5F5A82-EEA9-42B0-9399-7C9A44914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4" y="2845850"/>
            <a:ext cx="45720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rua Itápolis a">
            <a:extLst>
              <a:ext uri="{FF2B5EF4-FFF2-40B4-BE49-F238E27FC236}">
                <a16:creationId xmlns:a16="http://schemas.microsoft.com/office/drawing/2014/main" id="{91370F75-AB5C-460D-B267-E89772E9D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2845850"/>
            <a:ext cx="4427537"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id="{E7F74CCD-267B-463D-9586-B0288BBB9A86}"/>
              </a:ext>
            </a:extLst>
          </p:cNvPr>
          <p:cNvSpPr txBox="1">
            <a:spLocks noChangeArrowheads="1"/>
          </p:cNvSpPr>
          <p:nvPr/>
        </p:nvSpPr>
        <p:spPr bwMode="auto">
          <a:xfrm>
            <a:off x="28414" y="6395446"/>
            <a:ext cx="2781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400" dirty="0"/>
              <a:t>Casa da Rua Santa Cruz  - 1927</a:t>
            </a:r>
          </a:p>
          <a:p>
            <a:pPr eaLnBrk="1" hangingPunct="1">
              <a:spcBef>
                <a:spcPct val="0"/>
              </a:spcBef>
              <a:buFontTx/>
              <a:buNone/>
            </a:pPr>
            <a:r>
              <a:rPr lang="pt-BR" altLang="pt-BR" sz="1400" dirty="0"/>
              <a:t>Gregori Warchavchik</a:t>
            </a:r>
          </a:p>
        </p:txBody>
      </p:sp>
      <p:sp>
        <p:nvSpPr>
          <p:cNvPr id="8" name="Text Box 8">
            <a:extLst>
              <a:ext uri="{FF2B5EF4-FFF2-40B4-BE49-F238E27FC236}">
                <a16:creationId xmlns:a16="http://schemas.microsoft.com/office/drawing/2014/main" id="{98C3BF3E-0560-42A0-92A9-1A092AF750F8}"/>
              </a:ext>
            </a:extLst>
          </p:cNvPr>
          <p:cNvSpPr txBox="1">
            <a:spLocks noChangeArrowheads="1"/>
          </p:cNvSpPr>
          <p:nvPr/>
        </p:nvSpPr>
        <p:spPr bwMode="auto">
          <a:xfrm>
            <a:off x="7689798" y="6368324"/>
            <a:ext cx="237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400" dirty="0"/>
              <a:t>Casa da rua </a:t>
            </a:r>
            <a:r>
              <a:rPr lang="pt-BR" altLang="pt-BR" sz="1400" dirty="0" err="1"/>
              <a:t>Itapolis</a:t>
            </a:r>
            <a:r>
              <a:rPr lang="pt-BR" altLang="pt-BR" sz="1400" dirty="0"/>
              <a:t> – 1930</a:t>
            </a:r>
          </a:p>
          <a:p>
            <a:pPr eaLnBrk="1" hangingPunct="1">
              <a:spcBef>
                <a:spcPct val="0"/>
              </a:spcBef>
              <a:buFontTx/>
              <a:buNone/>
            </a:pPr>
            <a:r>
              <a:rPr lang="pt-BR" altLang="pt-BR" sz="1400" dirty="0"/>
              <a:t>Gregori Warchavchik</a:t>
            </a:r>
          </a:p>
        </p:txBody>
      </p:sp>
    </p:spTree>
    <p:extLst>
      <p:ext uri="{BB962C8B-B14F-4D97-AF65-F5344CB8AC3E}">
        <p14:creationId xmlns:p14="http://schemas.microsoft.com/office/powerpoint/2010/main" val="116735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3F4D62B7-4841-4DA7-9AC4-87B68345C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7151"/>
            <a:ext cx="9142413"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63634DB7-40C0-46AA-A8C0-CCB9B107181D}"/>
              </a:ext>
            </a:extLst>
          </p:cNvPr>
          <p:cNvSpPr txBox="1">
            <a:spLocks noChangeArrowheads="1"/>
          </p:cNvSpPr>
          <p:nvPr/>
        </p:nvSpPr>
        <p:spPr bwMode="auto">
          <a:xfrm>
            <a:off x="3143250" y="404813"/>
            <a:ext cx="366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t>Lúcio Costa e Le Corbusier - 1962</a:t>
            </a:r>
          </a:p>
        </p:txBody>
      </p:sp>
    </p:spTree>
    <p:extLst>
      <p:ext uri="{BB962C8B-B14F-4D97-AF65-F5344CB8AC3E}">
        <p14:creationId xmlns:p14="http://schemas.microsoft.com/office/powerpoint/2010/main" val="345298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ouevre complete2">
            <a:extLst>
              <a:ext uri="{FF2B5EF4-FFF2-40B4-BE49-F238E27FC236}">
                <a16:creationId xmlns:a16="http://schemas.microsoft.com/office/drawing/2014/main" id="{94B6CB7C-8F7C-4588-8E28-C9E1BF04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981326"/>
            <a:ext cx="60118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ouevre complete">
            <a:extLst>
              <a:ext uri="{FF2B5EF4-FFF2-40B4-BE49-F238E27FC236}">
                <a16:creationId xmlns:a16="http://schemas.microsoft.com/office/drawing/2014/main" id="{6F2A6DA9-C13F-47AB-87FF-579FD0994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0"/>
            <a:ext cx="41052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descr="ouevre complete1">
            <a:extLst>
              <a:ext uri="{FF2B5EF4-FFF2-40B4-BE49-F238E27FC236}">
                <a16:creationId xmlns:a16="http://schemas.microsoft.com/office/drawing/2014/main" id="{C89590D8-8F06-4E0C-8C60-C5D40DAC4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3028950"/>
            <a:ext cx="3003550" cy="38290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Text Box 11">
            <a:extLst>
              <a:ext uri="{FF2B5EF4-FFF2-40B4-BE49-F238E27FC236}">
                <a16:creationId xmlns:a16="http://schemas.microsoft.com/office/drawing/2014/main" id="{A2062B03-16E9-4E0A-9981-69B9AAA80095}"/>
              </a:ext>
            </a:extLst>
          </p:cNvPr>
          <p:cNvSpPr txBox="1">
            <a:spLocks noChangeArrowheads="1"/>
          </p:cNvSpPr>
          <p:nvPr/>
        </p:nvSpPr>
        <p:spPr bwMode="auto">
          <a:xfrm>
            <a:off x="1682750" y="2211388"/>
            <a:ext cx="313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t>Le Corbusier </a:t>
            </a:r>
          </a:p>
          <a:p>
            <a:pPr eaLnBrk="1" hangingPunct="1">
              <a:spcBef>
                <a:spcPct val="0"/>
              </a:spcBef>
              <a:buFontTx/>
              <a:buNone/>
            </a:pPr>
            <a:r>
              <a:rPr lang="pt-BR" altLang="pt-BR" sz="1800"/>
              <a:t>Oeuvre Complete 1938-1946</a:t>
            </a:r>
          </a:p>
        </p:txBody>
      </p:sp>
    </p:spTree>
    <p:extLst>
      <p:ext uri="{BB962C8B-B14F-4D97-AF65-F5344CB8AC3E}">
        <p14:creationId xmlns:p14="http://schemas.microsoft.com/office/powerpoint/2010/main" val="1691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brazil builds1">
            <a:extLst>
              <a:ext uri="{FF2B5EF4-FFF2-40B4-BE49-F238E27FC236}">
                <a16:creationId xmlns:a16="http://schemas.microsoft.com/office/drawing/2014/main" id="{6DB212C4-59B7-4F88-8B8B-8CF84821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204" y="7538"/>
            <a:ext cx="3011949" cy="412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brazil builds">
            <a:extLst>
              <a:ext uri="{FF2B5EF4-FFF2-40B4-BE49-F238E27FC236}">
                <a16:creationId xmlns:a16="http://schemas.microsoft.com/office/drawing/2014/main" id="{7782B11B-B4FF-49E9-8BC2-6C5D48BA2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2255" cy="412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22BE2F9-C851-4819-8461-D1294E0342B9}"/>
              </a:ext>
            </a:extLst>
          </p:cNvPr>
          <p:cNvSpPr txBox="1">
            <a:spLocks noChangeArrowheads="1"/>
          </p:cNvSpPr>
          <p:nvPr/>
        </p:nvSpPr>
        <p:spPr>
          <a:xfrm>
            <a:off x="6827004" y="131736"/>
            <a:ext cx="4994329" cy="6524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None/>
            </a:pPr>
            <a:r>
              <a:rPr lang="pt-BR" altLang="pt-BR" sz="2000" b="1" dirty="0"/>
              <a:t>39</a:t>
            </a:r>
            <a:r>
              <a:rPr lang="pt-BR" altLang="pt-BR" sz="2000" dirty="0"/>
              <a:t> obras organizadas por tipologias </a:t>
            </a:r>
          </a:p>
          <a:p>
            <a:pPr marL="0" indent="0">
              <a:lnSpc>
                <a:spcPct val="100000"/>
              </a:lnSpc>
              <a:spcBef>
                <a:spcPts val="0"/>
              </a:spcBef>
              <a:buFontTx/>
              <a:buNone/>
            </a:pPr>
            <a:r>
              <a:rPr lang="pt-BR" altLang="pt-BR" sz="2000" dirty="0"/>
              <a:t>adaptada em várias versões para ser </a:t>
            </a:r>
            <a:r>
              <a:rPr lang="pt-BR" altLang="pt-BR" sz="2000" b="1" dirty="0"/>
              <a:t>itinerante</a:t>
            </a:r>
            <a:r>
              <a:rPr lang="pt-BR" altLang="pt-BR" sz="2000" dirty="0"/>
              <a:t>, tendo percorrido vários museus e galerias dos Estados Unidos, </a:t>
            </a:r>
            <a:r>
              <a:rPr lang="pt-BR" altLang="pt-BR" sz="2000" b="1" dirty="0"/>
              <a:t>Canadá e México</a:t>
            </a:r>
            <a:r>
              <a:rPr lang="pt-BR" altLang="pt-BR" sz="2000" dirty="0"/>
              <a:t>. </a:t>
            </a:r>
          </a:p>
          <a:p>
            <a:pPr marL="0" indent="0">
              <a:lnSpc>
                <a:spcPct val="100000"/>
              </a:lnSpc>
              <a:spcBef>
                <a:spcPts val="0"/>
              </a:spcBef>
              <a:buFontTx/>
              <a:buNone/>
            </a:pPr>
            <a:r>
              <a:rPr lang="pt-BR" altLang="pt-BR" sz="2000" dirty="0"/>
              <a:t>	</a:t>
            </a:r>
          </a:p>
          <a:p>
            <a:pPr marL="0" indent="0">
              <a:lnSpc>
                <a:spcPct val="100000"/>
              </a:lnSpc>
              <a:spcBef>
                <a:spcPts val="0"/>
              </a:spcBef>
              <a:buFontTx/>
              <a:buNone/>
            </a:pPr>
            <a:r>
              <a:rPr lang="pt-BR" altLang="pt-BR" sz="2000" dirty="0"/>
              <a:t>O </a:t>
            </a:r>
            <a:r>
              <a:rPr lang="pt-BR" altLang="pt-BR" sz="2000" b="1" dirty="0"/>
              <a:t>catálogo</a:t>
            </a:r>
            <a:r>
              <a:rPr lang="pt-BR" altLang="pt-BR" sz="2000" dirty="0"/>
              <a:t>, de capa nas cores da bandeira brasileira, verde e amarela, constituído de </a:t>
            </a:r>
            <a:r>
              <a:rPr lang="pt-BR" altLang="pt-BR" sz="2000" b="1" dirty="0"/>
              <a:t>200</a:t>
            </a:r>
            <a:r>
              <a:rPr lang="pt-BR" altLang="pt-BR" sz="2000" dirty="0"/>
              <a:t> páginas e </a:t>
            </a:r>
            <a:r>
              <a:rPr lang="pt-BR" altLang="pt-BR" sz="2000" b="1" dirty="0"/>
              <a:t>300</a:t>
            </a:r>
            <a:r>
              <a:rPr lang="pt-BR" altLang="pt-BR" sz="2000" dirty="0"/>
              <a:t> ilustrações, chegou a </a:t>
            </a:r>
            <a:r>
              <a:rPr lang="pt-BR" altLang="pt-BR" sz="2000" b="1" dirty="0"/>
              <a:t>três </a:t>
            </a:r>
            <a:r>
              <a:rPr lang="pt-BR" altLang="pt-BR" sz="2000" dirty="0"/>
              <a:t>edições, cujo sucesso foi surpresa para o próprio Museu. </a:t>
            </a:r>
          </a:p>
          <a:p>
            <a:pPr marL="0" indent="0">
              <a:lnSpc>
                <a:spcPct val="100000"/>
              </a:lnSpc>
              <a:spcBef>
                <a:spcPts val="0"/>
              </a:spcBef>
              <a:buFontTx/>
              <a:buNone/>
            </a:pPr>
            <a:endParaRPr lang="pt-BR" altLang="pt-BR" sz="2000" dirty="0"/>
          </a:p>
          <a:p>
            <a:pPr marL="0" indent="0">
              <a:lnSpc>
                <a:spcPct val="100000"/>
              </a:lnSpc>
              <a:spcBef>
                <a:spcPts val="0"/>
              </a:spcBef>
              <a:buFontTx/>
              <a:buNone/>
            </a:pPr>
            <a:r>
              <a:rPr lang="pt-BR" altLang="pt-BR" sz="2000" dirty="0"/>
              <a:t>Exibida pela </a:t>
            </a:r>
            <a:r>
              <a:rPr lang="pt-BR" altLang="pt-BR" sz="2000" b="1" dirty="0"/>
              <a:t>primeira vez</a:t>
            </a:r>
            <a:r>
              <a:rPr lang="pt-BR" altLang="pt-BR" sz="2000" dirty="0"/>
              <a:t> no próprio edifício </a:t>
            </a:r>
            <a:r>
              <a:rPr lang="pt-BR" altLang="pt-BR" sz="2000" b="1" dirty="0"/>
              <a:t>MESP</a:t>
            </a:r>
            <a:r>
              <a:rPr lang="pt-BR" altLang="pt-BR" sz="2000" dirty="0"/>
              <a:t> em novembro de </a:t>
            </a:r>
            <a:r>
              <a:rPr lang="pt-BR" altLang="pt-BR" sz="2000" b="1" dirty="0"/>
              <a:t>1943</a:t>
            </a:r>
            <a:r>
              <a:rPr lang="pt-BR" altLang="pt-BR" sz="2000" dirty="0"/>
              <a:t>, com </a:t>
            </a:r>
            <a:r>
              <a:rPr lang="pt-BR" altLang="pt-BR" sz="2000" b="1" dirty="0"/>
              <a:t>projeto </a:t>
            </a:r>
            <a:r>
              <a:rPr lang="pt-BR" altLang="pt-BR" sz="2000" b="1" dirty="0" err="1"/>
              <a:t>museográfico</a:t>
            </a:r>
            <a:r>
              <a:rPr lang="pt-BR" altLang="pt-BR" sz="2000" dirty="0"/>
              <a:t> de Oscar </a:t>
            </a:r>
            <a:r>
              <a:rPr lang="pt-BR" altLang="pt-BR" sz="2000" b="1" dirty="0"/>
              <a:t>Niemeyer</a:t>
            </a:r>
            <a:r>
              <a:rPr lang="pt-BR" altLang="pt-BR" sz="2000" dirty="0"/>
              <a:t>, percorreu várias cidades do país. </a:t>
            </a:r>
          </a:p>
          <a:p>
            <a:pPr marL="0" indent="0">
              <a:lnSpc>
                <a:spcPct val="100000"/>
              </a:lnSpc>
              <a:spcBef>
                <a:spcPts val="0"/>
              </a:spcBef>
              <a:buFontTx/>
              <a:buNone/>
            </a:pPr>
            <a:r>
              <a:rPr lang="pt-BR" altLang="pt-BR" sz="2000" i="1" dirty="0"/>
              <a:t>	</a:t>
            </a:r>
          </a:p>
          <a:p>
            <a:pPr marL="0" indent="0">
              <a:lnSpc>
                <a:spcPct val="100000"/>
              </a:lnSpc>
              <a:spcBef>
                <a:spcPts val="0"/>
              </a:spcBef>
              <a:buFontTx/>
              <a:buNone/>
            </a:pPr>
            <a:r>
              <a:rPr lang="pt-BR" altLang="pt-BR" sz="2000" i="1" dirty="0" err="1"/>
              <a:t>L’Architecture</a:t>
            </a:r>
            <a:r>
              <a:rPr lang="pt-BR" altLang="pt-BR" sz="2000" i="1" dirty="0"/>
              <a:t> d’</a:t>
            </a:r>
            <a:r>
              <a:rPr lang="pt-BR" altLang="pt-BR" sz="2000" i="1" dirty="0" err="1"/>
              <a:t>aujourd’hui</a:t>
            </a:r>
            <a:r>
              <a:rPr lang="pt-BR" altLang="pt-BR" sz="2000" i="1" dirty="0"/>
              <a:t> </a:t>
            </a:r>
            <a:r>
              <a:rPr lang="pt-BR" altLang="pt-BR" sz="2000" dirty="0"/>
              <a:t>n.13/14 de 1947; </a:t>
            </a:r>
            <a:r>
              <a:rPr lang="pt-BR" altLang="pt-BR" sz="2000" i="1" dirty="0" err="1"/>
              <a:t>Architectural</a:t>
            </a:r>
            <a:r>
              <a:rPr lang="pt-BR" altLang="pt-BR" sz="2000" i="1" dirty="0"/>
              <a:t> Review</a:t>
            </a:r>
            <a:r>
              <a:rPr lang="pt-BR" altLang="pt-BR" sz="2000" dirty="0"/>
              <a:t> n. 594, out. 1944</a:t>
            </a:r>
            <a:r>
              <a:rPr lang="pt-BR" altLang="pt-BR" sz="2000" i="1" dirty="0"/>
              <a:t>, </a:t>
            </a:r>
            <a:r>
              <a:rPr lang="pt-BR" altLang="pt-BR" sz="2000" i="1" dirty="0" err="1"/>
              <a:t>Architectural</a:t>
            </a:r>
            <a:r>
              <a:rPr lang="pt-BR" altLang="pt-BR" sz="2000" i="1" dirty="0"/>
              <a:t> Fórum, </a:t>
            </a:r>
            <a:r>
              <a:rPr lang="pt-BR" altLang="pt-BR" sz="2000" dirty="0"/>
              <a:t>n.11, 1947; </a:t>
            </a:r>
            <a:r>
              <a:rPr lang="pt-BR" altLang="pt-BR" sz="2000" dirty="0" err="1"/>
              <a:t>Casabella</a:t>
            </a:r>
            <a:r>
              <a:rPr lang="pt-BR" altLang="pt-BR" sz="2000" dirty="0"/>
              <a:t> n. 200,1954</a:t>
            </a:r>
            <a:r>
              <a:rPr lang="pt-BR" altLang="pt-BR" sz="2000" i="1" dirty="0"/>
              <a:t>.</a:t>
            </a:r>
            <a:r>
              <a:rPr lang="pt-BR" altLang="pt-BR" sz="2000" dirty="0"/>
              <a:t> </a:t>
            </a:r>
          </a:p>
        </p:txBody>
      </p:sp>
    </p:spTree>
    <p:extLst>
      <p:ext uri="{BB962C8B-B14F-4D97-AF65-F5344CB8AC3E}">
        <p14:creationId xmlns:p14="http://schemas.microsoft.com/office/powerpoint/2010/main" val="277232595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4129</Words>
  <Application>Microsoft Office PowerPoint</Application>
  <PresentationFormat>Widescreen</PresentationFormat>
  <Paragraphs>251</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Calibri</vt:lpstr>
      <vt:lpstr>Calibri Light</vt:lpstr>
      <vt:lpstr>Tema do Office</vt:lpstr>
      <vt:lpstr>A presença brasileira na historiografia da arquitetura do século 20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Monica Junqueira</dc:creator>
  <cp:lastModifiedBy>Monica Junqueira</cp:lastModifiedBy>
  <cp:revision>52</cp:revision>
  <dcterms:created xsi:type="dcterms:W3CDTF">2016-08-19T01:01:33Z</dcterms:created>
  <dcterms:modified xsi:type="dcterms:W3CDTF">2020-09-07T17:53:07Z</dcterms:modified>
</cp:coreProperties>
</file>