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5" r:id="rId3"/>
    <p:sldId id="304" r:id="rId4"/>
    <p:sldId id="324" r:id="rId5"/>
    <p:sldId id="299" r:id="rId6"/>
    <p:sldId id="300" r:id="rId7"/>
    <p:sldId id="301" r:id="rId8"/>
    <p:sldId id="311" r:id="rId9"/>
    <p:sldId id="312" r:id="rId10"/>
    <p:sldId id="313" r:id="rId11"/>
    <p:sldId id="326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293" r:id="rId22"/>
    <p:sldId id="294" r:id="rId23"/>
    <p:sldId id="295" r:id="rId24"/>
    <p:sldId id="297" r:id="rId25"/>
    <p:sldId id="327" r:id="rId26"/>
    <p:sldId id="329" r:id="rId27"/>
    <p:sldId id="330" r:id="rId28"/>
    <p:sldId id="331" r:id="rId29"/>
    <p:sldId id="308" r:id="rId30"/>
    <p:sldId id="310" r:id="rId31"/>
    <p:sldId id="309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975AFB-2A3C-4075-943D-EF55034E28FA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8F802A-DC94-416B-8775-F2476FBD2F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Rafael David de Oliveira</a:t>
            </a:r>
          </a:p>
          <a:p>
            <a:r>
              <a:rPr lang="pt-BR" dirty="0"/>
              <a:t>BMM5729-Análise Sistêmica e Engenharia do Metabolismo Microbiano 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de Fluxos Metabólicos Empregando Carbono </a:t>
            </a:r>
            <a:r>
              <a:rPr lang="pt-BR"/>
              <a:t>Marcado </a:t>
            </a:r>
            <a:br>
              <a:rPr lang="pt-BR"/>
            </a:br>
            <a:r>
              <a:rPr lang="pt-BR"/>
              <a:t>(</a:t>
            </a:r>
            <a:r>
              <a:rPr lang="pt-BR" baseline="30000" dirty="0"/>
              <a:t>13</a:t>
            </a:r>
            <a:r>
              <a:rPr lang="pt-BR" dirty="0"/>
              <a:t>C-MFA)</a:t>
            </a:r>
          </a:p>
        </p:txBody>
      </p:sp>
    </p:spTree>
    <p:extLst>
      <p:ext uri="{BB962C8B-B14F-4D97-AF65-F5344CB8AC3E}">
        <p14:creationId xmlns="" xmlns:p14="http://schemas.microsoft.com/office/powerpoint/2010/main" val="21809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production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5" y="1600200"/>
            <a:ext cx="58315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878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Pseudomonas</a:t>
            </a:r>
            <a:r>
              <a:rPr lang="pt-BR" i="1" dirty="0"/>
              <a:t> sp.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59" y="2204864"/>
            <a:ext cx="3744416" cy="25943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" y="2529002"/>
            <a:ext cx="4775237" cy="2157153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6200000">
            <a:off x="4491828" y="3140968"/>
            <a:ext cx="720080" cy="57606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57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Network</a:t>
            </a:r>
            <a:endParaRPr lang="en-US" dirty="0"/>
          </a:p>
        </p:txBody>
      </p:sp>
      <p:pic>
        <p:nvPicPr>
          <p:cNvPr id="2050" name="Picture 2" descr="network_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8" y="1975667"/>
            <a:ext cx="47545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Network</a:t>
            </a:r>
            <a:endParaRPr lang="en-US" dirty="0"/>
          </a:p>
        </p:txBody>
      </p:sp>
      <p:pic>
        <p:nvPicPr>
          <p:cNvPr id="3074" name="Picture 2" descr="network_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85" y="2449104"/>
            <a:ext cx="50387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04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20%[U-</a:t>
            </a:r>
            <a:r>
              <a:rPr lang="en-US" baseline="30000" dirty="0" smtClean="0"/>
              <a:t>13</a:t>
            </a:r>
            <a:r>
              <a:rPr lang="en-US" dirty="0" smtClean="0"/>
              <a:t>C]Glucose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70552085"/>
              </p:ext>
            </p:extLst>
          </p:nvPr>
        </p:nvGraphicFramePr>
        <p:xfrm>
          <a:off x="2123763" y="1722188"/>
          <a:ext cx="3857245" cy="1463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3249">
                  <a:extLst>
                    <a:ext uri="{9D8B030D-6E8A-4147-A177-3AD203B41FA5}">
                      <a16:colId xmlns="" xmlns:a16="http://schemas.microsoft.com/office/drawing/2014/main" val="2659476208"/>
                    </a:ext>
                  </a:extLst>
                </a:gridCol>
                <a:gridCol w="1376998">
                  <a:extLst>
                    <a:ext uri="{9D8B030D-6E8A-4147-A177-3AD203B41FA5}">
                      <a16:colId xmlns="" xmlns:a16="http://schemas.microsoft.com/office/drawing/2014/main" val="2679486236"/>
                    </a:ext>
                  </a:extLst>
                </a:gridCol>
                <a:gridCol w="1376998">
                  <a:extLst>
                    <a:ext uri="{9D8B030D-6E8A-4147-A177-3AD203B41FA5}">
                      <a16:colId xmlns="" xmlns:a16="http://schemas.microsoft.com/office/drawing/2014/main" val="630605933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Isotopomers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PHA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3HAA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28674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M+0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0.6294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0.6270</a:t>
                      </a:r>
                      <a:r>
                        <a:rPr lang="en-US" sz="1600">
                          <a:effectLst/>
                        </a:rPr>
                        <a:t>±</a:t>
                      </a:r>
                      <a:r>
                        <a:rPr lang="pt-BR" sz="1600">
                          <a:effectLst/>
                        </a:rPr>
                        <a:t>0.0054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45555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M+1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0.2080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0.2093</a:t>
                      </a:r>
                      <a:r>
                        <a:rPr lang="en-US" sz="1600">
                          <a:effectLst/>
                        </a:rPr>
                        <a:t>±</a:t>
                      </a:r>
                      <a:r>
                        <a:rPr lang="pt-BR" sz="1600">
                          <a:effectLst/>
                        </a:rPr>
                        <a:t>0.0032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892247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M+2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0.1339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0.1355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239034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M+3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0.0288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0.0281</a:t>
                      </a:r>
                      <a:r>
                        <a:rPr lang="en-US" sz="1600" dirty="0">
                          <a:effectLst/>
                        </a:rPr>
                        <a:t>±</a:t>
                      </a:r>
                      <a:r>
                        <a:rPr lang="pt-BR" sz="1600" dirty="0">
                          <a:effectLst/>
                        </a:rPr>
                        <a:t>0.0010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98919530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6953422"/>
              </p:ext>
            </p:extLst>
          </p:nvPr>
        </p:nvGraphicFramePr>
        <p:xfrm>
          <a:off x="1387350" y="3826770"/>
          <a:ext cx="5930645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781">
                  <a:extLst>
                    <a:ext uri="{9D8B030D-6E8A-4147-A177-3AD203B41FA5}">
                      <a16:colId xmlns="" xmlns:a16="http://schemas.microsoft.com/office/drawing/2014/main" val="3830532611"/>
                    </a:ext>
                  </a:extLst>
                </a:gridCol>
                <a:gridCol w="1231519">
                  <a:extLst>
                    <a:ext uri="{9D8B030D-6E8A-4147-A177-3AD203B41FA5}">
                      <a16:colId xmlns="" xmlns:a16="http://schemas.microsoft.com/office/drawing/2014/main" val="1965544570"/>
                    </a:ext>
                  </a:extLst>
                </a:gridCol>
                <a:gridCol w="958405">
                  <a:extLst>
                    <a:ext uri="{9D8B030D-6E8A-4147-A177-3AD203B41FA5}">
                      <a16:colId xmlns="" xmlns:a16="http://schemas.microsoft.com/office/drawing/2014/main" val="2318238302"/>
                    </a:ext>
                  </a:extLst>
                </a:gridCol>
                <a:gridCol w="577850">
                  <a:extLst>
                    <a:ext uri="{9D8B030D-6E8A-4147-A177-3AD203B41FA5}">
                      <a16:colId xmlns="" xmlns:a16="http://schemas.microsoft.com/office/drawing/2014/main" val="4230247475"/>
                    </a:ext>
                  </a:extLst>
                </a:gridCol>
                <a:gridCol w="941705">
                  <a:extLst>
                    <a:ext uri="{9D8B030D-6E8A-4147-A177-3AD203B41FA5}">
                      <a16:colId xmlns="" xmlns:a16="http://schemas.microsoft.com/office/drawing/2014/main" val="4286539195"/>
                    </a:ext>
                  </a:extLst>
                </a:gridCol>
                <a:gridCol w="667385">
                  <a:extLst>
                    <a:ext uri="{9D8B030D-6E8A-4147-A177-3AD203B41FA5}">
                      <a16:colId xmlns="" xmlns:a16="http://schemas.microsoft.com/office/drawing/2014/main" val="3093149821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Mass </a:t>
                      </a:r>
                      <a:r>
                        <a:rPr lang="en-US" sz="1600" kern="1200" dirty="0" err="1">
                          <a:effectLst/>
                        </a:rPr>
                        <a:t>Isotopomers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Experimental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Simulated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RMSE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Simulated: without PPP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RMSE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5804170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M+0 [U-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0.6282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0.5941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0.0491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0.6020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0.0382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7947808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M+1 [U-</a:t>
                      </a:r>
                      <a:r>
                        <a:rPr lang="en-US" sz="1600" kern="1200" baseline="30000">
                          <a:effectLst/>
                        </a:rPr>
                        <a:t>13</a:t>
                      </a:r>
                      <a:r>
                        <a:rPr lang="en-US" sz="1600" kern="1200">
                          <a:effectLst/>
                        </a:rPr>
                        <a:t>C]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0.2086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0.1997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0.0132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0.1860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0.0322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0360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M+2 [U-</a:t>
                      </a:r>
                      <a:r>
                        <a:rPr lang="en-US" sz="1600" kern="1200" baseline="30000">
                          <a:effectLst/>
                        </a:rPr>
                        <a:t>13</a:t>
                      </a:r>
                      <a:r>
                        <a:rPr lang="en-US" sz="1600" kern="1200">
                          <a:effectLst/>
                        </a:rPr>
                        <a:t>C]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0.1347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0.1658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0.0443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0.1697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0.0498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48882871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M+3 </a:t>
                      </a:r>
                      <a:r>
                        <a:rPr lang="en-US" sz="1600" kern="1200">
                          <a:effectLst/>
                        </a:rPr>
                        <a:t>[U-</a:t>
                      </a:r>
                      <a:r>
                        <a:rPr lang="en-US" sz="1600" kern="1200" baseline="30000">
                          <a:effectLst/>
                        </a:rPr>
                        <a:t>13</a:t>
                      </a:r>
                      <a:r>
                        <a:rPr lang="en-US" sz="1600" kern="1200">
                          <a:effectLst/>
                        </a:rPr>
                        <a:t>C]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0.0285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0.0404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0.0170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0.0423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0.0196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00565793"/>
                  </a:ext>
                </a:extLst>
              </a:tr>
              <a:tr h="163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Residual </a:t>
                      </a:r>
                      <a:r>
                        <a:rPr lang="pt-BR" sz="1600" kern="1200" dirty="0" err="1">
                          <a:effectLst/>
                        </a:rPr>
                        <a:t>sum</a:t>
                      </a:r>
                      <a:r>
                        <a:rPr lang="pt-BR" sz="1600" kern="1200" dirty="0">
                          <a:effectLst/>
                        </a:rPr>
                        <a:t> </a:t>
                      </a:r>
                      <a:r>
                        <a:rPr lang="pt-BR" sz="1600" kern="1200" dirty="0" err="1">
                          <a:effectLst/>
                        </a:rPr>
                        <a:t>of</a:t>
                      </a:r>
                      <a:r>
                        <a:rPr lang="pt-BR" sz="1600" kern="1200" dirty="0">
                          <a:effectLst/>
                        </a:rPr>
                        <a:t> </a:t>
                      </a:r>
                      <a:r>
                        <a:rPr lang="pt-BR" sz="1600" kern="1200" dirty="0" err="1">
                          <a:effectLst/>
                        </a:rPr>
                        <a:t>squares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0.0024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0.0026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822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62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r>
              <a:rPr lang="en-US" dirty="0" smtClean="0"/>
              <a:t> analysis</a:t>
            </a:r>
            <a:endParaRPr lang="en-US" dirty="0"/>
          </a:p>
        </p:txBody>
      </p:sp>
      <p:pic>
        <p:nvPicPr>
          <p:cNvPr id="5122" name="Espaço Reservado para Conteúdo 8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8" y="1759186"/>
            <a:ext cx="503872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9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Design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43562068"/>
              </p:ext>
            </p:extLst>
          </p:nvPr>
        </p:nvGraphicFramePr>
        <p:xfrm>
          <a:off x="1659214" y="1775145"/>
          <a:ext cx="5161471" cy="543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27926">
                  <a:extLst>
                    <a:ext uri="{9D8B030D-6E8A-4147-A177-3AD203B41FA5}">
                      <a16:colId xmlns="" xmlns:a16="http://schemas.microsoft.com/office/drawing/2014/main" val="1503333640"/>
                    </a:ext>
                  </a:extLst>
                </a:gridCol>
                <a:gridCol w="915035">
                  <a:extLst>
                    <a:ext uri="{9D8B030D-6E8A-4147-A177-3AD203B41FA5}">
                      <a16:colId xmlns="" xmlns:a16="http://schemas.microsoft.com/office/drawing/2014/main" val="1890238124"/>
                    </a:ext>
                  </a:extLst>
                </a:gridCol>
                <a:gridCol w="802005">
                  <a:extLst>
                    <a:ext uri="{9D8B030D-6E8A-4147-A177-3AD203B41FA5}">
                      <a16:colId xmlns="" xmlns:a16="http://schemas.microsoft.com/office/drawing/2014/main" val="584395650"/>
                    </a:ext>
                  </a:extLst>
                </a:gridCol>
                <a:gridCol w="649605">
                  <a:extLst>
                    <a:ext uri="{9D8B030D-6E8A-4147-A177-3AD203B41FA5}">
                      <a16:colId xmlns="" xmlns:a16="http://schemas.microsoft.com/office/drawing/2014/main" val="2370020458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1479691434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252249139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992263858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Criterion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1-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2-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3-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4-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5-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6-</a:t>
                      </a:r>
                      <a:r>
                        <a:rPr lang="en-US" sz="1600" baseline="30000">
                          <a:effectLst/>
                        </a:rPr>
                        <a:t>13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084239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6412556"/>
                  </a:ext>
                </a:extLst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-613954"/>
            <a:ext cx="276225" cy="20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m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88" y="2603546"/>
            <a:ext cx="4478644" cy="40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66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r>
              <a:rPr lang="en-US" dirty="0" smtClean="0"/>
              <a:t> analysis</a:t>
            </a:r>
            <a:endParaRPr lang="en-US" dirty="0"/>
          </a:p>
        </p:txBody>
      </p:sp>
      <p:pic>
        <p:nvPicPr>
          <p:cNvPr id="7170" name="Espaço Reservado para Conteúdo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20" y="1717584"/>
            <a:ext cx="5029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6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55%[6-</a:t>
            </a:r>
            <a:r>
              <a:rPr lang="en-US" baseline="30000" dirty="0" smtClean="0"/>
              <a:t>13</a:t>
            </a:r>
            <a:r>
              <a:rPr lang="en-US" dirty="0" smtClean="0"/>
              <a:t>C]Glucose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948163" y="2204857"/>
          <a:ext cx="4562373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814">
                  <a:extLst>
                    <a:ext uri="{9D8B030D-6E8A-4147-A177-3AD203B41FA5}">
                      <a16:colId xmlns="" xmlns:a16="http://schemas.microsoft.com/office/drawing/2014/main" val="1966696261"/>
                    </a:ext>
                  </a:extLst>
                </a:gridCol>
                <a:gridCol w="1231519">
                  <a:extLst>
                    <a:ext uri="{9D8B030D-6E8A-4147-A177-3AD203B41FA5}">
                      <a16:colId xmlns="" xmlns:a16="http://schemas.microsoft.com/office/drawing/2014/main" val="1104983950"/>
                    </a:ext>
                  </a:extLst>
                </a:gridCol>
                <a:gridCol w="990803">
                  <a:extLst>
                    <a:ext uri="{9D8B030D-6E8A-4147-A177-3AD203B41FA5}">
                      <a16:colId xmlns="" xmlns:a16="http://schemas.microsoft.com/office/drawing/2014/main" val="1193223653"/>
                    </a:ext>
                  </a:extLst>
                </a:gridCol>
                <a:gridCol w="1077237">
                  <a:extLst>
                    <a:ext uri="{9D8B030D-6E8A-4147-A177-3AD203B41FA5}">
                      <a16:colId xmlns="" xmlns:a16="http://schemas.microsoft.com/office/drawing/2014/main" val="524061356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Mass </a:t>
                      </a:r>
                      <a:r>
                        <a:rPr lang="en-US" sz="1600" kern="1200" dirty="0" err="1">
                          <a:effectLst/>
                        </a:rPr>
                        <a:t>Isotopomers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Experimental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Simulated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RMSE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294895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M+0 [6-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0.8392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0.8432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0374836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M+1 [6-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602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M+2 [6-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0.0128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388375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M+3 </a:t>
                      </a:r>
                      <a:r>
                        <a:rPr lang="en-US" sz="1600" kern="1200" dirty="0">
                          <a:effectLst/>
                        </a:rPr>
                        <a:t>[6-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0.0014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9285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M+0 [U-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0.6282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0.5941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0.0491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5169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M+1 [U-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0.2086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0.1997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0.0132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3569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M+2 [U-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0.1347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0.1658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0.0443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569255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M+3 </a:t>
                      </a:r>
                      <a:r>
                        <a:rPr lang="en-US" sz="1600" kern="1200" dirty="0">
                          <a:effectLst/>
                        </a:rPr>
                        <a:t>[U-</a:t>
                      </a:r>
                      <a:r>
                        <a:rPr lang="en-US" sz="1600" kern="1200" baseline="30000" dirty="0">
                          <a:effectLst/>
                        </a:rPr>
                        <a:t>13</a:t>
                      </a:r>
                      <a:r>
                        <a:rPr lang="en-US" sz="1600" kern="1200" dirty="0">
                          <a:effectLst/>
                        </a:rPr>
                        <a:t>C]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0.0285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0.0404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0.0170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8902496"/>
                  </a:ext>
                </a:extLst>
              </a:tr>
              <a:tr h="163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Residual sum of squares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0.0024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959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flux distribution</a:t>
            </a:r>
            <a:endParaRPr lang="en-US" dirty="0"/>
          </a:p>
        </p:txBody>
      </p:sp>
      <p:pic>
        <p:nvPicPr>
          <p:cNvPr id="9218" name="Picture 2" descr="network_fl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5" y="2253161"/>
            <a:ext cx="5029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067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da </a:t>
            </a:r>
            <a:r>
              <a:rPr lang="pt-BR" baseline="30000" dirty="0"/>
              <a:t>13</a:t>
            </a:r>
            <a:r>
              <a:rPr lang="pt-BR" dirty="0"/>
              <a:t>C-MFA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5778" y="1700808"/>
            <a:ext cx="44234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2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NADPH/</a:t>
            </a:r>
            <a:r>
              <a:rPr lang="en-US" dirty="0" err="1" smtClean="0"/>
              <a:t>AcCoA</a:t>
            </a:r>
            <a:r>
              <a:rPr lang="en-US" dirty="0" smtClean="0"/>
              <a:t> ratio </a:t>
            </a:r>
            <a:endParaRPr lang="en-US" dirty="0"/>
          </a:p>
        </p:txBody>
      </p:sp>
      <p:pic>
        <p:nvPicPr>
          <p:cNvPr id="10242" name="Imagem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15" y="1769836"/>
            <a:ext cx="5029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802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Exercício: </a:t>
            </a:r>
            <a:r>
              <a:rPr lang="pt-BR" i="1" dirty="0" err="1"/>
              <a:t>Pseudomonas</a:t>
            </a:r>
            <a:r>
              <a:rPr lang="pt-BR" i="1" dirty="0"/>
              <a:t> sp.</a:t>
            </a:r>
            <a:endParaRPr lang="pt-BR" dirty="0"/>
          </a:p>
        </p:txBody>
      </p:sp>
      <p:pic>
        <p:nvPicPr>
          <p:cNvPr id="4" name="Picture 2" descr="C:\Users\aula.LIP10\Documents\Nova pasta\rede_PH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447800"/>
            <a:ext cx="5048249" cy="4572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318907" y="3314700"/>
            <a:ext cx="342900" cy="17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4351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Transições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05" y="2378528"/>
            <a:ext cx="646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79864" y="5396593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10 Fluxos metabólicos </a:t>
            </a:r>
          </a:p>
          <a:p>
            <a:r>
              <a:rPr lang="pt-BR" sz="2400" dirty="0"/>
              <a:t>8 Metabólitos Internos  </a:t>
            </a:r>
          </a:p>
        </p:txBody>
      </p:sp>
    </p:spTree>
    <p:extLst>
      <p:ext uri="{BB962C8B-B14F-4D97-AF65-F5344CB8AC3E}">
        <p14:creationId xmlns="" xmlns:p14="http://schemas.microsoft.com/office/powerpoint/2010/main" val="149269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Ótimo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Opções de traçadores disponíveis: </a:t>
            </a:r>
          </a:p>
          <a:p>
            <a:pPr marL="0" indent="0">
              <a:buNone/>
            </a:pPr>
            <a:r>
              <a:rPr lang="pt-BR" dirty="0"/>
              <a:t>[6-</a:t>
            </a:r>
            <a:r>
              <a:rPr lang="pt-BR" baseline="30000" dirty="0"/>
              <a:t>13</a:t>
            </a:r>
            <a:r>
              <a:rPr lang="pt-BR" dirty="0"/>
              <a:t>C]-Glicose </a:t>
            </a:r>
            <a:r>
              <a:rPr lang="pt-BR" dirty="0" smtClean="0"/>
              <a:t>($</a:t>
            </a:r>
            <a:r>
              <a:rPr lang="pt-BR" dirty="0" smtClean="0"/>
              <a:t>200</a:t>
            </a:r>
            <a:r>
              <a:rPr lang="pt-BR" dirty="0" smtClean="0"/>
              <a:t>)    </a:t>
            </a:r>
          </a:p>
          <a:p>
            <a:pPr marL="0" indent="0">
              <a:buNone/>
            </a:pPr>
            <a:r>
              <a:rPr lang="pt-BR" dirty="0" smtClean="0"/>
              <a:t>[</a:t>
            </a:r>
            <a:r>
              <a:rPr lang="pt-BR" dirty="0"/>
              <a:t>5-</a:t>
            </a:r>
            <a:r>
              <a:rPr lang="pt-BR" baseline="30000" dirty="0"/>
              <a:t>13</a:t>
            </a:r>
            <a:r>
              <a:rPr lang="pt-BR" dirty="0"/>
              <a:t>C]-Glicose </a:t>
            </a:r>
            <a:r>
              <a:rPr lang="pt-BR" dirty="0" smtClean="0"/>
              <a:t>($1000</a:t>
            </a:r>
            <a:r>
              <a:rPr lang="pt-BR" dirty="0"/>
              <a:t>) </a:t>
            </a:r>
          </a:p>
          <a:p>
            <a:pPr marL="0" indent="0">
              <a:buNone/>
            </a:pPr>
            <a:r>
              <a:rPr lang="pt-BR" dirty="0" smtClean="0"/>
              <a:t>[</a:t>
            </a:r>
            <a:r>
              <a:rPr lang="pt-BR" dirty="0"/>
              <a:t>4-</a:t>
            </a:r>
            <a:r>
              <a:rPr lang="pt-BR" baseline="30000" dirty="0"/>
              <a:t>13</a:t>
            </a:r>
            <a:r>
              <a:rPr lang="pt-BR" dirty="0"/>
              <a:t>C]-Glicose </a:t>
            </a:r>
            <a:r>
              <a:rPr lang="pt-BR" dirty="0" smtClean="0"/>
              <a:t>($100)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[</a:t>
            </a:r>
            <a:r>
              <a:rPr lang="pt-BR" dirty="0"/>
              <a:t>U-</a:t>
            </a:r>
            <a:r>
              <a:rPr lang="pt-BR" baseline="30000" dirty="0"/>
              <a:t>12</a:t>
            </a:r>
            <a:r>
              <a:rPr lang="pt-BR" dirty="0"/>
              <a:t>C]-Glicose </a:t>
            </a:r>
            <a:r>
              <a:rPr lang="pt-BR" dirty="0" smtClean="0"/>
              <a:t>($0</a:t>
            </a:r>
            <a:r>
              <a:rPr lang="pt-BR" dirty="0"/>
              <a:t>)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Critério exigido :</a:t>
            </a:r>
          </a:p>
          <a:p>
            <a:pPr marL="0" indent="0">
              <a:buNone/>
            </a:pPr>
            <a:r>
              <a:rPr lang="pt-BR" dirty="0"/>
              <a:t>Custo experimental máximo = $100</a:t>
            </a:r>
          </a:p>
        </p:txBody>
      </p:sp>
    </p:spTree>
    <p:extLst>
      <p:ext uri="{BB962C8B-B14F-4D97-AF65-F5344CB8AC3E}">
        <p14:creationId xmlns="" xmlns:p14="http://schemas.microsoft.com/office/powerpoint/2010/main" val="42956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Mínimos quadrados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1641474" y="1654093"/>
                <a:ext cx="5296706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𝑝𝑟𝑒𝑑𝑖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çã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𝑑𝑜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𝑚𝑜𝑑𝑒𝑙𝑜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𝑑𝑎𝑑𝑜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𝑒𝑥𝑝𝑒𝑟𝑖𝑚𝑒𝑛𝑡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𝑎𝑙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74" y="1654093"/>
                <a:ext cx="5296706" cy="84702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3" y="2810782"/>
            <a:ext cx="464820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974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 da bisseção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69" y="1712569"/>
            <a:ext cx="4962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7222" y="1878227"/>
            <a:ext cx="11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Y =6.25</a:t>
            </a:r>
          </a:p>
          <a:p>
            <a:r>
              <a:rPr lang="pt-BR" dirty="0" smtClean="0"/>
              <a:t>Qual </a:t>
            </a:r>
            <a:r>
              <a:rPr lang="pt-BR" dirty="0" smtClean="0"/>
              <a:t>o</a:t>
            </a:r>
            <a:r>
              <a:rPr lang="pt-BR" dirty="0" smtClean="0"/>
              <a:t> </a:t>
            </a:r>
            <a:r>
              <a:rPr lang="pt-BR" dirty="0" smtClean="0"/>
              <a:t>x?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 da bisseção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69" y="1712569"/>
            <a:ext cx="4962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7222" y="1878227"/>
            <a:ext cx="11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Y = 6.25</a:t>
            </a:r>
          </a:p>
          <a:p>
            <a:r>
              <a:rPr lang="pt-BR" dirty="0" smtClean="0"/>
              <a:t>Qual o x?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652586" y="5165124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666736" y="5177480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26196" y="5144529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 da bisseção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69" y="1712569"/>
            <a:ext cx="4962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7222" y="1878227"/>
            <a:ext cx="11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Y = 6.25</a:t>
            </a:r>
          </a:p>
          <a:p>
            <a:r>
              <a:rPr lang="pt-BR" dirty="0" smtClean="0"/>
              <a:t>Qual o x?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708824" y="5132173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666736" y="5177480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26196" y="5144529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9394" y="5173362"/>
            <a:ext cx="444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2.25</a:t>
            </a:r>
            <a:endParaRPr lang="pt-BR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Método da bisseção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69" y="1712569"/>
            <a:ext cx="4962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7222" y="1878227"/>
            <a:ext cx="11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Y = 6.25</a:t>
            </a:r>
          </a:p>
          <a:p>
            <a:r>
              <a:rPr lang="pt-BR" dirty="0" smtClean="0"/>
              <a:t>X = 2.62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708824" y="5132173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26196" y="5144529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9394" y="5173362"/>
            <a:ext cx="444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2.25</a:t>
            </a:r>
            <a:endParaRPr lang="pt-BR" sz="900" dirty="0"/>
          </a:p>
        </p:txBody>
      </p:sp>
      <p:sp>
        <p:nvSpPr>
          <p:cNvPr id="10" name="Elipse 9"/>
          <p:cNvSpPr/>
          <p:nvPr/>
        </p:nvSpPr>
        <p:spPr>
          <a:xfrm>
            <a:off x="6330780" y="5152769"/>
            <a:ext cx="255372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264875" y="5202195"/>
            <a:ext cx="444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2.62</a:t>
            </a:r>
            <a:endParaRPr lang="pt-BR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100 %[4-</a:t>
            </a:r>
            <a:r>
              <a:rPr lang="pt-BR" baseline="30000" dirty="0" smtClean="0"/>
              <a:t>13</a:t>
            </a:r>
            <a:r>
              <a:rPr lang="pt-BR" dirty="0" smtClean="0"/>
              <a:t>C</a:t>
            </a:r>
            <a:r>
              <a:rPr lang="pt-BR" dirty="0"/>
              <a:t>] Glicose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843087"/>
            <a:ext cx="5924550" cy="3781425"/>
          </a:xfrm>
        </p:spPr>
      </p:pic>
    </p:spTree>
    <p:extLst>
      <p:ext uri="{BB962C8B-B14F-4D97-AF65-F5344CB8AC3E}">
        <p14:creationId xmlns="" xmlns:p14="http://schemas.microsoft.com/office/powerpoint/2010/main" val="400280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Quantificação da incerteza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50" y="2028118"/>
            <a:ext cx="3253141" cy="36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0" y="2096833"/>
            <a:ext cx="41624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5978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100 %[</a:t>
            </a:r>
            <a:r>
              <a:rPr lang="pt-BR" dirty="0"/>
              <a:t>6-</a:t>
            </a:r>
            <a:r>
              <a:rPr lang="pt-BR" baseline="30000" dirty="0"/>
              <a:t>13</a:t>
            </a:r>
            <a:r>
              <a:rPr lang="pt-BR" dirty="0"/>
              <a:t>C] Glicose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795462"/>
            <a:ext cx="6115050" cy="3876675"/>
          </a:xfrm>
        </p:spPr>
      </p:pic>
    </p:spTree>
    <p:extLst>
      <p:ext uri="{BB962C8B-B14F-4D97-AF65-F5344CB8AC3E}">
        <p14:creationId xmlns="" xmlns:p14="http://schemas.microsoft.com/office/powerpoint/2010/main" val="806989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100 %[</a:t>
            </a:r>
            <a:r>
              <a:rPr lang="pt-BR" dirty="0"/>
              <a:t>5-</a:t>
            </a:r>
            <a:r>
              <a:rPr lang="pt-BR" baseline="30000" dirty="0"/>
              <a:t>13</a:t>
            </a:r>
            <a:r>
              <a:rPr lang="pt-BR" dirty="0"/>
              <a:t>C] Glicose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804987"/>
            <a:ext cx="6086475" cy="3857625"/>
          </a:xfrm>
        </p:spPr>
      </p:pic>
    </p:spTree>
    <p:extLst>
      <p:ext uri="{BB962C8B-B14F-4D97-AF65-F5344CB8AC3E}">
        <p14:creationId xmlns="" xmlns:p14="http://schemas.microsoft.com/office/powerpoint/2010/main" val="4104710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10 %[</a:t>
            </a:r>
            <a:r>
              <a:rPr lang="pt-BR" dirty="0"/>
              <a:t>5-</a:t>
            </a:r>
            <a:r>
              <a:rPr lang="pt-BR" baseline="30000" dirty="0"/>
              <a:t>13</a:t>
            </a:r>
            <a:r>
              <a:rPr lang="pt-BR" dirty="0"/>
              <a:t>C] Glicose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973" y="2121115"/>
            <a:ext cx="50196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471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Custo experimental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41" y="2050435"/>
            <a:ext cx="7772400" cy="3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ótimo de experimentos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653750"/>
            <a:ext cx="7772400" cy="4572000"/>
          </a:xfrm>
        </p:spPr>
        <p:txBody>
          <a:bodyPr>
            <a:normAutofit/>
          </a:bodyPr>
          <a:lstStyle/>
          <a:p>
            <a:r>
              <a:rPr lang="pt-BR" dirty="0"/>
              <a:t>Qual o melhor experimento a ser realizado? </a:t>
            </a:r>
          </a:p>
          <a:p>
            <a:endParaRPr lang="pt-BR" dirty="0"/>
          </a:p>
          <a:p>
            <a:r>
              <a:rPr lang="pt-BR" dirty="0"/>
              <a:t>Qual traçador utilizar?</a:t>
            </a:r>
          </a:p>
          <a:p>
            <a:endParaRPr lang="pt-BR" dirty="0"/>
          </a:p>
          <a:p>
            <a:r>
              <a:rPr lang="pt-BR" dirty="0"/>
              <a:t>Quais medições devem ser feitas?</a:t>
            </a:r>
          </a:p>
          <a:p>
            <a:endParaRPr lang="pt-BR" dirty="0"/>
          </a:p>
          <a:p>
            <a:r>
              <a:rPr lang="pt-BR" dirty="0"/>
              <a:t>Como posso diminuir os custos experimentais?</a:t>
            </a:r>
          </a:p>
        </p:txBody>
      </p:sp>
    </p:spTree>
    <p:extLst>
      <p:ext uri="{BB962C8B-B14F-4D97-AF65-F5344CB8AC3E}">
        <p14:creationId xmlns="" xmlns:p14="http://schemas.microsoft.com/office/powerpoint/2010/main" val="330868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ótimo de experimentos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7" y="2283811"/>
            <a:ext cx="61245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65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ótimo de experimentos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62" y="1844824"/>
            <a:ext cx="3192388" cy="316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84482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Critério 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 Minimiza a região de confiança dos fluxos estimados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Equivalente a maximizar o determinante da Matriz de Informação de Fisher (MIF)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887975"/>
            <a:ext cx="4799241" cy="95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318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343" y="1754660"/>
            <a:ext cx="7772400" cy="2898096"/>
          </a:xfrm>
        </p:spPr>
        <p:txBody>
          <a:bodyPr>
            <a:normAutofit fontScale="90000"/>
          </a:bodyPr>
          <a:lstStyle/>
          <a:p>
            <a:pPr algn="ctr"/>
            <a:r>
              <a:rPr lang="en-US" baseline="30000" dirty="0"/>
              <a:t>13</a:t>
            </a:r>
            <a:r>
              <a:rPr lang="en-US" dirty="0"/>
              <a:t>C-Metabolic flux ratio analysis of Pseudomonas aeruginosa simultaneously producing polyhydroxyalkanoates and rhamnolipids.</a:t>
            </a:r>
          </a:p>
        </p:txBody>
      </p:sp>
    </p:spTree>
    <p:extLst>
      <p:ext uri="{BB962C8B-B14F-4D97-AF65-F5344CB8AC3E}">
        <p14:creationId xmlns="" xmlns:p14="http://schemas.microsoft.com/office/powerpoint/2010/main" val="10578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production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47" y="1600200"/>
            <a:ext cx="55683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0453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1511</TotalTime>
  <Words>419</Words>
  <Application>Microsoft Office PowerPoint</Application>
  <PresentationFormat>Apresentação na tela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Capital Próprio</vt:lpstr>
      <vt:lpstr>Análise de Fluxos Metabólicos Empregando Carbono Marcado  (13C-MFA)</vt:lpstr>
      <vt:lpstr>Etapas da 13C-MFA</vt:lpstr>
      <vt:lpstr>Quantificação da incerteza</vt:lpstr>
      <vt:lpstr>Custo experimental</vt:lpstr>
      <vt:lpstr>Design ótimo de experimentos</vt:lpstr>
      <vt:lpstr>Design ótimo de experimentos</vt:lpstr>
      <vt:lpstr>Design ótimo de experimentos</vt:lpstr>
      <vt:lpstr>13C-Metabolic flux ratio analysis of Pseudomonas aeruginosa simultaneously producing polyhydroxyalkanoates and rhamnolipids.</vt:lpstr>
      <vt:lpstr>Simultaneous production</vt:lpstr>
      <vt:lpstr>Simultaneous production</vt:lpstr>
      <vt:lpstr>Pseudomonas sp.</vt:lpstr>
      <vt:lpstr>Metabolic Network</vt:lpstr>
      <vt:lpstr>Metabolic Network</vt:lpstr>
      <vt:lpstr>Results: 20%[U-13C]Glucose</vt:lpstr>
      <vt:lpstr>Identifiability analysis</vt:lpstr>
      <vt:lpstr>Optimal Design</vt:lpstr>
      <vt:lpstr>Identifiability analysis</vt:lpstr>
      <vt:lpstr>Results: 55%[6-13C]Glucose</vt:lpstr>
      <vt:lpstr>Metabolic flux distribution</vt:lpstr>
      <vt:lpstr>NADPH/AcCoA ratio </vt:lpstr>
      <vt:lpstr>Exercício: Pseudomonas sp.</vt:lpstr>
      <vt:lpstr>Transições</vt:lpstr>
      <vt:lpstr>Design Ótimo</vt:lpstr>
      <vt:lpstr>Mínimos quadrados </vt:lpstr>
      <vt:lpstr>Método da bisseção</vt:lpstr>
      <vt:lpstr>Método da bisseção</vt:lpstr>
      <vt:lpstr>Método da bisseção</vt:lpstr>
      <vt:lpstr>Método da bisseção</vt:lpstr>
      <vt:lpstr>100 %[4-13C] Glicose</vt:lpstr>
      <vt:lpstr>100 %[6-13C] Glicose</vt:lpstr>
      <vt:lpstr>100 %[5-13C] Glicose</vt:lpstr>
      <vt:lpstr>10 %[5-13C] Glicose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</dc:creator>
  <cp:lastModifiedBy>Rafael_David</cp:lastModifiedBy>
  <cp:revision>117</cp:revision>
  <dcterms:created xsi:type="dcterms:W3CDTF">2018-04-30T12:30:03Z</dcterms:created>
  <dcterms:modified xsi:type="dcterms:W3CDTF">2020-06-24T13:53:01Z</dcterms:modified>
</cp:coreProperties>
</file>