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308" r:id="rId2"/>
    <p:sldId id="263" r:id="rId3"/>
    <p:sldId id="264" r:id="rId4"/>
    <p:sldId id="286" r:id="rId5"/>
    <p:sldId id="287" r:id="rId6"/>
    <p:sldId id="265" r:id="rId7"/>
    <p:sldId id="309" r:id="rId8"/>
    <p:sldId id="26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83" autoAdjust="0"/>
    <p:restoredTop sz="94624" autoAdjust="0"/>
  </p:normalViewPr>
  <p:slideViewPr>
    <p:cSldViewPr>
      <p:cViewPr varScale="1">
        <p:scale>
          <a:sx n="78" d="100"/>
          <a:sy n="78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50698-F996-4D82-AD68-76C47F5BB079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07D6-CA99-4A6F-ACB3-DF07BAD883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4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107D6-CA99-4A6F-ACB3-DF07BAD883B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8437-1EE4-4D78-B2BC-7A18B6F0CEB0}" type="datetimeFigureOut">
              <a:rPr lang="pt-BR" smtClean="0"/>
              <a:pPr/>
              <a:t>17/09/2020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BA73-9F89-426E-B5E0-2E4F62AAF4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OwBsYvaot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Dinastia </a:t>
            </a:r>
            <a:r>
              <a:rPr lang="pt-BR" dirty="0" err="1" smtClean="0"/>
              <a:t>Goyreo</a:t>
            </a:r>
            <a:r>
              <a:rPr lang="pt-BR" dirty="0" smtClean="0"/>
              <a:t> (918~1392)</a:t>
            </a:r>
            <a:endParaRPr lang="pt-BR" dirty="0"/>
          </a:p>
        </p:txBody>
      </p:sp>
      <p:pic>
        <p:nvPicPr>
          <p:cNvPr id="1028" name="Picture 4" descr="Koryo Peri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3129905" cy="45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7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5472608" cy="2880320"/>
          </a:xfrm>
        </p:spPr>
        <p:txBody>
          <a:bodyPr>
            <a:noAutofit/>
          </a:bodyPr>
          <a:lstStyle/>
          <a:p>
            <a:r>
              <a:rPr lang="pt-BR" altLang="ko-KR" sz="2000" dirty="0" smtClean="0"/>
              <a:t>JIKJI (</a:t>
            </a:r>
            <a:r>
              <a:rPr lang="pt-BR" sz="2000" i="1" dirty="0" smtClean="0"/>
              <a:t>Antologia dos grandes sacerdotes budistas sobre a identificação do espírito de Buda pela prática de </a:t>
            </a:r>
            <a:r>
              <a:rPr lang="pt-BR" sz="2000" i="1" dirty="0" err="1" smtClean="0"/>
              <a:t>Seon</a:t>
            </a:r>
            <a:r>
              <a:rPr lang="pt-BR" sz="2000" dirty="0" smtClean="0"/>
              <a:t>“)</a:t>
            </a:r>
            <a:r>
              <a:rPr lang="pt-BR" altLang="ko-KR" sz="2000" dirty="0" smtClean="0"/>
              <a:t>, coletânea de ensinamentos mais importantes para se alcançar o Zen em 2 volumes, restando apenas o 2º volume  – o livro mais antigo impresso em tipos móveis – 1377 – impresso num templo regional</a:t>
            </a:r>
          </a:p>
          <a:p>
            <a:r>
              <a:rPr lang="pt-BR" altLang="ko-KR" sz="2000" dirty="0" smtClean="0"/>
              <a:t>Tombado pela Unesco no Programa Memória do Mundo em 2001.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39552" y="548680"/>
            <a:ext cx="525658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Dinastia</a:t>
            </a:r>
            <a:r>
              <a:rPr kumimoji="0" lang="pt-BR" sz="3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7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Goryeo</a:t>
            </a:r>
            <a:r>
              <a:rPr lang="pt-BR" sz="3200" dirty="0" smtClean="0"/>
              <a:t> (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918~1392)</a:t>
            </a:r>
          </a:p>
          <a:p>
            <a:pPr>
              <a:spcBef>
                <a:spcPts val="600"/>
              </a:spcBef>
            </a:pPr>
            <a:r>
              <a:rPr lang="pt-BR" sz="3200" b="1" dirty="0" err="1" smtClean="0"/>
              <a:t>Jikji-simche-yojeol</a:t>
            </a:r>
            <a:r>
              <a:rPr lang="pt-BR" sz="3200" dirty="0" smtClean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en.academic.ru/pictures/enwiki/72/History_of_Korea-13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7"/>
            <a:ext cx="2261151" cy="3098930"/>
          </a:xfrm>
          <a:prstGeom prst="rect">
            <a:avLst/>
          </a:prstGeom>
          <a:noFill/>
        </p:spPr>
      </p:pic>
      <p:pic>
        <p:nvPicPr>
          <p:cNvPr id="7" name="그림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3170433" cy="191397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2880320" cy="24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5832648" cy="1296144"/>
          </a:xfrm>
        </p:spPr>
        <p:txBody>
          <a:bodyPr>
            <a:normAutofit/>
          </a:bodyPr>
          <a:lstStyle/>
          <a:p>
            <a:r>
              <a:rPr lang="pt-BR" sz="2300" dirty="0" smtClean="0"/>
              <a:t>Bíblia de 42 linhas de </a:t>
            </a:r>
            <a:r>
              <a:rPr lang="pt-BR" sz="2300" dirty="0" err="1" smtClean="0"/>
              <a:t>Guttenberg</a:t>
            </a:r>
            <a:r>
              <a:rPr lang="pt-BR" sz="2300" dirty="0" smtClean="0"/>
              <a:t> (1445)</a:t>
            </a:r>
          </a:p>
          <a:p>
            <a:r>
              <a:rPr lang="pt-BR" sz="2300" dirty="0" smtClean="0"/>
              <a:t>Tese do elo de Oriente Médio</a:t>
            </a:r>
          </a:p>
          <a:p>
            <a:r>
              <a:rPr lang="pt-BR" sz="2300" dirty="0" smtClean="0"/>
              <a:t>Tipos em madeira, cerâmica, metal</a:t>
            </a:r>
            <a:endParaRPr lang="pt-BR" sz="23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60573"/>
            <a:ext cx="3744416" cy="249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local.segye.com/content/image/2011/09/23/20110923000720_0.jpg"/>
          <p:cNvPicPr>
            <a:picLocks noChangeAspect="1" noChangeArrowheads="1"/>
          </p:cNvPicPr>
          <p:nvPr/>
        </p:nvPicPr>
        <p:blipFill>
          <a:blip r:embed="rId3" cstate="print">
            <a:lum bright="5000" contrast="-16000"/>
          </a:blip>
          <a:srcRect/>
          <a:stretch>
            <a:fillRect/>
          </a:stretch>
        </p:blipFill>
        <p:spPr bwMode="auto">
          <a:xfrm>
            <a:off x="683568" y="2255287"/>
            <a:ext cx="2592288" cy="3898802"/>
          </a:xfrm>
          <a:prstGeom prst="rect">
            <a:avLst/>
          </a:prstGeom>
          <a:noFill/>
        </p:spPr>
      </p:pic>
      <p:pic>
        <p:nvPicPr>
          <p:cNvPr id="20488" name="Picture 8" descr="http://freepages.genealogy.rootsweb.ancestry.com/~harringtonfamilies/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50672"/>
            <a:ext cx="310515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33063"/>
            <a:ext cx="5400600" cy="796950"/>
          </a:xfrm>
        </p:spPr>
        <p:txBody>
          <a:bodyPr>
            <a:normAutofit/>
          </a:bodyPr>
          <a:lstStyle/>
          <a:p>
            <a:r>
              <a:rPr lang="pt-BR" sz="2800" b="1" dirty="0" err="1" smtClean="0"/>
              <a:t>Cheongju</a:t>
            </a:r>
            <a:r>
              <a:rPr lang="pt-BR" sz="2800" b="1" dirty="0" smtClean="0"/>
              <a:t> </a:t>
            </a:r>
            <a:r>
              <a:rPr lang="pt-BR" sz="2800" b="1" dirty="0" err="1"/>
              <a:t>Early</a:t>
            </a:r>
            <a:r>
              <a:rPr lang="pt-BR" sz="2800" b="1" dirty="0"/>
              <a:t> </a:t>
            </a:r>
            <a:r>
              <a:rPr lang="pt-BR" sz="2800" b="1" dirty="0" err="1"/>
              <a:t>Printing</a:t>
            </a:r>
            <a:r>
              <a:rPr lang="pt-BR" sz="2800" b="1" dirty="0"/>
              <a:t> </a:t>
            </a:r>
            <a:r>
              <a:rPr lang="pt-BR" sz="2800" b="1" dirty="0" err="1" smtClean="0"/>
              <a:t>Museum</a:t>
            </a:r>
            <a:r>
              <a:rPr lang="pt-BR" sz="2800" b="1" dirty="0"/>
              <a:t> </a:t>
            </a:r>
          </a:p>
        </p:txBody>
      </p:sp>
      <p:pic>
        <p:nvPicPr>
          <p:cNvPr id="4" name="Imagem 3" descr="개관 25년 만에 재탄생 청주 고인쇄박물관…직지심경의 자부심 가득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0295"/>
            <a:ext cx="3097346" cy="188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4" descr="여행이좋다 :: 청주 고인쇄박물관... 청주 여행코스 관광코스 청주 ...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1"/>
          <a:stretch/>
        </p:blipFill>
        <p:spPr bwMode="auto">
          <a:xfrm>
            <a:off x="595082" y="3923990"/>
            <a:ext cx="1888686" cy="224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굿모닝내셔널]25년 만에 새단장한 청주 고인쇄박물관 가보니 - 중앙일보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79202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청주 고인쇄박물관 2018 겨울방학 인쇄체험교실 열어 - 줌인코리아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01" y="583366"/>
            <a:ext cx="2897605" cy="19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5778340" y="2567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altLang="ko-KR" dirty="0"/>
          </a:p>
        </p:txBody>
      </p:sp>
      <p:sp>
        <p:nvSpPr>
          <p:cNvPr id="9" name="Retângulo 8"/>
          <p:cNvSpPr/>
          <p:nvPr/>
        </p:nvSpPr>
        <p:spPr>
          <a:xfrm>
            <a:off x="3779912" y="1266760"/>
            <a:ext cx="196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dirty="0" smtClean="0"/>
              <a:t>Por que </a:t>
            </a:r>
            <a:r>
              <a:rPr lang="pt-BR" altLang="ko-KR" dirty="0" err="1" smtClean="0"/>
              <a:t>Cheongju</a:t>
            </a:r>
            <a:r>
              <a:rPr lang="pt-BR" altLang="ko-KR" dirty="0" smtClean="0"/>
              <a:t>?</a:t>
            </a:r>
            <a:endParaRPr lang="pt-BR" altLang="ko-KR" dirty="0"/>
          </a:p>
        </p:txBody>
      </p:sp>
      <p:pic>
        <p:nvPicPr>
          <p:cNvPr id="2050" name="Picture 2" descr="충북 청주 지도 공부(1) : 네이버 블로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22729"/>
          <a:stretch/>
        </p:blipFill>
        <p:spPr bwMode="auto">
          <a:xfrm>
            <a:off x="3935502" y="1636092"/>
            <a:ext cx="1572602" cy="22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리처드 패닝턴 직지환수추진위원회 대표가 출간한 책 표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32" y="3844590"/>
            <a:ext cx="1340709" cy="173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346447" y="2697666"/>
            <a:ext cx="363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600" dirty="0">
                <a:latin typeface="+mj-lt"/>
              </a:rPr>
              <a:t>Biblioteca Nacional da França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Richard Pennington, 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</a:rPr>
              <a:t>historiador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de Texas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NGO Bring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Jikji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Back to Korea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(2013)</a:t>
            </a:r>
          </a:p>
        </p:txBody>
      </p:sp>
      <p:pic>
        <p:nvPicPr>
          <p:cNvPr id="2056" name="Picture 8" descr="Heart to Heart - Ep2712C02 An advocate for the movement to bring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r="33655"/>
          <a:stretch/>
        </p:blipFill>
        <p:spPr bwMode="auto">
          <a:xfrm>
            <a:off x="5835292" y="3624703"/>
            <a:ext cx="1332420" cy="16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572086" y="5696962"/>
            <a:ext cx="3361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r>
              <a:rPr lang="en-US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Jikji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, and One NGO's Lonely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Fight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to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</a:rPr>
              <a:t>Bring It </a:t>
            </a:r>
            <a:r>
              <a:rPr lang="en-US" sz="14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Home“ (2019)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7002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pt-BR" altLang="ko-KR" sz="3000" b="1" dirty="0"/>
              <a:t>Programa Memoria do Mundo – </a:t>
            </a:r>
            <a:r>
              <a:rPr lang="pt-BR" altLang="ko-KR" sz="3000" b="1" dirty="0" smtClean="0"/>
              <a:t>UNESCO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r>
              <a:rPr lang="pt-BR" sz="2200" dirty="0" smtClean="0"/>
              <a:t>432 </a:t>
            </a:r>
            <a:r>
              <a:rPr lang="pt-BR" sz="2200" dirty="0"/>
              <a:t>bens tombados</a:t>
            </a:r>
            <a:endParaRPr lang="pt-BR" altLang="ko-KR" sz="2200" dirty="0" smtClean="0"/>
          </a:p>
          <a:p>
            <a:r>
              <a:rPr lang="pt-BR" altLang="ko-KR" sz="2200" dirty="0" smtClean="0"/>
              <a:t>Alemanha </a:t>
            </a:r>
            <a:r>
              <a:rPr lang="pt-BR" sz="2200" dirty="0" smtClean="0"/>
              <a:t>(23), Inglaterra(22), </a:t>
            </a:r>
            <a:r>
              <a:rPr lang="pt-BR" sz="2200" dirty="0" err="1" smtClean="0"/>
              <a:t>Polonia</a:t>
            </a:r>
            <a:r>
              <a:rPr lang="pt-BR" sz="2200" dirty="0" smtClean="0"/>
              <a:t>(17), Coreia do Sul (16)</a:t>
            </a:r>
          </a:p>
        </p:txBody>
      </p:sp>
      <p:pic>
        <p:nvPicPr>
          <p:cNvPr id="4" name="Imagem 3" descr="국제기록유산센터 부지 직지문화특구로 확정(종합) - 노컷뉴스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63" y="3284984"/>
            <a:ext cx="552647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1644935" y="2496309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Centro Internacional de Herança Documental</a:t>
            </a:r>
            <a:br>
              <a:rPr lang="pt-BR" b="1" dirty="0"/>
            </a:br>
            <a:r>
              <a:rPr lang="pt-BR" b="1" dirty="0"/>
              <a:t>(ICDH - </a:t>
            </a:r>
            <a:r>
              <a:rPr lang="pt-BR" b="1" dirty="0" err="1"/>
              <a:t>International</a:t>
            </a:r>
            <a:r>
              <a:rPr lang="pt-BR" b="1" dirty="0"/>
              <a:t> Centre for </a:t>
            </a:r>
            <a:r>
              <a:rPr lang="pt-BR" b="1" dirty="0" err="1"/>
              <a:t>Documentary</a:t>
            </a:r>
            <a:r>
              <a:rPr lang="pt-BR" b="1" dirty="0"/>
              <a:t> </a:t>
            </a:r>
            <a:r>
              <a:rPr lang="pt-BR" b="1" dirty="0" err="1"/>
              <a:t>Heritage</a:t>
            </a:r>
            <a:r>
              <a:rPr lang="pt-BR" b="1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92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29208" y="557808"/>
            <a:ext cx="49068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err="1" smtClean="0"/>
              <a:t>Tripitaka</a:t>
            </a:r>
            <a:r>
              <a:rPr lang="pt-BR" sz="3200" dirty="0" smtClean="0"/>
              <a:t> </a:t>
            </a:r>
            <a:r>
              <a:rPr lang="pt-BR" sz="3200" dirty="0" err="1" smtClean="0"/>
              <a:t>Koreana</a:t>
            </a:r>
            <a:r>
              <a:rPr lang="pt-BR" sz="2800" dirty="0" smtClean="0"/>
              <a:t> </a:t>
            </a:r>
            <a:r>
              <a:rPr lang="pt-BR" sz="2200" dirty="0" smtClean="0"/>
              <a:t>(</a:t>
            </a:r>
            <a:r>
              <a:rPr lang="pt-BR" sz="2200" dirty="0" err="1" smtClean="0"/>
              <a:t>Unesco</a:t>
            </a:r>
            <a:r>
              <a:rPr lang="pt-BR" sz="2200" dirty="0" smtClean="0"/>
              <a:t>, 2007)</a:t>
            </a:r>
            <a:endParaRPr lang="pt-BR" sz="2200" dirty="0"/>
          </a:p>
        </p:txBody>
      </p:sp>
      <p:pic>
        <p:nvPicPr>
          <p:cNvPr id="10" name="Picture 2" descr="http://f.tqn.com/y/asianhistory/1/S/z/I/-/-/MongolEmpire.jpg"/>
          <p:cNvPicPr>
            <a:picLocks noChangeAspect="1" noChangeArrowheads="1"/>
          </p:cNvPicPr>
          <p:nvPr/>
        </p:nvPicPr>
        <p:blipFill rotWithShape="1">
          <a:blip r:embed="rId2" cstate="print"/>
          <a:srcRect b="8774"/>
          <a:stretch/>
        </p:blipFill>
        <p:spPr bwMode="auto">
          <a:xfrm>
            <a:off x="5532404" y="4338618"/>
            <a:ext cx="2880320" cy="1970702"/>
          </a:xfrm>
          <a:prstGeom prst="rect">
            <a:avLst/>
          </a:prstGeom>
          <a:noFill/>
        </p:spPr>
      </p:pic>
      <p:pic>
        <p:nvPicPr>
          <p:cNvPr id="11" name="Picture 2" descr="http://cfs8.blog.daum.net/upload_control/download.blog?fhandle=MEZqRlhAZnM4LmJsb2cuZGF1bS5uZXQ6L0lNQUdFLzIvMjY4LmpwZw==&amp;filename=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220" y="557808"/>
            <a:ext cx="3074625" cy="2151112"/>
          </a:xfrm>
          <a:prstGeom prst="rect">
            <a:avLst/>
          </a:prstGeom>
          <a:noFill/>
        </p:spPr>
      </p:pic>
      <p:pic>
        <p:nvPicPr>
          <p:cNvPr id="12" name="Picture 4" descr="https://encrypted-tbn3.gstatic.com/images?q=tbn:ANd9GcSD03pAHm4uJxD5DipsHw9LrRe7PWnmuAxt-a-ydB41iRmPTgpD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220" y="2924944"/>
            <a:ext cx="3474765" cy="1257624"/>
          </a:xfrm>
          <a:prstGeom prst="rect">
            <a:avLst/>
          </a:prstGeom>
          <a:noFill/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4889020" cy="5184576"/>
          </a:xfrm>
        </p:spPr>
        <p:txBody>
          <a:bodyPr>
            <a:noAutofit/>
          </a:bodyPr>
          <a:lstStyle/>
          <a:p>
            <a:r>
              <a:rPr lang="pt-BR" sz="2000" dirty="0" err="1" smtClean="0"/>
              <a:t>Traducao</a:t>
            </a:r>
            <a:r>
              <a:rPr lang="pt-BR" sz="2000" dirty="0" smtClean="0"/>
              <a:t> do cânone budista para os ideogramas chineses – Song do Norte – sec. 8 a 10.</a:t>
            </a:r>
          </a:p>
          <a:p>
            <a:r>
              <a:rPr lang="pt-BR" sz="2000" dirty="0" smtClean="0"/>
              <a:t>1ª </a:t>
            </a:r>
            <a:r>
              <a:rPr lang="pt-BR" sz="2000" dirty="0" err="1" smtClean="0"/>
              <a:t>Tripitaka</a:t>
            </a:r>
            <a:r>
              <a:rPr lang="pt-BR" sz="2000" dirty="0" smtClean="0"/>
              <a:t> do mundo (971-983) – Song do Norte</a:t>
            </a:r>
          </a:p>
          <a:p>
            <a:r>
              <a:rPr lang="pt-BR" sz="2000" dirty="0" smtClean="0"/>
              <a:t>1ª </a:t>
            </a:r>
            <a:r>
              <a:rPr lang="pt-BR" sz="2000" dirty="0" err="1" smtClean="0"/>
              <a:t>Tripitaka</a:t>
            </a:r>
            <a:r>
              <a:rPr lang="pt-BR" sz="2000" dirty="0" smtClean="0"/>
              <a:t> </a:t>
            </a:r>
            <a:r>
              <a:rPr lang="pt-BR" sz="2000" dirty="0" err="1" smtClean="0"/>
              <a:t>Koreana</a:t>
            </a:r>
            <a:r>
              <a:rPr lang="pt-BR" sz="2000" dirty="0" smtClean="0"/>
              <a:t> (1011-1087</a:t>
            </a:r>
            <a:r>
              <a:rPr lang="pt-BR" sz="2000" dirty="0" smtClean="0"/>
              <a:t>) – ~6600 volumes – contra a invasão dos </a:t>
            </a:r>
            <a:r>
              <a:rPr lang="pt-BR" sz="2000" dirty="0" err="1" smtClean="0"/>
              <a:t>Khitans</a:t>
            </a:r>
            <a:r>
              <a:rPr lang="pt-BR" sz="2000" dirty="0" smtClean="0"/>
              <a:t> (993, 1010, </a:t>
            </a:r>
            <a:r>
              <a:rPr lang="pt-BR" sz="2000" dirty="0" smtClean="0"/>
              <a:t>1018).</a:t>
            </a:r>
            <a:endParaRPr lang="pt-BR" sz="2000" dirty="0" smtClean="0"/>
          </a:p>
          <a:p>
            <a:r>
              <a:rPr lang="pt-BR" sz="2000" dirty="0" smtClean="0"/>
              <a:t>Continuação </a:t>
            </a:r>
            <a:r>
              <a:rPr lang="pt-BR" sz="2000" dirty="0" smtClean="0"/>
              <a:t>(</a:t>
            </a:r>
            <a:r>
              <a:rPr lang="pt-BR" sz="2000" dirty="0" smtClean="0"/>
              <a:t>1073-1096) </a:t>
            </a:r>
            <a:r>
              <a:rPr lang="pt-BR" sz="2000" dirty="0" smtClean="0"/>
              <a:t>~ 4700 volumes</a:t>
            </a:r>
          </a:p>
          <a:p>
            <a:r>
              <a:rPr lang="pt-BR" sz="2000" dirty="0" smtClean="0"/>
              <a:t>A 1ª foi queimada </a:t>
            </a:r>
            <a:r>
              <a:rPr lang="pt-BR" sz="2000" dirty="0" smtClean="0"/>
              <a:t>pelos mongóis em </a:t>
            </a:r>
            <a:r>
              <a:rPr lang="pt-BR" sz="2000" dirty="0" smtClean="0"/>
              <a:t>1232 </a:t>
            </a:r>
            <a:r>
              <a:rPr lang="pt-BR" sz="2000" dirty="0" smtClean="0"/>
              <a:t>(1231~1270), restando </a:t>
            </a:r>
            <a:r>
              <a:rPr lang="pt-BR" altLang="ko-KR" sz="2000" dirty="0" smtClean="0"/>
              <a:t>1715 </a:t>
            </a:r>
            <a:r>
              <a:rPr lang="pt-BR" altLang="ko-KR" sz="2000" dirty="0" smtClean="0"/>
              <a:t> </a:t>
            </a:r>
            <a:r>
              <a:rPr lang="pt-BR" altLang="ko-KR" sz="2000" dirty="0" smtClean="0"/>
              <a:t>no templo </a:t>
            </a:r>
            <a:r>
              <a:rPr lang="pt-BR" altLang="ko-KR" sz="2000" dirty="0" err="1" smtClean="0"/>
              <a:t>Nanzen</a:t>
            </a:r>
            <a:r>
              <a:rPr lang="pt-BR" altLang="ko-KR" sz="2000" dirty="0" smtClean="0"/>
              <a:t>-ji, </a:t>
            </a:r>
            <a:r>
              <a:rPr lang="pt-BR" altLang="ko-KR" sz="2000" dirty="0" smtClean="0"/>
              <a:t>Kyoto</a:t>
            </a:r>
          </a:p>
          <a:p>
            <a:r>
              <a:rPr lang="pt-BR" sz="2000" dirty="0"/>
              <a:t>Continuação </a:t>
            </a:r>
            <a:r>
              <a:rPr lang="pt-BR" sz="2000" dirty="0" smtClean="0"/>
              <a:t>– queimada em 1235, restando </a:t>
            </a:r>
            <a:r>
              <a:rPr lang="pt-BR" sz="2000" dirty="0" smtClean="0"/>
              <a:t>44 volumes impressos em </a:t>
            </a:r>
            <a:r>
              <a:rPr lang="pt-BR" sz="2000" dirty="0" smtClean="0"/>
              <a:t>2 templos japoneses </a:t>
            </a:r>
            <a:r>
              <a:rPr lang="pt-BR" sz="2000" dirty="0" smtClean="0"/>
              <a:t>e alguns volumes (3) na </a:t>
            </a:r>
            <a:r>
              <a:rPr lang="pt-BR" sz="2000" dirty="0" smtClean="0"/>
              <a:t>Coreia</a:t>
            </a:r>
            <a:r>
              <a:rPr lang="pt-BR" sz="1700" dirty="0" smtClean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9208" y="557808"/>
            <a:ext cx="4906888" cy="566936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err="1" smtClean="0"/>
              <a:t>Tripitaka</a:t>
            </a:r>
            <a:r>
              <a:rPr lang="pt-BR" sz="3200" dirty="0" smtClean="0"/>
              <a:t> </a:t>
            </a:r>
            <a:r>
              <a:rPr lang="pt-BR" sz="3200" dirty="0" err="1" smtClean="0"/>
              <a:t>Koreana</a:t>
            </a:r>
            <a:r>
              <a:rPr lang="pt-BR" sz="2800" dirty="0" smtClean="0"/>
              <a:t> </a:t>
            </a:r>
            <a:r>
              <a:rPr lang="pt-BR" sz="2200" dirty="0" smtClean="0"/>
              <a:t>(</a:t>
            </a:r>
            <a:r>
              <a:rPr lang="pt-BR" sz="2200" dirty="0" err="1" smtClean="0"/>
              <a:t>Unesco</a:t>
            </a:r>
            <a:r>
              <a:rPr lang="pt-BR" sz="2200" dirty="0" smtClean="0"/>
              <a:t>, 2007)</a:t>
            </a:r>
            <a:endParaRPr lang="pt-BR" sz="2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184576"/>
          </a:xfrm>
        </p:spPr>
        <p:txBody>
          <a:bodyPr>
            <a:noAutofit/>
          </a:bodyPr>
          <a:lstStyle/>
          <a:p>
            <a:r>
              <a:rPr lang="pt-BR" sz="1700" dirty="0" smtClean="0"/>
              <a:t>2ª </a:t>
            </a:r>
            <a:r>
              <a:rPr lang="pt-BR" sz="1700" dirty="0" err="1"/>
              <a:t>Tripitaka</a:t>
            </a:r>
            <a:r>
              <a:rPr lang="pt-BR" sz="1700" dirty="0"/>
              <a:t> (</a:t>
            </a:r>
            <a:r>
              <a:rPr lang="en-US" altLang="ko-KR" sz="1700" dirty="0"/>
              <a:t>1236~1251) – 81.137 (81.258) </a:t>
            </a:r>
            <a:r>
              <a:rPr lang="en-US" altLang="ko-KR" sz="1700" dirty="0" err="1"/>
              <a:t>tábuas</a:t>
            </a:r>
            <a:r>
              <a:rPr lang="en-US" altLang="ko-KR" sz="1700" dirty="0"/>
              <a:t> –a </a:t>
            </a:r>
            <a:r>
              <a:rPr lang="en-US" altLang="ko-KR" sz="1700" dirty="0" err="1"/>
              <a:t>mais</a:t>
            </a:r>
            <a:r>
              <a:rPr lang="en-US" altLang="ko-KR" sz="1700" dirty="0"/>
              <a:t> </a:t>
            </a:r>
            <a:r>
              <a:rPr lang="en-US" altLang="ko-KR" sz="1700" dirty="0" err="1"/>
              <a:t>antiga</a:t>
            </a:r>
            <a:r>
              <a:rPr lang="en-US" altLang="ko-KR" sz="1700" dirty="0"/>
              <a:t>, a </a:t>
            </a:r>
            <a:r>
              <a:rPr lang="en-US" altLang="ko-KR" sz="1700" dirty="0" err="1"/>
              <a:t>mais</a:t>
            </a:r>
            <a:r>
              <a:rPr lang="en-US" altLang="ko-KR" sz="1700" dirty="0"/>
              <a:t> </a:t>
            </a:r>
            <a:r>
              <a:rPr lang="en-US" altLang="ko-KR" sz="1700" dirty="0" err="1"/>
              <a:t>completa</a:t>
            </a:r>
            <a:r>
              <a:rPr lang="en-US" altLang="ko-KR" sz="1700" dirty="0"/>
              <a:t>  e </a:t>
            </a:r>
            <a:r>
              <a:rPr lang="en-US" altLang="ko-KR" sz="1700" dirty="0" err="1"/>
              <a:t>precisa</a:t>
            </a:r>
            <a:r>
              <a:rPr lang="en-US" altLang="ko-KR" sz="1700" dirty="0"/>
              <a:t> </a:t>
            </a:r>
            <a:r>
              <a:rPr lang="en-US" altLang="ko-KR" sz="1700" dirty="0" err="1"/>
              <a:t>em</a:t>
            </a:r>
            <a:r>
              <a:rPr lang="en-US" altLang="ko-KR" sz="1700" dirty="0"/>
              <a:t> </a:t>
            </a:r>
            <a:r>
              <a:rPr lang="en-US" altLang="ko-KR" sz="1700" dirty="0" err="1"/>
              <a:t>conteúdo</a:t>
            </a:r>
            <a:r>
              <a:rPr lang="en-US" altLang="ko-KR" sz="1700" dirty="0"/>
              <a:t> e </a:t>
            </a:r>
            <a:r>
              <a:rPr lang="en-US" altLang="ko-KR" sz="1700" dirty="0" err="1"/>
              <a:t>considerada</a:t>
            </a:r>
            <a:r>
              <a:rPr lang="en-US" altLang="ko-KR" sz="1700" dirty="0"/>
              <a:t> a </a:t>
            </a:r>
            <a:r>
              <a:rPr lang="en-US" altLang="ko-KR" sz="1700" dirty="0" err="1"/>
              <a:t>mais</a:t>
            </a:r>
            <a:r>
              <a:rPr lang="en-US" altLang="ko-KR" sz="1700" dirty="0"/>
              <a:t> “</a:t>
            </a:r>
            <a:r>
              <a:rPr lang="en-US" altLang="ko-KR" sz="1700" dirty="0" err="1"/>
              <a:t>perfeita</a:t>
            </a:r>
            <a:r>
              <a:rPr lang="en-US" altLang="ko-KR" sz="1700" dirty="0"/>
              <a:t>” (</a:t>
            </a:r>
            <a:r>
              <a:rPr lang="en-US" altLang="ko-KR" sz="1700" dirty="0" err="1"/>
              <a:t>beleza</a:t>
            </a:r>
            <a:r>
              <a:rPr lang="en-US" altLang="ko-KR" sz="1700" dirty="0"/>
              <a:t> </a:t>
            </a:r>
            <a:r>
              <a:rPr lang="en-US" altLang="ko-KR" sz="1700" dirty="0" err="1"/>
              <a:t>caligráfica</a:t>
            </a:r>
            <a:r>
              <a:rPr lang="en-US" altLang="ko-KR" sz="1700" dirty="0"/>
              <a:t> e </a:t>
            </a:r>
            <a:r>
              <a:rPr lang="en-US" altLang="ko-KR" sz="1700" dirty="0" err="1"/>
              <a:t>técnica</a:t>
            </a:r>
            <a:r>
              <a:rPr lang="en-US" altLang="ko-KR" sz="1700" dirty="0"/>
              <a:t> de </a:t>
            </a:r>
            <a:r>
              <a:rPr lang="en-US" altLang="ko-KR" sz="1700" dirty="0" err="1"/>
              <a:t>entalhe</a:t>
            </a:r>
            <a:r>
              <a:rPr lang="en-US" altLang="ko-KR" sz="1700" dirty="0"/>
              <a:t>) de </a:t>
            </a:r>
            <a:r>
              <a:rPr lang="en-US" altLang="ko-KR" sz="1700" dirty="0" err="1"/>
              <a:t>cerca</a:t>
            </a:r>
            <a:r>
              <a:rPr lang="en-US" altLang="ko-KR" sz="1700" dirty="0"/>
              <a:t> de 30 </a:t>
            </a:r>
            <a:r>
              <a:rPr lang="en-US" altLang="ko-KR" sz="1700" dirty="0" err="1"/>
              <a:t>Tripitakas</a:t>
            </a:r>
            <a:r>
              <a:rPr lang="en-US" altLang="ko-KR" sz="1700" dirty="0"/>
              <a:t> </a:t>
            </a:r>
            <a:r>
              <a:rPr lang="en-US" altLang="ko-KR" sz="1700" dirty="0" err="1"/>
              <a:t>em</a:t>
            </a:r>
            <a:r>
              <a:rPr lang="en-US" altLang="ko-KR" sz="1700" dirty="0"/>
              <a:t> </a:t>
            </a:r>
            <a:r>
              <a:rPr lang="en-US" altLang="ko-KR" sz="1700" dirty="0" err="1"/>
              <a:t>chinês</a:t>
            </a:r>
            <a:r>
              <a:rPr lang="en-US" altLang="ko-KR" sz="1700" dirty="0"/>
              <a:t> (China, </a:t>
            </a:r>
            <a:r>
              <a:rPr lang="en-US" altLang="ko-KR" sz="1700" dirty="0" err="1"/>
              <a:t>Japão</a:t>
            </a:r>
            <a:r>
              <a:rPr lang="en-US" altLang="ko-KR" sz="1700" dirty="0"/>
              <a:t>, </a:t>
            </a:r>
            <a:r>
              <a:rPr lang="en-US" altLang="ko-KR" sz="1700" dirty="0" err="1"/>
              <a:t>Inonésia</a:t>
            </a:r>
            <a:r>
              <a:rPr lang="en-US" altLang="ko-KR" sz="1700" dirty="0"/>
              <a:t> e Tibet) – 1</a:t>
            </a:r>
            <a:r>
              <a:rPr lang="en-US" altLang="ko-KR" sz="1700" baseline="30000" dirty="0"/>
              <a:t>a</a:t>
            </a:r>
            <a:r>
              <a:rPr lang="en-US" altLang="ko-KR" sz="1700" dirty="0"/>
              <a:t> </a:t>
            </a:r>
            <a:r>
              <a:rPr lang="en-US" altLang="ko-KR" sz="1700" dirty="0" err="1"/>
              <a:t>tradução</a:t>
            </a:r>
            <a:r>
              <a:rPr lang="en-US" altLang="ko-KR" sz="1700" dirty="0"/>
              <a:t> para o </a:t>
            </a:r>
            <a:r>
              <a:rPr lang="en-US" altLang="ko-KR" sz="1700" dirty="0" err="1"/>
              <a:t>chinês</a:t>
            </a:r>
            <a:r>
              <a:rPr lang="en-US" altLang="ko-KR" sz="1700" dirty="0"/>
              <a:t> </a:t>
            </a:r>
            <a:r>
              <a:rPr lang="en-US" altLang="ko-KR" sz="1700" dirty="0" err="1"/>
              <a:t>em</a:t>
            </a:r>
            <a:r>
              <a:rPr lang="en-US" altLang="ko-KR" sz="1700" dirty="0"/>
              <a:t> 971-983, </a:t>
            </a:r>
            <a:r>
              <a:rPr lang="en-US" altLang="ko-KR" sz="1700" dirty="0" err="1"/>
              <a:t>em</a:t>
            </a:r>
            <a:r>
              <a:rPr lang="en-US" altLang="ko-KR" sz="1700" dirty="0"/>
              <a:t> Song do Norte. </a:t>
            </a:r>
            <a:r>
              <a:rPr lang="en-US" altLang="ko-KR" sz="1700" dirty="0" err="1"/>
              <a:t>Entretanto</a:t>
            </a:r>
            <a:r>
              <a:rPr lang="en-US" altLang="ko-KR" sz="1700" dirty="0"/>
              <a:t>, 1</a:t>
            </a:r>
            <a:r>
              <a:rPr lang="pt-BR" sz="1700" dirty="0"/>
              <a:t>ª</a:t>
            </a:r>
            <a:r>
              <a:rPr lang="en-US" altLang="ko-KR" sz="1700" dirty="0"/>
              <a:t> Tripitaka é </a:t>
            </a:r>
            <a:r>
              <a:rPr lang="en-US" altLang="ko-KR" sz="1700" dirty="0" err="1"/>
              <a:t>claramente</a:t>
            </a:r>
            <a:r>
              <a:rPr lang="en-US" altLang="ko-KR" sz="1700" dirty="0"/>
              <a:t> </a:t>
            </a:r>
            <a:r>
              <a:rPr lang="en-US" altLang="ko-KR" sz="1700" dirty="0" err="1"/>
              <a:t>mais</a:t>
            </a:r>
            <a:r>
              <a:rPr lang="en-US" altLang="ko-KR" sz="1700" dirty="0"/>
              <a:t> </a:t>
            </a:r>
            <a:r>
              <a:rPr lang="en-US" altLang="ko-KR" sz="1700" dirty="0" err="1"/>
              <a:t>perfeita</a:t>
            </a:r>
            <a:r>
              <a:rPr lang="en-US" altLang="ko-KR" sz="1700" dirty="0"/>
              <a:t> </a:t>
            </a:r>
            <a:r>
              <a:rPr lang="en-US" altLang="ko-KR" sz="1700" dirty="0" err="1"/>
              <a:t>em</a:t>
            </a:r>
            <a:r>
              <a:rPr lang="en-US" altLang="ko-KR" sz="1700" dirty="0"/>
              <a:t> </a:t>
            </a:r>
            <a:r>
              <a:rPr lang="en-US" altLang="ko-KR" sz="1700" dirty="0" err="1"/>
              <a:t>termos</a:t>
            </a:r>
            <a:r>
              <a:rPr lang="en-US" altLang="ko-KR" sz="1700" dirty="0"/>
              <a:t> </a:t>
            </a:r>
            <a:r>
              <a:rPr lang="en-US" altLang="ko-KR" sz="1700" dirty="0" err="1" smtClean="0"/>
              <a:t>artísticos</a:t>
            </a:r>
            <a:r>
              <a:rPr lang="en-US" altLang="ko-KR" sz="1700" dirty="0" smtClean="0"/>
              <a:t>.</a:t>
            </a:r>
          </a:p>
          <a:p>
            <a:r>
              <a:rPr lang="pt-BR" altLang="ko-KR" sz="1800" dirty="0"/>
              <a:t>Toras na água do mar por 2 anos – cortadas e fervidas em água com sal – secas por 1 ano em sombra, e depois lixadas – após entalhadas, camada de tinta de carvão e várias de laca – cantoneiras de ferro.</a:t>
            </a:r>
          </a:p>
          <a:p>
            <a:r>
              <a:rPr lang="pt-BR" altLang="ko-KR" sz="1800" dirty="0"/>
              <a:t>30 </a:t>
            </a:r>
            <a:r>
              <a:rPr lang="pt-BR" altLang="ko-KR" sz="1800" dirty="0" err="1"/>
              <a:t>entalhistas</a:t>
            </a:r>
            <a:r>
              <a:rPr lang="pt-BR" altLang="ko-KR" sz="1800" dirty="0"/>
              <a:t> – 52,382,960  ideogramas – inexplicável uniformidade caligráfica – uma reverência budista para cada ideograma (mesma magnitude dos Anais Reais de </a:t>
            </a:r>
            <a:r>
              <a:rPr lang="pt-BR" altLang="ko-KR" sz="1800" dirty="0" err="1"/>
              <a:t>Joseon</a:t>
            </a:r>
            <a:r>
              <a:rPr lang="pt-BR" altLang="ko-KR" sz="1800" dirty="0"/>
              <a:t>)</a:t>
            </a:r>
            <a:endParaRPr lang="pt-BR" sz="1400" dirty="0"/>
          </a:p>
          <a:p>
            <a:endParaRPr lang="en-US" altLang="ko-KR" sz="1700" dirty="0"/>
          </a:p>
          <a:p>
            <a:endParaRPr lang="pt-BR" sz="1700" dirty="0" smtClean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32199" t="9332" r="33563" b="5828"/>
          <a:stretch/>
        </p:blipFill>
        <p:spPr bwMode="auto">
          <a:xfrm>
            <a:off x="5114706" y="841276"/>
            <a:ext cx="3417734" cy="5252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627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1216" y="404664"/>
            <a:ext cx="4330824" cy="868958"/>
          </a:xfrm>
        </p:spPr>
        <p:txBody>
          <a:bodyPr>
            <a:normAutofit fontScale="90000"/>
          </a:bodyPr>
          <a:lstStyle/>
          <a:p>
            <a:pPr algn="l"/>
            <a:r>
              <a:rPr lang="pt-BR" sz="3000" dirty="0" err="1" smtClean="0"/>
              <a:t>Jang-gyeong-pan-jeon</a:t>
            </a:r>
            <a:r>
              <a:rPr lang="pt-BR" sz="2400" dirty="0" smtClean="0"/>
              <a:t> (1995)</a:t>
            </a:r>
            <a:endParaRPr lang="pt-BR" sz="2400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2714948"/>
          </a:xfrm>
        </p:spPr>
        <p:txBody>
          <a:bodyPr>
            <a:noAutofit/>
          </a:bodyPr>
          <a:lstStyle/>
          <a:p>
            <a:r>
              <a:rPr lang="pt-BR" altLang="ko-KR" sz="2000" dirty="0" smtClean="0"/>
              <a:t>Construída entre séc. 14 e 15, no Templo </a:t>
            </a:r>
            <a:r>
              <a:rPr lang="pt-BR" altLang="ko-KR" sz="2000" dirty="0" err="1" smtClean="0"/>
              <a:t>Haein-sa</a:t>
            </a:r>
            <a:r>
              <a:rPr lang="pt-BR" altLang="ko-KR" sz="2000" dirty="0" smtClean="0"/>
              <a:t> (802) – 108 pilares e 108 degraus (108 angustias da vida humana)  </a:t>
            </a:r>
          </a:p>
          <a:p>
            <a:r>
              <a:rPr lang="pt-BR" altLang="ko-KR" sz="2000" dirty="0" smtClean="0"/>
              <a:t>Ventilação, controle de umidade e temperatura – janelas, paredes de terra batida, chão de argila, subsolo de carvão, sal e cal em camadas. </a:t>
            </a:r>
            <a:endParaRPr lang="en-US" altLang="ko-KR" sz="2000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4860032" y="3337247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https://www.youtube.com/watch?v=cOwBsYvaot0</a:t>
            </a:r>
            <a:endParaRPr lang="pt-BR" sz="1400" dirty="0" smtClean="0"/>
          </a:p>
        </p:txBody>
      </p:sp>
      <p:pic>
        <p:nvPicPr>
          <p:cNvPr id="13" name="Picture 4" descr="http://tong.visitkorea.or.kr/cms/resource/38/1794338_image2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11700"/>
            <a:ext cx="3651131" cy="2253604"/>
          </a:xfrm>
          <a:prstGeom prst="rect">
            <a:avLst/>
          </a:prstGeom>
          <a:noFill/>
        </p:spPr>
      </p:pic>
      <p:pic>
        <p:nvPicPr>
          <p:cNvPr id="14" name="Picture 6" descr="http://cfile217.uf.daum.net/image/2037C5444E8A53741C85F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1352" y="620688"/>
            <a:ext cx="3684103" cy="2448272"/>
          </a:xfrm>
          <a:prstGeom prst="rect">
            <a:avLst/>
          </a:prstGeom>
          <a:noFill/>
        </p:spPr>
      </p:pic>
      <p:pic>
        <p:nvPicPr>
          <p:cNvPr id="15" name="Picture 2" descr="해인사 장경판전 I 한국의 유산, 세계의 유산 I KBS WORLD Rad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4" y="4293096"/>
            <a:ext cx="4250664" cy="126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499</Words>
  <Application>Microsoft Office PowerPoint</Application>
  <PresentationFormat>Apresentação na tela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Georgia</vt:lpstr>
      <vt:lpstr>Tema do Office</vt:lpstr>
      <vt:lpstr>Dinastia Goyreo (918~1392)</vt:lpstr>
      <vt:lpstr>Apresentação do PowerPoint</vt:lpstr>
      <vt:lpstr>Apresentação do PowerPoint</vt:lpstr>
      <vt:lpstr>Cheongju Early Printing Museum </vt:lpstr>
      <vt:lpstr>Programa Memoria do Mundo – UNESCO</vt:lpstr>
      <vt:lpstr>Tripitaka Koreana (Unesco, 2007)</vt:lpstr>
      <vt:lpstr>Tripitaka Koreana (Unesco, 2007)</vt:lpstr>
      <vt:lpstr>Jang-gyeong-pan-jeon (1995)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 do registro escrito  nos reinos coreanos antigos  Disciplina: História da arte e do desenvolvimento humano    na cultura oriental  Curso de Pós-Graduação em Arte e Desenvolvimento  Humano na Cultura Oriental Faculdade Messiânica   25 de fevereiro de 2015 Profa. Dra. Yun Jung Im</dc:title>
  <dc:creator>user</dc:creator>
  <cp:lastModifiedBy>Yun Jung Im</cp:lastModifiedBy>
  <cp:revision>239</cp:revision>
  <dcterms:created xsi:type="dcterms:W3CDTF">2015-02-03T13:27:40Z</dcterms:created>
  <dcterms:modified xsi:type="dcterms:W3CDTF">2020-09-17T15:07:08Z</dcterms:modified>
</cp:coreProperties>
</file>