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E7FBE2-2F45-4428-95F9-6C3D0B8FDF94}" type="datetimeFigureOut">
              <a:rPr lang="pt-BR" smtClean="0"/>
              <a:t>30/04/2018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33A3573-AE90-4527-BD82-DC5E6EB50D86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9672" y="3789040"/>
            <a:ext cx="6400800" cy="2304256"/>
          </a:xfrm>
        </p:spPr>
        <p:txBody>
          <a:bodyPr>
            <a:normAutofit/>
          </a:bodyPr>
          <a:lstStyle/>
          <a:p>
            <a:r>
              <a:rPr lang="pt-BR" dirty="0" smtClean="0"/>
              <a:t>Metodologia de Ensino de Música com Estágio Supervisionado – Prof. Dr. Marcos Câmara de Castro</a:t>
            </a:r>
          </a:p>
          <a:p>
            <a:endParaRPr lang="pt-BR" dirty="0" smtClean="0"/>
          </a:p>
          <a:p>
            <a:r>
              <a:rPr lang="pt-BR" dirty="0" smtClean="0"/>
              <a:t>Programa de Formação de Professores</a:t>
            </a:r>
          </a:p>
          <a:p>
            <a:pPr algn="r"/>
            <a:r>
              <a:rPr lang="pt-BR" dirty="0" smtClean="0"/>
              <a:t>Bianca Viana: 03/05/2018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81000"/>
            <a:ext cx="8208912" cy="1752600"/>
          </a:xfrm>
        </p:spPr>
        <p:txBody>
          <a:bodyPr>
            <a:normAutofit fontScale="90000"/>
          </a:bodyPr>
          <a:lstStyle/>
          <a:p>
            <a:r>
              <a:rPr lang="pt-BR" sz="2800" dirty="0" smtClean="0"/>
              <a:t>Conceito de educação musical </a:t>
            </a:r>
            <a:r>
              <a:rPr lang="pt-BR" sz="2800" dirty="0" err="1" smtClean="0"/>
              <a:t>humanizadora</a:t>
            </a:r>
            <a:r>
              <a:rPr lang="pt-BR" sz="2800" dirty="0" smtClean="0"/>
              <a:t> </a:t>
            </a:r>
            <a:br>
              <a:rPr lang="pt-BR" sz="2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Contribuições da criação musical coletiva para uma educação </a:t>
            </a:r>
            <a:r>
              <a:rPr lang="pt-BR" sz="1800" dirty="0" err="1" smtClean="0"/>
              <a:t>humanizadora</a:t>
            </a:r>
            <a:r>
              <a:rPr lang="pt-BR" sz="1800" dirty="0" smtClean="0"/>
              <a:t> na infância</a:t>
            </a:r>
            <a:br>
              <a:rPr lang="pt-BR" sz="1800" dirty="0" smtClean="0"/>
            </a:br>
            <a:r>
              <a:rPr lang="pt-BR" sz="1800" dirty="0" smtClean="0"/>
              <a:t>Por Mariana </a:t>
            </a:r>
            <a:r>
              <a:rPr lang="pt-BR" sz="1800" dirty="0" err="1" smtClean="0"/>
              <a:t>Galon</a:t>
            </a:r>
            <a:r>
              <a:rPr lang="pt-BR" sz="1800" dirty="0" smtClean="0"/>
              <a:t> e </a:t>
            </a:r>
            <a:r>
              <a:rPr lang="pt-BR" sz="1800" dirty="0" err="1" smtClean="0"/>
              <a:t>Ilza</a:t>
            </a:r>
            <a:r>
              <a:rPr lang="pt-BR" sz="1800" dirty="0" smtClean="0"/>
              <a:t> Joly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i="1" dirty="0" smtClean="0"/>
              <a:t>Educando crianças, formando educadores: práticas educativas desenvolvidas nas relações humanas</a:t>
            </a:r>
            <a:endParaRPr lang="pt-BR" sz="1600" i="1" dirty="0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Humanização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</a:t>
            </a:r>
            <a:r>
              <a:rPr lang="pt-BR" dirty="0" smtClean="0"/>
              <a:t>ncessante busca de homens e mulheres pela vocação ontológica de ser mais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Ser sujeito de sua história, pronunciar a sua palavra, por sua libertação</a:t>
            </a:r>
          </a:p>
          <a:p>
            <a:pPr lvl="1"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/>
              <a:t>Para isso: necessário desenvolver, por meio de uma educação que conduza à humanização: autonomia, pensamento crítico, potencial criativo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Prática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Pode ter processos agregadores ou não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Pode haver processos desumanizadores que afastam os indivíduos: vaidade, competição (...)</a:t>
            </a:r>
          </a:p>
          <a:p>
            <a:pPr lvl="2" algn="just"/>
            <a:r>
              <a:rPr lang="pt-BR" dirty="0" smtClean="0"/>
              <a:t>É preciso entender que nem todas as práticas educativo-musicais promovem a humanização</a:t>
            </a:r>
          </a:p>
          <a:p>
            <a:pPr lvl="2" algn="just"/>
            <a:endParaRPr lang="pt-BR" dirty="0" smtClean="0"/>
          </a:p>
          <a:p>
            <a:pPr algn="just"/>
            <a:r>
              <a:rPr lang="pt-BR" dirty="0" smtClean="0"/>
              <a:t>MAS: quando feito no compartilhar, na troca de experiência, na relação amorosa de quem participa, agrega e leva a processos </a:t>
            </a:r>
            <a:r>
              <a:rPr lang="pt-BR" dirty="0" err="1" smtClean="0"/>
              <a:t>humanizadores</a:t>
            </a:r>
            <a:endParaRPr lang="pt-BR" dirty="0" smtClean="0"/>
          </a:p>
          <a:p>
            <a:pPr algn="just"/>
            <a:endParaRPr lang="pt-B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Educação musical </a:t>
            </a:r>
            <a:r>
              <a:rPr lang="pt-BR" dirty="0" err="1" smtClean="0"/>
              <a:t>humanizadora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Ensino musical de excelência: formação musical + formação humana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Levar em conta a humanidade do educando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Educação musical </a:t>
            </a:r>
            <a:r>
              <a:rPr lang="pt-BR" dirty="0" err="1" smtClean="0"/>
              <a:t>humanizadora</a:t>
            </a:r>
            <a:r>
              <a:rPr lang="pt-BR" dirty="0" smtClean="0"/>
              <a:t>:</a:t>
            </a:r>
            <a:endParaRPr lang="pt-BR" dirty="0" smtClean="0"/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Parte da perspectiva do educando &gt;  este está sempre em processo – se faz e refaz; </a:t>
            </a:r>
            <a:r>
              <a:rPr lang="pt-BR" dirty="0" err="1" smtClean="0">
                <a:solidFill>
                  <a:schemeClr val="tx1"/>
                </a:solidFill>
              </a:rPr>
              <a:t>inconclusão</a:t>
            </a:r>
            <a:r>
              <a:rPr lang="pt-BR" dirty="0" smtClean="0">
                <a:solidFill>
                  <a:schemeClr val="tx1"/>
                </a:solidFill>
              </a:rPr>
              <a:t> do mundo</a:t>
            </a:r>
          </a:p>
          <a:p>
            <a:pPr lvl="1" algn="just"/>
            <a:r>
              <a:rPr lang="pt-BR" i="1" dirty="0" smtClean="0">
                <a:solidFill>
                  <a:schemeClr val="tx1"/>
                </a:solidFill>
              </a:rPr>
              <a:t>Vir a ser do educando</a:t>
            </a:r>
            <a:r>
              <a:rPr lang="pt-BR" dirty="0" smtClean="0">
                <a:solidFill>
                  <a:schemeClr val="tx1"/>
                </a:solidFill>
              </a:rPr>
              <a:t>: sua realidade, seus anseios e necessidades</a:t>
            </a:r>
            <a:endParaRPr lang="pt-BR" dirty="0" smtClean="0">
              <a:solidFill>
                <a:schemeClr val="tx1"/>
              </a:solidFill>
            </a:endParaRP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Educador se abrir para ouvir a voz dos </a:t>
            </a:r>
            <a:r>
              <a:rPr lang="pt-BR" dirty="0" err="1" smtClean="0">
                <a:solidFill>
                  <a:schemeClr val="tx1"/>
                </a:solidFill>
              </a:rPr>
              <a:t>educandos</a:t>
            </a:r>
            <a:endParaRPr lang="pt-BR" dirty="0" smtClean="0">
              <a:solidFill>
                <a:schemeClr val="tx1"/>
              </a:solidFill>
            </a:endParaRPr>
          </a:p>
          <a:p>
            <a:pPr lvl="2" algn="just"/>
            <a:r>
              <a:rPr lang="pt-BR" dirty="0" err="1" smtClean="0"/>
              <a:t>Dussel</a:t>
            </a:r>
            <a:r>
              <a:rPr lang="pt-BR" dirty="0" smtClean="0"/>
              <a:t>: o outro é mistério absoluto até ouvirmos a sua voz </a:t>
            </a:r>
          </a:p>
          <a:p>
            <a:pPr lvl="3" algn="just"/>
            <a:r>
              <a:rPr lang="pt-BR" dirty="0" smtClean="0">
                <a:solidFill>
                  <a:schemeClr val="tx1"/>
                </a:solidFill>
              </a:rPr>
              <a:t>S</a:t>
            </a:r>
            <a:r>
              <a:rPr lang="pt-BR" dirty="0" smtClean="0">
                <a:solidFill>
                  <a:schemeClr val="tx1"/>
                </a:solidFill>
              </a:rPr>
              <a:t>ó ele pode falar de si mesmo, de quem é, quais são suas necessidades e desejos</a:t>
            </a:r>
          </a:p>
          <a:p>
            <a:pPr algn="just"/>
            <a:r>
              <a:rPr lang="pt-BR" dirty="0" smtClean="0"/>
              <a:t>Educador: 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abrir-se ao diálogo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P</a:t>
            </a:r>
            <a:r>
              <a:rPr lang="pt-BR" dirty="0" smtClean="0">
                <a:solidFill>
                  <a:schemeClr val="tx1"/>
                </a:solidFill>
              </a:rPr>
              <a:t>artir da realidade para juntos construírem o ensino musical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C</a:t>
            </a:r>
            <a:r>
              <a:rPr lang="pt-BR" dirty="0" smtClean="0">
                <a:solidFill>
                  <a:schemeClr val="tx1"/>
                </a:solidFill>
              </a:rPr>
              <a:t>onduzir ao pensamento crítico dessa realidade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</a:t>
            </a:r>
            <a:r>
              <a:rPr lang="pt-BR" dirty="0" err="1" smtClean="0"/>
              <a:t>Koellreutter</a:t>
            </a:r>
            <a:r>
              <a:rPr lang="pt-BR" dirty="0" smtClean="0"/>
              <a:t> (1915-2005)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Objetivo ed. musical: desenvolver a personalidade do educando como um todo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Não apenas ao aprendizado de técnicas e procedimentos necessários para a execução musical</a:t>
            </a:r>
          </a:p>
          <a:p>
            <a:pPr lvl="1"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/>
              <a:t>Conscientização no processo de ensino aprendizagem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Consciência: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Como o ser humano vive e experimenta o mundo, em um processo dinâmico</a:t>
            </a:r>
          </a:p>
          <a:p>
            <a:pPr lvl="2" algn="just"/>
            <a:r>
              <a:rPr lang="pt-BR" dirty="0" smtClean="0"/>
              <a:t>N</a:t>
            </a:r>
            <a:r>
              <a:rPr lang="pt-BR" dirty="0" smtClean="0"/>
              <a:t>o ensino de música: na relação entre o fazer musical e sua conexão com corpo/mente, prática e teoria, intuição e razão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</a:t>
            </a:r>
            <a:r>
              <a:rPr lang="pt-BR" dirty="0" err="1" smtClean="0"/>
              <a:t>Koellreutter</a:t>
            </a:r>
            <a:r>
              <a:rPr lang="pt-BR" dirty="0" smtClean="0"/>
              <a:t> (1915-2005)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Processo de educação se dá quando conscientizamos os conceitos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I</a:t>
            </a:r>
            <a:r>
              <a:rPr lang="pt-BR" dirty="0" smtClean="0">
                <a:solidFill>
                  <a:schemeClr val="tx1"/>
                </a:solidFill>
              </a:rPr>
              <a:t>ntegração entre as vivências dos </a:t>
            </a:r>
            <a:r>
              <a:rPr lang="pt-BR" dirty="0" err="1" smtClean="0">
                <a:solidFill>
                  <a:schemeClr val="tx1"/>
                </a:solidFill>
              </a:rPr>
              <a:t>educandos</a:t>
            </a:r>
            <a:r>
              <a:rPr lang="pt-BR" dirty="0" smtClean="0">
                <a:solidFill>
                  <a:schemeClr val="tx1"/>
                </a:solidFill>
              </a:rPr>
              <a:t> com os conteúdos ensinados levando à reflexão &gt; integração teoria e prática</a:t>
            </a:r>
          </a:p>
          <a:p>
            <a:pPr lvl="2" algn="just"/>
            <a:r>
              <a:rPr lang="pt-BR" dirty="0" smtClean="0"/>
              <a:t>Assim: música leva a planos de conscientização</a:t>
            </a:r>
          </a:p>
          <a:p>
            <a:pPr lvl="3" algn="just"/>
            <a:r>
              <a:rPr lang="pt-BR" dirty="0" smtClean="0">
                <a:solidFill>
                  <a:schemeClr val="tx1"/>
                </a:solidFill>
              </a:rPr>
              <a:t>Conduz à transformações contínuas ligadas à conscientização dos </a:t>
            </a:r>
            <a:r>
              <a:rPr lang="pt-BR" dirty="0" err="1" smtClean="0">
                <a:solidFill>
                  <a:schemeClr val="tx1"/>
                </a:solidFill>
              </a:rPr>
              <a:t>educandos</a:t>
            </a:r>
            <a:endParaRPr lang="pt-BR" dirty="0" smtClean="0">
              <a:solidFill>
                <a:schemeClr val="tx1"/>
              </a:solidFill>
            </a:endParaRP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Humano como foco da educação musical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Formação integral do ser humano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Ambientes que respeitem e estimulem os </a:t>
            </a:r>
            <a:r>
              <a:rPr lang="pt-BR" dirty="0" err="1" smtClean="0">
                <a:solidFill>
                  <a:schemeClr val="tx1"/>
                </a:solidFill>
              </a:rPr>
              <a:t>educandos</a:t>
            </a:r>
            <a:r>
              <a:rPr lang="pt-BR" dirty="0" smtClean="0">
                <a:solidFill>
                  <a:schemeClr val="tx1"/>
                </a:solidFill>
              </a:rPr>
              <a:t> a: explorar, experimentar, sentir, pensar, questionar, criar, discutir, argumentar, etc.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final </a:t>
            </a:r>
            <a:r>
              <a:rPr lang="pt-BR" dirty="0" smtClean="0"/>
              <a:t>da </a:t>
            </a:r>
            <a:r>
              <a:rPr lang="pt-BR" dirty="0" smtClean="0"/>
              <a:t>humanização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Ir além dos conteúdos musicais</a:t>
            </a:r>
          </a:p>
          <a:p>
            <a:pPr algn="just"/>
            <a:r>
              <a:rPr lang="pt-BR" dirty="0" smtClean="0"/>
              <a:t>Por meio da música levar o educando a atingir todas as suas potencialidades</a:t>
            </a:r>
          </a:p>
          <a:p>
            <a:pPr algn="just"/>
            <a:r>
              <a:rPr lang="pt-BR" dirty="0" smtClean="0"/>
              <a:t>Considerar a </a:t>
            </a:r>
            <a:r>
              <a:rPr lang="pt-BR" b="1" dirty="0" smtClean="0"/>
              <a:t>autonomia</a:t>
            </a:r>
            <a:r>
              <a:rPr lang="pt-BR" dirty="0" smtClean="0"/>
              <a:t> do educando e oferecer meios para conquistá-la</a:t>
            </a:r>
          </a:p>
          <a:p>
            <a:pPr lvl="1" algn="just"/>
            <a:r>
              <a:rPr lang="pt-BR" dirty="0" smtClean="0">
                <a:solidFill>
                  <a:schemeClr val="tx1"/>
                </a:solidFill>
              </a:rPr>
              <a:t> Ele tornar sujeito de sua história frente ao mundo</a:t>
            </a:r>
          </a:p>
          <a:p>
            <a:pPr algn="just"/>
            <a:r>
              <a:rPr lang="pt-BR" dirty="0" smtClean="0"/>
              <a:t>Na </a:t>
            </a:r>
            <a:r>
              <a:rPr lang="pt-BR" u="sng" dirty="0" smtClean="0"/>
              <a:t>convivência com o outro</a:t>
            </a:r>
            <a:r>
              <a:rPr lang="pt-BR" dirty="0" smtClean="0"/>
              <a:t> ele se educa, aprendendo e ensinando mutuamente, dialogando, partilhando em relações de alteridade, podendo</a:t>
            </a:r>
            <a:r>
              <a:rPr lang="pt-BR" b="1" dirty="0" smtClean="0"/>
              <a:t> ser mais</a:t>
            </a:r>
            <a:endParaRPr lang="pt-B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Educação </a:t>
            </a:r>
            <a:r>
              <a:rPr lang="pt-BR" dirty="0" err="1" smtClean="0"/>
              <a:t>humanizadora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É necessário: pensamentos e atitudes críticas dos educadores musicais durantes as atividades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Busca </a:t>
            </a:r>
            <a:r>
              <a:rPr lang="pt-BR" dirty="0" smtClean="0"/>
              <a:t>pela </a:t>
            </a:r>
            <a:r>
              <a:rPr lang="pt-BR" dirty="0" smtClean="0"/>
              <a:t>humanização: transformações nas relações entre os </a:t>
            </a:r>
            <a:r>
              <a:rPr lang="pt-BR" dirty="0" err="1" smtClean="0"/>
              <a:t>educandos</a:t>
            </a:r>
            <a:r>
              <a:rPr lang="pt-BR" dirty="0" smtClean="0"/>
              <a:t>,</a:t>
            </a:r>
            <a:r>
              <a:rPr lang="pt-BR" dirty="0" smtClean="0"/>
              <a:t> desenvolvimento do diálogo pautado na </a:t>
            </a:r>
            <a:r>
              <a:rPr lang="pt-BR" dirty="0" err="1" smtClean="0"/>
              <a:t>amorosidade</a:t>
            </a:r>
            <a:r>
              <a:rPr lang="pt-BR" dirty="0" smtClean="0"/>
              <a:t> </a:t>
            </a:r>
            <a:r>
              <a:rPr lang="pt-BR" dirty="0" smtClean="0"/>
              <a:t>e na conquista da autonomia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“Interagindo em reciprocidade com o outro poderemos ter um processo de humanização </a:t>
            </a:r>
            <a:r>
              <a:rPr lang="pt-BR" smtClean="0"/>
              <a:t>e libertação”.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SILVA, Mariana </a:t>
            </a:r>
            <a:r>
              <a:rPr lang="pt-BR" dirty="0" err="1" smtClean="0"/>
              <a:t>Galon</a:t>
            </a:r>
            <a:r>
              <a:rPr lang="pt-BR" dirty="0" smtClean="0"/>
              <a:t>; JOLY, </a:t>
            </a:r>
            <a:r>
              <a:rPr lang="pt-BR" dirty="0" err="1" smtClean="0"/>
              <a:t>Ilza</a:t>
            </a:r>
            <a:r>
              <a:rPr lang="pt-BR" dirty="0" smtClean="0"/>
              <a:t> </a:t>
            </a:r>
            <a:r>
              <a:rPr lang="pt-BR" dirty="0" err="1" smtClean="0"/>
              <a:t>Zenker</a:t>
            </a:r>
            <a:r>
              <a:rPr lang="pt-BR" dirty="0" smtClean="0"/>
              <a:t> Leme. Contribuições da criação musical coletiva para uma educação </a:t>
            </a:r>
            <a:r>
              <a:rPr lang="pt-BR" dirty="0" err="1" smtClean="0"/>
              <a:t>humanizadora</a:t>
            </a:r>
            <a:r>
              <a:rPr lang="pt-BR" dirty="0" smtClean="0"/>
              <a:t> na infância. In: SOMMERHALDER, Aline; ALVES, Fernando Donizete; JOLY, </a:t>
            </a:r>
            <a:r>
              <a:rPr lang="pt-BR" dirty="0" err="1" smtClean="0"/>
              <a:t>Ilza</a:t>
            </a:r>
            <a:r>
              <a:rPr lang="pt-BR" dirty="0" smtClean="0"/>
              <a:t> </a:t>
            </a:r>
            <a:r>
              <a:rPr lang="pt-BR" dirty="0" err="1" smtClean="0"/>
              <a:t>Zenker</a:t>
            </a:r>
            <a:r>
              <a:rPr lang="pt-BR" dirty="0" smtClean="0"/>
              <a:t> LEME (Org</a:t>
            </a:r>
            <a:r>
              <a:rPr lang="pt-BR" dirty="0" smtClean="0"/>
              <a:t>.</a:t>
            </a:r>
            <a:r>
              <a:rPr lang="pt-BR" dirty="0" smtClean="0"/>
              <a:t>). </a:t>
            </a:r>
            <a:r>
              <a:rPr lang="pt-BR" b="1" dirty="0" smtClean="0"/>
              <a:t>Educando crianças, formando educadores</a:t>
            </a:r>
            <a:r>
              <a:rPr lang="pt-BR" dirty="0" smtClean="0"/>
              <a:t>: práticas educativas desenvolvidas nas relações humanas. Curitiba: CRV, 2017, p. 71-74 (subtítulo: conceito de educação musical </a:t>
            </a:r>
            <a:r>
              <a:rPr lang="pt-BR" dirty="0" err="1" smtClean="0"/>
              <a:t>humanizadora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1192</TotalTime>
  <Words>540</Words>
  <Application>Microsoft Office PowerPoint</Application>
  <PresentationFormat>Apresentação na tela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Cívico</vt:lpstr>
      <vt:lpstr>Conceito de educação musical humanizadora   Contribuições da criação musical coletiva para uma educação humanizadora na infância Por Mariana Galon e Ilza Joly Educando crianças, formando educadores: práticas educativas desenvolvidas nas relações humanas</vt:lpstr>
      <vt:lpstr>Humanização</vt:lpstr>
      <vt:lpstr>Prática social</vt:lpstr>
      <vt:lpstr>Educação musical humanizadora</vt:lpstr>
      <vt:lpstr>Para Koellreutter (1915-2005)</vt:lpstr>
      <vt:lpstr>Para Koellreutter (1915-2005)</vt:lpstr>
      <vt:lpstr>Objetivo final da humanização</vt:lpstr>
      <vt:lpstr>Educação humanizadora</vt:lpstr>
      <vt:lpstr>Referência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</dc:creator>
  <cp:lastModifiedBy>Bianca</cp:lastModifiedBy>
  <cp:revision>32</cp:revision>
  <dcterms:created xsi:type="dcterms:W3CDTF">2018-04-30T20:52:21Z</dcterms:created>
  <dcterms:modified xsi:type="dcterms:W3CDTF">2018-05-01T16:44:36Z</dcterms:modified>
</cp:coreProperties>
</file>