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49F-8015-493C-81DE-773EE928EF6F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6D94-91E1-49A2-B57A-E5162E0544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49F-8015-493C-81DE-773EE928EF6F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6D94-91E1-49A2-B57A-E5162E0544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49F-8015-493C-81DE-773EE928EF6F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6D94-91E1-49A2-B57A-E5162E0544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49F-8015-493C-81DE-773EE928EF6F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6D94-91E1-49A2-B57A-E5162E0544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49F-8015-493C-81DE-773EE928EF6F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6D94-91E1-49A2-B57A-E5162E0544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49F-8015-493C-81DE-773EE928EF6F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6D94-91E1-49A2-B57A-E5162E0544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49F-8015-493C-81DE-773EE928EF6F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6D94-91E1-49A2-B57A-E5162E0544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49F-8015-493C-81DE-773EE928EF6F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6D94-91E1-49A2-B57A-E5162E0544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49F-8015-493C-81DE-773EE928EF6F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6D94-91E1-49A2-B57A-E5162E0544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49F-8015-493C-81DE-773EE928EF6F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6D94-91E1-49A2-B57A-E5162E0544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F49F-8015-493C-81DE-773EE928EF6F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6D94-91E1-49A2-B57A-E5162E0544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F49F-8015-493C-81DE-773EE928EF6F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6D94-91E1-49A2-B57A-E5162E0544A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old.imb.go.gov.br/pub/conj/conj15/artigo05.pdf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1487" y="1855788"/>
            <a:ext cx="8186738" cy="2387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ZEB-0763 Economia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900" dirty="0" smtClean="0"/>
              <a:t>Aula </a:t>
            </a:r>
            <a:r>
              <a:rPr lang="pt-BR" sz="4900" dirty="0" smtClean="0"/>
              <a:t>3 </a:t>
            </a:r>
            <a:r>
              <a:rPr lang="pt-BR" sz="4900" dirty="0" smtClean="0"/>
              <a:t>– </a:t>
            </a:r>
            <a:r>
              <a:rPr lang="pt-BR" sz="4900" dirty="0" smtClean="0"/>
              <a:t>Estática Comparativa em Economia Aberta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038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Demanda Total</a:t>
            </a:r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433513"/>
            <a:ext cx="66294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715140" y="4929198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Q</a:t>
            </a:r>
            <a:r>
              <a:rPr lang="pt-BR" baseline="36000" dirty="0" smtClean="0"/>
              <a:t>D</a:t>
            </a:r>
            <a:endParaRPr lang="pt-BR" baseline="36000" dirty="0"/>
          </a:p>
        </p:txBody>
      </p:sp>
      <p:grpSp>
        <p:nvGrpSpPr>
          <p:cNvPr id="8" name="Grupo 7"/>
          <p:cNvGrpSpPr/>
          <p:nvPr/>
        </p:nvGrpSpPr>
        <p:grpSpPr>
          <a:xfrm>
            <a:off x="3428992" y="2928934"/>
            <a:ext cx="642942" cy="2369596"/>
            <a:chOff x="3428992" y="2928934"/>
            <a:chExt cx="642942" cy="2369596"/>
          </a:xfrm>
        </p:grpSpPr>
        <p:cxnSp>
          <p:nvCxnSpPr>
            <p:cNvPr id="5" name="Conector reto 4"/>
            <p:cNvCxnSpPr/>
            <p:nvPr/>
          </p:nvCxnSpPr>
          <p:spPr>
            <a:xfrm rot="5400000" flipH="1" flipV="1">
              <a:off x="2750331" y="3893347"/>
              <a:ext cx="1928826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/>
            <p:cNvSpPr txBox="1"/>
            <p:nvPr/>
          </p:nvSpPr>
          <p:spPr>
            <a:xfrm>
              <a:off x="3428992" y="4929198"/>
              <a:ext cx="6429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err="1" smtClean="0"/>
                <a:t>Q</a:t>
              </a:r>
              <a:r>
                <a:rPr lang="pt-BR" baseline="-25000" dirty="0" err="1" smtClean="0"/>
                <a:t>d</a:t>
              </a:r>
              <a:r>
                <a:rPr lang="pt-BR" baseline="36000" dirty="0" err="1" smtClean="0"/>
                <a:t>D</a:t>
              </a:r>
              <a:endParaRPr lang="pt-BR" baseline="360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643042" y="2773916"/>
            <a:ext cx="2071702" cy="369332"/>
            <a:chOff x="1643042" y="2773916"/>
            <a:chExt cx="2071702" cy="369332"/>
          </a:xfrm>
        </p:grpSpPr>
        <p:cxnSp>
          <p:nvCxnSpPr>
            <p:cNvPr id="10" name="Conector reto 9"/>
            <p:cNvCxnSpPr/>
            <p:nvPr/>
          </p:nvCxnSpPr>
          <p:spPr>
            <a:xfrm rot="10800000">
              <a:off x="2000232" y="2928934"/>
              <a:ext cx="1714512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1643042" y="277391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 smtClean="0"/>
                <a:t>p</a:t>
              </a:r>
              <a:r>
                <a:rPr lang="pt-BR" baseline="-25000" dirty="0" err="1" smtClean="0"/>
                <a:t>d</a:t>
              </a:r>
              <a:endParaRPr lang="pt-BR" baseline="-250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1643042" y="3286124"/>
            <a:ext cx="3929090" cy="2012406"/>
            <a:chOff x="1643042" y="3286124"/>
            <a:chExt cx="3929090" cy="2012406"/>
          </a:xfrm>
        </p:grpSpPr>
        <p:cxnSp>
          <p:nvCxnSpPr>
            <p:cNvPr id="14" name="Conector reto 13"/>
            <p:cNvCxnSpPr/>
            <p:nvPr/>
          </p:nvCxnSpPr>
          <p:spPr>
            <a:xfrm rot="5400000" flipH="1" flipV="1">
              <a:off x="4500562" y="4143380"/>
              <a:ext cx="1428760" cy="0"/>
            </a:xfrm>
            <a:prstGeom prst="line">
              <a:avLst/>
            </a:prstGeom>
            <a:ln w="158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5000628" y="4929198"/>
              <a:ext cx="5715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C00000"/>
                  </a:solidFill>
                </a:rPr>
                <a:t>Q</a:t>
              </a:r>
              <a:r>
                <a:rPr lang="pt-BR" baseline="36000" dirty="0" smtClean="0">
                  <a:solidFill>
                    <a:srgbClr val="C00000"/>
                  </a:solidFill>
                </a:rPr>
                <a:t>D</a:t>
              </a:r>
              <a:endParaRPr lang="pt-BR" baseline="36000" dirty="0">
                <a:solidFill>
                  <a:srgbClr val="C00000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643042" y="328612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 smtClean="0">
                  <a:solidFill>
                    <a:srgbClr val="C00000"/>
                  </a:solidFill>
                </a:rPr>
                <a:t>p</a:t>
              </a:r>
              <a:r>
                <a:rPr lang="pt-BR" baseline="-25000" dirty="0" err="1" smtClean="0">
                  <a:solidFill>
                    <a:srgbClr val="C00000"/>
                  </a:solidFill>
                </a:rPr>
                <a:t>w</a:t>
              </a:r>
              <a:endParaRPr lang="pt-BR" baseline="-250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Oferta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Curva de oferta doméstica – inclinação positiva</a:t>
            </a:r>
          </a:p>
          <a:p>
            <a:r>
              <a:rPr lang="pt-BR" dirty="0" smtClean="0"/>
              <a:t>Curva de oferta externa – inclinação zero; elasticidade preço infinita (país pequeno)</a:t>
            </a:r>
          </a:p>
          <a:p>
            <a:r>
              <a:rPr lang="pt-BR" dirty="0" smtClean="0"/>
              <a:t>Oferta total: para cada preço, a soma das ofertas doméstica e externa</a:t>
            </a:r>
          </a:p>
          <a:p>
            <a:r>
              <a:rPr lang="pt-BR" b="1" dirty="0" smtClean="0"/>
              <a:t>Os vendedores do país e os do resto do mundo competem pela preferência dos compradores no mercado interno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Arbitragem</a:t>
            </a:r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038350" y="1714500"/>
          <a:ext cx="5027613" cy="3846513"/>
        </p:xfrm>
        <a:graphic>
          <a:graphicData uri="http://schemas.openxmlformats.org/presentationml/2006/ole">
            <p:oleObj spid="_x0000_s22530" name="Equação" r:id="rId3" imgW="1676160" imgH="1282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Oferta Total</a:t>
            </a:r>
            <a:endParaRPr lang="pt-BR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68199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3500430" y="4071942"/>
            <a:ext cx="642942" cy="1696008"/>
            <a:chOff x="3428992" y="2928934"/>
            <a:chExt cx="642942" cy="2557115"/>
          </a:xfrm>
        </p:grpSpPr>
        <p:cxnSp>
          <p:nvCxnSpPr>
            <p:cNvPr id="7" name="Conector reto 6"/>
            <p:cNvCxnSpPr/>
            <p:nvPr/>
          </p:nvCxnSpPr>
          <p:spPr>
            <a:xfrm rot="5400000" flipH="1" flipV="1">
              <a:off x="2750331" y="3893347"/>
              <a:ext cx="1928826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/>
            <p:cNvSpPr txBox="1"/>
            <p:nvPr/>
          </p:nvSpPr>
          <p:spPr>
            <a:xfrm>
              <a:off x="3428992" y="4929198"/>
              <a:ext cx="642942" cy="5568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err="1" smtClean="0"/>
                <a:t>Q</a:t>
              </a:r>
              <a:r>
                <a:rPr lang="pt-BR" baseline="-25000" dirty="0" err="1" smtClean="0"/>
                <a:t>d</a:t>
              </a:r>
              <a:r>
                <a:rPr lang="pt-BR" baseline="36000" dirty="0" err="1" smtClean="0"/>
                <a:t>S</a:t>
              </a:r>
              <a:endParaRPr lang="pt-BR" baseline="360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643042" y="3786190"/>
            <a:ext cx="2071702" cy="369332"/>
            <a:chOff x="1643042" y="2773916"/>
            <a:chExt cx="2071702" cy="369332"/>
          </a:xfrm>
        </p:grpSpPr>
        <p:cxnSp>
          <p:nvCxnSpPr>
            <p:cNvPr id="10" name="Conector reto 9"/>
            <p:cNvCxnSpPr/>
            <p:nvPr/>
          </p:nvCxnSpPr>
          <p:spPr>
            <a:xfrm rot="10800000">
              <a:off x="2000232" y="2928934"/>
              <a:ext cx="1714512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1643042" y="277391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 smtClean="0"/>
                <a:t>p</a:t>
              </a:r>
              <a:r>
                <a:rPr lang="pt-BR" baseline="-25000" dirty="0" err="1" smtClean="0"/>
                <a:t>d</a:t>
              </a:r>
              <a:endParaRPr lang="pt-BR" baseline="-250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571604" y="3059669"/>
            <a:ext cx="3929090" cy="2712332"/>
            <a:chOff x="1643042" y="3286124"/>
            <a:chExt cx="3929090" cy="1902075"/>
          </a:xfrm>
        </p:grpSpPr>
        <p:cxnSp>
          <p:nvCxnSpPr>
            <p:cNvPr id="13" name="Conector reto 12"/>
            <p:cNvCxnSpPr/>
            <p:nvPr/>
          </p:nvCxnSpPr>
          <p:spPr>
            <a:xfrm rot="5400000" flipH="1" flipV="1">
              <a:off x="4500562" y="4143380"/>
              <a:ext cx="1428760" cy="0"/>
            </a:xfrm>
            <a:prstGeom prst="line">
              <a:avLst/>
            </a:prstGeom>
            <a:ln w="158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5000628" y="4929198"/>
              <a:ext cx="571504" cy="2590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C00000"/>
                  </a:solidFill>
                </a:rPr>
                <a:t>Q</a:t>
              </a:r>
              <a:r>
                <a:rPr lang="pt-BR" baseline="36000" dirty="0" smtClean="0">
                  <a:solidFill>
                    <a:srgbClr val="C00000"/>
                  </a:solidFill>
                </a:rPr>
                <a:t>S</a:t>
              </a:r>
              <a:endParaRPr lang="pt-BR" baseline="36000" dirty="0">
                <a:solidFill>
                  <a:srgbClr val="C00000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643042" y="328612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 smtClean="0">
                  <a:solidFill>
                    <a:srgbClr val="C00000"/>
                  </a:solidFill>
                </a:rPr>
                <a:t>p</a:t>
              </a:r>
              <a:r>
                <a:rPr lang="pt-BR" baseline="-25000" dirty="0" err="1" smtClean="0">
                  <a:solidFill>
                    <a:srgbClr val="C00000"/>
                  </a:solidFill>
                </a:rPr>
                <a:t>w</a:t>
              </a:r>
              <a:endParaRPr lang="pt-BR" baseline="-250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ea typeface="ＭＳ Ｐゴシック" pitchFamily="34" charset="-128"/>
              </a:rPr>
              <a:t>País exportador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836613" y="1791479"/>
            <a:ext cx="0" cy="4077511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09550" y="1363335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mtClean="0">
                <a:solidFill>
                  <a:srgbClr val="000000"/>
                </a:solidFill>
                <a:latin typeface="Calibri" pitchFamily="34" charset="0"/>
              </a:rPr>
              <a:t>preço</a:t>
            </a:r>
          </a:p>
          <a:p>
            <a:r>
              <a:rPr lang="pt-BR" smtClean="0">
                <a:solidFill>
                  <a:srgbClr val="000000"/>
                </a:solidFill>
                <a:latin typeface="Calibri" pitchFamily="34" charset="0"/>
              </a:rPr>
              <a:t>(R$)</a:t>
            </a:r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7010400" y="5907090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Calibri" pitchFamily="34" charset="0"/>
              </a:rPr>
              <a:t>Quantidade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836613" y="4572001"/>
            <a:ext cx="6554787" cy="11115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46" name="TextBox 27"/>
          <p:cNvSpPr txBox="1">
            <a:spLocks noChangeArrowheads="1"/>
          </p:cNvSpPr>
          <p:nvPr/>
        </p:nvSpPr>
        <p:spPr bwMode="auto">
          <a:xfrm>
            <a:off x="7391400" y="4387334"/>
            <a:ext cx="1670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0E6BFF"/>
                </a:solidFill>
                <a:latin typeface="Calibri" pitchFamily="34" charset="0"/>
              </a:rPr>
              <a:t>DEMANDA EXTERNA</a:t>
            </a:r>
          </a:p>
        </p:txBody>
      </p: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839788" y="2590800"/>
            <a:ext cx="6551612" cy="158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7391400" y="2420144"/>
            <a:ext cx="1482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smtClean="0">
                <a:solidFill>
                  <a:srgbClr val="FF0000"/>
                </a:solidFill>
                <a:latin typeface="Calibri" pitchFamily="34" charset="0"/>
              </a:rPr>
              <a:t>OFERTA </a:t>
            </a:r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EXTERNA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58650" y="1629370"/>
            <a:ext cx="2897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/>
              <a:t>Para preços maiores que </a:t>
            </a:r>
            <a:r>
              <a:rPr lang="pt-BR" smtClean="0">
                <a:solidFill>
                  <a:srgbClr val="000000"/>
                </a:solidFill>
                <a:latin typeface="Calibri" pitchFamily="34" charset="0"/>
              </a:rPr>
              <a:t>p¯, </a:t>
            </a:r>
          </a:p>
          <a:p>
            <a:r>
              <a:rPr lang="pt-BR" smtClean="0">
                <a:solidFill>
                  <a:srgbClr val="000000"/>
                </a:solidFill>
                <a:latin typeface="Calibri" pitchFamily="34" charset="0"/>
              </a:rPr>
              <a:t>os consumidores importam o produto</a:t>
            </a:r>
            <a:endParaRPr lang="pt-BR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496824" y="2406134"/>
            <a:ext cx="336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mtClean="0">
                <a:solidFill>
                  <a:srgbClr val="000000"/>
                </a:solidFill>
                <a:latin typeface="Calibri" pitchFamily="34" charset="0"/>
              </a:rPr>
              <a:t>p¯</a:t>
            </a:r>
            <a:endParaRPr lang="pt-BR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496824" y="4387334"/>
            <a:ext cx="336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mtClean="0">
                <a:solidFill>
                  <a:srgbClr val="000000"/>
                </a:solidFill>
                <a:latin typeface="Calibri" pitchFamily="34" charset="0"/>
              </a:rPr>
              <a:t>p_</a:t>
            </a:r>
            <a:endParaRPr lang="pt-BR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upo 14"/>
          <p:cNvGrpSpPr/>
          <p:nvPr/>
        </p:nvGrpSpPr>
        <p:grpSpPr>
          <a:xfrm>
            <a:off x="1336611" y="1690688"/>
            <a:ext cx="5206481" cy="4344311"/>
            <a:chOff x="1782147" y="1690688"/>
            <a:chExt cx="6941975" cy="4344311"/>
          </a:xfrm>
        </p:grpSpPr>
        <p:cxnSp>
          <p:nvCxnSpPr>
            <p:cNvPr id="7" name="Conector reto 6"/>
            <p:cNvCxnSpPr/>
            <p:nvPr/>
          </p:nvCxnSpPr>
          <p:spPr>
            <a:xfrm>
              <a:off x="1782147" y="1690688"/>
              <a:ext cx="4133461" cy="3889018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27"/>
            <p:cNvSpPr txBox="1">
              <a:spLocks noChangeArrowheads="1"/>
            </p:cNvSpPr>
            <p:nvPr/>
          </p:nvSpPr>
          <p:spPr bwMode="auto">
            <a:xfrm>
              <a:off x="5915609" y="5388668"/>
              <a:ext cx="28085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b="1">
                  <a:latin typeface="Calibri" pitchFamily="34" charset="0"/>
                </a:rPr>
                <a:t>DEMANDA </a:t>
              </a:r>
              <a:r>
                <a:rPr lang="pt-BR" b="1" smtClean="0">
                  <a:latin typeface="Calibri" pitchFamily="34" charset="0"/>
                </a:rPr>
                <a:t>DOMÉSTICA</a:t>
              </a:r>
              <a:endParaRPr lang="pt-BR" b="1">
                <a:latin typeface="Calibri" pitchFamily="34" charset="0"/>
              </a:endParaRPr>
            </a:p>
          </p:txBody>
        </p:sp>
      </p:grpSp>
      <p:grpSp>
        <p:nvGrpSpPr>
          <p:cNvPr id="3" name="Grupo 15"/>
          <p:cNvGrpSpPr/>
          <p:nvPr/>
        </p:nvGrpSpPr>
        <p:grpSpPr>
          <a:xfrm>
            <a:off x="3579223" y="1634195"/>
            <a:ext cx="5000275" cy="4104754"/>
            <a:chOff x="4772297" y="1634195"/>
            <a:chExt cx="6667033" cy="4104754"/>
          </a:xfrm>
        </p:grpSpPr>
        <p:cxnSp>
          <p:nvCxnSpPr>
            <p:cNvPr id="13" name="Conector reto 12"/>
            <p:cNvCxnSpPr/>
            <p:nvPr/>
          </p:nvCxnSpPr>
          <p:spPr>
            <a:xfrm flipV="1">
              <a:off x="4772297" y="2009665"/>
              <a:ext cx="4310743" cy="3729284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27"/>
            <p:cNvSpPr txBox="1">
              <a:spLocks noChangeArrowheads="1"/>
            </p:cNvSpPr>
            <p:nvPr/>
          </p:nvSpPr>
          <p:spPr bwMode="auto">
            <a:xfrm>
              <a:off x="9101493" y="1634195"/>
              <a:ext cx="233783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b="1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</a:rPr>
                <a:t>OFERTA DOMÉSTICA</a:t>
              </a:r>
              <a:endParaRPr lang="pt-BR" b="1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39" name="CaixaDeTexto 38"/>
          <p:cNvSpPr txBox="1"/>
          <p:nvPr/>
        </p:nvSpPr>
        <p:spPr>
          <a:xfrm>
            <a:off x="4608700" y="4678112"/>
            <a:ext cx="2897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/>
              <a:t>Para preços menores que </a:t>
            </a:r>
            <a:r>
              <a:rPr lang="pt-BR" smtClean="0">
                <a:solidFill>
                  <a:srgbClr val="000000"/>
                </a:solidFill>
                <a:latin typeface="Calibri" pitchFamily="34" charset="0"/>
              </a:rPr>
              <a:t>p_, </a:t>
            </a:r>
          </a:p>
          <a:p>
            <a:r>
              <a:rPr lang="pt-BR" smtClean="0">
                <a:solidFill>
                  <a:srgbClr val="000000"/>
                </a:solidFill>
                <a:latin typeface="Calibri" pitchFamily="34" charset="0"/>
              </a:rPr>
              <a:t>os produtores exportam o produto</a:t>
            </a:r>
            <a:endParaRPr lang="pt-BR" baseline="30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 flipV="1">
            <a:off x="3602238" y="1880003"/>
            <a:ext cx="3304748" cy="399738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ea typeface="ＭＳ Ｐゴシック" pitchFamily="34" charset="-128"/>
              </a:rPr>
              <a:t>País exportador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836613" y="1791479"/>
            <a:ext cx="0" cy="4077511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09550" y="1363335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mtClean="0">
                <a:solidFill>
                  <a:srgbClr val="000000"/>
                </a:solidFill>
                <a:latin typeface="Calibri" pitchFamily="34" charset="0"/>
              </a:rPr>
              <a:t>preço</a:t>
            </a:r>
          </a:p>
          <a:p>
            <a:r>
              <a:rPr lang="pt-BR" smtClean="0">
                <a:solidFill>
                  <a:srgbClr val="000000"/>
                </a:solidFill>
                <a:latin typeface="Calibri" pitchFamily="34" charset="0"/>
              </a:rPr>
              <a:t>(R$)</a:t>
            </a:r>
            <a:endParaRPr lang="pt-BR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7010400" y="5907090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Calibri" pitchFamily="34" charset="0"/>
              </a:rPr>
              <a:t>Quantidade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836613" y="4572001"/>
            <a:ext cx="6554787" cy="11115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46" name="TextBox 27"/>
          <p:cNvSpPr txBox="1">
            <a:spLocks noChangeArrowheads="1"/>
          </p:cNvSpPr>
          <p:nvPr/>
        </p:nvSpPr>
        <p:spPr bwMode="auto">
          <a:xfrm>
            <a:off x="7391400" y="4387334"/>
            <a:ext cx="1670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0E6BFF"/>
                </a:solidFill>
                <a:latin typeface="Calibri" pitchFamily="34" charset="0"/>
              </a:rPr>
              <a:t>DEMANDA EXTERNA</a:t>
            </a:r>
          </a:p>
        </p:txBody>
      </p: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839788" y="2590800"/>
            <a:ext cx="6551612" cy="1588"/>
          </a:xfrm>
          <a:prstGeom prst="line">
            <a:avLst/>
          </a:prstGeom>
          <a:noFill/>
          <a:ln w="44450">
            <a:solidFill>
              <a:srgbClr val="FF0000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7391400" y="2420144"/>
            <a:ext cx="1482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smtClean="0">
                <a:solidFill>
                  <a:srgbClr val="FF0000"/>
                </a:solidFill>
                <a:latin typeface="Calibri" pitchFamily="34" charset="0"/>
              </a:rPr>
              <a:t>OFERTA </a:t>
            </a:r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EXTERNA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496824" y="2406134"/>
            <a:ext cx="336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mtClean="0">
                <a:solidFill>
                  <a:srgbClr val="000000"/>
                </a:solidFill>
                <a:latin typeface="Calibri" pitchFamily="34" charset="0"/>
              </a:rPr>
              <a:t>p¯</a:t>
            </a:r>
            <a:endParaRPr lang="pt-BR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496824" y="4387334"/>
            <a:ext cx="336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mtClean="0">
                <a:solidFill>
                  <a:srgbClr val="000000"/>
                </a:solidFill>
                <a:latin typeface="Calibri" pitchFamily="34" charset="0"/>
              </a:rPr>
              <a:t>p_</a:t>
            </a:r>
            <a:endParaRPr lang="pt-BR" baseline="3000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085392" y="2590801"/>
            <a:ext cx="1590869" cy="202163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7"/>
          <p:cNvSpPr txBox="1">
            <a:spLocks noChangeArrowheads="1"/>
          </p:cNvSpPr>
          <p:nvPr/>
        </p:nvSpPr>
        <p:spPr bwMode="auto">
          <a:xfrm>
            <a:off x="4436706" y="5388668"/>
            <a:ext cx="21063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>
                <a:latin typeface="Calibri" pitchFamily="34" charset="0"/>
              </a:rPr>
              <a:t>DEMANDA </a:t>
            </a:r>
            <a:r>
              <a:rPr lang="pt-BR" b="1" smtClean="0">
                <a:latin typeface="Calibri" pitchFamily="34" charset="0"/>
              </a:rPr>
              <a:t>DOMÉSTICA</a:t>
            </a:r>
            <a:endParaRPr lang="pt-BR" b="1">
              <a:latin typeface="Calibri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4646645" y="2590800"/>
            <a:ext cx="1657719" cy="201051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/>
          <p:cNvSpPr txBox="1">
            <a:spLocks noChangeArrowheads="1"/>
          </p:cNvSpPr>
          <p:nvPr/>
        </p:nvSpPr>
        <p:spPr bwMode="auto">
          <a:xfrm>
            <a:off x="6826120" y="1634195"/>
            <a:ext cx="17533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OFERTA DOMÉSTICA</a:t>
            </a:r>
            <a:endParaRPr lang="pt-BR" b="1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3" name="Conector reto 22"/>
          <p:cNvCxnSpPr>
            <a:endCxn id="37" idx="1"/>
          </p:cNvCxnSpPr>
          <p:nvPr/>
        </p:nvCxnSpPr>
        <p:spPr>
          <a:xfrm rot="16200000" flipH="1">
            <a:off x="828410" y="2103538"/>
            <a:ext cx="4088308" cy="3128283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6"/>
          <p:cNvCxnSpPr>
            <a:cxnSpLocks noChangeShapeType="1"/>
          </p:cNvCxnSpPr>
          <p:nvPr/>
        </p:nvCxnSpPr>
        <p:spPr bwMode="auto">
          <a:xfrm flipV="1">
            <a:off x="3676261" y="4576339"/>
            <a:ext cx="3711965" cy="3389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9"/>
          <p:cNvCxnSpPr>
            <a:cxnSpLocks noChangeShapeType="1"/>
          </p:cNvCxnSpPr>
          <p:nvPr/>
        </p:nvCxnSpPr>
        <p:spPr bwMode="auto">
          <a:xfrm>
            <a:off x="6318361" y="2591594"/>
            <a:ext cx="1087036" cy="679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  <p:extLst>
      <p:ext uri="{BB962C8B-B14F-4D97-AF65-F5344CB8AC3E}">
        <p14:creationId xmlns="" xmlns:p14="http://schemas.microsoft.com/office/powerpoint/2010/main" val="5208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ea typeface="ＭＳ Ｐゴシック" pitchFamily="34" charset="-128"/>
              </a:rPr>
              <a:t>País exportador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-914399" y="4114802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Calibri" pitchFamily="34" charset="0"/>
              </a:rPr>
              <a:t>preço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7010400" y="5907090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Calibri" pitchFamily="34" charset="0"/>
              </a:rPr>
              <a:t>Quantidade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3048000" y="3505200"/>
            <a:ext cx="4191000" cy="1828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838200" y="2895600"/>
            <a:ext cx="2514600" cy="16764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41" name="TextBox 14"/>
          <p:cNvSpPr txBox="1">
            <a:spLocks noChangeArrowheads="1"/>
          </p:cNvSpPr>
          <p:nvPr/>
        </p:nvSpPr>
        <p:spPr bwMode="auto">
          <a:xfrm>
            <a:off x="5334000" y="5526090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E6BFF"/>
                </a:solidFill>
                <a:latin typeface="Calibri" pitchFamily="34" charset="0"/>
              </a:rPr>
              <a:t>DEMANDA DOMÉSTICA</a:t>
            </a:r>
          </a:p>
        </p:txBody>
      </p: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6248400" y="3135315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OFERTA DOMÉSTICA (FOB)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352800" y="4570415"/>
            <a:ext cx="4343400" cy="1587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3352800" y="4572000"/>
            <a:ext cx="2057400" cy="1335088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0800000">
            <a:off x="839788" y="4572000"/>
            <a:ext cx="2665412" cy="1588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46" name="TextBox 27"/>
          <p:cNvSpPr txBox="1">
            <a:spLocks noChangeArrowheads="1"/>
          </p:cNvSpPr>
          <p:nvPr/>
        </p:nvSpPr>
        <p:spPr bwMode="auto">
          <a:xfrm>
            <a:off x="6019800" y="4583115"/>
            <a:ext cx="243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E6BFF"/>
                </a:solidFill>
                <a:latin typeface="Calibri" pitchFamily="34" charset="0"/>
              </a:rPr>
              <a:t>DEMANDA EXTERNA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5400000">
            <a:off x="2173288" y="5295901"/>
            <a:ext cx="2360612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5400000">
            <a:off x="3621088" y="5295901"/>
            <a:ext cx="2360612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839788" y="6170615"/>
            <a:ext cx="251301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3427414" y="6172200"/>
            <a:ext cx="1373187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51" name="TextBox 37"/>
          <p:cNvSpPr txBox="1">
            <a:spLocks noChangeArrowheads="1"/>
          </p:cNvSpPr>
          <p:nvPr/>
        </p:nvSpPr>
        <p:spPr bwMode="auto">
          <a:xfrm>
            <a:off x="1066800" y="5791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Calibri" pitchFamily="34" charset="0"/>
              </a:rPr>
              <a:t>Consumo doméstico</a:t>
            </a:r>
          </a:p>
        </p:txBody>
      </p:sp>
      <p:sp>
        <p:nvSpPr>
          <p:cNvPr id="18452" name="TextBox 38"/>
          <p:cNvSpPr txBox="1">
            <a:spLocks noChangeArrowheads="1"/>
          </p:cNvSpPr>
          <p:nvPr/>
        </p:nvSpPr>
        <p:spPr bwMode="auto">
          <a:xfrm>
            <a:off x="3505200" y="5791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Calibri" pitchFamily="34" charset="0"/>
              </a:rPr>
              <a:t>Exportação</a:t>
            </a:r>
          </a:p>
        </p:txBody>
      </p: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839788" y="2590800"/>
            <a:ext cx="6551612" cy="158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54" name="TextBox 42"/>
          <p:cNvSpPr txBox="1">
            <a:spLocks noChangeArrowheads="1"/>
          </p:cNvSpPr>
          <p:nvPr/>
        </p:nvSpPr>
        <p:spPr bwMode="auto">
          <a:xfrm>
            <a:off x="6248400" y="25908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OFERTA EXTERNA (CIF)</a:t>
            </a:r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 rot="10800000">
            <a:off x="839788" y="4953000"/>
            <a:ext cx="3122612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56" name="TextBox 45"/>
          <p:cNvSpPr txBox="1">
            <a:spLocks noChangeArrowheads="1"/>
          </p:cNvSpPr>
          <p:nvPr/>
        </p:nvSpPr>
        <p:spPr bwMode="auto">
          <a:xfrm>
            <a:off x="304800" y="4572001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Calibri" pitchFamily="34" charset="0"/>
              </a:rPr>
              <a:t>Preço de autarquia</a:t>
            </a:r>
          </a:p>
        </p:txBody>
      </p:sp>
    </p:spTree>
    <p:extLst>
      <p:ext uri="{BB962C8B-B14F-4D97-AF65-F5344CB8AC3E}">
        <p14:creationId xmlns="" xmlns:p14="http://schemas.microsoft.com/office/powerpoint/2010/main" val="36598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ea typeface="ＭＳ Ｐゴシック" pitchFamily="34" charset="-128"/>
              </a:rPr>
              <a:t>País importador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-914399" y="4114802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Calibri" pitchFamily="34" charset="0"/>
              </a:rPr>
              <a:t>preço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7010400" y="5907090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Calibri" pitchFamily="34" charset="0"/>
              </a:rPr>
              <a:t>Quantidade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838200" y="4116388"/>
            <a:ext cx="1600200" cy="106521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838200" y="2895600"/>
            <a:ext cx="6629400" cy="19812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65" name="TextBox 14"/>
          <p:cNvSpPr txBox="1">
            <a:spLocks noChangeArrowheads="1"/>
          </p:cNvSpPr>
          <p:nvPr/>
        </p:nvSpPr>
        <p:spPr bwMode="auto">
          <a:xfrm>
            <a:off x="6172200" y="4887915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E6BFF"/>
                </a:solidFill>
                <a:latin typeface="Calibri" pitchFamily="34" charset="0"/>
              </a:rPr>
              <a:t>DEMANDA DOMÉSTICA</a:t>
            </a:r>
          </a:p>
        </p:txBody>
      </p:sp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5181600" y="19812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OFERTA DOMÉSTICA (FOB)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5400000">
            <a:off x="1411288" y="5295901"/>
            <a:ext cx="2360612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5400000">
            <a:off x="3621088" y="5295901"/>
            <a:ext cx="2360612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839788" y="6170615"/>
            <a:ext cx="1752600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2667000" y="6173790"/>
            <a:ext cx="213360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71" name="TextBox 37"/>
          <p:cNvSpPr txBox="1">
            <a:spLocks noChangeArrowheads="1"/>
          </p:cNvSpPr>
          <p:nvPr/>
        </p:nvSpPr>
        <p:spPr bwMode="auto">
          <a:xfrm>
            <a:off x="533400" y="5791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Calibri" pitchFamily="34" charset="0"/>
              </a:rPr>
              <a:t>Produção doméstica</a:t>
            </a:r>
          </a:p>
        </p:txBody>
      </p:sp>
      <p:sp>
        <p:nvSpPr>
          <p:cNvPr id="19472" name="TextBox 38"/>
          <p:cNvSpPr txBox="1">
            <a:spLocks noChangeArrowheads="1"/>
          </p:cNvSpPr>
          <p:nvPr/>
        </p:nvSpPr>
        <p:spPr bwMode="auto">
          <a:xfrm>
            <a:off x="2971800" y="5791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Calibri" pitchFamily="34" charset="0"/>
              </a:rPr>
              <a:t>Importação</a:t>
            </a:r>
          </a:p>
        </p:txBody>
      </p: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2590800" y="4038600"/>
            <a:ext cx="4419600" cy="158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74" name="TextBox 42"/>
          <p:cNvSpPr txBox="1">
            <a:spLocks noChangeArrowheads="1"/>
          </p:cNvSpPr>
          <p:nvPr/>
        </p:nvSpPr>
        <p:spPr bwMode="auto">
          <a:xfrm>
            <a:off x="6248400" y="3592513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OFERTA EXTERNA (CIF)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2438400" y="2286000"/>
            <a:ext cx="2667000" cy="1830388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76" name="TextBox 41"/>
          <p:cNvSpPr txBox="1">
            <a:spLocks noChangeArrowheads="1"/>
          </p:cNvSpPr>
          <p:nvPr/>
        </p:nvSpPr>
        <p:spPr bwMode="auto">
          <a:xfrm>
            <a:off x="304800" y="3200401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Calibri" pitchFamily="34" charset="0"/>
              </a:rPr>
              <a:t>Preço de autarquia</a:t>
            </a:r>
          </a:p>
        </p:txBody>
      </p: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rot="10800000">
            <a:off x="839788" y="3581400"/>
            <a:ext cx="2436812" cy="1111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ea typeface="ＭＳ Ｐゴシック" pitchFamily="34" charset="-128"/>
              </a:rPr>
              <a:t>País importador / exportador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rot="5400000" flipH="1" flipV="1">
            <a:off x="-914399" y="4114802"/>
            <a:ext cx="3505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838200" y="5867400"/>
            <a:ext cx="6934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524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Calibri" pitchFamily="34" charset="0"/>
              </a:rPr>
              <a:t>preço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7010400" y="5907090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Calibri" pitchFamily="34" charset="0"/>
              </a:rPr>
              <a:t>Quantidade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839788" y="3122615"/>
            <a:ext cx="6551612" cy="158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6248400" y="25908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OFERTA EXTERNA (CIF)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838201" y="4724400"/>
            <a:ext cx="6551613" cy="1588"/>
          </a:xfrm>
          <a:prstGeom prst="line">
            <a:avLst/>
          </a:prstGeom>
          <a:noFill/>
          <a:ln w="44450">
            <a:solidFill>
              <a:srgbClr val="00009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6096000" y="43434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E6BFF"/>
                </a:solidFill>
                <a:latin typeface="Calibri" pitchFamily="34" charset="0"/>
              </a:rPr>
              <a:t>DEMANDA EXTERNA (FOB)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1524000" y="2590800"/>
            <a:ext cx="350520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16200000" flipV="1">
            <a:off x="2590800" y="2819400"/>
            <a:ext cx="3352800" cy="274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V="1">
            <a:off x="1219200" y="1828800"/>
            <a:ext cx="2971800" cy="24384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V="1">
            <a:off x="4191000" y="3276600"/>
            <a:ext cx="2971800" cy="2438400"/>
          </a:xfrm>
          <a:prstGeom prst="line">
            <a:avLst/>
          </a:prstGeom>
          <a:noFill/>
          <a:ln w="31750">
            <a:solidFill>
              <a:srgbClr val="98480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3390900" y="3086100"/>
            <a:ext cx="114300" cy="1143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733800" y="3581400"/>
            <a:ext cx="1143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5372100" y="4686300"/>
            <a:ext cx="114300" cy="1143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pt-B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98" name="TextBox 24"/>
          <p:cNvSpPr txBox="1">
            <a:spLocks noChangeArrowheads="1"/>
          </p:cNvSpPr>
          <p:nvPr/>
        </p:nvSpPr>
        <p:spPr bwMode="auto">
          <a:xfrm>
            <a:off x="3581400" y="21336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8000"/>
                </a:solidFill>
                <a:latin typeface="Calibri" pitchFamily="34" charset="0"/>
              </a:rPr>
              <a:t>Equilíbrio com importações</a:t>
            </a:r>
          </a:p>
        </p:txBody>
      </p:sp>
      <p:sp>
        <p:nvSpPr>
          <p:cNvPr id="20499" name="TextBox 25"/>
          <p:cNvSpPr txBox="1">
            <a:spLocks noChangeArrowheads="1"/>
          </p:cNvSpPr>
          <p:nvPr/>
        </p:nvSpPr>
        <p:spPr bwMode="auto">
          <a:xfrm>
            <a:off x="3886200" y="3440115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000000"/>
                </a:solidFill>
                <a:latin typeface="Calibri" pitchFamily="34" charset="0"/>
              </a:rPr>
              <a:t>Equilíbrio de autossuficiência</a:t>
            </a:r>
          </a:p>
        </p:txBody>
      </p:sp>
      <p:sp>
        <p:nvSpPr>
          <p:cNvPr id="20500" name="TextBox 26"/>
          <p:cNvSpPr txBox="1">
            <a:spLocks noChangeArrowheads="1"/>
          </p:cNvSpPr>
          <p:nvPr/>
        </p:nvSpPr>
        <p:spPr bwMode="auto">
          <a:xfrm>
            <a:off x="5334000" y="47244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800000"/>
                </a:solidFill>
                <a:latin typeface="Calibri" pitchFamily="34" charset="0"/>
              </a:rPr>
              <a:t>Equilíbrio com exportações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ea typeface="ＭＳ Ｐゴシック" pitchFamily="34" charset="-128"/>
              </a:rPr>
              <a:t>Economia aberta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>
                <a:ea typeface="ＭＳ Ｐゴシック" pitchFamily="34" charset="-128"/>
              </a:rPr>
              <a:t>A amplitude da variação dos preços é menor que numa economia fechada</a:t>
            </a:r>
          </a:p>
          <a:p>
            <a:pPr eaLnBrk="1" hangingPunct="1"/>
            <a:r>
              <a:rPr lang="pt-BR" smtClean="0">
                <a:ea typeface="ＭＳ Ｐゴシック" pitchFamily="34" charset="-128"/>
              </a:rPr>
              <a:t>A quantidade ofertada total (produção doméstica + importações) é maior ou igual à de uma economia fechada</a:t>
            </a:r>
          </a:p>
          <a:p>
            <a:pPr eaLnBrk="1" hangingPunct="1"/>
            <a:r>
              <a:rPr lang="pt-BR" smtClean="0">
                <a:ea typeface="ＭＳ Ｐゴシック" pitchFamily="34" charset="-128"/>
              </a:rPr>
              <a:t>A diferença entre preços domésticos e preços externos corresponde aos custos de realizar o comércio externo (importações e exportações)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Comércio Exterior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29" y="1195792"/>
            <a:ext cx="8561451" cy="55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Mercado e Eficiência</a:t>
            </a:r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1885950"/>
            <a:ext cx="46005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Ganhos da Troca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3857628"/>
            <a:ext cx="8229600" cy="2328866"/>
          </a:xfrm>
        </p:spPr>
        <p:txBody>
          <a:bodyPr/>
          <a:lstStyle/>
          <a:p>
            <a:r>
              <a:rPr lang="pt-BR" dirty="0" smtClean="0"/>
              <a:t>O Sr. Crusoé é um pescador hábil, mas tem dificuldade em apanhar cocos.</a:t>
            </a:r>
          </a:p>
          <a:p>
            <a:r>
              <a:rPr lang="pt-BR" dirty="0" smtClean="0"/>
              <a:t>O Sr. Sexta Feira apanha cocos com facilidade, mas não tem tanta habilidade para pescar. </a:t>
            </a:r>
            <a:endParaRPr lang="pt-B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286000" cy="351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Produção em um dia normal e muito esforço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596" y="2643182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Cocos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Peixes</a:t>
                      </a:r>
                      <a:endParaRPr lang="pt-B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Robinson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5 kg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10 kg</a:t>
                      </a:r>
                      <a:endParaRPr lang="pt-B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Sexta Feira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20 kg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2 kg</a:t>
                      </a:r>
                      <a:endParaRPr lang="pt-BR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Possibilidades de Produção</a:t>
            </a:r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 rot="5400000" flipH="1" flipV="1">
            <a:off x="-179421" y="3321843"/>
            <a:ext cx="4501388" cy="79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 flipV="1">
            <a:off x="2071670" y="5572140"/>
            <a:ext cx="4491864" cy="1031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071538" y="142873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Cocos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929322" y="557214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Peixes</a:t>
            </a:r>
            <a:endParaRPr lang="pt-BR" dirty="0">
              <a:solidFill>
                <a:srgbClr val="C00000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071670" y="4500570"/>
            <a:ext cx="2643206" cy="107157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16200000" flipH="1">
            <a:off x="321439" y="3107529"/>
            <a:ext cx="4214842" cy="714380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500826" y="16430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Sexta Feira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429388" y="12858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Robinson</a:t>
            </a:r>
            <a:endParaRPr lang="pt-BR" dirty="0">
              <a:solidFill>
                <a:srgbClr val="00B050"/>
              </a:solidFill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2071670" y="1357298"/>
            <a:ext cx="5143536" cy="4214842"/>
            <a:chOff x="2071670" y="1357298"/>
            <a:chExt cx="5143536" cy="4214842"/>
          </a:xfrm>
        </p:grpSpPr>
        <p:sp>
          <p:nvSpPr>
            <p:cNvPr id="19" name="Retângulo 18"/>
            <p:cNvSpPr/>
            <p:nvPr/>
          </p:nvSpPr>
          <p:spPr>
            <a:xfrm>
              <a:off x="2071670" y="1357298"/>
              <a:ext cx="2643206" cy="42148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786314" y="4572008"/>
              <a:ext cx="2428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Possibilidades de produção e consumo com troca</a:t>
              </a:r>
              <a:endParaRPr lang="pt-BR" dirty="0"/>
            </a:p>
          </p:txBody>
        </p:sp>
      </p:grpSp>
      <p:sp>
        <p:nvSpPr>
          <p:cNvPr id="24" name="Forma livre 23"/>
          <p:cNvSpPr/>
          <p:nvPr/>
        </p:nvSpPr>
        <p:spPr>
          <a:xfrm>
            <a:off x="2085975" y="1362075"/>
            <a:ext cx="2600325" cy="4171950"/>
          </a:xfrm>
          <a:custGeom>
            <a:avLst/>
            <a:gdLst>
              <a:gd name="connsiteX0" fmla="*/ 0 w 2600325"/>
              <a:gd name="connsiteY0" fmla="*/ 19050 h 4171950"/>
              <a:gd name="connsiteX1" fmla="*/ 581025 w 2600325"/>
              <a:gd name="connsiteY1" fmla="*/ 3352800 h 4171950"/>
              <a:gd name="connsiteX2" fmla="*/ 2600325 w 2600325"/>
              <a:gd name="connsiteY2" fmla="*/ 4171950 h 4171950"/>
              <a:gd name="connsiteX3" fmla="*/ 2590800 w 2600325"/>
              <a:gd name="connsiteY3" fmla="*/ 0 h 4171950"/>
              <a:gd name="connsiteX4" fmla="*/ 0 w 2600325"/>
              <a:gd name="connsiteY4" fmla="*/ 19050 h 41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325" h="4171950">
                <a:moveTo>
                  <a:pt x="0" y="19050"/>
                </a:moveTo>
                <a:lnTo>
                  <a:pt x="581025" y="3352800"/>
                </a:lnTo>
                <a:lnTo>
                  <a:pt x="2600325" y="4171950"/>
                </a:lnTo>
                <a:lnTo>
                  <a:pt x="2590800" y="0"/>
                </a:lnTo>
                <a:lnTo>
                  <a:pt x="0" y="190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5357818" y="2571744"/>
            <a:ext cx="3000396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Conjunto de possibilidades superiores às alcançáveis se Robinson e Sexta não trocarem.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Eficiência de </a:t>
            </a:r>
            <a:r>
              <a:rPr lang="pt-BR" dirty="0" err="1" smtClean="0"/>
              <a:t>Pareto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alocação (distribuição de bens) é eficiente no sentido de </a:t>
            </a:r>
            <a:r>
              <a:rPr lang="pt-BR" dirty="0" err="1" smtClean="0"/>
              <a:t>Pareto</a:t>
            </a:r>
            <a:r>
              <a:rPr lang="pt-BR" dirty="0" smtClean="0"/>
              <a:t> se:</a:t>
            </a:r>
          </a:p>
          <a:p>
            <a:pPr lvl="1"/>
            <a:r>
              <a:rPr lang="pt-BR" dirty="0" smtClean="0"/>
              <a:t> não for possível melhorar a situação de um agente sem piorar a de pelo menos um outro agente, por meio da realocação dos bens.</a:t>
            </a:r>
            <a:endParaRPr lang="pt-BR" dirty="0"/>
          </a:p>
          <a:p>
            <a:pPr lvl="1"/>
            <a:r>
              <a:rPr lang="pt-BR" dirty="0" smtClean="0"/>
              <a:t>todos os ganhos de troca possíveis já tiverem se realizado.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 competitivo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Teoremas fundamentais da Economia do Bem-Estar (</a:t>
            </a:r>
            <a:r>
              <a:rPr lang="pt-BR" dirty="0" err="1" smtClean="0"/>
              <a:t>Welfare</a:t>
            </a:r>
            <a:r>
              <a:rPr lang="pt-BR" dirty="0" smtClean="0"/>
              <a:t> </a:t>
            </a:r>
            <a:r>
              <a:rPr lang="pt-BR" dirty="0" err="1" smtClean="0"/>
              <a:t>Economics</a:t>
            </a:r>
            <a:r>
              <a:rPr lang="pt-BR" dirty="0" smtClean="0"/>
              <a:t>)</a:t>
            </a:r>
          </a:p>
          <a:p>
            <a:r>
              <a:rPr lang="pt-BR" dirty="0" smtClean="0"/>
              <a:t>Toda alocação resultante de um </a:t>
            </a:r>
            <a:r>
              <a:rPr lang="pt-BR" dirty="0" err="1" smtClean="0"/>
              <a:t>proceso</a:t>
            </a:r>
            <a:r>
              <a:rPr lang="pt-BR" dirty="0" smtClean="0"/>
              <a:t> de mercado competitivo é eficiente (segundo o critério de </a:t>
            </a:r>
            <a:r>
              <a:rPr lang="pt-BR" dirty="0" err="1" smtClean="0"/>
              <a:t>Pareto</a:t>
            </a:r>
            <a:r>
              <a:rPr lang="pt-BR" dirty="0" smtClean="0"/>
              <a:t>.</a:t>
            </a:r>
          </a:p>
          <a:p>
            <a:r>
              <a:rPr lang="pt-BR" dirty="0" smtClean="0"/>
              <a:t>Qualquer alocação eficiente pode ser alcançada por um processo de mercado competitivo.</a:t>
            </a: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Falhas de Mercado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mercado não conduz a alocações eficientes na presença de:</a:t>
            </a:r>
          </a:p>
          <a:p>
            <a:pPr lvl="1"/>
            <a:r>
              <a:rPr lang="pt-BR" dirty="0" smtClean="0"/>
              <a:t>Poder de mercado (monopólios, poder de mercado)</a:t>
            </a:r>
          </a:p>
          <a:p>
            <a:pPr lvl="1"/>
            <a:r>
              <a:rPr lang="pt-BR" dirty="0" err="1" smtClean="0"/>
              <a:t>Externalidades</a:t>
            </a:r>
            <a:r>
              <a:rPr lang="pt-BR" dirty="0" smtClean="0"/>
              <a:t> negativas e positivas (custos impostos a agentes externos à unidade tomadora de decisão)</a:t>
            </a:r>
          </a:p>
          <a:p>
            <a:pPr lvl="1"/>
            <a:r>
              <a:rPr lang="pt-BR" dirty="0" smtClean="0"/>
              <a:t>Bens públicos (bens não exclusivos e não rivais)</a:t>
            </a:r>
          </a:p>
          <a:p>
            <a:pPr lvl="1"/>
            <a:r>
              <a:rPr lang="pt-BR" dirty="0" smtClean="0"/>
              <a:t>Informação incompleta ou assimétrica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smtClean="0">
                <a:ea typeface="ＭＳ Ｐゴシック" pitchFamily="34" charset="-128"/>
              </a:rPr>
              <a:t>Economia aberta – Formação de preços</a:t>
            </a:r>
            <a:endParaRPr lang="pt-BR" sz="3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3517" y="2463021"/>
            <a:ext cx="558577" cy="34579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7178" y="5188191"/>
            <a:ext cx="458831" cy="49208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810" y="2417900"/>
            <a:ext cx="458831" cy="49208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6455" y="5334487"/>
            <a:ext cx="558577" cy="34579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3" name="Retângulo 22"/>
          <p:cNvSpPr/>
          <p:nvPr/>
        </p:nvSpPr>
        <p:spPr>
          <a:xfrm>
            <a:off x="1928794" y="3071810"/>
            <a:ext cx="1269641" cy="323166"/>
          </a:xfrm>
          <a:prstGeom prst="rect">
            <a:avLst/>
          </a:prstGeom>
          <a:noFill/>
          <a:ln w="476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3384509" y="1543660"/>
            <a:ext cx="211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EXPORTAÇÃO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233332" y="3090008"/>
            <a:ext cx="133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R$ </a:t>
            </a:r>
            <a:r>
              <a:rPr lang="pt-BR" dirty="0" smtClean="0"/>
              <a:t>240 </a:t>
            </a:r>
            <a:endParaRPr lang="pt-BR" dirty="0" smtClean="0"/>
          </a:p>
        </p:txBody>
      </p:sp>
      <p:grpSp>
        <p:nvGrpSpPr>
          <p:cNvPr id="3" name="Grupo 46"/>
          <p:cNvGrpSpPr/>
          <p:nvPr/>
        </p:nvGrpSpPr>
        <p:grpSpPr>
          <a:xfrm>
            <a:off x="509631" y="2343325"/>
            <a:ext cx="7244108" cy="1768560"/>
            <a:chOff x="679508" y="2343324"/>
            <a:chExt cx="9658810" cy="1768560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932" y="2343324"/>
              <a:ext cx="452181" cy="465487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1034" y="2343324"/>
              <a:ext cx="518679" cy="492086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6438" y="2409822"/>
              <a:ext cx="345786" cy="425588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03043" y="2409822"/>
              <a:ext cx="345786" cy="425588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9158" y="2343324"/>
              <a:ext cx="518679" cy="492086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9060024" y="3043842"/>
              <a:ext cx="1278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smtClean="0">
                  <a:solidFill>
                    <a:schemeClr val="accent6">
                      <a:lumMod val="50000"/>
                    </a:schemeClr>
                  </a:solidFill>
                </a:rPr>
                <a:t>US$ 100</a:t>
              </a:r>
              <a:endParaRPr lang="pt-BR" b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781730" y="3042760"/>
              <a:ext cx="1278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mtClean="0"/>
                <a:t>- US$ 5</a:t>
              </a:r>
            </a:p>
            <a:p>
              <a:r>
                <a:rPr lang="pt-BR" smtClean="0"/>
                <a:t>US$ 95</a:t>
              </a:r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193388" y="3042760"/>
              <a:ext cx="1278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mtClean="0"/>
                <a:t>- US$ 15</a:t>
              </a:r>
            </a:p>
            <a:p>
              <a:r>
                <a:rPr lang="pt-BR" smtClean="0"/>
                <a:t>US$ 80</a:t>
              </a:r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310840" y="3042760"/>
              <a:ext cx="18804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- US$ 5</a:t>
              </a:r>
            </a:p>
            <a:p>
              <a:r>
                <a:rPr lang="pt-BR" dirty="0" smtClean="0"/>
                <a:t>US$ 75</a:t>
              </a:r>
              <a:endParaRPr lang="pt-BR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767885" y="3087691"/>
              <a:ext cx="1033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mtClean="0"/>
                <a:t>- R$ 20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79508" y="3087691"/>
              <a:ext cx="1033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smtClean="0"/>
                <a:t>R$ 220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4310840" y="3337932"/>
              <a:ext cx="1404157" cy="323166"/>
            </a:xfrm>
            <a:prstGeom prst="rect">
              <a:avLst/>
            </a:prstGeom>
            <a:noFill/>
            <a:ln w="476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Conector de seta reta 24"/>
            <p:cNvCxnSpPr>
              <a:endCxn id="23" idx="3"/>
            </p:cNvCxnSpPr>
            <p:nvPr/>
          </p:nvCxnSpPr>
          <p:spPr>
            <a:xfrm rot="10800000">
              <a:off x="4264580" y="3233393"/>
              <a:ext cx="432525" cy="2236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/>
            <p:cNvSpPr txBox="1"/>
            <p:nvPr/>
          </p:nvSpPr>
          <p:spPr>
            <a:xfrm>
              <a:off x="3088233" y="3588664"/>
              <a:ext cx="12688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R$ 3,20/US$</a:t>
              </a:r>
              <a:endParaRPr lang="pt-BR" dirty="0" smtClean="0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3450015" y="4484352"/>
            <a:ext cx="212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IMPORTAÇÃO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501" y="5225601"/>
            <a:ext cx="339136" cy="465487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4655" y="5172068"/>
            <a:ext cx="389009" cy="492086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1207" y="5238566"/>
            <a:ext cx="259340" cy="425588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8661" y="5238566"/>
            <a:ext cx="259340" cy="425588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5748" y="5172068"/>
            <a:ext cx="389009" cy="492086"/>
          </a:xfrm>
          <a:prstGeom prst="rect">
            <a:avLst/>
          </a:prstGeom>
        </p:spPr>
      </p:pic>
      <p:sp>
        <p:nvSpPr>
          <p:cNvPr id="54" name="CaixaDeTexto 53"/>
          <p:cNvSpPr txBox="1"/>
          <p:nvPr/>
        </p:nvSpPr>
        <p:spPr>
          <a:xfrm>
            <a:off x="6946396" y="5872586"/>
            <a:ext cx="95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mtClean="0">
                <a:solidFill>
                  <a:schemeClr val="accent6">
                    <a:lumMod val="50000"/>
                  </a:schemeClr>
                </a:solidFill>
              </a:rPr>
              <a:t>US$ 100</a:t>
            </a:r>
            <a:endParaRPr lang="pt-BR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5987676" y="5871505"/>
            <a:ext cx="95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/>
              <a:t>+ US$ 5</a:t>
            </a:r>
          </a:p>
          <a:p>
            <a:r>
              <a:rPr lang="pt-BR" smtClean="0"/>
              <a:t>US$ 105</a:t>
            </a:r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4796419" y="5871505"/>
            <a:ext cx="958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/>
              <a:t>+ US$ 15</a:t>
            </a:r>
          </a:p>
          <a:p>
            <a:r>
              <a:rPr lang="pt-BR" smtClean="0"/>
              <a:t>US$ 120</a:t>
            </a:r>
            <a:endParaRPr lang="pt-BR"/>
          </a:p>
        </p:txBody>
      </p:sp>
      <p:sp>
        <p:nvSpPr>
          <p:cNvPr id="57" name="CaixaDeTexto 56"/>
          <p:cNvSpPr txBox="1"/>
          <p:nvPr/>
        </p:nvSpPr>
        <p:spPr>
          <a:xfrm>
            <a:off x="3384508" y="5871505"/>
            <a:ext cx="10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+ US$ 5</a:t>
            </a:r>
          </a:p>
          <a:p>
            <a:r>
              <a:rPr lang="pt-BR" dirty="0" smtClean="0"/>
              <a:t>US$ 125</a:t>
            </a:r>
            <a:endParaRPr lang="pt-BR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1477292" y="5916435"/>
            <a:ext cx="77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+</a:t>
            </a:r>
            <a:r>
              <a:rPr lang="pt-BR" smtClean="0"/>
              <a:t>R$ 20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661010" y="5916435"/>
            <a:ext cx="77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mtClean="0"/>
              <a:t>R$ 420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3384509" y="6166676"/>
            <a:ext cx="973177" cy="323166"/>
          </a:xfrm>
          <a:prstGeom prst="rect">
            <a:avLst/>
          </a:prstGeom>
          <a:noFill/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1" name="Conector de seta reta 60"/>
          <p:cNvCxnSpPr/>
          <p:nvPr/>
        </p:nvCxnSpPr>
        <p:spPr>
          <a:xfrm flipH="1" flipV="1">
            <a:off x="3019038" y="6104573"/>
            <a:ext cx="324394" cy="223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2455516" y="6264603"/>
            <a:ext cx="95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mtClean="0"/>
              <a:t>R$ 3,20/US$</a:t>
            </a:r>
            <a:endParaRPr lang="pt-BR" smtClean="0"/>
          </a:p>
        </p:txBody>
      </p:sp>
      <p:sp>
        <p:nvSpPr>
          <p:cNvPr id="63" name="Retângulo 62"/>
          <p:cNvSpPr/>
          <p:nvPr/>
        </p:nvSpPr>
        <p:spPr>
          <a:xfrm>
            <a:off x="2374338" y="5734086"/>
            <a:ext cx="1197530" cy="323166"/>
          </a:xfrm>
          <a:prstGeom prst="rect">
            <a:avLst/>
          </a:prstGeom>
          <a:noFill/>
          <a:ln w="476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/>
          <p:cNvSpPr txBox="1"/>
          <p:nvPr/>
        </p:nvSpPr>
        <p:spPr>
          <a:xfrm>
            <a:off x="2374338" y="5731769"/>
            <a:ext cx="98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R$  400</a:t>
            </a:r>
            <a:endParaRPr lang="pt-BR" dirty="0" smtClean="0"/>
          </a:p>
        </p:txBody>
      </p:sp>
      <p:cxnSp>
        <p:nvCxnSpPr>
          <p:cNvPr id="66" name="Conector de seta reta 65"/>
          <p:cNvCxnSpPr/>
          <p:nvPr/>
        </p:nvCxnSpPr>
        <p:spPr>
          <a:xfrm flipV="1">
            <a:off x="1235316" y="2605486"/>
            <a:ext cx="428680" cy="2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 flipV="1">
            <a:off x="3344039" y="2599261"/>
            <a:ext cx="428680" cy="2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 flipV="1">
            <a:off x="6351156" y="2602550"/>
            <a:ext cx="428680" cy="2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 flipV="1">
            <a:off x="2389979" y="2605491"/>
            <a:ext cx="428680" cy="2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 flipV="1">
            <a:off x="4221117" y="2602369"/>
            <a:ext cx="428680" cy="2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/>
          <p:nvPr/>
        </p:nvCxnSpPr>
        <p:spPr>
          <a:xfrm flipV="1">
            <a:off x="5364121" y="2605473"/>
            <a:ext cx="428680" cy="2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/>
          <p:nvPr/>
        </p:nvCxnSpPr>
        <p:spPr>
          <a:xfrm flipV="1">
            <a:off x="6558198" y="5458345"/>
            <a:ext cx="428680" cy="2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/>
          <p:nvPr/>
        </p:nvCxnSpPr>
        <p:spPr>
          <a:xfrm flipV="1">
            <a:off x="5440857" y="5461457"/>
            <a:ext cx="428680" cy="2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/>
          <p:nvPr/>
        </p:nvCxnSpPr>
        <p:spPr>
          <a:xfrm flipV="1">
            <a:off x="4267529" y="5483228"/>
            <a:ext cx="428680" cy="2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/>
          <p:nvPr/>
        </p:nvCxnSpPr>
        <p:spPr>
          <a:xfrm flipV="1">
            <a:off x="3444102" y="5486338"/>
            <a:ext cx="428680" cy="2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/>
          <p:nvPr/>
        </p:nvCxnSpPr>
        <p:spPr>
          <a:xfrm flipV="1">
            <a:off x="1187799" y="5490648"/>
            <a:ext cx="428680" cy="2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e seta reta 78"/>
          <p:cNvCxnSpPr/>
          <p:nvPr/>
        </p:nvCxnSpPr>
        <p:spPr>
          <a:xfrm flipV="1">
            <a:off x="2446762" y="5468875"/>
            <a:ext cx="428680" cy="2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69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90563"/>
            <a:ext cx="41148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49175"/>
          <a:stretch>
            <a:fillRect/>
          </a:stretch>
        </p:blipFill>
        <p:spPr bwMode="auto">
          <a:xfrm>
            <a:off x="214281" y="214287"/>
            <a:ext cx="1935949" cy="78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6269"/>
          <a:stretch>
            <a:fillRect/>
          </a:stretch>
        </p:blipFill>
        <p:spPr bwMode="auto">
          <a:xfrm>
            <a:off x="183999" y="1145467"/>
            <a:ext cx="1959109" cy="92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14282" y="6286520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err="1" smtClean="0">
                <a:hlinkClick r:id="rId5"/>
              </a:rPr>
              <a:t>wwwold</a:t>
            </a:r>
            <a:r>
              <a:rPr lang="pt-BR" i="1" dirty="0" smtClean="0">
                <a:hlinkClick r:id="rId5"/>
              </a:rPr>
              <a:t>.</a:t>
            </a:r>
            <a:r>
              <a:rPr lang="pt-BR" i="1" dirty="0" err="1" smtClean="0">
                <a:hlinkClick r:id="rId5"/>
              </a:rPr>
              <a:t>imb</a:t>
            </a:r>
            <a:r>
              <a:rPr lang="pt-BR" i="1" dirty="0" smtClean="0">
                <a:hlinkClick r:id="rId5"/>
              </a:rPr>
              <a:t>.</a:t>
            </a:r>
            <a:r>
              <a:rPr lang="pt-BR" i="1" dirty="0" err="1" smtClean="0">
                <a:hlinkClick r:id="rId5"/>
              </a:rPr>
              <a:t>go</a:t>
            </a:r>
            <a:r>
              <a:rPr lang="pt-BR" i="1" dirty="0" smtClean="0">
                <a:hlinkClick r:id="rId5"/>
              </a:rPr>
              <a:t>.</a:t>
            </a:r>
            <a:r>
              <a:rPr lang="pt-BR" i="1" dirty="0" err="1" smtClean="0">
                <a:hlinkClick r:id="rId5"/>
              </a:rPr>
              <a:t>gov.br/pub/conj/conj15/artigo05.pdf</a:t>
            </a:r>
            <a:endParaRPr lang="pt-BR" dirty="0">
              <a:hlinkClick r:id="rId5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8730234" cy="144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3825" t="4281" r="1739" b="2446"/>
          <a:stretch>
            <a:fillRect/>
          </a:stretch>
        </p:blipFill>
        <p:spPr bwMode="auto">
          <a:xfrm>
            <a:off x="4929190" y="4214818"/>
            <a:ext cx="3813263" cy="214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 Aberta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há barreiras técnicas nem legais para a importação e para a exportação de bens e serviços</a:t>
            </a:r>
          </a:p>
          <a:p>
            <a:r>
              <a:rPr lang="pt-BR" dirty="0" smtClean="0"/>
              <a:t>Pressuposto: país “pequeno” em relação ao mercado internacional</a:t>
            </a:r>
          </a:p>
          <a:p>
            <a:pPr lvl="1"/>
            <a:r>
              <a:rPr lang="pt-BR" dirty="0" smtClean="0"/>
              <a:t>O país exporta (ou importa) qualquer quantidade factível da commodity sem afetar seu preço no mercado internacional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Curva de demanda doméstica – inclinação negativa</a:t>
            </a:r>
          </a:p>
          <a:p>
            <a:r>
              <a:rPr lang="pt-BR" dirty="0" smtClean="0"/>
              <a:t>Curva de demanda externa – inclinação zero; elasticidade preço infinita (país pequeno)</a:t>
            </a:r>
          </a:p>
          <a:p>
            <a:r>
              <a:rPr lang="pt-BR" dirty="0" smtClean="0"/>
              <a:t>Demanda total: para cada preço, a soma das demandas doméstica e externa</a:t>
            </a:r>
          </a:p>
          <a:p>
            <a:r>
              <a:rPr lang="pt-BR" b="1" dirty="0" smtClean="0"/>
              <a:t>Os consumidores do país e os do resto do mundo competem pelo produto</a:t>
            </a:r>
            <a:endParaRPr lang="pt-BR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Arbitragem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357290" y="1428736"/>
            <a:ext cx="2428892" cy="150019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286380" y="1428736"/>
            <a:ext cx="2428892" cy="150019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571604" y="142873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Mercado Interno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643570" y="142873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Mercado Externo</a:t>
            </a:r>
            <a:endParaRPr lang="pt-BR" b="1" dirty="0"/>
          </a:p>
        </p:txBody>
      </p:sp>
      <p:sp>
        <p:nvSpPr>
          <p:cNvPr id="4098" name="AutoShape 2" descr="Resultado de imagem para tomador de decis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tomador de decis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2" name="AutoShape 6" descr="Resultado de imagem para tomador de decis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6" name="AutoShape 10" descr="Resultado de imagem para globo terres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5100658"/>
            <a:ext cx="28384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3857620" y="625348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Vendedor</a:t>
            </a:r>
            <a:endParaRPr lang="pt-BR" b="1" dirty="0"/>
          </a:p>
        </p:txBody>
      </p:sp>
      <p:sp>
        <p:nvSpPr>
          <p:cNvPr id="4111" name="AutoShape 15" descr="Resultado de imagem para caricatura de chinê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14" name="Picture 18" descr="Resultado de imagem para caricatura de chinês"/>
          <p:cNvPicPr>
            <a:picLocks noChangeAspect="1" noChangeArrowheads="1"/>
          </p:cNvPicPr>
          <p:nvPr/>
        </p:nvPicPr>
        <p:blipFill>
          <a:blip r:embed="rId3" cstate="print"/>
          <a:srcRect l="2953" r="5906" b="6327"/>
          <a:stretch>
            <a:fillRect/>
          </a:stretch>
        </p:blipFill>
        <p:spPr bwMode="auto">
          <a:xfrm>
            <a:off x="6929454" y="1857364"/>
            <a:ext cx="700050" cy="1007298"/>
          </a:xfrm>
          <a:prstGeom prst="rect">
            <a:avLst/>
          </a:prstGeom>
          <a:noFill/>
        </p:spPr>
      </p:pic>
      <p:grpSp>
        <p:nvGrpSpPr>
          <p:cNvPr id="42" name="Grupo 41"/>
          <p:cNvGrpSpPr/>
          <p:nvPr/>
        </p:nvGrpSpPr>
        <p:grpSpPr>
          <a:xfrm>
            <a:off x="1571604" y="1857364"/>
            <a:ext cx="1928826" cy="941547"/>
            <a:chOff x="1571604" y="1857364"/>
            <a:chExt cx="1928826" cy="941547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1604" y="1928802"/>
              <a:ext cx="583406" cy="87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o explicativo retangular com cantos arredondados 20"/>
            <p:cNvSpPr/>
            <p:nvPr/>
          </p:nvSpPr>
          <p:spPr>
            <a:xfrm>
              <a:off x="2285984" y="1857364"/>
              <a:ext cx="1214446" cy="500066"/>
            </a:xfrm>
            <a:prstGeom prst="wedgeRoundRectCallout">
              <a:avLst>
                <a:gd name="adj1" fmla="val -66323"/>
                <a:gd name="adj2" fmla="val 9167"/>
                <a:gd name="adj3" fmla="val 166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500298" y="192880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R$ </a:t>
              </a:r>
              <a:r>
                <a:rPr lang="pt-BR" i="1" dirty="0" smtClean="0"/>
                <a:t>X</a:t>
              </a:r>
              <a:endParaRPr lang="pt-BR" i="1" dirty="0"/>
            </a:p>
          </p:txBody>
        </p:sp>
      </p:grpSp>
      <p:sp>
        <p:nvSpPr>
          <p:cNvPr id="23" name="Texto explicativo retangular com cantos arredondados 22"/>
          <p:cNvSpPr/>
          <p:nvPr/>
        </p:nvSpPr>
        <p:spPr>
          <a:xfrm>
            <a:off x="5500694" y="1785926"/>
            <a:ext cx="1214446" cy="500066"/>
          </a:xfrm>
          <a:prstGeom prst="wedgeRoundRectCallout">
            <a:avLst>
              <a:gd name="adj1" fmla="val 63088"/>
              <a:gd name="adj2" fmla="val 75833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786446" y="184522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US$ </a:t>
            </a:r>
            <a:r>
              <a:rPr lang="pt-BR" i="1" dirty="0" smtClean="0"/>
              <a:t>Y</a:t>
            </a:r>
            <a:endParaRPr lang="pt-BR" i="1" dirty="0"/>
          </a:p>
        </p:txBody>
      </p:sp>
      <p:grpSp>
        <p:nvGrpSpPr>
          <p:cNvPr id="44" name="Grupo 43"/>
          <p:cNvGrpSpPr/>
          <p:nvPr/>
        </p:nvGrpSpPr>
        <p:grpSpPr>
          <a:xfrm>
            <a:off x="5715008" y="3000372"/>
            <a:ext cx="1500198" cy="1214446"/>
            <a:chOff x="5715008" y="3000372"/>
            <a:chExt cx="1500198" cy="1214446"/>
          </a:xfrm>
        </p:grpSpPr>
        <p:sp>
          <p:nvSpPr>
            <p:cNvPr id="25" name="Cilindro 24"/>
            <p:cNvSpPr/>
            <p:nvPr/>
          </p:nvSpPr>
          <p:spPr>
            <a:xfrm>
              <a:off x="5786446" y="3357562"/>
              <a:ext cx="1357322" cy="857256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5715008" y="3500438"/>
              <a:ext cx="1500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rgbClr val="FFFF00"/>
                  </a:solidFill>
                </a:rPr>
                <a:t>Câmbio</a:t>
              </a:r>
            </a:p>
            <a:p>
              <a:pPr algn="ctr"/>
              <a:r>
                <a:rPr lang="pt-BR" dirty="0" smtClean="0">
                  <a:solidFill>
                    <a:srgbClr val="FFFF00"/>
                  </a:solidFill>
                </a:rPr>
                <a:t>1 US$ = </a:t>
              </a:r>
              <a:r>
                <a:rPr lang="pt-BR" dirty="0" smtClean="0">
                  <a:solidFill>
                    <a:srgbClr val="FFFF00"/>
                  </a:solidFill>
                  <a:latin typeface="Symbol" pitchFamily="18" charset="2"/>
                </a:rPr>
                <a:t>e</a:t>
              </a:r>
              <a:r>
                <a:rPr lang="pt-BR" dirty="0" smtClean="0">
                  <a:solidFill>
                    <a:srgbClr val="FFFF00"/>
                  </a:solidFill>
                </a:rPr>
                <a:t> R$</a:t>
              </a:r>
              <a:endParaRPr lang="pt-BR" dirty="0">
                <a:solidFill>
                  <a:srgbClr val="FFFF00"/>
                </a:solidFill>
              </a:endParaRPr>
            </a:p>
          </p:txBody>
        </p:sp>
        <p:cxnSp>
          <p:nvCxnSpPr>
            <p:cNvPr id="29" name="Conector de seta reta 28"/>
            <p:cNvCxnSpPr/>
            <p:nvPr/>
          </p:nvCxnSpPr>
          <p:spPr>
            <a:xfrm rot="16200000" flipH="1">
              <a:off x="6142842" y="3072604"/>
              <a:ext cx="286546" cy="142082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/>
          <p:cNvGrpSpPr/>
          <p:nvPr/>
        </p:nvGrpSpPr>
        <p:grpSpPr>
          <a:xfrm>
            <a:off x="1571604" y="3000372"/>
            <a:ext cx="4857784" cy="1643074"/>
            <a:chOff x="1571604" y="3000372"/>
            <a:chExt cx="4857784" cy="1643074"/>
          </a:xfrm>
        </p:grpSpPr>
        <p:cxnSp>
          <p:nvCxnSpPr>
            <p:cNvPr id="28" name="Conector de seta reta 27"/>
            <p:cNvCxnSpPr/>
            <p:nvPr/>
          </p:nvCxnSpPr>
          <p:spPr>
            <a:xfrm rot="16200000" flipH="1">
              <a:off x="1464447" y="3107529"/>
              <a:ext cx="1500198" cy="128588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/>
            <p:cNvCxnSpPr/>
            <p:nvPr/>
          </p:nvCxnSpPr>
          <p:spPr>
            <a:xfrm rot="5400000">
              <a:off x="6072198" y="4286256"/>
              <a:ext cx="357190" cy="35719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aixaDeTexto 35"/>
          <p:cNvSpPr txBox="1"/>
          <p:nvPr/>
        </p:nvSpPr>
        <p:spPr>
          <a:xfrm>
            <a:off x="3000364" y="435769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R$ </a:t>
            </a:r>
            <a:r>
              <a:rPr lang="pt-BR" sz="2400" b="1" i="1" dirty="0" smtClean="0">
                <a:solidFill>
                  <a:srgbClr val="002060"/>
                </a:solidFill>
              </a:rPr>
              <a:t>X</a:t>
            </a:r>
            <a:r>
              <a:rPr lang="pt-BR" sz="2400" b="1" dirty="0" smtClean="0">
                <a:solidFill>
                  <a:srgbClr val="002060"/>
                </a:solidFill>
              </a:rPr>
              <a:t> </a:t>
            </a:r>
            <a:r>
              <a:rPr lang="pt-BR" sz="2400" dirty="0" smtClean="0"/>
              <a:t>= </a:t>
            </a:r>
            <a:r>
              <a:rPr lang="pt-BR" sz="2400" b="1" dirty="0" smtClean="0">
                <a:solidFill>
                  <a:srgbClr val="C00000"/>
                </a:solidFill>
                <a:latin typeface="Symbol" pitchFamily="18" charset="2"/>
              </a:rPr>
              <a:t>e</a:t>
            </a:r>
            <a:r>
              <a:rPr lang="pt-BR" sz="2400" b="1" dirty="0" smtClean="0">
                <a:solidFill>
                  <a:srgbClr val="C00000"/>
                </a:solidFill>
              </a:rPr>
              <a:t> R$/US$ </a:t>
            </a:r>
            <a:r>
              <a:rPr lang="pt-BR" sz="2400" b="1" dirty="0" err="1" smtClean="0">
                <a:solidFill>
                  <a:srgbClr val="C00000"/>
                </a:solidFill>
              </a:rPr>
              <a:t>US$</a:t>
            </a:r>
            <a:r>
              <a:rPr lang="pt-BR" sz="2400" b="1" dirty="0" smtClean="0">
                <a:solidFill>
                  <a:srgbClr val="C00000"/>
                </a:solidFill>
              </a:rPr>
              <a:t> </a:t>
            </a:r>
            <a:r>
              <a:rPr lang="pt-BR" sz="2400" b="1" i="1" dirty="0" smtClean="0">
                <a:solidFill>
                  <a:srgbClr val="C00000"/>
                </a:solidFill>
              </a:rPr>
              <a:t>Y</a:t>
            </a:r>
            <a:endParaRPr lang="pt-BR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Arbitragem</a:t>
            </a:r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000232" y="1714488"/>
          <a:ext cx="5103813" cy="3846513"/>
        </p:xfrm>
        <a:graphic>
          <a:graphicData uri="http://schemas.openxmlformats.org/presentationml/2006/ole">
            <p:oleObj spid="_x0000_s20482" name="Equação" r:id="rId3" imgW="1701720" imgH="1282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717</Words>
  <Application>Microsoft Office PowerPoint</Application>
  <PresentationFormat>Apresentação na tela (4:3)</PresentationFormat>
  <Paragraphs>153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Tema do Office</vt:lpstr>
      <vt:lpstr>Microsoft Equation 3.0</vt:lpstr>
      <vt:lpstr>ZEB-0763 Economia  Aula 3 – Estática Comparativa em Economia Aberta</vt:lpstr>
      <vt:lpstr>Comércio Exterior</vt:lpstr>
      <vt:lpstr>Economia aberta – Formação de preços</vt:lpstr>
      <vt:lpstr>Slide 4</vt:lpstr>
      <vt:lpstr>Slide 5</vt:lpstr>
      <vt:lpstr>Economia Aberta</vt:lpstr>
      <vt:lpstr>Demanda</vt:lpstr>
      <vt:lpstr>Arbitragem</vt:lpstr>
      <vt:lpstr>Arbitragem</vt:lpstr>
      <vt:lpstr>Demanda Total</vt:lpstr>
      <vt:lpstr>Oferta</vt:lpstr>
      <vt:lpstr>Arbitragem</vt:lpstr>
      <vt:lpstr>Oferta Total</vt:lpstr>
      <vt:lpstr>País exportador</vt:lpstr>
      <vt:lpstr>País exportador</vt:lpstr>
      <vt:lpstr>País exportador</vt:lpstr>
      <vt:lpstr>País importador</vt:lpstr>
      <vt:lpstr>País importador / exportador</vt:lpstr>
      <vt:lpstr>Economia aberta</vt:lpstr>
      <vt:lpstr>Mercado e Eficiência</vt:lpstr>
      <vt:lpstr>Ganhos da Troca</vt:lpstr>
      <vt:lpstr>Produção em um dia normal e muito esforço</vt:lpstr>
      <vt:lpstr>Possibilidades de Produção</vt:lpstr>
      <vt:lpstr>Eficiência de Pareto</vt:lpstr>
      <vt:lpstr>Mercado competitivo</vt:lpstr>
      <vt:lpstr>Falhas de Mercado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ZEB-0763 Economia  Aula 3 – Estática Comparativa em Economia Aberta</dc:title>
  <dc:creator>User</dc:creator>
  <cp:lastModifiedBy>User</cp:lastModifiedBy>
  <cp:revision>50</cp:revision>
  <dcterms:created xsi:type="dcterms:W3CDTF">2019-08-16T11:43:20Z</dcterms:created>
  <dcterms:modified xsi:type="dcterms:W3CDTF">2019-08-16T19:24:11Z</dcterms:modified>
</cp:coreProperties>
</file>