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58" r:id="rId5"/>
    <p:sldId id="284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305" r:id="rId19"/>
    <p:sldId id="273" r:id="rId20"/>
    <p:sldId id="274" r:id="rId21"/>
    <p:sldId id="275" r:id="rId22"/>
    <p:sldId id="276" r:id="rId23"/>
    <p:sldId id="277" r:id="rId24"/>
    <p:sldId id="278" r:id="rId25"/>
    <p:sldId id="286" r:id="rId26"/>
    <p:sldId id="283" r:id="rId27"/>
    <p:sldId id="290" r:id="rId28"/>
    <p:sldId id="285" r:id="rId29"/>
    <p:sldId id="287" r:id="rId30"/>
    <p:sldId id="289" r:id="rId31"/>
    <p:sldId id="291" r:id="rId32"/>
    <p:sldId id="306" r:id="rId33"/>
    <p:sldId id="307" r:id="rId34"/>
    <p:sldId id="293" r:id="rId35"/>
    <p:sldId id="292" r:id="rId36"/>
    <p:sldId id="294" r:id="rId37"/>
    <p:sldId id="309" r:id="rId38"/>
    <p:sldId id="295" r:id="rId39"/>
    <p:sldId id="297" r:id="rId40"/>
    <p:sldId id="299" r:id="rId41"/>
    <p:sldId id="298" r:id="rId42"/>
    <p:sldId id="300" r:id="rId43"/>
    <p:sldId id="310" r:id="rId44"/>
    <p:sldId id="311" r:id="rId45"/>
    <p:sldId id="301" r:id="rId46"/>
    <p:sldId id="302" r:id="rId47"/>
    <p:sldId id="312" r:id="rId48"/>
    <p:sldId id="303" r:id="rId49"/>
    <p:sldId id="288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16228-E39D-4ECA-8350-C011D5676A1C}" type="datetimeFigureOut">
              <a:rPr lang="pt-BR" smtClean="0"/>
              <a:pPr/>
              <a:t>18/09/2012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B6A8-8C99-4DD0-907B-98FA1F57F63A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dio e escravo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-36512" y="-27384"/>
            <a:ext cx="9180512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4096" y="764704"/>
            <a:ext cx="7772400" cy="2088232"/>
          </a:xfrm>
        </p:spPr>
        <p:txBody>
          <a:bodyPr>
            <a:noAutofit/>
          </a:bodyPr>
          <a:lstStyle/>
          <a:p>
            <a:pPr algn="r"/>
            <a:r>
              <a:rPr lang="pt-BR" sz="60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Formação do Brasil Contemporâneo</a:t>
            </a:r>
            <a:r>
              <a:rPr lang="pt-BR" sz="6000" b="1" dirty="0" smtClean="0"/>
              <a:t/>
            </a:r>
            <a:br>
              <a:rPr lang="pt-BR" sz="6000" b="1" dirty="0" smtClean="0"/>
            </a:br>
            <a:r>
              <a:rPr lang="pt-BR" sz="3600" b="1" dirty="0" smtClean="0">
                <a:ln>
                  <a:solidFill>
                    <a:schemeClr val="tx1"/>
                  </a:solidFill>
                </a:ln>
              </a:rPr>
              <a:t>Caio Prado Júnior</a:t>
            </a:r>
            <a:endParaRPr lang="pt-BR" sz="4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149080"/>
            <a:ext cx="6336704" cy="1512168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As Classes Sociais na Formação Cultural Brasileira</a:t>
            </a:r>
            <a:endParaRPr lang="pt-BR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623731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070C0"/>
                </a:solidFill>
              </a:rPr>
              <a:t>Fernanda Bojikian Cavenaghi</a:t>
            </a:r>
            <a:endParaRPr lang="pt-BR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196752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Formação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endParaRPr lang="pt-BR" sz="2800" dirty="0" smtClean="0"/>
          </a:p>
          <a:p>
            <a:endParaRPr lang="pt-BR" sz="2800" b="1" dirty="0" smtClean="0"/>
          </a:p>
          <a:p>
            <a:endParaRPr lang="pt-BR" sz="2800" b="1" dirty="0" smtClean="0"/>
          </a:p>
          <a:p>
            <a:endParaRPr lang="pt-BR" sz="2800" b="1" dirty="0" smtClean="0"/>
          </a:p>
          <a:p>
            <a:endParaRPr lang="pt-BR" sz="2800" b="1" dirty="0" smtClean="0"/>
          </a:p>
          <a:p>
            <a:r>
              <a:rPr lang="pt-BR" sz="3100" b="1" dirty="0" smtClean="0"/>
              <a:t>O negro e o índio teriam tido outro papel na formação brasileira se tivesse sido diferente o rumo dado à colonização.</a:t>
            </a:r>
            <a:endParaRPr lang="pt-BR" sz="31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115616" y="1484784"/>
            <a:ext cx="6696744" cy="1080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pt-BR" sz="2800" b="1" dirty="0" smtClean="0">
                <a:solidFill>
                  <a:schemeClr val="bg1"/>
                </a:solidFill>
              </a:rPr>
              <a:t>Passividade das culturas negras e indígenas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39952" y="2780928"/>
            <a:ext cx="720080" cy="86409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ounded Rectangle 5"/>
          <p:cNvSpPr/>
          <p:nvPr/>
        </p:nvSpPr>
        <p:spPr>
          <a:xfrm>
            <a:off x="1043608" y="3789040"/>
            <a:ext cx="7128792" cy="1080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Predominância e imposição da cultura branca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Formação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0000" lnSpcReduction="20000"/>
          </a:bodyPr>
          <a:lstStyle/>
          <a:p>
            <a:r>
              <a:rPr lang="pt-BR" sz="6000" dirty="0" smtClean="0"/>
              <a:t>A colonização se processa basicamente no objetivo de utilizar os recursos naturais do seu território para a produção extensiva;</a:t>
            </a:r>
          </a:p>
          <a:p>
            <a:r>
              <a:rPr lang="pt-BR" sz="6000" dirty="0" smtClean="0"/>
              <a:t>Única </a:t>
            </a:r>
            <a:r>
              <a:rPr lang="pt-BR" sz="6000" b="1" dirty="0" smtClean="0"/>
              <a:t>perspectiva:</a:t>
            </a:r>
            <a:r>
              <a:rPr lang="pt-BR" sz="6000" dirty="0" smtClean="0"/>
              <a:t> remuneração farta do capital que a Europa aqui encontrou;</a:t>
            </a:r>
          </a:p>
          <a:p>
            <a:r>
              <a:rPr lang="pt-BR" sz="6000" b="1" dirty="0" smtClean="0"/>
              <a:t>Subproduto da escravidão</a:t>
            </a:r>
            <a:r>
              <a:rPr lang="pt-BR" sz="6000" dirty="0" smtClean="0"/>
              <a:t>: fáceis carícias da escrava para a satisfação das necessidades sexuais do colono;</a:t>
            </a:r>
          </a:p>
          <a:p>
            <a:r>
              <a:rPr lang="pt-BR" sz="6000" dirty="0" smtClean="0"/>
              <a:t>Tais funções excluem tudo que o negro ou o índio poderiam ter trazido como valor positivo e construtor de cultura;</a:t>
            </a:r>
          </a:p>
          <a:p>
            <a:r>
              <a:rPr lang="pt-BR" sz="6000" b="1" dirty="0" smtClean="0"/>
              <a:t>Reforço de uma estrutura rígida:</a:t>
            </a:r>
            <a:r>
              <a:rPr lang="pt-BR" sz="6000" dirty="0" smtClean="0"/>
              <a:t> o  próprio sistema social já tornava as classes e os indíviduos separados internamente;</a:t>
            </a:r>
          </a:p>
          <a:p>
            <a:r>
              <a:rPr lang="pt-BR" sz="6000" b="1" dirty="0" smtClean="0"/>
              <a:t>Diferença de raças</a:t>
            </a:r>
            <a:r>
              <a:rPr lang="pt-BR" sz="6000" dirty="0" smtClean="0"/>
              <a:t>: obstáculo para a aproximação das classes e dos indivíduos, agravando uma discriminação</a:t>
            </a:r>
            <a:endParaRPr lang="pt-BR" sz="42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Formação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pt-BR" sz="3400" dirty="0" smtClean="0"/>
              <a:t>A diferença social rotula o indíviduo e contribui para elevar as barreiras que separam as classes;</a:t>
            </a:r>
          </a:p>
          <a:p>
            <a:r>
              <a:rPr lang="pt-BR" sz="3400" dirty="0" smtClean="0"/>
              <a:t>Acentua-se o predomínio de uma classe sobre a outra;</a:t>
            </a:r>
          </a:p>
          <a:p>
            <a:r>
              <a:rPr lang="pt-BR" sz="3400" dirty="0" smtClean="0"/>
              <a:t>“Branqueamento” aceito e reconhecido;</a:t>
            </a:r>
          </a:p>
          <a:p>
            <a:r>
              <a:rPr lang="pt-BR" sz="3400" dirty="0" smtClean="0"/>
              <a:t>Preconceito ao aceitar essa elavação;</a:t>
            </a:r>
          </a:p>
          <a:p>
            <a:r>
              <a:rPr lang="pt-BR" sz="3400" dirty="0" smtClean="0"/>
              <a:t>“O negro ou mulato escuro não podia abrigar quaisquer esperanças, por melhores que fossem suas aptidões”;</a:t>
            </a:r>
          </a:p>
          <a:p>
            <a:r>
              <a:rPr lang="pt-BR" sz="3400" dirty="0" smtClean="0"/>
              <a:t>O papel da simples cor na discriminação das classes reflete-se até nos usos e costumes legais;</a:t>
            </a:r>
          </a:p>
          <a:p>
            <a:r>
              <a:rPr lang="pt-BR" sz="3400" dirty="0" smtClean="0"/>
              <a:t>A cor atua no sentido de rebaixar os indíviduos da raça dominada;</a:t>
            </a:r>
          </a:p>
          <a:p>
            <a:r>
              <a:rPr lang="pt-BR" sz="3400" dirty="0" smtClean="0"/>
              <a:t>A escravidão estabelecida no Brasil apresenta circunstâncias especiais que acentuam seus pontos negativos - agrava os fatores moralmente corruptores  e deprimentes.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Formação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rgbClr val="C00000"/>
                </a:solidFill>
              </a:rPr>
              <a:t>Índios X Escravos</a:t>
            </a:r>
            <a:endParaRPr lang="pt-BR" dirty="0" smtClean="0">
              <a:solidFill>
                <a:srgbClr val="C00000"/>
              </a:solidFill>
            </a:endParaRPr>
          </a:p>
          <a:p>
            <a:r>
              <a:rPr lang="pt-BR" b="1" dirty="0" smtClean="0"/>
              <a:t>Indígena:</a:t>
            </a:r>
          </a:p>
          <a:p>
            <a:pPr lvl="1"/>
            <a:r>
              <a:rPr lang="pt-BR" dirty="0" smtClean="0"/>
              <a:t>Houve a educação jesuítica e de outras Ordens, trazendo um começo de preparação;</a:t>
            </a:r>
          </a:p>
          <a:p>
            <a:pPr lvl="1"/>
            <a:r>
              <a:rPr lang="pt-BR" dirty="0" smtClean="0"/>
              <a:t>Contribuiu para manter o indígena afastado das formas mais deprimentes da escravidão;</a:t>
            </a:r>
          </a:p>
          <a:p>
            <a:pPr lvl="1"/>
            <a:r>
              <a:rPr lang="pt-BR" dirty="0" smtClean="0"/>
              <a:t>Concedeu-lhe um mínimo de proteção e estímulo.</a:t>
            </a:r>
          </a:p>
          <a:p>
            <a:r>
              <a:rPr lang="pt-BR" b="1" dirty="0" smtClean="0"/>
              <a:t>Africano:</a:t>
            </a:r>
          </a:p>
          <a:p>
            <a:pPr lvl="1"/>
            <a:r>
              <a:rPr lang="pt-BR" dirty="0" smtClean="0"/>
              <a:t>Não teve a proteção de ninguém;</a:t>
            </a:r>
          </a:p>
          <a:p>
            <a:pPr lvl="1"/>
            <a:r>
              <a:rPr lang="pt-BR" dirty="0" smtClean="0"/>
              <a:t>Verdadeiro “pária” social: nenhum gesto se esboçou a seu favor;</a:t>
            </a:r>
          </a:p>
          <a:p>
            <a:pPr lvl="1"/>
            <a:r>
              <a:rPr lang="pt-BR" dirty="0" smtClean="0"/>
              <a:t>Foi tratado com o último dos descasos no que diz respeito à sua formação moral e intelectual, e preparação para serem incluídos na sociedade.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340768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Formação da Sociedade Brasileira</a:t>
            </a:r>
            <a:b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b="1" dirty="0" smtClean="0">
                <a:solidFill>
                  <a:srgbClr val="C00000"/>
                </a:solidFill>
              </a:rPr>
              <a:t>Consequências:</a:t>
            </a:r>
            <a:endParaRPr lang="pt-BR" dirty="0" smtClean="0">
              <a:solidFill>
                <a:srgbClr val="C00000"/>
              </a:solidFill>
            </a:endParaRPr>
          </a:p>
          <a:p>
            <a:r>
              <a:rPr lang="pt-BR" dirty="0" smtClean="0"/>
              <a:t>“</a:t>
            </a:r>
            <a:r>
              <a:rPr lang="pt-BR" sz="3000" dirty="0" smtClean="0"/>
              <a:t>As raças escravizadas e assim incluídas na sociedade colonial, mal preparadas e adaptadas, vão formar nela um corpo estranho e incômodo”;</a:t>
            </a:r>
          </a:p>
          <a:p>
            <a:r>
              <a:rPr lang="pt-BR" sz="3000" dirty="0" smtClean="0"/>
              <a:t>O processo de absorsão se prolongam até os dias de hoje, e está longe de terminado;</a:t>
            </a:r>
          </a:p>
          <a:p>
            <a:r>
              <a:rPr lang="pt-BR" sz="3000" dirty="0" smtClean="0"/>
              <a:t>Baixo nível destas massas escravizadas que constituirão a imensa maioria da população do país;</a:t>
            </a:r>
          </a:p>
          <a:p>
            <a:r>
              <a:rPr lang="pt-BR" sz="3000" dirty="0" smtClean="0"/>
              <a:t>Ritmo retardado da economia colonial (baixa produtividade dos escravos);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estrutura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pt-BR" sz="3300" dirty="0" smtClean="0"/>
              <a:t>O escravo é uma “coisa” do seu senhor, e deve se dispor como melhor lhe agrada;</a:t>
            </a:r>
          </a:p>
          <a:p>
            <a:r>
              <a:rPr lang="pt-BR" sz="3300" b="1" dirty="0" smtClean="0"/>
              <a:t>Escravo brasileiro: </a:t>
            </a:r>
            <a:r>
              <a:rPr lang="pt-BR" sz="3300" dirty="0" smtClean="0"/>
              <a:t>melhor tratado que em outras colônias americanas;</a:t>
            </a:r>
          </a:p>
          <a:p>
            <a:r>
              <a:rPr lang="pt-BR" sz="3300" dirty="0" smtClean="0"/>
              <a:t>Influência da índole portuguesa amaciada pelo contato dos trópicos e a geral moleza que caracteriza a vida brasileira;</a:t>
            </a:r>
          </a:p>
          <a:p>
            <a:r>
              <a:rPr lang="pt-BR" sz="3300" dirty="0" smtClean="0"/>
              <a:t>Koster: “Seus hábitos pacíficos e sua indolência farão do proprietário brasileiro um senhor brando”;</a:t>
            </a:r>
          </a:p>
          <a:p>
            <a:r>
              <a:rPr lang="pt-BR" sz="3300" b="1" dirty="0" smtClean="0"/>
              <a:t>Regime Patriarcal: </a:t>
            </a:r>
            <a:r>
              <a:rPr lang="pt-BR" sz="3300" dirty="0" smtClean="0"/>
              <a:t>os senhores dão aos escravos um quê de paternal e de protetor dos seus servos;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estrutura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sz="3600" b="1" dirty="0" smtClean="0">
                <a:solidFill>
                  <a:srgbClr val="C00000"/>
                </a:solidFill>
              </a:rPr>
              <a:t>Funções desempenhadas pela escravidão</a:t>
            </a:r>
            <a:endParaRPr lang="pt-BR" sz="3600" dirty="0" smtClean="0">
              <a:solidFill>
                <a:srgbClr val="C00000"/>
              </a:solidFill>
            </a:endParaRPr>
          </a:p>
          <a:p>
            <a:r>
              <a:rPr lang="pt-BR" sz="3300" dirty="0" smtClean="0"/>
              <a:t>Dois setores:</a:t>
            </a:r>
          </a:p>
          <a:p>
            <a:pPr lvl="1"/>
            <a:r>
              <a:rPr lang="pt-BR" sz="3300" dirty="0" smtClean="0"/>
              <a:t>O das atividades propriamente produtivas (maior importância ecônomica);</a:t>
            </a:r>
          </a:p>
          <a:p>
            <a:pPr lvl="1"/>
            <a:r>
              <a:rPr lang="pt-BR" sz="3300" dirty="0" smtClean="0"/>
              <a:t>E as do serviço doméstico (numericamente volumoso; contato mais íntimo com os senhores);</a:t>
            </a:r>
          </a:p>
          <a:p>
            <a:r>
              <a:rPr lang="pt-BR" sz="3300" dirty="0" smtClean="0"/>
              <a:t>É por esse contato íntimo que se canalizou os malefícios da escravidão;</a:t>
            </a:r>
          </a:p>
          <a:p>
            <a:r>
              <a:rPr lang="pt-BR" sz="3300" dirty="0" smtClean="0"/>
              <a:t>Torna-se restrito o terreno reservado ao trabalho livre devido ao poder absorvente da escravidão;</a:t>
            </a:r>
          </a:p>
          <a:p>
            <a:r>
              <a:rPr lang="pt-BR" sz="3300" dirty="0" smtClean="0"/>
              <a:t>A utilização universal do escravo nas diversas obrigações da vida econômica e social acaba agindo sobre o conceito do trabalho, que se torna pejorativa e desabonadora;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estrutura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Vilhena: “Mesmo havendo terras abundantes carecem de propriedade até mesmo aqueles que poderiam ser proprietários, pois não tendo dinheiro para comprar cada negro que trabalhe é o mesmo que não ser proprietários”;</a:t>
            </a:r>
          </a:p>
          <a:p>
            <a:r>
              <a:rPr lang="pt-BR" dirty="0" smtClean="0"/>
              <a:t>Sobram para os indíviduos livres da colônia as profissões liberais – ocupações de acesso restrito; exigem aptidão especial, preparos e estudos que não se podem fazer na colônia;</a:t>
            </a:r>
          </a:p>
          <a:p>
            <a:r>
              <a:rPr lang="pt-BR" dirty="0" smtClean="0"/>
              <a:t>Resta ainda a Igreja – oferece oportunidades mais amplas, os estudos se podiam fazer em grande parte do Brasil;</a:t>
            </a:r>
          </a:p>
          <a:p>
            <a:r>
              <a:rPr lang="pt-BR" dirty="0" smtClean="0"/>
              <a:t>A batina torna-se o refúgio da inteligência e cultura;</a:t>
            </a:r>
          </a:p>
          <a:p>
            <a:r>
              <a:rPr lang="pt-BR" b="1" dirty="0" smtClean="0"/>
              <a:t>Na colônia:</a:t>
            </a:r>
            <a:r>
              <a:rPr lang="pt-BR" dirty="0" smtClean="0"/>
              <a:t> Os meios de vida para os destituídos de rescursos materiais são escassos;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estrutura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Abre-se um vácuo imenso entre os extremos da escala social: os senhores (dirigentes) e os escravos (massa trabalhadora);</a:t>
            </a:r>
          </a:p>
          <a:p>
            <a:r>
              <a:rPr lang="pt-BR" dirty="0" smtClean="0"/>
              <a:t>Surgem os desclassificados, os inuteis e inadaptados: indivíduos de ocupações mais ou menos incertas e aleatórias ou sem ocupação nenhuma;</a:t>
            </a:r>
          </a:p>
          <a:p>
            <a:r>
              <a:rPr lang="pt-BR" dirty="0" smtClean="0"/>
              <a:t>O número destes indivíduos é grande e cresce interruptamente – as causas que provocam seu aparecimento são permanentes;</a:t>
            </a:r>
          </a:p>
          <a:p>
            <a:r>
              <a:rPr lang="pt-BR" dirty="0" smtClean="0"/>
              <a:t>Compõe-se de pretos e mulatos fugidos da escravidão; índios deslocados de seu habit nativo, mestiços de todas categorias, brancos e até portuguses;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estrutura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</a:rPr>
              <a:t>Subcategoria colonial:</a:t>
            </a:r>
            <a:r>
              <a:rPr lang="pt-BR" sz="2800" b="1" dirty="0" smtClean="0"/>
              <a:t> </a:t>
            </a:r>
            <a:r>
              <a:rPr lang="pt-BR" sz="2800" b="1" dirty="0" smtClean="0">
                <a:solidFill>
                  <a:srgbClr val="C00000"/>
                </a:solidFill>
              </a:rPr>
              <a:t>“População vegetativa da colônia”</a:t>
            </a:r>
          </a:p>
          <a:p>
            <a:pPr lvl="1"/>
            <a:r>
              <a:rPr lang="pt-BR" sz="2400" dirty="0" smtClean="0"/>
              <a:t>Composta daqueles que vegetam miseravelmente  em um canto remoto e apartado da civilização (moralmente degradados: tapuais, caboclos, quilombolas);</a:t>
            </a:r>
          </a:p>
          <a:p>
            <a:pPr lvl="1"/>
            <a:r>
              <a:rPr lang="pt-BR" sz="2400" dirty="0" smtClean="0"/>
              <a:t>Daqueles que se encostam a algum senhor poderoso (agregados, moradores dos engenhos)</a:t>
            </a:r>
          </a:p>
          <a:p>
            <a:pPr lvl="1"/>
            <a:r>
              <a:rPr lang="pt-BR" sz="2400" dirty="0" smtClean="0"/>
              <a:t>Ocupada pelos desocupados permanentes em busca de se manter e quando apresentada uma ocasião se envolvem pelo crime (numerosos “vadios”);</a:t>
            </a:r>
          </a:p>
          <a:p>
            <a:pPr lvl="2"/>
            <a:r>
              <a:rPr lang="pt-BR" dirty="0" smtClean="0"/>
              <a:t>Os vadios são considerados um dos obstáculos ao desenvolvimento da colônia – “verdadeira endemia social”</a:t>
            </a:r>
          </a:p>
          <a:p>
            <a:pPr lvl="1"/>
            <a:endParaRPr lang="pt-BR" sz="1900" dirty="0" smtClean="0"/>
          </a:p>
          <a:p>
            <a:pPr lvl="1"/>
            <a:endParaRPr lang="pt-BR" sz="1900" dirty="0" smtClean="0"/>
          </a:p>
          <a:p>
            <a:pPr lvl="1"/>
            <a:endParaRPr lang="pt-B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Agenda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Biografia do autor</a:t>
            </a:r>
          </a:p>
          <a:p>
            <a:r>
              <a:rPr lang="pt-BR" b="1" dirty="0" smtClean="0"/>
              <a:t>O livro: Formação do Brasil </a:t>
            </a:r>
            <a:r>
              <a:rPr lang="pt-BR" b="1" dirty="0" smtClean="0"/>
              <a:t>Contemporâneo</a:t>
            </a:r>
            <a:endParaRPr lang="pt-BR" b="1" dirty="0" smtClean="0"/>
          </a:p>
          <a:p>
            <a:r>
              <a:rPr lang="pt-BR" b="1" dirty="0" smtClean="0"/>
              <a:t>A organização Social</a:t>
            </a:r>
          </a:p>
          <a:p>
            <a:r>
              <a:rPr lang="pt-BR" b="1" dirty="0" smtClean="0"/>
              <a:t>Administração</a:t>
            </a:r>
          </a:p>
          <a:p>
            <a:r>
              <a:rPr lang="pt-BR" b="1" dirty="0" smtClean="0"/>
              <a:t>Vida Social e Política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estrutura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</a:rPr>
              <a:t>Consequências:</a:t>
            </a:r>
          </a:p>
          <a:p>
            <a:pPr lvl="1"/>
            <a:r>
              <a:rPr lang="pt-BR" sz="2600" b="1" dirty="0" smtClean="0"/>
              <a:t>No campo: </a:t>
            </a:r>
            <a:r>
              <a:rPr lang="pt-BR" sz="2600" dirty="0" smtClean="0"/>
              <a:t>Os desclassificados infestam os sertões; e uma autoridade pública distante e fraca prejudicam e devastam as populações sedentárias;</a:t>
            </a:r>
          </a:p>
          <a:p>
            <a:pPr lvl="1"/>
            <a:r>
              <a:rPr lang="pt-BR" sz="2600" b="1" dirty="0" smtClean="0"/>
              <a:t>Na cidade: </a:t>
            </a:r>
            <a:r>
              <a:rPr lang="pt-BR" sz="2600" dirty="0" smtClean="0"/>
              <a:t>Os vadios são perigosos e nocivos (não se encontra como no campo a hostilidade que lá se pratica)</a:t>
            </a:r>
          </a:p>
          <a:p>
            <a:pPr lvl="1"/>
            <a:endParaRPr lang="pt-BR" sz="2600" dirty="0" smtClean="0"/>
          </a:p>
          <a:p>
            <a:r>
              <a:rPr lang="pt-BR" sz="2600" dirty="0" smtClean="0"/>
              <a:t>É nesse elemento desenraízado da população brasileira  que se recrutará a maior parte da força armada para a luta das facções políticas que se formam;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estrutura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Causas</a:t>
            </a:r>
          </a:p>
          <a:p>
            <a:pPr lvl="1"/>
            <a:r>
              <a:rPr lang="pt-BR" b="1" dirty="0" smtClean="0"/>
              <a:t>Escravidão:</a:t>
            </a:r>
            <a:r>
              <a:rPr lang="pt-BR" dirty="0" smtClean="0"/>
              <a:t> </a:t>
            </a:r>
            <a:r>
              <a:rPr lang="pt-BR" sz="2600" dirty="0" smtClean="0"/>
              <a:t>desloca os indivíduos livres da maior parte das atividades e os força para situações em que a ociosidade e o crime se tornam imposições fatais; </a:t>
            </a:r>
          </a:p>
          <a:p>
            <a:pPr lvl="1"/>
            <a:r>
              <a:rPr lang="pt-BR" b="1" dirty="0" smtClean="0"/>
              <a:t>Sistema econômico: </a:t>
            </a:r>
            <a:r>
              <a:rPr lang="pt-BR" sz="2600" dirty="0" smtClean="0"/>
              <a:t>não sobra lugar para outras atividades;</a:t>
            </a:r>
          </a:p>
          <a:p>
            <a:pPr lvl="1"/>
            <a:r>
              <a:rPr lang="pt-BR" b="1" dirty="0" smtClean="0"/>
              <a:t>Instabilidade da economia e da produção brasileira: </a:t>
            </a:r>
            <a:r>
              <a:rPr lang="pt-BR" sz="2600" dirty="0" smtClean="0"/>
              <a:t>não permite os indivíduos se assentarem de maneira sólida e permanente em bases seguras. </a:t>
            </a:r>
          </a:p>
          <a:p>
            <a:endParaRPr lang="pt-BR" b="1" dirty="0" smtClean="0">
              <a:solidFill>
                <a:srgbClr val="C00000"/>
              </a:solidFill>
            </a:endParaRP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estrutura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Conclusões: O quadro da sociedade colonial Brasileira</a:t>
            </a:r>
          </a:p>
          <a:p>
            <a:pPr lvl="1"/>
            <a:r>
              <a:rPr lang="pt-BR" dirty="0" smtClean="0"/>
              <a:t>“Um número mais ou menos avultado de indivíduos inutiliza-se, perde suas raízes e base vital de subsistência”;</a:t>
            </a:r>
          </a:p>
          <a:p>
            <a:pPr lvl="1"/>
            <a:r>
              <a:rPr lang="pt-BR" dirty="0" smtClean="0"/>
              <a:t>Esses indivíduos passam a vegetar à margem da ordem social;</a:t>
            </a:r>
          </a:p>
          <a:p>
            <a:pPr lvl="1"/>
            <a:r>
              <a:rPr lang="pt-BR" dirty="0" smtClean="0"/>
              <a:t>Os homens livres que não conseguiam encontrar uma ocupação formavam uma massa de excluídos, grande parte na região das minas, mantendo o país num estado pré-anárquico latente;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estrutura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3800" b="1" dirty="0" smtClean="0">
                <a:solidFill>
                  <a:srgbClr val="C00000"/>
                </a:solidFill>
              </a:rPr>
              <a:t>Circunstâncias do meio brasileiro</a:t>
            </a:r>
            <a:endParaRPr lang="pt-BR" sz="3600" b="1" dirty="0" smtClean="0">
              <a:solidFill>
                <a:srgbClr val="C00000"/>
              </a:solidFill>
            </a:endParaRPr>
          </a:p>
          <a:p>
            <a:r>
              <a:rPr lang="pt-BR" b="1" dirty="0" smtClean="0"/>
              <a:t>Patronato colonial:  </a:t>
            </a:r>
            <a:r>
              <a:rPr lang="pt-BR" dirty="0" smtClean="0"/>
              <a:t>possui características que variam de acordo com a região em que surgiram;</a:t>
            </a:r>
          </a:p>
          <a:p>
            <a:r>
              <a:rPr lang="pt-BR" dirty="0" smtClean="0"/>
              <a:t>Ele tomou as características de qualquer aristocracia, como a arrogância, o orgulho e a tradição;</a:t>
            </a:r>
          </a:p>
          <a:p>
            <a:r>
              <a:rPr lang="pt-BR" b="1" dirty="0" smtClean="0"/>
              <a:t>Clã patriarcal: </a:t>
            </a:r>
            <a:r>
              <a:rPr lang="pt-BR" dirty="0" smtClean="0"/>
              <a:t>unidade econômica, social, administrativa e religiosa que brota do próprio regime econômico;</a:t>
            </a:r>
          </a:p>
          <a:p>
            <a:r>
              <a:rPr lang="pt-BR" dirty="0" smtClean="0"/>
              <a:t> Surge o padrinho, o afilhado, os agregados;</a:t>
            </a:r>
          </a:p>
          <a:p>
            <a:r>
              <a:rPr lang="pt-BR" dirty="0" smtClean="0"/>
              <a:t> Esse paternalismo ajudou a suavizar os efeitos do sistema ao mesmo tempo em que o torna mais consentido.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estrutura da Sociedade Brasileira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No Sul de Minas: </a:t>
            </a:r>
            <a:r>
              <a:rPr lang="pt-BR" dirty="0" smtClean="0"/>
              <a:t>os proprietários são mais rudes e participam do trabalho, que para eles não humilha, não sendo portanto absentistas;</a:t>
            </a:r>
          </a:p>
          <a:p>
            <a:r>
              <a:rPr lang="pt-BR" b="1" dirty="0" smtClean="0"/>
              <a:t>No Sul: </a:t>
            </a:r>
            <a:r>
              <a:rPr lang="pt-BR" dirty="0" smtClean="0"/>
              <a:t>eram raros os escravos e havia menos absentismo do que no Nordeste, com maior aproximação entre o senhor e o peão;</a:t>
            </a:r>
          </a:p>
          <a:p>
            <a:r>
              <a:rPr lang="pt-BR" b="1" dirty="0" smtClean="0"/>
              <a:t>No sertão do Nordeste: </a:t>
            </a:r>
            <a:r>
              <a:rPr lang="pt-BR" dirty="0" smtClean="0"/>
              <a:t>o proprietário era absentista, com as fazendas dispersas e com uma pequena proporção de escravos com relação aos peões, que apenas os auxiliavam:</a:t>
            </a:r>
          </a:p>
          <a:p>
            <a:pPr lvl="1"/>
            <a:r>
              <a:rPr lang="pt-BR" dirty="0" smtClean="0"/>
              <a:t> O vaqueiro tinha maior liberdade.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20072" y="116633"/>
            <a:ext cx="3960440" cy="93610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5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Admistração</a:t>
            </a:r>
            <a:endParaRPr lang="pt-BR" sz="5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Picture 5" descr="ADM COLONIAL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5004048" cy="3514322"/>
          </a:xfrm>
          <a:prstGeom prst="rect">
            <a:avLst/>
          </a:prstGeom>
        </p:spPr>
      </p:pic>
      <p:pic>
        <p:nvPicPr>
          <p:cNvPr id="9" name="Picture 8" descr="ADM COLONIAL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69568"/>
            <a:ext cx="3946817" cy="3888432"/>
          </a:xfrm>
          <a:prstGeom prst="rect">
            <a:avLst/>
          </a:prstGeom>
        </p:spPr>
      </p:pic>
      <p:pic>
        <p:nvPicPr>
          <p:cNvPr id="8" name="Picture 7" descr="ADM COLONIAL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1008112"/>
            <a:ext cx="4248472" cy="3184818"/>
          </a:xfrm>
          <a:prstGeom prst="rect">
            <a:avLst/>
          </a:prstGeom>
        </p:spPr>
      </p:pic>
      <p:pic>
        <p:nvPicPr>
          <p:cNvPr id="7" name="Picture 6" descr="ADM COLONIAL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7643" y="4005064"/>
            <a:ext cx="2162869" cy="2924916"/>
          </a:xfrm>
          <a:prstGeom prst="rect">
            <a:avLst/>
          </a:prstGeom>
        </p:spPr>
      </p:pic>
      <p:pic>
        <p:nvPicPr>
          <p:cNvPr id="10" name="Picture 9" descr="ADM COLONIAL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04938" y="3472408"/>
            <a:ext cx="3787342" cy="3385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Administração Colonial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Autofit/>
          </a:bodyPr>
          <a:lstStyle/>
          <a:p>
            <a:r>
              <a:rPr lang="pt-BR" sz="2500" dirty="0" smtClean="0"/>
              <a:t>O Estado aparece como uma unidade inteiriça que funciona como um todo, e abrange o indivíduo em todos os seus aspectos e manifestações;</a:t>
            </a:r>
          </a:p>
          <a:p>
            <a:r>
              <a:rPr lang="pt-BR" sz="2500" dirty="0" smtClean="0"/>
              <a:t>A administração colonial nada ou muito pouco apresenta da uniformidade e simetria das administrações modernas;</a:t>
            </a:r>
          </a:p>
          <a:p>
            <a:r>
              <a:rPr lang="pt-BR" sz="2500" dirty="0" smtClean="0"/>
              <a:t>Caos imenso de leis que constitui o direito admistrativo da colônia: órgãos e funções que existem num lugar, faltam em outros ou aparecem sob forma e designação diferentes;</a:t>
            </a:r>
          </a:p>
          <a:p>
            <a:r>
              <a:rPr lang="pt-BR" sz="2500" dirty="0" smtClean="0"/>
              <a:t>Os documentos oficiais foram publicados em apenas algumas regiões do país</a:t>
            </a:r>
          </a:p>
          <a:p>
            <a:pPr lvl="1"/>
            <a:r>
              <a:rPr lang="pt-BR" sz="2400" dirty="0" smtClean="0"/>
              <a:t>Devido ao sistema assimétrico tem-se uma grande incerteza de algumas regiões e do conjunto;</a:t>
            </a:r>
          </a:p>
          <a:p>
            <a:pPr lvl="1"/>
            <a:endParaRPr lang="pt-BR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Administração Colonial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A administração portuguesa estendeu ao Brasil sua organização e seu sistema, e nâo criou nada de original para a colônia;</a:t>
            </a:r>
          </a:p>
          <a:p>
            <a:r>
              <a:rPr lang="pt-BR" dirty="0" smtClean="0"/>
              <a:t>Foi marcada pelo (a):</a:t>
            </a:r>
          </a:p>
          <a:p>
            <a:pPr lvl="1"/>
            <a:r>
              <a:rPr lang="pt-BR" dirty="0" smtClean="0"/>
              <a:t>Indisciplina reinante em todos os setores;</a:t>
            </a:r>
          </a:p>
          <a:p>
            <a:pPr lvl="1"/>
            <a:r>
              <a:rPr lang="pt-BR" dirty="0" smtClean="0"/>
              <a:t>Hibridismo de funções (governador é uma figura híbrida);</a:t>
            </a:r>
          </a:p>
          <a:p>
            <a:pPr lvl="1"/>
            <a:r>
              <a:rPr lang="pt-BR" dirty="0" smtClean="0"/>
              <a:t>Confusão do que é público e privado;</a:t>
            </a:r>
          </a:p>
          <a:p>
            <a:pPr lvl="1"/>
            <a:r>
              <a:rPr lang="pt-BR" dirty="0" smtClean="0"/>
              <a:t>Inobservância da lei;</a:t>
            </a:r>
          </a:p>
          <a:p>
            <a:pPr lvl="1"/>
            <a:r>
              <a:rPr lang="pt-BR" dirty="0" smtClean="0"/>
              <a:t>Ausência de métodos na confecção das leis: eram criadas para atender apenas necessidades imediatas sem integrá-las harmonicamente no sistema jurídico;</a:t>
            </a:r>
          </a:p>
          <a:p>
            <a:pPr lvl="1"/>
            <a:r>
              <a:rPr lang="pt-BR" dirty="0" smtClean="0"/>
              <a:t>Relação contraditória entre os textos legais e a prática.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Administração Colonial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Centralização do poder e concentração das autoridades em todas as capitais e sedes;</a:t>
            </a:r>
          </a:p>
          <a:p>
            <a:r>
              <a:rPr lang="pt-BR" dirty="0" smtClean="0"/>
              <a:t>Deixa o resto do território praticamente desgovernado e longe das autoridades mais próximas;</a:t>
            </a:r>
          </a:p>
          <a:p>
            <a:r>
              <a:rPr lang="pt-BR" dirty="0" smtClean="0"/>
              <a:t>O Brasil não constitui uma unidade – o que haviam eram várias colônias ou provincías;</a:t>
            </a:r>
          </a:p>
          <a:p>
            <a:r>
              <a:rPr lang="pt-BR" b="1" dirty="0" smtClean="0"/>
              <a:t>Capitanias:</a:t>
            </a:r>
            <a:r>
              <a:rPr lang="pt-BR" dirty="0" smtClean="0"/>
              <a:t> se integravam no conjunto da monarquia portuguesa, formando a maior unidade administrativa da colônia;</a:t>
            </a:r>
          </a:p>
          <a:p>
            <a:r>
              <a:rPr lang="pt-BR" b="1" dirty="0" smtClean="0"/>
              <a:t>Chefe supremo: </a:t>
            </a:r>
            <a:r>
              <a:rPr lang="pt-BR" dirty="0" smtClean="0"/>
              <a:t>Governador (vice-rei, capitão-general, capitão-mor)</a:t>
            </a:r>
          </a:p>
          <a:p>
            <a:pPr lvl="1"/>
            <a:r>
              <a:rPr lang="pt-BR" dirty="0" smtClean="0"/>
              <a:t>Sua função é essencialmente militar;</a:t>
            </a:r>
          </a:p>
          <a:p>
            <a:pPr lvl="1"/>
            <a:r>
              <a:rPr lang="pt-BR" dirty="0" smtClean="0"/>
              <a:t>Comandate supremo de todas as forças armadas de sua capitania.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Capitanias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Content Placeholder 3" descr="captani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565689"/>
            <a:ext cx="4112096" cy="5031663"/>
          </a:xfrm>
        </p:spPr>
      </p:pic>
      <p:sp>
        <p:nvSpPr>
          <p:cNvPr id="5" name="TextBox 4"/>
          <p:cNvSpPr txBox="1"/>
          <p:nvPr/>
        </p:nvSpPr>
        <p:spPr>
          <a:xfrm>
            <a:off x="4788024" y="1628800"/>
            <a:ext cx="4283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t-BR" sz="2400" b="1" dirty="0" smtClean="0"/>
              <a:t>Para admistração geral das capitanias havia o Conselho Ultramarino que subordinava a um dos quatro Secretários de Estado do Governo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4000996"/>
            <a:ext cx="4427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C00000"/>
                </a:solidFill>
              </a:rPr>
              <a:t>As capitanias que formavam o Brasil eram de duas ordens: principais e subalternas (mais ou menos sujeitos às principais)</a:t>
            </a:r>
          </a:p>
          <a:p>
            <a:pPr algn="ctr">
              <a:buFont typeface="Arial" pitchFamily="34" charset="0"/>
              <a:buChar char="•"/>
            </a:pPr>
            <a:endParaRPr lang="pt-BR" sz="2400" b="1" dirty="0" smtClean="0">
              <a:solidFill>
                <a:srgbClr val="C0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C00000"/>
                </a:solidFill>
              </a:rPr>
              <a:t>Eram divididas em comarcas.</a:t>
            </a:r>
            <a:endParaRPr lang="pt-B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Biografia do autor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Autor: Caio da Silva Prado Junior;</a:t>
            </a:r>
          </a:p>
          <a:p>
            <a:r>
              <a:rPr lang="pt-BR" dirty="0" smtClean="0"/>
              <a:t>Foi um historiador, escritor e político de orientação marxista;</a:t>
            </a:r>
          </a:p>
          <a:p>
            <a:r>
              <a:rPr lang="pt-BR" dirty="0" smtClean="0"/>
              <a:t>Nasceu em São Paulo, em 11 de fevereiro de 1907; Morreu em 23 de novembro de 1990;</a:t>
            </a:r>
          </a:p>
          <a:p>
            <a:r>
              <a:rPr lang="pt-BR" dirty="0" smtClean="0"/>
              <a:t>Graduou-se em Direito pela Universidade de São Paulo em 1928;</a:t>
            </a:r>
          </a:p>
          <a:p>
            <a:r>
              <a:rPr lang="pt-BR" dirty="0" smtClean="0"/>
              <a:t>1933: publicação de “</a:t>
            </a:r>
            <a:r>
              <a:rPr lang="pt-BR" i="1" dirty="0" smtClean="0"/>
              <a:t>Evolução Política do Brasil</a:t>
            </a:r>
            <a:r>
              <a:rPr lang="pt-BR" dirty="0" smtClean="0"/>
              <a:t>”,seu primeiro livro</a:t>
            </a:r>
          </a:p>
          <a:p>
            <a:r>
              <a:rPr lang="pt-BR" b="1" dirty="0" smtClean="0">
                <a:solidFill>
                  <a:srgbClr val="C00000"/>
                </a:solidFill>
              </a:rPr>
              <a:t>1942: “</a:t>
            </a:r>
            <a:r>
              <a:rPr lang="pt-BR" b="1" i="1" dirty="0" smtClean="0">
                <a:solidFill>
                  <a:srgbClr val="C00000"/>
                </a:solidFill>
              </a:rPr>
              <a:t>Formação do Brasil Contemporâneo”.</a:t>
            </a: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Caio_Prado_Juni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142504"/>
            <a:ext cx="1728192" cy="2393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Organização Militar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As forças armadas era formadas por três categorias: tropa de linha, milícias e corpos de ordenanças;</a:t>
            </a:r>
          </a:p>
          <a:p>
            <a:r>
              <a:rPr lang="pt-BR" b="1" dirty="0" smtClean="0"/>
              <a:t>Tropa de linha: </a:t>
            </a:r>
            <a:r>
              <a:rPr lang="pt-BR" dirty="0" smtClean="0"/>
              <a:t>representa a tropa regular e profissional, permanetmente sobre as armas;</a:t>
            </a:r>
          </a:p>
          <a:p>
            <a:r>
              <a:rPr lang="pt-BR" b="1" dirty="0" smtClean="0"/>
              <a:t>Milícias:</a:t>
            </a:r>
            <a:r>
              <a:rPr lang="pt-BR" dirty="0" smtClean="0"/>
              <a:t>  eram tropas auxiliares, divididas em terços e regimentos;</a:t>
            </a:r>
          </a:p>
          <a:p>
            <a:r>
              <a:rPr lang="pt-BR" b="1" dirty="0" smtClean="0"/>
              <a:t>Ordenanças:</a:t>
            </a:r>
            <a:r>
              <a:rPr lang="pt-BR" dirty="0" smtClean="0"/>
              <a:t> constituiam a força local – não podia ser afastada do lugar em que se formava e em que residiam seus efetivos</a:t>
            </a:r>
          </a:p>
          <a:p>
            <a:pPr lvl="1"/>
            <a:r>
              <a:rPr lang="pt-BR" dirty="0" smtClean="0"/>
              <a:t>Fortalece os poderes regionais e faz valer por todo o território as ordens do governo, tornando a colônia governável;</a:t>
            </a:r>
          </a:p>
          <a:p>
            <a:pPr lvl="1"/>
            <a:r>
              <a:rPr lang="pt-BR" dirty="0" smtClean="0"/>
              <a:t>Eram formadas com convocações periódicas; (chamadas para serviços locais);</a:t>
            </a:r>
          </a:p>
          <a:p>
            <a:pPr lvl="1"/>
            <a:r>
              <a:rPr lang="pt-BR" dirty="0" smtClean="0"/>
              <a:t>Não havia recrutamento, mas arrolamento.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Administração Geral e Civil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Incluí-se tanto as funções propriamente administrativas como as de justiça;</a:t>
            </a:r>
          </a:p>
          <a:p>
            <a:r>
              <a:rPr lang="pt-BR" dirty="0" smtClean="0"/>
              <a:t>Observação da confusão de poderes;</a:t>
            </a:r>
          </a:p>
          <a:p>
            <a:r>
              <a:rPr lang="pt-BR" dirty="0" smtClean="0"/>
              <a:t>Um elemento importante na política colonial foram as Câmaras Municipais:</a:t>
            </a:r>
          </a:p>
          <a:p>
            <a:pPr lvl="1"/>
            <a:r>
              <a:rPr lang="pt-BR" dirty="0" smtClean="0"/>
              <a:t>Algumas se impuseram aos governadores, chegando até a destituí-los;</a:t>
            </a:r>
          </a:p>
          <a:p>
            <a:pPr lvl="1"/>
            <a:r>
              <a:rPr lang="pt-BR" dirty="0" smtClean="0"/>
              <a:t>Auxiliavam o governador através de ordens de serviços;</a:t>
            </a:r>
          </a:p>
          <a:p>
            <a:pPr lvl="1"/>
            <a:r>
              <a:rPr lang="pt-BR" dirty="0" smtClean="0"/>
              <a:t> Assumiram o papel de cabeça do povo;</a:t>
            </a:r>
          </a:p>
          <a:p>
            <a:pPr lvl="1"/>
            <a:r>
              <a:rPr lang="pt-BR" dirty="0" smtClean="0"/>
              <a:t>Tinham patrimônio e finanças próprios;</a:t>
            </a:r>
          </a:p>
          <a:p>
            <a:pPr lvl="1"/>
            <a:r>
              <a:rPr lang="pt-BR" dirty="0" smtClean="0"/>
              <a:t>Foi o único órgão quesobreviveu à independência.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Administração Geral e Civil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Foi dividida em diversos órgãos :</a:t>
            </a:r>
          </a:p>
          <a:p>
            <a:pPr lvl="1"/>
            <a:r>
              <a:rPr lang="pt-BR" dirty="0" smtClean="0"/>
              <a:t>Conselho Ultramarino: tinha como objeto a administração da colônia;</a:t>
            </a:r>
          </a:p>
          <a:p>
            <a:pPr lvl="1"/>
            <a:r>
              <a:rPr lang="pt-BR" dirty="0" smtClean="0"/>
              <a:t>Mesa de Consciência e Ordem;</a:t>
            </a:r>
          </a:p>
          <a:p>
            <a:pPr lvl="1"/>
            <a:r>
              <a:rPr lang="pt-BR" dirty="0" smtClean="0"/>
              <a:t>Juntas de Arrecadação;</a:t>
            </a:r>
          </a:p>
          <a:p>
            <a:pPr lvl="1"/>
            <a:r>
              <a:rPr lang="pt-BR" dirty="0" smtClean="0"/>
              <a:t>Tribunais de Relações (de instância superior);</a:t>
            </a:r>
          </a:p>
          <a:p>
            <a:pPr lvl="1"/>
            <a:r>
              <a:rPr lang="pt-BR" dirty="0" smtClean="0"/>
              <a:t>Intendências do Ouro e dos Diamantes.</a:t>
            </a:r>
          </a:p>
          <a:p>
            <a:r>
              <a:rPr lang="pt-BR" dirty="0" smtClean="0"/>
              <a:t> Foi marcada pela falta de definições claras das funções administrativas;</a:t>
            </a:r>
          </a:p>
          <a:p>
            <a:r>
              <a:rPr lang="pt-BR" dirty="0" smtClean="0"/>
              <a:t> O juiz tinha também atribuições administrativas, enquanto o governador era uma figura polivalente, cuja competência e jurisdição variava de acordo com a região;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Administração Geral e Civil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 efeito mais nefasto da administração geral foi concentrar as autoridades todas nas capitais e sedes, deixando desgovernado os interiores e o resto do país;</a:t>
            </a:r>
          </a:p>
          <a:p>
            <a:r>
              <a:rPr lang="pt-BR" dirty="0" smtClean="0"/>
              <a:t> Em algumas capitanias a qualidade de militar do governador era bastante absorvida, e a grande distância da metrópole aumentava ainda mais seu poder;</a:t>
            </a:r>
          </a:p>
          <a:p>
            <a:r>
              <a:rPr lang="pt-BR" dirty="0" smtClean="0"/>
              <a:t>Ele devia prestar contas na colônia, o que demonstrava uma certa desconfiança por parte da metrópole</a:t>
            </a:r>
          </a:p>
          <a:p>
            <a:pPr lvl="1"/>
            <a:r>
              <a:rPr lang="pt-BR" dirty="0" smtClean="0"/>
              <a:t>Fiscalização opressiva das atividades funcionais.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Administração Tributária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 órgão principal da administração fazendária é a Junta da Fazenda;</a:t>
            </a:r>
          </a:p>
          <a:p>
            <a:r>
              <a:rPr lang="pt-BR" sz="2200" dirty="0" smtClean="0"/>
              <a:t>O principal tributo é o dízimo – antigo direito eclesiástico, cedido pela Igreja, nas conquistas portuguesas</a:t>
            </a:r>
          </a:p>
          <a:p>
            <a:pPr lvl="1"/>
            <a:r>
              <a:rPr lang="pt-BR" sz="2200" dirty="0" smtClean="0"/>
              <a:t>Recaia sobre a décima parte de qualquer produção;</a:t>
            </a:r>
          </a:p>
          <a:p>
            <a:r>
              <a:rPr lang="pt-BR" sz="2200" dirty="0" smtClean="0"/>
              <a:t>A arrecadação era feita por contrato;</a:t>
            </a:r>
          </a:p>
          <a:p>
            <a:r>
              <a:rPr lang="pt-BR" sz="2200" dirty="0" smtClean="0"/>
              <a:t>Tal sistema de arrecadação constitui umas das mais maléficas práticas do governo colonial;</a:t>
            </a:r>
          </a:p>
          <a:p>
            <a:r>
              <a:rPr lang="pt-BR" sz="2200" dirty="0" smtClean="0"/>
              <a:t>Gerou abusos com a avaliação arbitrária dos dizimeiros de produtos que estavam para vender, tirando os tributos antes de o produtor vender o produto, e muitas vezes superfaturado;</a:t>
            </a:r>
          </a:p>
          <a:p>
            <a:r>
              <a:rPr lang="pt-BR" sz="2200" dirty="0" smtClean="0"/>
              <a:t>Foi uma das causas para a dispersão da população na área rural;</a:t>
            </a:r>
          </a:p>
          <a:p>
            <a:r>
              <a:rPr lang="pt-BR" sz="2200" dirty="0" smtClean="0"/>
              <a:t> Os contratos duravam três anos e gerou acúmulos de dividas dos dizimeiros.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Igreja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Era a única porta para quem queria adquirir cultura;</a:t>
            </a:r>
          </a:p>
          <a:p>
            <a:r>
              <a:rPr lang="pt-BR" dirty="0" smtClean="0"/>
              <a:t>Responsável pelas diversões públicas e eram zeladores dos bons costumes com uma onipresença sobre um conjunto de crenças e costumes;</a:t>
            </a:r>
          </a:p>
          <a:p>
            <a:r>
              <a:rPr lang="pt-BR" dirty="0" smtClean="0"/>
              <a:t>Teve um papel importante na assistência social;</a:t>
            </a:r>
          </a:p>
          <a:p>
            <a:r>
              <a:rPr lang="pt-BR" dirty="0" smtClean="0"/>
              <a:t> Os negócios da igreja sempre estiveram nas mãos do rei, mas ela tinha jurisdição privativa como nos casamentos, no divorcio, na vida domestica e na educação;</a:t>
            </a:r>
          </a:p>
          <a:p>
            <a:r>
              <a:rPr lang="pt-BR" dirty="0" smtClean="0"/>
              <a:t>Tinha também renda própria com a desobriga</a:t>
            </a:r>
          </a:p>
          <a:p>
            <a:pPr lvl="1"/>
            <a:r>
              <a:rPr lang="pt-BR" dirty="0" smtClean="0"/>
              <a:t>Se pagava por ocasião da comunhão pascal;</a:t>
            </a:r>
          </a:p>
          <a:p>
            <a:r>
              <a:rPr lang="pt-BR" dirty="0" smtClean="0"/>
              <a:t>Se torna um simples departamento da administração portuguesa.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Críticas a Administração Colonial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pt-BR" sz="2800" dirty="0" smtClean="0"/>
              <a:t>Falta de organização e eficiência do seu funcionamento;</a:t>
            </a:r>
          </a:p>
          <a:p>
            <a:r>
              <a:rPr lang="pt-BR" sz="2800" dirty="0" smtClean="0"/>
              <a:t>Processos brutais empregados como o recrutamento e a cobrança de tributos;</a:t>
            </a:r>
          </a:p>
          <a:p>
            <a:r>
              <a:rPr lang="pt-BR" sz="2800" dirty="0" smtClean="0"/>
              <a:t>Complexidade dos órgãos, confusão de funções e competência;</a:t>
            </a:r>
          </a:p>
          <a:p>
            <a:r>
              <a:rPr lang="pt-BR" sz="2800" dirty="0" smtClean="0"/>
              <a:t>Mesmos cargos, nomes diferentes, funções específicas: visão imediatista;</a:t>
            </a:r>
          </a:p>
          <a:p>
            <a:r>
              <a:rPr lang="pt-BR" sz="2800" dirty="0" smtClean="0"/>
              <a:t>Ninguém sabia ao certo o que era permitido ou proibido;</a:t>
            </a:r>
          </a:p>
          <a:p>
            <a:r>
              <a:rPr lang="pt-BR" sz="2800" dirty="0" smtClean="0"/>
              <a:t>Relação contraditória entre os textos legais e a prática;</a:t>
            </a:r>
          </a:p>
          <a:p>
            <a:endParaRPr lang="pt-BR" sz="3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Críticas a Administração Colonial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493096"/>
          </a:xfrm>
        </p:spPr>
        <p:txBody>
          <a:bodyPr>
            <a:normAutofit/>
          </a:bodyPr>
          <a:lstStyle/>
          <a:p>
            <a:r>
              <a:rPr lang="pt-BR" sz="2600" dirty="0" smtClean="0"/>
              <a:t>Os delegados régios não davam um passo sem a ordem ou conscentimento expresso do conselho;</a:t>
            </a:r>
          </a:p>
          <a:p>
            <a:r>
              <a:rPr lang="pt-BR" sz="2600" dirty="0" smtClean="0"/>
              <a:t>Devido a distância e morosidade da metrópole sobra uma boa margem a autonomia, arbítrio e abuso;</a:t>
            </a:r>
          </a:p>
          <a:p>
            <a:r>
              <a:rPr lang="pt-BR" sz="2600" dirty="0" smtClean="0"/>
              <a:t>“O excesso de burocracia dos órgãos centrais em que se acumula um funcionalismo inútil e numeroso, a centralização administrativa, não poderia resultar em outra coisa a não ser naquela monstruosa,  emperrada e ineficiente máquina burocrática que é a admistração colonial.”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da polít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61048"/>
            <a:ext cx="4757797" cy="3024336"/>
          </a:xfrm>
          <a:prstGeom prst="rect">
            <a:avLst/>
          </a:prstGeom>
        </p:spPr>
      </p:pic>
      <p:pic>
        <p:nvPicPr>
          <p:cNvPr id="7" name="Picture 6" descr="vida politica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1030878"/>
            <a:ext cx="5436096" cy="34782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116632"/>
            <a:ext cx="5544616" cy="98072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4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Vida Social e Política</a:t>
            </a:r>
            <a:endParaRPr lang="pt-BR" sz="4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Picture 4" descr="vida política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707904" cy="4025305"/>
          </a:xfrm>
          <a:prstGeom prst="rect">
            <a:avLst/>
          </a:prstGeom>
        </p:spPr>
      </p:pic>
      <p:pic>
        <p:nvPicPr>
          <p:cNvPr id="6" name="Picture 5" descr="vida politica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52528" y="4074321"/>
            <a:ext cx="4391472" cy="278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2267744" y="1844824"/>
            <a:ext cx="4601256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Vida Social e Política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t-BR" sz="3400" dirty="0" smtClean="0"/>
              <a:t>A colonização portuguesa no Brasil apresentou um aglomerado heterogêneo de raças: brancos europeus, negros africanos, indígenas do continente;</a:t>
            </a:r>
          </a:p>
          <a:p>
            <a:r>
              <a:rPr lang="pt-BR" sz="3400" dirty="0" smtClean="0"/>
              <a:t>Ausência de nexo moral;</a:t>
            </a:r>
          </a:p>
          <a:p>
            <a:r>
              <a:rPr lang="pt-BR" sz="3400" dirty="0" smtClean="0"/>
              <a:t>Raças e indivíduos mal se unem, não se fundem em um todo coeso, justapõe-se uns aos outros; constituem-se unidades e grupos incoerentes que apenas coexistem e se tocam;</a:t>
            </a:r>
          </a:p>
          <a:p>
            <a:r>
              <a:rPr lang="pt-BR" sz="3400" dirty="0" smtClean="0"/>
              <a:t>Ausência de uma força de aglutinação que mantinha os homens coesos;</a:t>
            </a:r>
          </a:p>
          <a:p>
            <a:r>
              <a:rPr lang="pt-BR" sz="3400" dirty="0" smtClean="0"/>
              <a:t>“Servidão: é o único elemento real e sólido de organização que a colónia possui.”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 livro: Formação do Brasil </a:t>
            </a:r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Contemporâneo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pt-BR" sz="2800" dirty="0" smtClean="0"/>
              <a:t>O livro é dividido em 3 partes:</a:t>
            </a:r>
          </a:p>
          <a:p>
            <a:pPr lvl="1"/>
            <a:r>
              <a:rPr lang="pt-BR" dirty="0" smtClean="0"/>
              <a:t>Povoamento</a:t>
            </a:r>
          </a:p>
          <a:p>
            <a:pPr lvl="1"/>
            <a:r>
              <a:rPr lang="pt-BR" dirty="0" smtClean="0"/>
              <a:t>Vida Material</a:t>
            </a:r>
          </a:p>
          <a:p>
            <a:pPr lvl="1"/>
            <a:r>
              <a:rPr lang="pt-BR" dirty="0" smtClean="0"/>
              <a:t>Vida Social</a:t>
            </a:r>
          </a:p>
          <a:p>
            <a:pPr lvl="1">
              <a:buNone/>
            </a:pPr>
            <a:endParaRPr lang="pt-BR" sz="1800" dirty="0" smtClean="0"/>
          </a:p>
          <a:p>
            <a:r>
              <a:rPr lang="pt-PT" sz="2800" dirty="0" smtClean="0"/>
              <a:t>Seu tema é em torno dos três séculos do Brasil colônia;</a:t>
            </a:r>
          </a:p>
          <a:p>
            <a:endParaRPr lang="pt-BR" sz="2000" dirty="0" smtClean="0"/>
          </a:p>
          <a:p>
            <a:r>
              <a:rPr lang="pt-PT" sz="2800" dirty="0" smtClean="0"/>
              <a:t>É considerado um dos textos mais influentes sobre as relações entre nação e colônia no processo histórico que originou o Brasil.</a:t>
            </a:r>
            <a:endParaRPr lang="pt-BR" sz="2800" dirty="0"/>
          </a:p>
        </p:txBody>
      </p:sp>
      <p:pic>
        <p:nvPicPr>
          <p:cNvPr id="5" name="Picture 4" descr="portugal-brasil-bandeira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412776"/>
            <a:ext cx="3405895" cy="2196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2267744" y="1844824"/>
            <a:ext cx="4601256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Vida Social e Política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lnSpcReduction="10000"/>
          </a:bodyPr>
          <a:lstStyle/>
          <a:p>
            <a:r>
              <a:rPr lang="pt-BR" sz="2600" dirty="0" smtClean="0"/>
              <a:t>As áreas que dependiam da servidão se agruparam em torno do clã patriarcal;</a:t>
            </a:r>
          </a:p>
          <a:p>
            <a:r>
              <a:rPr lang="pt-BR" sz="2600" dirty="0" smtClean="0"/>
              <a:t>A escravidão exerce duas funções na sociedade colonial: fator trabalho e fator sexual;</a:t>
            </a:r>
          </a:p>
          <a:p>
            <a:r>
              <a:rPr lang="pt-BR" sz="2600" dirty="0" smtClean="0"/>
              <a:t>“As mulheres não se empregam e por falta de meios para se sustetarem, se prostituem”</a:t>
            </a:r>
          </a:p>
          <a:p>
            <a:pPr lvl="1"/>
            <a:r>
              <a:rPr lang="pt-BR" sz="2600" dirty="0" smtClean="0"/>
              <a:t>Sintoma da geral indisciplina de costumes que reina na sociedade colonial; </a:t>
            </a:r>
          </a:p>
          <a:p>
            <a:r>
              <a:rPr lang="pt-BR" sz="2600" dirty="0" smtClean="0"/>
              <a:t>No setor de subsistência tem-se a incoerência e a desagregação social com a vadiagem, prostituição e caboclagem.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2267744" y="1844824"/>
            <a:ext cx="4601256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Relações sociais na Colônia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Toda sociedade organizada se fundia na regulamentação de dois instintos básicos: o econômico e o sexual;</a:t>
            </a:r>
          </a:p>
          <a:p>
            <a:r>
              <a:rPr lang="pt-BR" dirty="0" smtClean="0"/>
              <a:t>Os impulsos sexuais dos homens que formaram a nossa sociedade determinaram uma série de aspectos da nossa constituição sóciopolítica;</a:t>
            </a:r>
          </a:p>
          <a:p>
            <a:r>
              <a:rPr lang="pt-BR" dirty="0" smtClean="0"/>
              <a:t> A formação brasileira não se formou em um ambiente de família</a:t>
            </a:r>
          </a:p>
          <a:p>
            <a:pPr lvl="1"/>
            <a:r>
              <a:rPr lang="pt-BR" dirty="0" smtClean="0"/>
              <a:t>A escravidão, a instabilidade e insegurança econômica contribuia para a oposição da mulher à constituição da família (bases sólidas e estáveis);</a:t>
            </a:r>
          </a:p>
          <a:p>
            <a:r>
              <a:rPr lang="pt-BR" dirty="0" smtClean="0"/>
              <a:t> O casamento aqui foi excepcional, limitado pelo preconceito, pelo custo e pela distância das paróquias, ocorrendo principalmente em famílias ricas;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2267744" y="1844824"/>
            <a:ext cx="4601256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Relações Socias na Colônia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 A libertinagem dominava, graças à forma como se deu a imigração para cá, vindo os homens sozinhos, sem suas mulheres e família;</a:t>
            </a:r>
          </a:p>
          <a:p>
            <a:r>
              <a:rPr lang="pt-BR" sz="2800" dirty="0" smtClean="0"/>
              <a:t> As moças pobres caiam na prostituição por não terem perspectiva de um bom casamento;</a:t>
            </a:r>
          </a:p>
          <a:p>
            <a:r>
              <a:rPr lang="pt-BR" sz="2800" dirty="0" smtClean="0"/>
              <a:t>Na Casa-Grande, os filhos dos senhores encontraram um ambiente para desregramento,envolvendo-se despudoradamente com as escravas e serventes;</a:t>
            </a:r>
          </a:p>
          <a:p>
            <a:r>
              <a:rPr lang="pt-BR" sz="2800" dirty="0" smtClean="0"/>
              <a:t>O papel da família na vida colonial ficou caracterizado pela indisciplina sexual.</a:t>
            </a:r>
          </a:p>
          <a:p>
            <a:r>
              <a:rPr lang="pt-BR" sz="2800" dirty="0" smtClean="0"/>
              <a:t>Forma-se a “religião” para tamanha corrupção</a:t>
            </a:r>
          </a:p>
          <a:p>
            <a:pPr lvl="1"/>
            <a:r>
              <a:rPr lang="pt-BR" sz="2400" dirty="0" smtClean="0"/>
              <a:t>Parte masculina: os vadios, desocupados, com um´pé na ociosidade e outro no crime;</a:t>
            </a:r>
          </a:p>
          <a:p>
            <a:pPr lvl="1"/>
            <a:r>
              <a:rPr lang="pt-BR" sz="2400" dirty="0" smtClean="0"/>
              <a:t>Parte feminina:larga dissiminação da prostituição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2267744" y="1844824"/>
            <a:ext cx="4601256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Relações Sociais na Colônia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Sintoma da geral indisciplina de costumes que reina na sociedade colonial;</a:t>
            </a:r>
          </a:p>
          <a:p>
            <a:r>
              <a:rPr lang="pt-BR" dirty="0" smtClean="0"/>
              <a:t>As “Irreverentes cerimônias” religiosas eram vistas como um freio sério à corrupção de costumes</a:t>
            </a:r>
          </a:p>
          <a:p>
            <a:pPr lvl="1"/>
            <a:r>
              <a:rPr lang="pt-BR" dirty="0" smtClean="0"/>
              <a:t>Sacerdotes recolhem os tributos eclesiásticos</a:t>
            </a:r>
          </a:p>
          <a:p>
            <a:pPr lvl="1"/>
            <a:r>
              <a:rPr lang="pt-BR" b="1" dirty="0" smtClean="0"/>
              <a:t>Resultado: </a:t>
            </a:r>
            <a:r>
              <a:rPr lang="pt-BR" dirty="0" smtClean="0"/>
              <a:t>religião reduzida a um esqueleto de práticas exteriores e maquinais, vazio de qualquer sentimento elevado, e que é ao que se reduziu o catolicismo na colônia;</a:t>
            </a:r>
          </a:p>
          <a:p>
            <a:r>
              <a:rPr lang="pt-BR" dirty="0" smtClean="0"/>
              <a:t>Quanto à organização do trabalho,tem-se o ócio, a moleza e a atividade retardada;</a:t>
            </a:r>
          </a:p>
          <a:p>
            <a:r>
              <a:rPr lang="pt-BR" dirty="0" smtClean="0"/>
              <a:t> O trabalho braçal denegria o homem livre e nenhum deles se rebaixava ao nível da servidão;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2267744" y="1844824"/>
            <a:ext cx="4601256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Relações Sociais na Colônia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 smtClean="0"/>
              <a:t>Onde faltava a força para obrigar alguém a trabalhar faltava a disposição para o trabalho;</a:t>
            </a:r>
          </a:p>
          <a:p>
            <a:r>
              <a:rPr lang="pt-BR" sz="3000" dirty="0" smtClean="0"/>
              <a:t>Somente entre os reinóis vimos alguma atividade, que vinham para cá com mais disposição para encarar o trabalho;</a:t>
            </a:r>
          </a:p>
          <a:p>
            <a:r>
              <a:rPr lang="pt-BR" sz="3000" dirty="0" smtClean="0"/>
              <a:t> O sistema era acunhado de oportunidades, no qual as energias do indivíduo não eram estimuladas;</a:t>
            </a:r>
          </a:p>
          <a:p>
            <a:r>
              <a:rPr lang="pt-BR" sz="3000" b="1" dirty="0" smtClean="0"/>
              <a:t>Panorama da sociedade colonial: </a:t>
            </a:r>
            <a:r>
              <a:rPr lang="pt-BR" sz="3000" dirty="0" smtClean="0"/>
              <a:t>Incoerência e instabilidade no povoamento, pobreza e miséria na economia, dissolução nos costumes, inércia e corrupção nos dirigentes leigos e eclesiásticos.</a:t>
            </a:r>
          </a:p>
          <a:p>
            <a:endParaRPr lang="pt-BR" sz="3000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2267744" y="1844824"/>
            <a:ext cx="4601256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Vida Política na Colônia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pt-BR" sz="3400" dirty="0" smtClean="0"/>
              <a:t>Toda política girava em torno do rei e da corte, sendo a colônia um negócio do rei;</a:t>
            </a:r>
          </a:p>
          <a:p>
            <a:r>
              <a:rPr lang="pt-BR" sz="3400" dirty="0" smtClean="0"/>
              <a:t>Houve sobre a colônia uma preocupação sempre fiscal, e nunca com a organização de uma sociedade;</a:t>
            </a:r>
          </a:p>
          <a:p>
            <a:r>
              <a:rPr lang="pt-BR" sz="3400" dirty="0" smtClean="0"/>
              <a:t>Não se pensava na independência, mas em reformas na nossa sociedade;</a:t>
            </a:r>
          </a:p>
          <a:p>
            <a:r>
              <a:rPr lang="pt-BR" sz="3400" dirty="0" smtClean="0"/>
              <a:t>Apenas nos agregamos graças à unidade cultural do nosso povo, que se construiu devido ao modo de vida comum; </a:t>
            </a:r>
          </a:p>
          <a:p>
            <a:r>
              <a:rPr lang="pt-BR" sz="3400" dirty="0" smtClean="0"/>
              <a:t>O enfraquecimento do reino levou-nos à iminência da anarquia;</a:t>
            </a:r>
          </a:p>
          <a:p>
            <a:r>
              <a:rPr lang="pt-BR" sz="3400" dirty="0" smtClean="0"/>
              <a:t>Assim, havia na colônia um mal-estar generalizado causado pela ação do fisco, pelo preconceito, pela cisão entre comerciantes e proprietários (tudo isso fruto do próprio sistema, que gerava membros cada qual com suas razões, buscando uma idéia para justificar seus interesses);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2267744" y="1844824"/>
            <a:ext cx="4601256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Vida Política na Colônia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 O sistema não tinha, portanto, capacidade de se sustentar como estava;</a:t>
            </a:r>
          </a:p>
          <a:p>
            <a:r>
              <a:rPr lang="pt-BR" dirty="0" smtClean="0"/>
              <a:t>Não havia mais somente senhores e escravos, mas várias novas categorias que não tinham lugar nesse novo sistema;</a:t>
            </a:r>
          </a:p>
          <a:p>
            <a:r>
              <a:rPr lang="pt-BR" dirty="0" smtClean="0"/>
              <a:t> A proporção da população que se situava à margem da atividade produtiva normal crescia assustadoramente;</a:t>
            </a:r>
          </a:p>
          <a:p>
            <a:r>
              <a:rPr lang="pt-BR" dirty="0" smtClean="0"/>
              <a:t>O sistema colonial não era "reformável" e começa a surgir assim o seu enfraquecimento;</a:t>
            </a:r>
          </a:p>
          <a:p>
            <a:r>
              <a:rPr lang="pt-BR" dirty="0" smtClean="0"/>
              <a:t>Ocorrência de revoltas internas no Brasil durante o século XVIII;</a:t>
            </a:r>
          </a:p>
          <a:p>
            <a:r>
              <a:rPr lang="pt-BR" dirty="0" smtClean="0"/>
              <a:t>Influência americana e francesa, além da independência das outras colônias da América;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2339752" y="1999381"/>
            <a:ext cx="4601256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Vida Política na Colônia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Tese da Independência, quase que por conveniência, como uma solução para a metrópole;</a:t>
            </a:r>
          </a:p>
          <a:p>
            <a:r>
              <a:rPr lang="pt-BR" dirty="0" smtClean="0"/>
              <a:t>A colônia estava virando um "fardo" difícil de carregar e que o século XIX, principalmente após a chegada da família real portuguesa;</a:t>
            </a:r>
          </a:p>
          <a:p>
            <a:pPr lvl="1"/>
            <a:r>
              <a:rPr lang="pt-BR" dirty="0" smtClean="0"/>
              <a:t>Seria desgastante para a metrópole, </a:t>
            </a:r>
          </a:p>
          <a:p>
            <a:r>
              <a:rPr lang="pt-BR" dirty="0" smtClean="0"/>
              <a:t>Aceitou sua colônia independente, mas continuou administrando-a, através de seus imperadores.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2267744" y="1844824"/>
            <a:ext cx="4601256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 Papel da Maçonaria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r>
              <a:rPr lang="pt-BR" sz="2200" dirty="0" smtClean="0"/>
              <a:t>Influenciou de forma sutil e indireta as idéias do  período;</a:t>
            </a:r>
          </a:p>
          <a:p>
            <a:r>
              <a:rPr lang="pt-BR" sz="2200" dirty="0" smtClean="0"/>
              <a:t>Através da maçonaria, a política brasileira articulou-se com um movimento internacional de proporções mais vastas;</a:t>
            </a:r>
          </a:p>
          <a:p>
            <a:r>
              <a:rPr lang="pt-BR" sz="2200" dirty="0" smtClean="0"/>
              <a:t>Desempenhou o papel de articular  uma situação própria e interna da colônia à política geral da Europa;</a:t>
            </a:r>
          </a:p>
          <a:p>
            <a:r>
              <a:rPr lang="pt-BR" sz="2200" dirty="0" smtClean="0"/>
              <a:t>Manipulou os acontecimentos da nossa história, querendo mais abalar a monarquia do que favorecer o Brasil;</a:t>
            </a:r>
          </a:p>
          <a:p>
            <a:r>
              <a:rPr lang="pt-BR" sz="2200" dirty="0" smtClean="0"/>
              <a:t>Instrumento ideal para a realização das reformas almejadas;</a:t>
            </a:r>
          </a:p>
          <a:p>
            <a:r>
              <a:rPr lang="pt-BR" sz="2200" dirty="0" smtClean="0"/>
              <a:t>Trouxe para o Brasil uma situação em que tudo o que se começou a escrever no Brasil trazia o cunho francês.</a:t>
            </a:r>
          </a:p>
          <a:p>
            <a:pPr lvl="1"/>
            <a:r>
              <a:rPr lang="pt-BR" sz="2000" dirty="0" smtClean="0"/>
              <a:t>Será a filosofia francesa que dominará os espíritos capazes de realizar a reforma;</a:t>
            </a:r>
          </a:p>
          <a:p>
            <a:pPr lvl="1"/>
            <a:r>
              <a:rPr lang="pt-BR" sz="2000" dirty="0" smtClean="0"/>
              <a:t> Ideologia revolucionária francesa - “Liberdade, fraternidade e igualdade” – serve de lema a todos que pretendiam alguma coisa.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72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pt-BR" sz="72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</a:t>
            </a:r>
            <a:r>
              <a:rPr lang="pt-BR" sz="72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</a:t>
            </a:r>
            <a:r>
              <a:rPr lang="pt-BR" sz="72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pt-BR" sz="72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</a:t>
            </a:r>
            <a:r>
              <a:rPr lang="pt-BR" sz="72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r>
              <a:rPr lang="pt-BR" sz="72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</a:t>
            </a:r>
            <a:r>
              <a:rPr lang="pt-BR" sz="72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r>
              <a:rPr lang="pt-BR" sz="72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r>
              <a:rPr lang="pt-BR" sz="72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r>
              <a:rPr lang="pt-BR" sz="72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  <a:p>
            <a:endParaRPr lang="pt-B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SCRAVIDÃ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4317703" cy="394162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83968" y="-27384"/>
            <a:ext cx="4896544" cy="1368151"/>
          </a:xfrm>
          <a:noFill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Organização Social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Picture 6" descr="ESCRAVIDÃO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268760"/>
            <a:ext cx="5040560" cy="3273278"/>
          </a:xfrm>
          <a:prstGeom prst="rect">
            <a:avLst/>
          </a:prstGeom>
        </p:spPr>
      </p:pic>
      <p:pic>
        <p:nvPicPr>
          <p:cNvPr id="8" name="Picture 7" descr="trabalho escravo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3850954"/>
            <a:ext cx="4788024" cy="3007046"/>
          </a:xfrm>
          <a:prstGeom prst="rect">
            <a:avLst/>
          </a:prstGeom>
        </p:spPr>
      </p:pic>
      <p:pic>
        <p:nvPicPr>
          <p:cNvPr id="10" name="Picture 9" descr="ESCRAVIDAO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968744"/>
            <a:ext cx="4355976" cy="2916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Organização Social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3500" b="1" dirty="0" smtClean="0">
                <a:solidFill>
                  <a:srgbClr val="C00000"/>
                </a:solidFill>
              </a:rPr>
              <a:t>Escravidão:</a:t>
            </a:r>
          </a:p>
          <a:p>
            <a:r>
              <a:rPr lang="pt-BR" sz="3000" dirty="0" smtClean="0"/>
              <a:t>Caracteriza a sociedade brasileira de princípios do século XIX;</a:t>
            </a:r>
          </a:p>
          <a:p>
            <a:r>
              <a:rPr lang="pt-BR" sz="3000" dirty="0" smtClean="0"/>
              <a:t>Tem características próprias que modelaram a sociedade brasileira;</a:t>
            </a:r>
          </a:p>
          <a:p>
            <a:r>
              <a:rPr lang="pt-BR" sz="3000" dirty="0" smtClean="0"/>
              <a:t>Não se filia a nenhuma das formas de trabalho servil presentes na civilização ocidental do mundo antigo</a:t>
            </a:r>
          </a:p>
          <a:p>
            <a:pPr lvl="1"/>
            <a:r>
              <a:rPr lang="pt-BR" sz="2600" dirty="0" smtClean="0"/>
              <a:t>Deriva dos acontecimentos que se inaugura no século XV com os grandes descobrimentos ultramarinos;</a:t>
            </a:r>
          </a:p>
          <a:p>
            <a:r>
              <a:rPr lang="pt-BR" sz="3000" dirty="0" smtClean="0"/>
              <a:t>Renascimento de uma instituição que parecia abolida, trazendo consequencias que farão o trabalho servil, um processo original e próprio.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Comparação: Mundo Antigo X Mundo Moderno</a:t>
            </a:r>
            <a:endParaRPr lang="pt-B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551723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BR" sz="2900" b="1" dirty="0" smtClean="0">
                <a:solidFill>
                  <a:srgbClr val="C00000"/>
                </a:solidFill>
              </a:rPr>
              <a:t>Mundo Moderno</a:t>
            </a:r>
          </a:p>
          <a:p>
            <a:pPr algn="ctr">
              <a:buNone/>
            </a:pPr>
            <a:endParaRPr lang="pt-BR" sz="2900" b="1" dirty="0" smtClean="0">
              <a:solidFill>
                <a:srgbClr val="C00000"/>
              </a:solidFill>
            </a:endParaRPr>
          </a:p>
          <a:p>
            <a:r>
              <a:rPr lang="pt-BR" sz="2900" dirty="0" smtClean="0"/>
              <a:t>A escravidão não se liga a passado ou tradição alguma, ela nasce de repente;</a:t>
            </a:r>
          </a:p>
          <a:p>
            <a:r>
              <a:rPr lang="pt-BR" sz="2900" dirty="0" smtClean="0"/>
              <a:t>Surge como um corpo estranho que se insunia na estrutura da civilização ocidental, em  que já não cabia;</a:t>
            </a:r>
          </a:p>
          <a:p>
            <a:r>
              <a:rPr lang="pt-BR" sz="2900" dirty="0" smtClean="0"/>
              <a:t>É um recurso de oportunidade a fim de explorar comercialmente os vastos territórios e riquezas do Novo Mundo;</a:t>
            </a:r>
          </a:p>
          <a:p>
            <a:r>
              <a:rPr lang="pt-BR" sz="2900" dirty="0" smtClean="0"/>
              <a:t>“Instrumento vivo de trabalho”: nada mais se obteve a não ser a sua força bruta, material, o ato físico, com exclusão de qualquer outro elemento moral;</a:t>
            </a:r>
          </a:p>
          <a:p>
            <a:r>
              <a:rPr lang="pt-BR" sz="2900" dirty="0" smtClean="0"/>
              <a:t>Animalidade X Humanidade;</a:t>
            </a:r>
          </a:p>
          <a:p>
            <a:r>
              <a:rPr lang="pt-BR" sz="2900" dirty="0" smtClean="0"/>
              <a:t>Diferença profunda de raça que separa os escravos de seus senhores.</a:t>
            </a:r>
          </a:p>
          <a:p>
            <a:endParaRPr lang="pt-BR" sz="2900" dirty="0" smtClean="0"/>
          </a:p>
          <a:p>
            <a:endParaRPr lang="pt-BR" sz="2600" dirty="0" smtClean="0"/>
          </a:p>
          <a:p>
            <a:pPr algn="ctr">
              <a:buNone/>
            </a:pPr>
            <a:endParaRPr lang="pt-BR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51723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BR" sz="2900" b="1" dirty="0" smtClean="0">
                <a:solidFill>
                  <a:srgbClr val="C00000"/>
                </a:solidFill>
              </a:rPr>
              <a:t>Mundo Antigo</a:t>
            </a:r>
          </a:p>
          <a:p>
            <a:pPr algn="ctr">
              <a:buNone/>
            </a:pPr>
            <a:endParaRPr lang="pt-BR" sz="2900" b="1" dirty="0" smtClean="0">
              <a:solidFill>
                <a:srgbClr val="C00000"/>
              </a:solidFill>
            </a:endParaRPr>
          </a:p>
          <a:p>
            <a:r>
              <a:rPr lang="pt-BR" sz="2900" dirty="0" smtClean="0"/>
              <a:t>O escravo é resultante de um processo evolutivo natural, e suas raízes se prendem a um passado remoto;</a:t>
            </a:r>
          </a:p>
          <a:p>
            <a:r>
              <a:rPr lang="pt-BR" sz="2900" dirty="0" smtClean="0"/>
              <a:t>Ele se entrosa perfeitamente na estrutura material e na fisionomia moral da sociedade antiga;</a:t>
            </a:r>
          </a:p>
          <a:p>
            <a:r>
              <a:rPr lang="pt-BR" sz="2900" dirty="0" smtClean="0"/>
              <a:t>Figura nela de modo espontâneo (sua presença parece mesmo necessária, justificável e insubstituível);</a:t>
            </a:r>
          </a:p>
          <a:p>
            <a:r>
              <a:rPr lang="pt-BR" sz="2900" dirty="0" smtClean="0"/>
              <a:t>A escravidão se forneceu de povos e raças que muitas vezes se equiparam a seus conquistadores, se não os superaram;</a:t>
            </a:r>
          </a:p>
          <a:p>
            <a:r>
              <a:rPr lang="pt-BR" sz="2900" dirty="0" smtClean="0"/>
              <a:t>O escravo não foi uma simples máquina de trabalho bruto  (seria como o “assalariado” dos dias de hoje).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Escravidão Americana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 smtClean="0"/>
              <a:t>Provoca devastação das populações indígenas e negras;</a:t>
            </a:r>
          </a:p>
          <a:p>
            <a:r>
              <a:rPr lang="pt-BR" sz="3000" dirty="0" smtClean="0"/>
              <a:t>Desacompanhada de qualquer elemento construtivo, a não ser num aspecto restrito, puramente material, da realização de uma empresa de comércio;</a:t>
            </a:r>
          </a:p>
          <a:p>
            <a:r>
              <a:rPr lang="pt-BR" sz="3000" dirty="0" smtClean="0"/>
              <a:t>É nesse ambiente prejudicial que nascem as colônias americanas;</a:t>
            </a:r>
          </a:p>
          <a:p>
            <a:r>
              <a:rPr lang="pt-BR" sz="3000" dirty="0" smtClean="0"/>
              <a:t>“O trabalho servil será mesmo a trave mestra de sua estrutura, o cimento com que se juntarão as peças que as contituem”;</a:t>
            </a:r>
          </a:p>
          <a:p>
            <a:r>
              <a:rPr lang="pt-BR" sz="3000" dirty="0" smtClean="0"/>
              <a:t>Oferecem um triste espetáculo humano.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 escravo negro ou índio</a:t>
            </a:r>
            <a:endParaRPr lang="pt-B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caravela.jpg"/>
          <p:cNvPicPr>
            <a:picLocks noChangeAspect="1"/>
          </p:cNvPicPr>
          <p:nvPr/>
        </p:nvPicPr>
        <p:blipFill>
          <a:blip r:embed="rId2" cstate="print">
            <a:lum bright="65000"/>
          </a:blip>
          <a:stretch>
            <a:fillRect/>
          </a:stretch>
        </p:blipFill>
        <p:spPr>
          <a:xfrm>
            <a:off x="1979712" y="1404113"/>
            <a:ext cx="5544616" cy="54538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Contribuição quase nula para a formação brasileira;</a:t>
            </a:r>
          </a:p>
          <a:p>
            <a:r>
              <a:rPr lang="pt-BR" sz="2800" dirty="0" smtClean="0"/>
              <a:t>Contribuição passiva resultante do simples fato da sua presença e da difusão do seu sangue – sem intervenção ativa e construtora;</a:t>
            </a:r>
          </a:p>
          <a:p>
            <a:r>
              <a:rPr lang="pt-BR" sz="2800" dirty="0" smtClean="0"/>
              <a:t>A riqueza da cultura americana ou africana é abafada, aniquilada;</a:t>
            </a:r>
          </a:p>
          <a:p>
            <a:r>
              <a:rPr lang="pt-BR" sz="2800" dirty="0" smtClean="0"/>
              <a:t>“Age mais como fermento corruptor da outra cultura, a do senhor branco que lhe soprepõe.”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3642</TotalTime>
  <Words>3984</Words>
  <Application>Microsoft Office PowerPoint</Application>
  <PresentationFormat>On-screen Show (4:3)</PresentationFormat>
  <Paragraphs>336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Formação do Brasil Contemporâneo Caio Prado Júnior</vt:lpstr>
      <vt:lpstr>Agenda</vt:lpstr>
      <vt:lpstr>Biografia do autor</vt:lpstr>
      <vt:lpstr>O livro: Formação do Brasil Contemporâneo</vt:lpstr>
      <vt:lpstr>Organização Social</vt:lpstr>
      <vt:lpstr>Organização Social</vt:lpstr>
      <vt:lpstr>Comparação: Mundo Antigo X Mundo Moderno</vt:lpstr>
      <vt:lpstr>Escravidão Americana</vt:lpstr>
      <vt:lpstr>O escravo negro ou índio</vt:lpstr>
      <vt:lpstr>Formação da Sociedade Brasileira</vt:lpstr>
      <vt:lpstr>Formação da Sociedade Brasileira</vt:lpstr>
      <vt:lpstr>Formação da Sociedade Brasileira</vt:lpstr>
      <vt:lpstr>Formação da Sociedade Brasileira</vt:lpstr>
      <vt:lpstr> Formação da Sociedade Brasileira </vt:lpstr>
      <vt:lpstr>A estrutura da Sociedade Brasileira</vt:lpstr>
      <vt:lpstr>A estrutura da Sociedade Brasileira</vt:lpstr>
      <vt:lpstr>A estrutura da Sociedade Brasileira</vt:lpstr>
      <vt:lpstr>A estrutura da Sociedade Brasileira</vt:lpstr>
      <vt:lpstr>A estrutura da Sociedade Brasileira</vt:lpstr>
      <vt:lpstr>A estrutura da Sociedade Brasileira</vt:lpstr>
      <vt:lpstr>A estrutura da Sociedade Brasileira</vt:lpstr>
      <vt:lpstr>A estrutura da Sociedade Brasileira</vt:lpstr>
      <vt:lpstr>A estrutura da Sociedade Brasileira</vt:lpstr>
      <vt:lpstr>A estrutura da Sociedade Brasileira</vt:lpstr>
      <vt:lpstr>Admistração</vt:lpstr>
      <vt:lpstr>Administração Colonial</vt:lpstr>
      <vt:lpstr>Administração Colonial</vt:lpstr>
      <vt:lpstr>Administração Colonial</vt:lpstr>
      <vt:lpstr>Capitanias</vt:lpstr>
      <vt:lpstr>Organização Militar</vt:lpstr>
      <vt:lpstr>Administração Geral e Civil</vt:lpstr>
      <vt:lpstr>Administração Geral e Civil</vt:lpstr>
      <vt:lpstr>Administração Geral e Civil</vt:lpstr>
      <vt:lpstr>Administração Tributária</vt:lpstr>
      <vt:lpstr>A Igreja</vt:lpstr>
      <vt:lpstr>Críticas a Administração Colonial</vt:lpstr>
      <vt:lpstr>Críticas a Administração Colonial</vt:lpstr>
      <vt:lpstr>Vida Social e Política</vt:lpstr>
      <vt:lpstr>Vida Social e Política</vt:lpstr>
      <vt:lpstr>Vida Social e Política</vt:lpstr>
      <vt:lpstr>Relações sociais na Colônia</vt:lpstr>
      <vt:lpstr>Relações Socias na Colônia</vt:lpstr>
      <vt:lpstr>Relações Sociais na Colônia</vt:lpstr>
      <vt:lpstr>Relações Sociais na Colônia</vt:lpstr>
      <vt:lpstr>Vida Política na Colônia</vt:lpstr>
      <vt:lpstr>Vida Política na Colônia</vt:lpstr>
      <vt:lpstr>Vida Política na Colônia</vt:lpstr>
      <vt:lpstr>O Papel da Maçonaria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do Brasil Comtemporâneo Caio Prado Júnior</dc:title>
  <dc:creator>Owner</dc:creator>
  <cp:lastModifiedBy>Owner</cp:lastModifiedBy>
  <cp:revision>239</cp:revision>
  <dcterms:created xsi:type="dcterms:W3CDTF">2012-09-13T18:03:23Z</dcterms:created>
  <dcterms:modified xsi:type="dcterms:W3CDTF">2012-09-18T13:31:54Z</dcterms:modified>
</cp:coreProperties>
</file>