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9" r:id="rId2"/>
    <p:sldId id="340" r:id="rId3"/>
    <p:sldId id="343" r:id="rId4"/>
    <p:sldId id="341" r:id="rId5"/>
    <p:sldId id="342" r:id="rId6"/>
    <p:sldId id="344" r:id="rId7"/>
    <p:sldId id="256" r:id="rId8"/>
    <p:sldId id="257" r:id="rId9"/>
    <p:sldId id="268" r:id="rId10"/>
    <p:sldId id="269" r:id="rId11"/>
    <p:sldId id="260" r:id="rId12"/>
    <p:sldId id="258" r:id="rId13"/>
    <p:sldId id="259" r:id="rId14"/>
    <p:sldId id="262" r:id="rId15"/>
    <p:sldId id="263" r:id="rId16"/>
    <p:sldId id="264" r:id="rId17"/>
    <p:sldId id="271" r:id="rId18"/>
    <p:sldId id="261" r:id="rId19"/>
    <p:sldId id="267" r:id="rId20"/>
    <p:sldId id="270" r:id="rId21"/>
    <p:sldId id="265" r:id="rId22"/>
    <p:sldId id="266" r:id="rId23"/>
    <p:sldId id="346" r:id="rId24"/>
    <p:sldId id="272" r:id="rId25"/>
    <p:sldId id="273" r:id="rId26"/>
    <p:sldId id="345" r:id="rId27"/>
    <p:sldId id="274" r:id="rId28"/>
    <p:sldId id="275" r:id="rId29"/>
    <p:sldId id="279" r:id="rId30"/>
    <p:sldId id="278" r:id="rId31"/>
    <p:sldId id="277" r:id="rId32"/>
    <p:sldId id="281" r:id="rId33"/>
    <p:sldId id="282" r:id="rId34"/>
    <p:sldId id="283" r:id="rId35"/>
    <p:sldId id="284" r:id="rId36"/>
    <p:sldId id="285" r:id="rId37"/>
    <p:sldId id="286" r:id="rId38"/>
    <p:sldId id="288" r:id="rId39"/>
    <p:sldId id="347" r:id="rId40"/>
    <p:sldId id="287" r:id="rId41"/>
    <p:sldId id="348" r:id="rId42"/>
    <p:sldId id="289" r:id="rId43"/>
    <p:sldId id="290" r:id="rId44"/>
    <p:sldId id="291" r:id="rId45"/>
    <p:sldId id="292" r:id="rId46"/>
    <p:sldId id="293" r:id="rId47"/>
    <p:sldId id="294" r:id="rId48"/>
    <p:sldId id="296" r:id="rId49"/>
    <p:sldId id="297" r:id="rId50"/>
    <p:sldId id="298" r:id="rId51"/>
    <p:sldId id="299" r:id="rId52"/>
    <p:sldId id="300" r:id="rId53"/>
    <p:sldId id="301" r:id="rId54"/>
    <p:sldId id="303" r:id="rId55"/>
    <p:sldId id="295" r:id="rId56"/>
    <p:sldId id="304" r:id="rId57"/>
    <p:sldId id="305" r:id="rId58"/>
    <p:sldId id="308" r:id="rId59"/>
    <p:sldId id="309" r:id="rId60"/>
    <p:sldId id="310" r:id="rId61"/>
    <p:sldId id="311" r:id="rId62"/>
    <p:sldId id="312" r:id="rId63"/>
    <p:sldId id="350" r:id="rId64"/>
    <p:sldId id="313" r:id="rId65"/>
    <p:sldId id="314" r:id="rId66"/>
    <p:sldId id="315" r:id="rId67"/>
    <p:sldId id="316" r:id="rId68"/>
    <p:sldId id="318" r:id="rId69"/>
    <p:sldId id="351" r:id="rId70"/>
    <p:sldId id="319" r:id="rId71"/>
    <p:sldId id="320" r:id="rId72"/>
    <p:sldId id="322" r:id="rId73"/>
    <p:sldId id="323" r:id="rId74"/>
    <p:sldId id="324" r:id="rId75"/>
    <p:sldId id="330" r:id="rId76"/>
    <p:sldId id="336" r:id="rId77"/>
    <p:sldId id="352" r:id="rId78"/>
    <p:sldId id="353" r:id="rId7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/>
    <p:restoredTop sz="94663"/>
  </p:normalViewPr>
  <p:slideViewPr>
    <p:cSldViewPr>
      <p:cViewPr>
        <p:scale>
          <a:sx n="134" d="100"/>
          <a:sy n="134" d="100"/>
        </p:scale>
        <p:origin x="2256" y="-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172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AC85F-B59D-4765-A45C-9C9E465597F6}" type="datetimeFigureOut">
              <a:rPr lang="pt-BR" smtClean="0"/>
              <a:pPr/>
              <a:t>10/04/2019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96110-19EA-4D38-B289-3CB3E0820A8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AC85F-B59D-4765-A45C-9C9E465597F6}" type="datetimeFigureOut">
              <a:rPr lang="pt-BR" smtClean="0"/>
              <a:pPr/>
              <a:t>10/04/2019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96110-19EA-4D38-B289-3CB3E0820A8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AC85F-B59D-4765-A45C-9C9E465597F6}" type="datetimeFigureOut">
              <a:rPr lang="pt-BR" smtClean="0"/>
              <a:pPr/>
              <a:t>10/04/2019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96110-19EA-4D38-B289-3CB3E0820A8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AC85F-B59D-4765-A45C-9C9E465597F6}" type="datetimeFigureOut">
              <a:rPr lang="pt-BR" smtClean="0"/>
              <a:pPr/>
              <a:t>10/04/2019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96110-19EA-4D38-B289-3CB3E0820A8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AC85F-B59D-4765-A45C-9C9E465597F6}" type="datetimeFigureOut">
              <a:rPr lang="pt-BR" smtClean="0"/>
              <a:pPr/>
              <a:t>10/04/2019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96110-19EA-4D38-B289-3CB3E0820A8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AC85F-B59D-4765-A45C-9C9E465597F6}" type="datetimeFigureOut">
              <a:rPr lang="pt-BR" smtClean="0"/>
              <a:pPr/>
              <a:t>10/04/2019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96110-19EA-4D38-B289-3CB3E0820A8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AC85F-B59D-4765-A45C-9C9E465597F6}" type="datetimeFigureOut">
              <a:rPr lang="pt-BR" smtClean="0"/>
              <a:pPr/>
              <a:t>10/04/2019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96110-19EA-4D38-B289-3CB3E0820A8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AC85F-B59D-4765-A45C-9C9E465597F6}" type="datetimeFigureOut">
              <a:rPr lang="pt-BR" smtClean="0"/>
              <a:pPr/>
              <a:t>10/04/2019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96110-19EA-4D38-B289-3CB3E0820A8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AC85F-B59D-4765-A45C-9C9E465597F6}" type="datetimeFigureOut">
              <a:rPr lang="pt-BR" smtClean="0"/>
              <a:pPr/>
              <a:t>10/04/2019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96110-19EA-4D38-B289-3CB3E0820A8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AC85F-B59D-4765-A45C-9C9E465597F6}" type="datetimeFigureOut">
              <a:rPr lang="pt-BR" smtClean="0"/>
              <a:pPr/>
              <a:t>10/04/2019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96110-19EA-4D38-B289-3CB3E0820A8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AC85F-B59D-4765-A45C-9C9E465597F6}" type="datetimeFigureOut">
              <a:rPr lang="pt-BR" smtClean="0"/>
              <a:pPr/>
              <a:t>10/04/2019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96110-19EA-4D38-B289-3CB3E0820A8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AC85F-B59D-4765-A45C-9C9E465597F6}" type="datetimeFigureOut">
              <a:rPr lang="pt-BR" smtClean="0"/>
              <a:pPr/>
              <a:t>10/04/2019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96110-19EA-4D38-B289-3CB3E0820A8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/>
          <a:lstStyle/>
          <a:p>
            <a:r>
              <a:rPr lang="pt-BR" dirty="0"/>
              <a:t>Ativação de Linfócitos T e B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5239741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t-BR" sz="2000" dirty="0"/>
              <a:t>Prof. Dr. Jean Pierre </a:t>
            </a:r>
            <a:r>
              <a:rPr lang="pt-BR" sz="2000" dirty="0" err="1"/>
              <a:t>Schatzmann</a:t>
            </a:r>
            <a:endParaRPr lang="pt-BR" sz="2000" dirty="0"/>
          </a:p>
          <a:p>
            <a:pPr algn="ctr">
              <a:buNone/>
            </a:pPr>
            <a:r>
              <a:rPr lang="pt-BR" sz="2000" dirty="0"/>
              <a:t>Laboratório de Interações Neuroimunes</a:t>
            </a:r>
          </a:p>
          <a:p>
            <a:pPr algn="ctr">
              <a:buNone/>
            </a:pPr>
            <a:r>
              <a:rPr lang="pt-BR" sz="2000" dirty="0"/>
              <a:t>Departamento de Imunologia</a:t>
            </a:r>
          </a:p>
          <a:p>
            <a:pPr algn="ctr">
              <a:buNone/>
            </a:pPr>
            <a:r>
              <a:rPr lang="pt-BR" sz="2000" dirty="0"/>
              <a:t>ICB IV - USP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9983" y="1465028"/>
            <a:ext cx="7126291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5436096" cy="5379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5909439" y="548680"/>
            <a:ext cx="284693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/>
              <a:t>IL-2 Gerada na Ativação de </a:t>
            </a:r>
          </a:p>
          <a:p>
            <a:pPr algn="ctr"/>
            <a:endParaRPr lang="pt-BR" b="1" dirty="0"/>
          </a:p>
          <a:p>
            <a:pPr algn="ctr"/>
            <a:endParaRPr lang="pt-BR" b="1" dirty="0"/>
          </a:p>
          <a:p>
            <a:pPr algn="ctr"/>
            <a:r>
              <a:rPr lang="pt-BR" b="1" dirty="0"/>
              <a:t>Linfócitos T Também Auxilia</a:t>
            </a:r>
          </a:p>
          <a:p>
            <a:pPr algn="ctr"/>
            <a:endParaRPr lang="pt-BR" b="1" dirty="0"/>
          </a:p>
          <a:p>
            <a:pPr algn="ctr"/>
            <a:endParaRPr lang="pt-BR" b="1" dirty="0"/>
          </a:p>
          <a:p>
            <a:pPr algn="ctr"/>
            <a:r>
              <a:rPr lang="pt-BR" b="1" dirty="0"/>
              <a:t>Na Manutenção das </a:t>
            </a:r>
            <a:r>
              <a:rPr lang="pt-BR" b="1" dirty="0" err="1"/>
              <a:t>Tregs</a:t>
            </a:r>
            <a:endParaRPr lang="pt-BR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6325743" y="3341891"/>
            <a:ext cx="206268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Gene Foxp3</a:t>
            </a:r>
          </a:p>
          <a:p>
            <a:pPr algn="ctr"/>
            <a:endParaRPr lang="pt-BR" b="1" dirty="0"/>
          </a:p>
          <a:p>
            <a:pPr algn="ctr"/>
            <a:r>
              <a:rPr lang="pt-BR" b="1" dirty="0"/>
              <a:t>IPEX –</a:t>
            </a:r>
          </a:p>
          <a:p>
            <a:pPr algn="ctr"/>
            <a:r>
              <a:rPr lang="pt-BR" b="1" dirty="0" err="1"/>
              <a:t>Imunodesregulação</a:t>
            </a:r>
            <a:endParaRPr lang="pt-BR" b="1" dirty="0"/>
          </a:p>
          <a:p>
            <a:pPr algn="ctr"/>
            <a:r>
              <a:rPr lang="pt-BR" b="1" dirty="0"/>
              <a:t>Poliendocrinopatia</a:t>
            </a:r>
          </a:p>
          <a:p>
            <a:pPr algn="ctr"/>
            <a:r>
              <a:rPr lang="pt-BR" b="1" dirty="0" err="1"/>
              <a:t>Enteropatia</a:t>
            </a:r>
            <a:endParaRPr lang="pt-BR" b="1" dirty="0"/>
          </a:p>
          <a:p>
            <a:pPr algn="ctr"/>
            <a:r>
              <a:rPr lang="pt-BR" b="1" dirty="0"/>
              <a:t>Ligada ao X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80728"/>
            <a:ext cx="8152446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251520" y="260648"/>
            <a:ext cx="8640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Ausência de </a:t>
            </a:r>
            <a:r>
              <a:rPr lang="pt-BR" sz="2400" b="1" dirty="0" err="1"/>
              <a:t>Co-estimulação</a:t>
            </a:r>
            <a:r>
              <a:rPr lang="pt-BR" sz="2400" b="1" dirty="0"/>
              <a:t> não induz ativação da resposta imune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623" y="1857887"/>
            <a:ext cx="7865826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467544" y="332656"/>
            <a:ext cx="8210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Apresentação – Antígeno + MHC + Moléculas </a:t>
            </a:r>
            <a:r>
              <a:rPr lang="pt-BR" sz="2400" b="1" dirty="0" err="1"/>
              <a:t>Co-estimuladoras</a:t>
            </a:r>
            <a:endParaRPr lang="pt-BR" sz="2400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366682" y="1052736"/>
            <a:ext cx="8381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i="1" dirty="0"/>
              <a:t>1º Sinal – MHC + Antígenos	2º Sinal – Moléculas </a:t>
            </a:r>
            <a:r>
              <a:rPr lang="pt-BR" i="1" dirty="0" err="1"/>
              <a:t>Costimuladoras</a:t>
            </a:r>
            <a:r>
              <a:rPr lang="pt-BR" i="1" dirty="0"/>
              <a:t>	3º Sinal - </a:t>
            </a:r>
            <a:r>
              <a:rPr lang="pt-BR" i="1" dirty="0" err="1"/>
              <a:t>Citocinas</a:t>
            </a:r>
            <a:endParaRPr lang="pt-BR" i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6048672" cy="6296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6536126" y="1491749"/>
            <a:ext cx="2161169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/>
              <a:t>Moléculas </a:t>
            </a:r>
            <a:r>
              <a:rPr lang="pt-BR" b="1" dirty="0" err="1"/>
              <a:t>Assissório</a:t>
            </a:r>
            <a:endParaRPr lang="pt-BR" b="1" dirty="0"/>
          </a:p>
          <a:p>
            <a:pPr algn="ctr"/>
            <a:endParaRPr lang="pt-BR" b="1" dirty="0"/>
          </a:p>
          <a:p>
            <a:pPr algn="ctr"/>
            <a:r>
              <a:rPr lang="pt-BR" b="1" dirty="0"/>
              <a:t>Podem Ter Função </a:t>
            </a:r>
          </a:p>
          <a:p>
            <a:pPr algn="ctr"/>
            <a:endParaRPr lang="pt-BR" b="1" dirty="0"/>
          </a:p>
          <a:p>
            <a:pPr algn="ctr"/>
            <a:r>
              <a:rPr lang="pt-BR" sz="3200" b="1" dirty="0">
                <a:solidFill>
                  <a:srgbClr val="FF0000"/>
                </a:solidFill>
              </a:rPr>
              <a:t>Ativadora</a:t>
            </a:r>
          </a:p>
          <a:p>
            <a:pPr algn="ctr"/>
            <a:endParaRPr lang="pt-BR" b="1" dirty="0"/>
          </a:p>
          <a:p>
            <a:pPr algn="ctr"/>
            <a:r>
              <a:rPr lang="pt-BR" b="1" dirty="0"/>
              <a:t>Ou </a:t>
            </a:r>
          </a:p>
          <a:p>
            <a:pPr algn="ctr"/>
            <a:endParaRPr lang="pt-BR" b="1" dirty="0"/>
          </a:p>
          <a:p>
            <a:pPr algn="ctr"/>
            <a:r>
              <a:rPr lang="pt-BR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Supressora</a:t>
            </a:r>
          </a:p>
        </p:txBody>
      </p:sp>
      <p:sp>
        <p:nvSpPr>
          <p:cNvPr id="4" name="Retângulo de cantos arredondados 3"/>
          <p:cNvSpPr/>
          <p:nvPr/>
        </p:nvSpPr>
        <p:spPr>
          <a:xfrm>
            <a:off x="323528" y="4437112"/>
            <a:ext cx="5904656" cy="720080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8280920" cy="6562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5976664" cy="6146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6730474" y="980728"/>
            <a:ext cx="194598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dirty="0"/>
              <a:t>Briga </a:t>
            </a:r>
          </a:p>
          <a:p>
            <a:pPr algn="ctr"/>
            <a:endParaRPr lang="pt-BR" sz="3200" b="1" dirty="0"/>
          </a:p>
          <a:p>
            <a:pPr algn="ctr"/>
            <a:r>
              <a:rPr lang="pt-BR" sz="3200" b="1" dirty="0"/>
              <a:t>Entre</a:t>
            </a:r>
          </a:p>
          <a:p>
            <a:pPr algn="ctr"/>
            <a:endParaRPr lang="pt-BR" sz="3200" b="1" dirty="0"/>
          </a:p>
          <a:p>
            <a:pPr algn="ctr"/>
            <a:r>
              <a:rPr lang="pt-BR" sz="3200" b="1" dirty="0" err="1">
                <a:solidFill>
                  <a:srgbClr val="FF0000"/>
                </a:solidFill>
              </a:rPr>
              <a:t>Kinases</a:t>
            </a:r>
            <a:r>
              <a:rPr lang="pt-BR" sz="3200" b="1" dirty="0">
                <a:solidFill>
                  <a:srgbClr val="FF0000"/>
                </a:solidFill>
              </a:rPr>
              <a:t> </a:t>
            </a:r>
          </a:p>
          <a:p>
            <a:pPr algn="ctr"/>
            <a:endParaRPr lang="pt-BR" sz="3200" b="1" dirty="0"/>
          </a:p>
          <a:p>
            <a:pPr algn="ctr"/>
            <a:r>
              <a:rPr lang="pt-BR" sz="3200" b="1" dirty="0"/>
              <a:t>E </a:t>
            </a:r>
          </a:p>
          <a:p>
            <a:pPr algn="ctr"/>
            <a:endParaRPr lang="pt-BR" sz="3200" b="1" dirty="0"/>
          </a:p>
          <a:p>
            <a:pPr algn="ctr"/>
            <a:r>
              <a:rPr lang="pt-BR" sz="3200" b="1" dirty="0" err="1">
                <a:solidFill>
                  <a:schemeClr val="accent1">
                    <a:lumMod val="75000"/>
                  </a:schemeClr>
                </a:solidFill>
              </a:rPr>
              <a:t>Fosfatases</a:t>
            </a:r>
            <a:endParaRPr lang="pt-BR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44000" cy="3543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1691680" y="404664"/>
            <a:ext cx="57806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CD40 Auxilia na Ativação  de Linfócitos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4698065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124744"/>
            <a:ext cx="4355976" cy="5681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323528" y="467380"/>
            <a:ext cx="8527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Ativação  Celular Culmina na Ativação de Fatores de Transcrição e na Transcrição Gênica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260648"/>
            <a:ext cx="6228184" cy="627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323528" y="980728"/>
            <a:ext cx="244827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Vias </a:t>
            </a:r>
            <a:r>
              <a:rPr lang="pt-BR" b="1" dirty="0" err="1"/>
              <a:t>Intra-celulares</a:t>
            </a:r>
            <a:endParaRPr lang="pt-BR" b="1" dirty="0"/>
          </a:p>
          <a:p>
            <a:pPr algn="ctr"/>
            <a:endParaRPr lang="pt-BR" b="1" dirty="0"/>
          </a:p>
          <a:p>
            <a:pPr algn="ctr"/>
            <a:r>
              <a:rPr lang="pt-BR" b="1" dirty="0"/>
              <a:t>Ativa proteínas </a:t>
            </a:r>
            <a:r>
              <a:rPr lang="pt-BR" b="1" dirty="0" err="1"/>
              <a:t>transdutoras</a:t>
            </a:r>
            <a:endParaRPr lang="pt-BR" b="1" dirty="0"/>
          </a:p>
          <a:p>
            <a:pPr algn="ctr"/>
            <a:r>
              <a:rPr lang="pt-BR" b="1" dirty="0"/>
              <a:t>De sinal – MAP </a:t>
            </a:r>
            <a:r>
              <a:rPr lang="pt-BR" b="1" dirty="0" err="1"/>
              <a:t>Kinases</a:t>
            </a:r>
            <a:endParaRPr lang="pt-BR" b="1" dirty="0"/>
          </a:p>
          <a:p>
            <a:pPr algn="ctr"/>
            <a:endParaRPr lang="pt-BR" b="1" dirty="0"/>
          </a:p>
          <a:p>
            <a:pPr algn="ctr"/>
            <a:r>
              <a:rPr lang="pt-BR" b="1" dirty="0"/>
              <a:t>Ativação de Fatores de Transcrição</a:t>
            </a:r>
          </a:p>
          <a:p>
            <a:pPr algn="ctr"/>
            <a:endParaRPr lang="pt-BR" b="1" dirty="0"/>
          </a:p>
          <a:p>
            <a:pPr algn="ctr"/>
            <a:r>
              <a:rPr lang="pt-BR" b="1" dirty="0" err="1"/>
              <a:t>Trasncrição</a:t>
            </a:r>
            <a:r>
              <a:rPr lang="pt-BR" b="1" dirty="0"/>
              <a:t> de Genes </a:t>
            </a:r>
          </a:p>
          <a:p>
            <a:pPr algn="ctr"/>
            <a:endParaRPr lang="pt-BR" b="1" dirty="0"/>
          </a:p>
          <a:p>
            <a:pPr algn="ctr">
              <a:buFontTx/>
              <a:buChar char="-"/>
            </a:pPr>
            <a:r>
              <a:rPr lang="pt-BR" b="1" dirty="0"/>
              <a:t>Proliferação Celular</a:t>
            </a:r>
          </a:p>
          <a:p>
            <a:pPr algn="ctr">
              <a:buFontTx/>
              <a:buChar char="-"/>
            </a:pPr>
            <a:r>
              <a:rPr lang="pt-BR" b="1" dirty="0" err="1"/>
              <a:t>Citocinas</a:t>
            </a:r>
            <a:endParaRPr lang="pt-BR" b="1" dirty="0"/>
          </a:p>
          <a:p>
            <a:pPr algn="ctr">
              <a:buFontTx/>
              <a:buChar char="-"/>
            </a:pPr>
            <a:r>
              <a:rPr lang="pt-BR" b="1" dirty="0" err="1"/>
              <a:t>Próteínas</a:t>
            </a:r>
            <a:r>
              <a:rPr lang="pt-BR" b="1" dirty="0"/>
              <a:t> de membrana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5976664" cy="63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6444208" y="1268760"/>
            <a:ext cx="237626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Cinética</a:t>
            </a:r>
          </a:p>
          <a:p>
            <a:pPr algn="ctr"/>
            <a:endParaRPr lang="pt-BR" sz="2400" b="1" dirty="0"/>
          </a:p>
          <a:p>
            <a:pPr algn="ctr"/>
            <a:r>
              <a:rPr lang="pt-BR" sz="2400" b="1" dirty="0"/>
              <a:t>Ativação da resposta imune</a:t>
            </a:r>
          </a:p>
          <a:p>
            <a:pPr algn="ctr"/>
            <a:r>
              <a:rPr lang="pt-BR" sz="2400" b="1" dirty="0"/>
              <a:t>Obedece uma certa ordem</a:t>
            </a:r>
          </a:p>
          <a:p>
            <a:pPr algn="ctr"/>
            <a:r>
              <a:rPr lang="pt-BR" sz="2400" b="1" dirty="0"/>
              <a:t>Cronológica</a:t>
            </a:r>
          </a:p>
          <a:p>
            <a:pPr algn="ctr"/>
            <a:endParaRPr lang="pt-BR" sz="2400" b="1" dirty="0"/>
          </a:p>
          <a:p>
            <a:pPr algn="ctr"/>
            <a:r>
              <a:rPr lang="pt-BR" sz="2400" b="1" dirty="0"/>
              <a:t>Fatores Precoces</a:t>
            </a:r>
          </a:p>
          <a:p>
            <a:pPr algn="ctr"/>
            <a:endParaRPr lang="pt-BR" sz="2400" b="1" dirty="0"/>
          </a:p>
          <a:p>
            <a:pPr algn="ctr"/>
            <a:r>
              <a:rPr lang="pt-BR" sz="2400" b="1" dirty="0"/>
              <a:t>Fatores Tardios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halfdone.files.wordpress.com/2009/02/think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8250" y="3790950"/>
            <a:ext cx="4095750" cy="3067050"/>
          </a:xfrm>
          <a:prstGeom prst="rect">
            <a:avLst/>
          </a:prstGeom>
          <a:noFill/>
        </p:spPr>
      </p:pic>
      <p:sp>
        <p:nvSpPr>
          <p:cNvPr id="5" name="Texto explicativo em elipse 4"/>
          <p:cNvSpPr/>
          <p:nvPr/>
        </p:nvSpPr>
        <p:spPr>
          <a:xfrm>
            <a:off x="539552" y="260648"/>
            <a:ext cx="6408712" cy="3456384"/>
          </a:xfrm>
          <a:prstGeom prst="wedgeEllipseCallout">
            <a:avLst>
              <a:gd name="adj1" fmla="val 45208"/>
              <a:gd name="adj2" fmla="val 5868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rgbClr val="FFFF00"/>
                </a:solidFill>
              </a:rPr>
              <a:t>Onde Ocorre ?</a:t>
            </a:r>
          </a:p>
          <a:p>
            <a:pPr algn="ctr"/>
            <a:endParaRPr lang="pt-BR" sz="2000" dirty="0">
              <a:solidFill>
                <a:srgbClr val="FFFF00"/>
              </a:solidFill>
            </a:endParaRPr>
          </a:p>
          <a:p>
            <a:pPr algn="ctr"/>
            <a:r>
              <a:rPr lang="pt-BR" sz="2000" dirty="0">
                <a:solidFill>
                  <a:srgbClr val="FFFF00"/>
                </a:solidFill>
              </a:rPr>
              <a:t>Quais Antígenos são Reconhecidos ?</a:t>
            </a:r>
          </a:p>
          <a:p>
            <a:pPr algn="ctr"/>
            <a:endParaRPr lang="pt-BR" sz="2000" dirty="0">
              <a:solidFill>
                <a:srgbClr val="FFFF00"/>
              </a:solidFill>
            </a:endParaRPr>
          </a:p>
          <a:p>
            <a:pPr algn="ctr"/>
            <a:r>
              <a:rPr lang="pt-BR" sz="2000" dirty="0">
                <a:solidFill>
                  <a:srgbClr val="FFFF00"/>
                </a:solidFill>
              </a:rPr>
              <a:t>Quais os mecanismos moleculares ?</a:t>
            </a:r>
          </a:p>
          <a:p>
            <a:pPr algn="ctr"/>
            <a:endParaRPr lang="pt-BR" sz="2000" dirty="0">
              <a:solidFill>
                <a:srgbClr val="FFFF00"/>
              </a:solidFill>
            </a:endParaRPr>
          </a:p>
          <a:p>
            <a:pPr algn="ctr"/>
            <a:r>
              <a:rPr lang="pt-BR" sz="2000" dirty="0">
                <a:solidFill>
                  <a:srgbClr val="FFFF00"/>
                </a:solidFill>
              </a:rPr>
              <a:t>Quais os fenômenos celulares ?</a:t>
            </a:r>
          </a:p>
          <a:p>
            <a:pPr algn="ctr"/>
            <a:endParaRPr lang="pt-BR" sz="2000" dirty="0">
              <a:solidFill>
                <a:srgbClr val="FFFF00"/>
              </a:solidFill>
            </a:endParaRPr>
          </a:p>
          <a:p>
            <a:pPr algn="ctr"/>
            <a:r>
              <a:rPr lang="pt-BR" sz="2000" dirty="0">
                <a:solidFill>
                  <a:srgbClr val="FFFF00"/>
                </a:solidFill>
              </a:rPr>
              <a:t>Quais os mecanismos Efetores.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187624" y="4365104"/>
            <a:ext cx="27506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dirty="0" err="1">
                <a:solidFill>
                  <a:srgbClr val="FFFF00"/>
                </a:solidFill>
              </a:rPr>
              <a:t>Òrgãos</a:t>
            </a:r>
            <a:r>
              <a:rPr lang="pt-BR" sz="2800" dirty="0">
                <a:solidFill>
                  <a:srgbClr val="FFFF00"/>
                </a:solidFill>
              </a:rPr>
              <a:t>  </a:t>
            </a:r>
            <a:r>
              <a:rPr lang="pt-BR" sz="2800" dirty="0" err="1">
                <a:solidFill>
                  <a:srgbClr val="FFFF00"/>
                </a:solidFill>
              </a:rPr>
              <a:t>Linfóides</a:t>
            </a:r>
            <a:r>
              <a:rPr lang="pt-BR" sz="2800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pt-BR" sz="2800" dirty="0">
                <a:solidFill>
                  <a:srgbClr val="FFFF00"/>
                </a:solidFill>
              </a:rPr>
              <a:t>Secundários</a:t>
            </a:r>
          </a:p>
        </p:txBody>
      </p:sp>
      <p:sp>
        <p:nvSpPr>
          <p:cNvPr id="7" name="Retângulo de cantos arredondados 6"/>
          <p:cNvSpPr/>
          <p:nvPr/>
        </p:nvSpPr>
        <p:spPr>
          <a:xfrm>
            <a:off x="1043608" y="4149080"/>
            <a:ext cx="3240360" cy="151216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8066" y="980728"/>
            <a:ext cx="8425934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908720"/>
            <a:ext cx="703897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971600" y="476672"/>
            <a:ext cx="7250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Moléculas </a:t>
            </a:r>
            <a:r>
              <a:rPr lang="pt-BR" b="1" dirty="0" err="1"/>
              <a:t>Co-estimuladoras</a:t>
            </a:r>
            <a:r>
              <a:rPr lang="pt-BR" b="1" dirty="0"/>
              <a:t> Podem ser Alvos de Abordagens Terapêuticas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83568" y="6237312"/>
            <a:ext cx="6233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Ver quadro de monoclonais </a:t>
            </a:r>
            <a:r>
              <a:rPr lang="pt-BR" dirty="0" err="1"/>
              <a:t>anti-receptores</a:t>
            </a:r>
            <a:r>
              <a:rPr lang="pt-BR" dirty="0"/>
              <a:t>  aprovados pelo FDA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44000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759905" y="188640"/>
            <a:ext cx="76512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/>
              <a:t>Agente Patogênico e/ou o Microambiente Ditará Qual Tipo de Resposta Imune</a:t>
            </a:r>
          </a:p>
          <a:p>
            <a:pPr algn="ctr"/>
            <a:r>
              <a:rPr lang="pt-BR" b="1" dirty="0"/>
              <a:t>Será Preponderante</a:t>
            </a:r>
          </a:p>
          <a:p>
            <a:pPr algn="ctr"/>
            <a:endParaRPr lang="pt-BR" b="1" dirty="0"/>
          </a:p>
          <a:p>
            <a:pPr algn="ctr"/>
            <a:r>
              <a:rPr lang="pt-BR" b="1" dirty="0"/>
              <a:t>E esta será mais adequada 	ÀQUELE  agente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7265" y="3933056"/>
            <a:ext cx="5426736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"/>
            <a:ext cx="4955050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620688"/>
            <a:ext cx="2975595" cy="277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961475">
            <a:off x="-1491975" y="5640514"/>
            <a:ext cx="720080" cy="85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815112">
            <a:off x="-1435483" y="4304851"/>
            <a:ext cx="720080" cy="85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9704">
            <a:off x="-903232" y="6654617"/>
            <a:ext cx="720080" cy="85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-1550764" y="3215060"/>
            <a:ext cx="720080" cy="85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795195">
            <a:off x="-2517657" y="5142449"/>
            <a:ext cx="720080" cy="85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668240">
            <a:off x="-2733680" y="3774298"/>
            <a:ext cx="720080" cy="85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-2.22222E-6 C 0.00278 -0.00231 0.00521 -0.00671 0.00851 -0.00694 C 0.03837 -0.00949 0.05938 -0.00439 0.08612 0.00463 C 0.09567 0.00787 0.1066 0.00787 0.11546 0.01389 C 0.12883 0.02292 0.13629 0.03727 0.15174 0.04144 C 0.1698 0.05625 0.14983 0.0382 0.17067 0.06436 C 0.17831 0.07408 0.20018 0.09885 0.21008 0.10811 C 0.21233 0.12061 0.22032 0.1375 0.22587 0.14723 C 0.22709 0.14954 0.22935 0.15 0.23091 0.15186 C 0.23282 0.15394 0.23456 0.15602 0.23612 0.15857 C 0.24289 0.17176 0.24792 0.18519 0.26008 0.19074 C 0.26303 0.19375 0.26633 0.1963 0.26876 0.2 C 0.27015 0.20186 0.26945 0.20533 0.27049 0.20695 C 0.27327 0.21065 0.27813 0.21042 0.28108 0.21389 C 0.29445 0.22963 0.28351 0.22199 0.2981 0.22986 C 0.31442 0.25139 0.33872 0.25324 0.36025 0.25973 C 0.36771 0.25811 0.37535 0.25787 0.38247 0.2551 C 0.39515 0.25024 0.38612 0.25 0.39133 0.24144 C 0.39306 0.23843 0.39601 0.23727 0.39827 0.23449 C 0.40487 0.2257 0.41494 0.2 0.41876 0.18843 C 0.42258 0.17732 0.42674 0.16343 0.42917 0.15186 C 0.43299 0.13542 0.43091 0.12732 0.44289 0.11968 C 0.4474 0.10232 0.44081 0.12315 0.44983 0.10811 C 0.45122 0.10625 0.45087 0.10324 0.45174 0.10116 C 0.45261 0.09861 0.454 0.09653 0.45504 0.09422 C 0.45574 0.09121 0.45556 0.08774 0.4566 0.08519 C 0.45799 0.08287 0.46042 0.08241 0.46181 0.08056 C 0.4632 0.07871 0.4639 0.07547 0.46546 0.07361 C 0.4724 0.06551 0.48212 0.05857 0.48959 0.0507 C 0.49185 0.04144 0.49497 0.03982 0.50174 0.03681 C 0.50921 0.00695 0.57553 0.02963 0.58108 0.02986 C 0.60504 0.03403 0.629 0.04098 0.65157 0.05301 C 0.6698 0.07732 0.64271 0.04352 0.66372 0.06204 C 0.66528 0.06366 0.66546 0.06713 0.66702 0.06899 C 0.66841 0.07061 0.67049 0.07037 0.67223 0.0713 C 0.68143 0.07662 0.69011 0.08033 0.69983 0.08287 C 0.70747 0.08959 0.71511 0.0919 0.72396 0.09422 C 0.74966 0.09283 0.76164 0.1 0.77935 0.08519 C 0.78473 0.07361 0.78542 0.05996 0.79133 0.04838 C 0.79341 0.03982 0.79653 0.03403 0.7981 0.02524 C 0.79879 0.00533 0.79532 -0.01551 0.79983 -0.03449 C 0.80122 -0.04051 0.81355 -0.03912 0.81355 -0.03912 C 0.82761 -0.03634 0.8415 -0.03449 0.85521 -0.02986 C 0.85799 -0.02754 0.8606 -0.025 0.86355 -0.02291 C 0.86511 -0.02176 0.86754 -0.02199 0.86893 -0.0206 C 0.87709 -0.01203 0.87987 -0.00185 0.88959 0.00232 C 0.89445 0.01551 0.8948 0.01274 0.90521 0.01621 C 0.91737 0.02824 0.9323 0.03287 0.94636 0.03912 C 0.95226 0.03843 0.95799 0.0382 0.96355 0.03681 C 0.96737 0.03588 0.97396 0.03218 0.97396 0.03218 C 0.97813 0.025 0.98542 0.01875 0.98768 0.01158 C 0.99289 -0.00324 0.98924 -0.0081 1.00174 -0.01597 C 1.00261 -0.02152 1.00469 -0.02662 1.00521 -0.03217 C 1.0066 -0.04722 1.00504 -0.07639 1.01893 -0.08264 C 1.03612 -0.11157 1.0665 -0.15092 1.09462 -0.15625 C 1.10105 -0.16134 1.10678 -0.16805 1.11372 -0.17245 C 1.11789 -0.17546 1.1231 -0.17639 1.12761 -0.17916 C 1.13351 -0.18726 1.13872 -0.19213 1.13421 -0.20463 C 1.13317 -0.20764 1.13143 -0.21041 1.12935 -0.21157 C 1.11789 -0.21666 1.10556 -0.21713 1.09462 -0.22291 C 1.09167 -0.22453 1.0889 -0.22592 1.08594 -0.22754 C 1.07813 -0.24884 1.08282 -0.24097 1.07396 -0.25277 C 1.0691 -0.28541 1.07674 -0.23981 1.06719 -0.27824 C 1.0573 -0.31666 1.07153 -0.28194 1.05521 -0.31713 C 1.0474 -0.33379 1.04219 -0.36273 1.03421 -0.38148 C 1.03021 -0.39097 1.02466 -0.39236 1.01893 -0.4 C 1.00712 -0.41551 1.0007 -0.42708 0.98421 -0.43449 C 0.97709 -0.43264 0.97049 -0.43055 0.96355 -0.42754 C 0.95712 -0.4287 0.94966 -0.42685 0.9448 -0.43217 C 0.94324 -0.43379 0.94428 -0.4375 0.94306 -0.43912 C 0.94063 -0.44213 0.93421 -0.44444 0.93108 -0.44583 C 0.91633 -0.46041 0.89497 -0.46481 0.87761 -0.46666 C 0.86303 -0.47152 0.8474 -0.47291 0.83438 -0.48264 C 0.81199 -0.49907 0.83282 -0.49467 0.81008 -0.50347 C 0.80001 -0.5074 0.78942 -0.50787 0.77935 -0.51041 C 0.77501 -0.50995 0.75747 -0.50995 0.74983 -0.50578 C 0.74636 -0.50393 0.74324 -0.50092 0.73942 -0.49884 C 0.73612 -0.49699 0.72935 -0.49421 0.72935 -0.49421 C 0.72865 -0.49189 0.72865 -0.48912 0.72761 -0.48726 C 0.72466 -0.48217 0.71719 -0.47361 0.71719 -0.47361 C 0.71164 -0.44444 0.71598 -0.43009 0.72761 -0.40463 C 0.73091 -0.3875 0.73091 -0.37152 0.71719 -0.36551 C 0.70626 -0.35393 0.70539 -0.35208 0.69115 -0.3493 C 0.68056 -0.34027 0.69185 -0.34861 0.67396 -0.34259 C 0.67119 -0.34166 0.66824 -0.33912 0.66528 -0.33796 C 0.66216 -0.3368 0.65851 -0.33634 0.65504 -0.33564 C 0.64254 -0.32824 0.62969 -0.32222 0.61702 -0.31481 C 0.6139 -0.31296 0.61094 -0.31088 0.60851 -0.3081 C 0.60469 -0.30393 0.5981 -0.29421 0.5981 -0.29421 C 0.59428 -0.27916 0.604 -0.27893 0.61181 -0.26898 C 0.61633 -0.26342 0.62015 -0.25694 0.62396 -0.25046 C 0.64254 -0.21944 0.66216 -0.18912 0.68108 -0.15856 C 0.6889 -0.14583 0.69792 -0.1456 0.70678 -0.13564 C 0.71303 -0.12847 0.71372 -0.125 0.71893 -0.11481 C 0.71928 -0.10879 0.71945 -0.10254 0.72067 -0.09652 C 0.72119 -0.09166 0.72396 -0.0875 0.72396 -0.08264 C 0.72518 -0.05902 0.72067 -0.02916 0.71025 -0.00926 C 0.72535 0.02686 0.74706 0.05371 0.77396 0.07361 C 0.78091 0.08727 0.77483 0.07801 0.79306 0.0875 C 0.81893 0.10093 0.83994 0.11968 0.86546 0.13334 C 0.86928 0.13797 0.87327 0.14306 0.87761 0.14723 C 0.879 0.14861 0.88126 0.14792 0.88265 0.14954 C 0.88421 0.15186 0.88438 0.15602 0.88594 0.15857 C 0.89167 0.16783 0.8981 0.17778 0.90678 0.18172 C 0.91806 0.20162 0.92813 0.2213 0.9448 0.23449 C 0.94775 0.24653 0.96094 0.25278 0.96893 0.25973 C 0.97136 0.26181 0.9731 0.26551 0.9757 0.26667 C 0.98577 0.27107 1.00678 0.27593 1.00678 0.27593 C 1.00782 0.2757 1.04758 0.26875 1.05678 0.26436 C 1.07987 0.25301 1.09914 0.23033 1.12223 0.21852 C 1.13317 0.21991 1.14497 0.21736 1.15504 0.22292 C 1.16945 0.23102 1.17987 0.24815 1.19289 0.25973 C 1.20105 0.27593 1.19636 0.27061 1.20504 0.27824 C 1.21442 0.29815 1.19879 0.26528 1.22049 0.30579 C 1.22466 0.31366 1.22622 0.32361 1.23091 0.33102 C 1.23716 0.34098 1.25174 0.35857 1.25174 0.35857 C 1.25643 0.37732 1.24931 0.35533 1.25834 0.36783 C 1.25956 0.36968 1.25921 0.37269 1.26008 0.37477 C 1.26581 0.38611 1.27674 0.3882 1.28594 0.39074 C 1.30087 0.4007 1.3198 0.41204 1.33594 0.41621 C 1.35035 0.41991 1.36511 0.41945 1.37917 0.42292 C 1.38803 0.42894 1.38351 0.42755 1.39289 0.42755 " pathEditMode="relative" ptsTypes="fffffffffffffffffffffffffffffffffffffffffffffffffffffffffffffffffffffffffffffffffffffffffffffffffffffffffffffffffffffffffA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C 0.02257 0.00996 0.04601 0.01505 0.06892 0.02292 C 0.07778 0.03079 0.08785 0.03635 0.09826 0.03889 C 0.10521 0.05278 0.09983 0.04445 0.11892 0.05487 C 0.13142 0.06181 0.1316 0.06737 0.14479 0.07338 C 0.15937 0.08774 0.14288 0.07292 0.16736 0.08704 C 0.18142 0.09537 0.18142 0.09746 0.19653 0.10116 C 0.20365 0.10718 0.21163 0.11181 0.21892 0.11713 C 0.22378 0.12037 0.23281 0.12871 0.23281 0.12871 C 0.23333 0.13079 0.23333 0.13403 0.23455 0.13565 C 0.23576 0.13727 0.23802 0.13681 0.23976 0.13797 C 0.24201 0.13912 0.24427 0.14074 0.24653 0.14237 C 0.25052 0.14445 0.25451 0.14723 0.25868 0.14931 C 0.26198 0.15116 0.26892 0.15371 0.26892 0.15371 C 0.27361 0.15324 0.27847 0.15417 0.28281 0.15162 C 0.28455 0.15047 0.28351 0.14676 0.28455 0.14445 C 0.28594 0.14167 0.28819 0.14051 0.28976 0.13797 C 0.29167 0.13473 0.29323 0.13195 0.29479 0.12871 C 0.30556 0.10672 0.29861 0.11436 0.30868 0.10556 C 0.31858 0.07894 0.30382 0.11598 0.31892 0.08704 C 0.31997 0.08496 0.31944 0.08218 0.32049 0.08033 C 0.32691 0.06968 0.34878 0.06528 0.35694 0.06412 C 0.38559 0.06528 0.41597 0.05602 0.44306 0.06899 C 0.44583 0.07014 0.4474 0.07408 0.45 0.0757 C 0.4533 0.07778 0.45694 0.07871 0.46042 0.08033 C 0.4724 0.09213 0.48507 0.10463 0.49653 0.11713 C 0.50035 0.12107 0.50312 0.12686 0.50694 0.13079 C 0.51181 0.13612 0.51649 0.14213 0.5224 0.14445 C 0.5276 0.14676 0.53802 0.15162 0.53802 0.15162 C 0.54253 0.14931 0.54774 0.14838 0.55174 0.14445 C 0.5533 0.14329 0.55226 0.13959 0.55347 0.13797 C 0.55486 0.13635 0.55694 0.13635 0.55868 0.13565 C 0.56111 0.12547 0.56684 0.08866 0.56892 0.08496 C 0.57674 0.07107 0.57292 0.07894 0.57934 0.05973 C 0.58368 0.02801 0.59358 -0.00092 0.60694 -0.02777 C 0.61094 -0.03588 0.61476 -0.04537 0.6224 -0.04838 C 0.62812 -0.05069 0.65573 -0.05277 0.65694 -0.05301 C 0.67535 -0.05138 0.69392 -0.05231 0.71215 -0.04838 C 0.72639 -0.04583 0.74774 -0.03171 0.76215 -0.02546 C 0.77309 -0.01296 0.78368 -0.00092 0.79479 0.01112 C 0.79722 0.01389 0.79896 0.01829 0.80174 0.02037 C 0.80677 0.02477 0.81823 0.02963 0.82413 0.03195 C 0.82934 0.03033 0.83524 0.03125 0.83976 0.02755 C 0.84184 0.02593 0.84062 0.0213 0.84149 0.01829 C 0.84288 0.01389 0.84479 0.01065 0.84653 0.00672 C 0.84913 -0.00578 0.85278 -0.01736 0.85521 -0.02986 C 0.85469 -0.04513 0.85503 -0.06064 0.85347 -0.07592 C 0.85278 -0.08356 0.84184 -0.08958 0.83976 -0.09213 C 0.82899 -0.10648 0.82934 -0.10486 0.81719 -0.11296 C 0.81493 -0.12291 0.81128 -0.13148 0.80694 -0.14027 C 0.80503 -0.16435 0.80417 -0.16064 0.80694 -0.18634 C 0.80781 -0.19444 0.81198 -0.20162 0.81389 -0.20926 C 0.81267 -0.21412 0.81094 -0.22569 0.80694 -0.22986 C 0.80104 -0.23657 0.79323 -0.23819 0.78802 -0.24606 C 0.77865 -0.26018 0.77552 -0.27986 0.76719 -0.29467 C 0.76892 -0.30138 0.7691 -0.30926 0.7724 -0.31504 C 0.77431 -0.31828 0.77847 -0.31759 0.78108 -0.31967 C 0.78316 -0.32129 0.78437 -0.32476 0.78628 -0.32662 C 0.78958 -0.32986 0.79653 -0.33564 0.79653 -0.33564 C 0.79809 -0.34629 0.79913 -0.35231 0.80347 -0.36134 C 0.80156 -0.38564 0.79896 -0.40509 0.80174 -0.42986 C 0.8026 -0.43773 0.8026 -0.44745 0.80694 -0.45324 C 0.80885 -0.45555 0.81163 -0.45625 0.81389 -0.45787 C 0.82396 -0.47453 0.83316 -0.49421 0.83802 -0.51504 C 0.84219 -0.5331 0.84271 -0.55046 0.84826 -0.56782 C 0.84983 -0.57314 0.8526 -0.58148 0.85694 -0.58402 C 0.86128 -0.5868 0.86615 -0.58703 0.87066 -0.58865 C 0.88142 -0.5868 0.88628 -0.58518 0.89479 -0.57708 C 0.89705 -0.57176 0.89896 -0.56597 0.90174 -0.56111 C 0.91354 -0.54027 0.92517 -0.54375 0.94479 -0.54027 C 0.9717 -0.52731 0.97726 -0.52638 1.00694 -0.5287 C 1.01962 -0.53148 1.03056 -0.53773 1.04306 -0.54027 C 1.05295 -0.54676 1.05191 -0.54375 1.06215 -0.54027 C 1.06372 -0.53009 1.06493 -0.51365 1.07066 -0.50601 C 1.07778 -0.49629 1.09028 -0.49004 1.09826 -0.48287 C 1.11858 -0.46458 1.13611 -0.45185 1.15868 -0.44143 C 1.1684 -0.43217 1.18056 -0.42638 1.18976 -0.4162 C 1.19288 -0.41273 1.19514 -0.4081 1.19826 -0.40486 C 1.20191 -0.40069 1.2066 -0.39907 1.21042 -0.39537 C 1.21337 -0.38402 1.21059 -0.37407 1.20174 -0.37037 C 1.2 -0.36782 1.19861 -0.36504 1.19653 -0.36319 C 1.19514 -0.3618 1.19288 -0.36273 1.19149 -0.36134 C 1.1875 -0.35694 1.18576 -0.34629 1.18281 -0.34027 C 1.18542 -0.32037 1.20417 -0.23217 1.17934 -0.22083 C 1.16736 -0.20486 1.14514 -0.20416 1.12934 -0.20231 C 1.12361 -0.19838 1.12153 -0.19907 1.11892 -0.1912 C 1.11806 -0.18796 1.11858 -0.18426 1.11719 -0.18194 C 1.11493 -0.17801 1.11128 -0.17592 1.10868 -0.17245 C 1.10608 -0.16898 1.10399 -0.16481 1.10174 -0.16111 C 1.09896 -0.15185 1.09722 -0.14375 1.09306 -0.13564 C 1.08993 -0.12176 1.09375 -0.13287 1.07934 -0.11967 C 1.07726 -0.11782 1.07656 -0.11365 1.07413 -0.11296 C 1.06806 -0.11041 1.06146 -0.11134 1.05521 -0.11041 C 1.04132 -0.10856 1.0276 -0.10486 1.01389 -0.10115 C 0.94948 -0.1037 0.88715 -0.10694 0.8224 -0.1081 C 0.80069 -0.13703 0.82465 -0.19282 0.80174 -0.22314 C 0.78993 -0.26458 0.78524 -0.35856 0.81719 -0.39328 C 0.81892 -0.39699 0.82257 -0.40046 0.8224 -0.40486 C 0.8217 -0.42338 0.81285 -0.45115 0.79826 -0.45787 C 0.78785 -0.48055 0.77483 -0.50231 0.76389 -0.5243 C 0.75694 -0.53842 0.75139 -0.55347 0.74479 -0.56782 C 0.74149 -0.575 0.73455 -0.58865 0.73455 -0.58865 C 0.72969 -0.63402 0.71042 -0.68472 0.6776 -0.70347 C 0.66094 -0.72569 0.6842 -0.69699 0.66562 -0.71273 C 0.66285 -0.71504 0.66146 -0.71967 0.65868 -0.72199 C 0.65556 -0.72453 0.65156 -0.72453 0.64826 -0.72662 C 0.64583 -0.72801 0.64392 -0.73009 0.64149 -0.73101 C 0.6349 -0.73379 0.62865 -0.73379 0.6224 -0.73796 " pathEditMode="relative" ptsTypes="fffffffffffffffffffffffffffffffffffffffffffffffffffffffffffffffffffffffffffffffffffffffffffffffffffffffffffA">
                                      <p:cBhvr>
                                        <p:cTn id="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E-6 -6.93889E-18 C 0.02256 0.0044 0.04496 0.00555 0.06718 0.01157 C 0.0776 0.01782 0.09097 0.01852 0.09826 0.03009 C 0.11093 0.04977 0.11597 0.04838 0.12916 0.06435 C 0.13176 0.06759 0.13315 0.07315 0.13593 0.07592 C 0.14114 0.08102 0.14774 0.08287 0.15329 0.0875 C 0.16926 0.10116 0.18228 0.11898 0.20156 0.1243 C 0.21544 0.13866 0.2151 0.14259 0.23263 0.15648 C 0.23819 0.16111 0.24201 0.16967 0.24826 0.17245 C 0.27222 0.18333 0.29756 0.18356 0.32239 0.19097 C 0.33784 0.19004 0.35416 0.19282 0.36892 0.18634 C 0.3736 0.18426 0.38315 0.16944 0.38437 0.16782 C 0.39079 0.15926 0.39409 0.15903 0.40156 0.15648 C 0.42239 0.15926 0.44027 0.1625 0.46024 0.16782 C 0.46579 0.16713 0.47222 0.16898 0.47742 0.16551 C 0.4802 0.16366 0.48107 0.15833 0.4809 0.15416 C 0.47899 0.11991 0.47465 0.10139 0.46197 0.07592 C 0.45954 0.06018 0.46024 0.04606 0.46892 0.03449 C 0.49617 0.03703 0.52395 0.03565 0.55138 0.03912 C 0.58003 0.04282 0.60468 0.06273 0.63246 0.06898 C 0.64426 0.0794 0.64843 0.075 0.66371 0.07129 C 0.67048 0.06528 0.67569 0.05879 0.68246 0.05301 C 0.68767 0.0419 0.69513 0.03426 0.69982 0.02315 C 0.70381 0.01389 0.70347 0.00185 0.7085 -0.00672 C 0.71492 -0.01829 0.71215 -0.01273 0.71718 -0.02292 C 0.71909 -0.03797 0.71805 -0.05486 0.72239 -0.06898 C 0.7243 -0.07523 0.72916 -0.08727 0.72916 -0.08727 C 0.72951 -0.09121 0.72899 -0.09584 0.7309 -0.09884 C 0.73819 -0.10996 0.73923 -0.10162 0.74478 -0.09884 C 0.74756 -0.09746 0.75051 -0.09722 0.75312 -0.09653 C 0.76128 -0.09121 0.76909 -0.09097 0.77742 -0.08727 C 0.79131 -0.09352 0.77517 -0.08426 0.78437 -0.09653 C 0.78628 -0.09908 0.78906 -0.09954 0.79131 -0.10116 C 0.79739 -0.10579 0.80173 -0.11181 0.8085 -0.11482 C 0.80972 -0.11713 0.80989 -0.12107 0.81197 -0.12176 C 0.81735 -0.12361 0.83246 -0.11389 0.8361 -0.1125 C 0.8401 -0.11111 0.84409 -0.11088 0.84826 -0.11019 C 0.85902 -0.1044 0.86249 -0.10301 0.87412 -0.10556 C 0.87829 -0.11713 0.88072 -0.12963 0.8861 -0.14005 C 0.88715 -0.1456 0.88628 -0.15278 0.88958 -0.15625 C 0.89374 -0.16065 0.89982 -0.15949 0.90485 -0.16088 C 0.92447 -0.16574 0.91996 -0.16482 0.9361 -0.16783 C 0.94131 -0.17014 0.94635 -0.17222 0.95156 -0.17454 C 0.95624 -0.17662 0.9585 -0.1838 0.96197 -0.18843 C 0.96371 -0.19074 0.96718 -0.19537 0.96718 -0.19537 C 0.9684 -0.20023 0.97135 -0.20417 0.97222 -0.20903 C 0.97517 -0.22269 0.97343 -0.24306 0.9809 -0.25509 C 0.98228 -0.25764 0.98472 -0.25949 0.98593 -0.26204 C 0.98767 -0.26482 0.98784 -0.26875 0.9894 -0.27107 C 0.99235 -0.275 0.99652 -0.27732 0.99999 -0.28033 C 1.00173 -0.28195 1.00503 -0.28496 1.00503 -0.28496 C 1.01006 -0.29514 1.00937 -0.30602 1.01371 -0.31713 C 1.01718 -0.34468 1.02569 -0.35787 1.01197 -0.38843 C 1.01753 -0.41736 1.01284 -0.43658 1.0085 -0.46435 C 1.00607 -0.47801 1.00451 -0.49861 0.99305 -0.50324 C 0.98419 -0.50232 0.94374 -0.49514 0.92916 -0.50116 C 0.92777 -0.50185 0.92187 -0.51505 0.92065 -0.51713 C 0.90989 -0.53334 0.91406 -0.53009 0.90138 -0.53334 C 0.88975 -0.54375 0.89496 -0.54074 0.8861 -0.54468 C 0.87204 -0.56968 0.86406 -0.5956 0.8585 -0.62523 C 0.85624 -0.65764 0.85537 -0.69236 0.83263 -0.7125 C 0.82465 -0.71968 0.81735 -0.72269 0.8085 -0.72639 C 0.80329 -0.72847 0.79305 -0.73334 0.79305 -0.73334 " pathEditMode="relative" ptsTypes="ffffffffffffffffffffffffffffffffffffffffffffffffffffffffffffffA">
                                      <p:cBhvr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1111E-6 -7.77778E-6 C 0.01701 -0.00302 0.03315 -0.00765 0.04999 -0.01135 C 0.0552 -0.01366 0.06058 -0.01528 0.06545 -0.01829 C 0.0901 -0.0338 0.09756 -0.06552 0.11388 -0.09191 C 0.11753 -0.09769 0.12239 -0.10209 0.12586 -0.10788 C 0.13906 -0.12964 0.15069 -0.15278 0.16388 -0.17454 C 0.17517 -0.19353 0.18263 -0.21135 0.19999 -0.22061 C 0.20347 -0.23427 0.19895 -0.22246 0.20694 -0.22987 C 0.20954 -0.23241 0.21128 -0.23635 0.21388 -0.2389 C 0.21527 -0.24028 0.21736 -0.24005 0.21892 -0.24121 C 0.2335 -0.25116 0.22135 -0.24653 0.23628 -0.25047 C 0.24739 -0.25649 0.25885 -0.25927 0.27065 -0.26204 C 0.28732 -0.26042 0.30399 -0.25996 0.32065 -0.25741 C 0.32951 -0.25603 0.33767 -0.24653 0.34652 -0.24353 C 0.35225 -0.23843 0.35746 -0.23704 0.36388 -0.23427 C 0.3802 -0.23566 0.41701 -0.23056 0.43454 -0.24816 C 0.44149 -0.26413 0.44965 -0.27778 0.45867 -0.29191 C 0.46926 -0.33403 0.45676 -0.29237 0.47413 -0.32871 C 0.47742 -0.33566 0.47725 -0.34515 0.48107 -0.35163 C 0.4842 -0.35672 0.48836 -0.36112 0.49305 -0.3632 C 0.53298 -0.38103 0.57881 -0.37501 0.61892 -0.37686 C 0.62656 -0.37848 0.63298 -0.37848 0.63958 -0.3838 C 0.64548 -0.3889 0.64947 -0.397 0.6552 -0.40232 C 0.66058 -0.40672 0.66805 -0.41066 0.67413 -0.41366 C 0.68333 -0.41228 0.6927 -0.41181 0.70173 -0.40903 C 0.70937 -0.40649 0.71475 -0.39653 0.72239 -0.39306 C 0.72291 -0.39098 0.72291 -0.38774 0.72413 -0.38612 C 0.72534 -0.38473 0.72777 -0.38519 0.72933 -0.3838 C 0.73246 -0.38126 0.73506 -0.37755 0.73801 -0.37454 C 0.74687 -0.35464 0.74444 -0.35811 0.76388 -0.33542 C 0.7809 -0.31552 0.79861 -0.2926 0.82065 -0.28265 C 0.82899 -0.27894 0.83801 -0.27825 0.84652 -0.2757 C 0.85607 -0.27732 0.86492 -0.27848 0.87413 -0.28265 C 0.88038 -0.29098 0.88489 -0.30278 0.89131 -0.31019 C 0.91753 -0.34075 0.97152 -0.32941 0.99652 -0.33103 C 1.00416 -0.3345 1.01545 -0.35163 1.01545 -0.35163 C 1.01961 -0.38473 1.01284 -0.34214 1.0276 -0.38612 C 1.02968 -0.3926 1.02986 -0.39978 1.03107 -0.40672 C 1.03055 -0.42732 1.02933 -0.44816 1.02933 -0.46876 C 1.02933 -0.47732 1.03801 -0.49191 1.03801 -0.49191 C 1.04322 -0.51714 1.04826 -0.54167 1.05173 -0.5676 C 1.05416 -0.58519 1.05867 -0.62061 1.05867 -0.62061 C 1.05503 -0.67917 1.03593 -0.71783 1.00347 -0.75394 C 0.99218 -0.76644 0.99305 -0.77778 0.9776 -0.78612 C 0.971 -0.79491 0.96683 -0.79445 0.95867 -0.80001 C 0.95572 -0.79954 0.94374 -0.79769 0.93958 -0.79538 C 0.93489 -0.79283 0.92586 -0.78612 0.92586 -0.78612 C 0.91267 -0.78681 0.8993 -0.78589 0.88628 -0.78843 C 0.87239 -0.79121 0.85659 -0.80302 0.84305 -0.80903 C 0.82881 -0.81552 0.82343 -0.81436 0.80694 -0.81598 C 0.7868 -0.82501 0.76579 -0.8257 0.74479 -0.82755 C 0.73645 -0.82709 0.71267 -0.82709 0.69999 -0.82292 C 0.68454 -0.81783 0.66926 -0.81089 0.65347 -0.80672 C 0.65242 -0.77778 0.65138 -0.76297 0.64826 -0.73774 C 0.64548 -0.67316 0.65277 -0.64954 0.62933 -0.60209 C 0.6276 -0.58172 0.62308 -0.56413 0.61892 -0.54468 C 0.62013 -0.53704 0.61961 -0.52871 0.62239 -0.52177 C 0.62881 -0.50603 0.64878 -0.49931 0.66041 -0.49422 C 0.67517 -0.47431 0.68819 -0.4514 0.69652 -0.42524 C 0.69826 -0.41991 0.69895 -0.41366 0.70173 -0.40903 C 0.70555 -0.40255 0.71128 -0.39885 0.71545 -0.39306 C 0.73281 -0.36853 0.72447 -0.37107 0.74479 -0.35163 C 0.76163 -0.33542 0.77881 -0.32593 0.79826 -0.31714 C 0.80954 -0.29978 0.82308 -0.27292 0.84131 -0.26436 C 0.88194 -0.24515 0.94913 -0.24978 0.98281 -0.24816 C 0.99027 -0.24422 0.99826 -0.24167 1.0052 -0.23658 C 1.00989 -0.23311 1.01301 -0.22709 1.01718 -0.22292 C 1.02499 -0.21505 1.03437 -0.20927 1.04131 -0.20001 C 1.05781 -0.17802 1.05017 -0.18704 1.06388 -0.17223 C 1.07065 -0.15718 1.07673 -0.14445 1.08801 -0.13542 C 1.09913 -0.11274 1.08124 -0.14677 1.09826 -0.12408 C 1.09947 -0.12246 1.09878 -0.11876 1.09999 -0.11714 C 1.10121 -0.11552 1.10347 -0.11575 1.1052 -0.11482 C 1.10763 -0.11343 1.10989 -0.11181 1.11215 -0.11019 C 1.12673 -0.11598 1.14183 -0.11876 1.1552 -0.12871 C 1.16701 -0.13751 1.1743 -0.14792 1.18801 -0.15163 C 1.19027 -0.15394 1.19201 -0.15788 1.19479 -0.15857 C 1.20781 -0.16135 1.21388 -0.15394 1.22413 -0.147 C 1.23246 -0.14144 1.23367 -0.14214 1.24305 -0.14005 C 1.24756 -0.13751 1.25312 -0.13751 1.25694 -0.13334 C 1.26319 -0.12663 1.26701 -0.11204 1.27065 -0.10325 C 1.27534 -0.09214 1.27742 -0.09052 1.28107 -0.07802 C 1.28263 -0.07292 1.28263 -0.06691 1.28454 -0.06204 C 1.28819 -0.05209 1.29374 -0.04353 1.29826 -0.03427 C 1.30051 -0.02964 1.3052 -0.02061 1.3052 -0.02061 " pathEditMode="relative" ptsTypes="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0477"/>
            <a:ext cx="4896544" cy="674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5508106" y="260648"/>
            <a:ext cx="3120919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accent6">
                    <a:lumMod val="75000"/>
                  </a:schemeClr>
                </a:solidFill>
              </a:rPr>
              <a:t>Resposta Th1</a:t>
            </a:r>
          </a:p>
          <a:p>
            <a:endParaRPr lang="pt-BR" sz="2000" b="1" dirty="0"/>
          </a:p>
          <a:p>
            <a:pPr>
              <a:buFont typeface="Arial" pitchFamily="34" charset="0"/>
              <a:buChar char="•"/>
            </a:pPr>
            <a:r>
              <a:rPr lang="pt-BR" sz="2000" b="1" dirty="0"/>
              <a:t>Agentes </a:t>
            </a:r>
            <a:r>
              <a:rPr lang="pt-BR" sz="2000" b="1" dirty="0" err="1"/>
              <a:t>Intra-celulares</a:t>
            </a:r>
            <a:endParaRPr lang="pt-BR" sz="2000" b="1" dirty="0"/>
          </a:p>
          <a:p>
            <a:endParaRPr lang="pt-BR" sz="2000" b="1" dirty="0"/>
          </a:p>
          <a:p>
            <a:pPr algn="just">
              <a:buFont typeface="Arial" pitchFamily="34" charset="0"/>
              <a:buChar char="•"/>
            </a:pPr>
            <a:r>
              <a:rPr lang="pt-BR" sz="2000" b="1" dirty="0"/>
              <a:t>Ativação da Capacidade</a:t>
            </a:r>
          </a:p>
          <a:p>
            <a:r>
              <a:rPr lang="pt-BR" sz="2000" b="1" dirty="0" err="1"/>
              <a:t>Fagocítica</a:t>
            </a:r>
            <a:r>
              <a:rPr lang="pt-BR" sz="2000" b="1" dirty="0"/>
              <a:t> e de Degradação </a:t>
            </a:r>
          </a:p>
          <a:p>
            <a:r>
              <a:rPr lang="pt-BR" sz="2000" b="1" dirty="0"/>
              <a:t>Intracelular</a:t>
            </a:r>
          </a:p>
          <a:p>
            <a:endParaRPr lang="pt-BR" sz="2000" b="1" dirty="0"/>
          </a:p>
          <a:p>
            <a:pPr>
              <a:buFont typeface="Arial" pitchFamily="34" charset="0"/>
              <a:buChar char="•"/>
            </a:pPr>
            <a:r>
              <a:rPr lang="pt-BR" sz="2000" b="1" dirty="0"/>
              <a:t>Macrófagos Inflamatórios </a:t>
            </a:r>
          </a:p>
          <a:p>
            <a:r>
              <a:rPr lang="pt-BR" sz="2000" b="1" dirty="0"/>
              <a:t>M1</a:t>
            </a:r>
          </a:p>
          <a:p>
            <a:endParaRPr lang="pt-BR" sz="2000" b="1" dirty="0"/>
          </a:p>
          <a:p>
            <a:pPr>
              <a:buFont typeface="Arial" pitchFamily="34" charset="0"/>
              <a:buChar char="•"/>
            </a:pPr>
            <a:r>
              <a:rPr lang="pt-BR" sz="2000" b="1" dirty="0"/>
              <a:t>Anticorpos Neutralizantes</a:t>
            </a:r>
          </a:p>
          <a:p>
            <a:pPr>
              <a:buFont typeface="Arial" pitchFamily="34" charset="0"/>
              <a:buChar char="•"/>
            </a:pPr>
            <a:endParaRPr lang="pt-BR" sz="2000" b="1" dirty="0"/>
          </a:p>
          <a:p>
            <a:pPr>
              <a:buFont typeface="Arial" pitchFamily="34" charset="0"/>
              <a:buChar char="•"/>
            </a:pPr>
            <a:r>
              <a:rPr lang="pt-BR" sz="2000" b="1" dirty="0"/>
              <a:t>Células NK</a:t>
            </a:r>
          </a:p>
          <a:p>
            <a:pPr>
              <a:buFont typeface="Arial" pitchFamily="34" charset="0"/>
              <a:buChar char="•"/>
            </a:pPr>
            <a:endParaRPr lang="pt-BR" sz="2000" b="1" dirty="0"/>
          </a:p>
          <a:p>
            <a:pPr>
              <a:buFont typeface="Arial" pitchFamily="34" charset="0"/>
              <a:buChar char="•"/>
            </a:pPr>
            <a:r>
              <a:rPr lang="pt-BR" sz="2000" b="1" dirty="0" err="1"/>
              <a:t>Citocinas</a:t>
            </a:r>
            <a:r>
              <a:rPr lang="pt-BR" sz="2000" b="1" dirty="0"/>
              <a:t> principais</a:t>
            </a:r>
          </a:p>
          <a:p>
            <a:endParaRPr lang="pt-BR" sz="2000" b="1" dirty="0"/>
          </a:p>
          <a:p>
            <a:pPr>
              <a:buFont typeface="Arial" pitchFamily="34" charset="0"/>
              <a:buChar char="•"/>
            </a:pPr>
            <a:r>
              <a:rPr lang="pt-BR" sz="2000" b="1" dirty="0"/>
              <a:t>IL-1, IL-8, IL-18</a:t>
            </a:r>
          </a:p>
          <a:p>
            <a:pPr>
              <a:buFont typeface="Arial" pitchFamily="34" charset="0"/>
              <a:buChar char="•"/>
            </a:pPr>
            <a:endParaRPr lang="pt-BR" sz="2000" b="1" dirty="0"/>
          </a:p>
          <a:p>
            <a:r>
              <a:rPr lang="pt-BR" sz="2000" b="1" dirty="0"/>
              <a:t>IL-12, TNF-</a:t>
            </a:r>
            <a:r>
              <a:rPr lang="pt-BR" sz="2000" b="1" dirty="0">
                <a:sym typeface="Symbol"/>
              </a:rPr>
              <a:t>, IFN-</a:t>
            </a:r>
            <a:endParaRPr lang="pt-BR" sz="2000" b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024" y="44624"/>
            <a:ext cx="3923928" cy="68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4050195" y="880259"/>
            <a:ext cx="5011244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accent6">
                    <a:lumMod val="75000"/>
                  </a:schemeClr>
                </a:solidFill>
              </a:rPr>
              <a:t>Resposta Th2</a:t>
            </a:r>
          </a:p>
          <a:p>
            <a:endParaRPr lang="pt-BR" sz="2000" b="1" dirty="0"/>
          </a:p>
          <a:p>
            <a:pPr>
              <a:buFont typeface="Arial" pitchFamily="34" charset="0"/>
              <a:buChar char="•"/>
            </a:pPr>
            <a:r>
              <a:rPr lang="pt-BR" sz="2000" b="1" dirty="0"/>
              <a:t>Agentes </a:t>
            </a:r>
            <a:r>
              <a:rPr lang="pt-BR" sz="2000" b="1" dirty="0" err="1"/>
              <a:t>Extra-celulares</a:t>
            </a:r>
            <a:r>
              <a:rPr lang="pt-BR" sz="2000" b="1" dirty="0"/>
              <a:t> ou Vermes</a:t>
            </a:r>
          </a:p>
          <a:p>
            <a:endParaRPr lang="pt-BR" sz="2000" b="1" dirty="0"/>
          </a:p>
          <a:p>
            <a:pPr algn="just">
              <a:buFont typeface="Arial" pitchFamily="34" charset="0"/>
              <a:buChar char="•"/>
            </a:pPr>
            <a:r>
              <a:rPr lang="pt-BR" sz="2000" b="1" dirty="0"/>
              <a:t>Ativação de fatores eliminadores</a:t>
            </a:r>
          </a:p>
          <a:p>
            <a:endParaRPr lang="pt-BR" sz="2000" b="1" dirty="0"/>
          </a:p>
          <a:p>
            <a:pPr>
              <a:buFont typeface="Arial" pitchFamily="34" charset="0"/>
              <a:buChar char="•"/>
            </a:pPr>
            <a:r>
              <a:rPr lang="pt-BR" sz="2000" b="1" dirty="0"/>
              <a:t>Anticorpos OPSONISANTES ou </a:t>
            </a:r>
            <a:r>
              <a:rPr lang="pt-BR" sz="2000" b="1" dirty="0" err="1"/>
              <a:t>IgE</a:t>
            </a:r>
            <a:r>
              <a:rPr lang="pt-BR" sz="2000" b="1" dirty="0"/>
              <a:t> anafilática</a:t>
            </a:r>
          </a:p>
          <a:p>
            <a:endParaRPr lang="pt-BR" sz="2000" b="1" dirty="0"/>
          </a:p>
          <a:p>
            <a:pPr>
              <a:buFont typeface="Arial" pitchFamily="34" charset="0"/>
              <a:buChar char="•"/>
            </a:pPr>
            <a:r>
              <a:rPr lang="pt-BR" sz="2000" b="1" dirty="0"/>
              <a:t>Ativação de vias do Complemento</a:t>
            </a:r>
          </a:p>
          <a:p>
            <a:pPr>
              <a:buFont typeface="Arial" pitchFamily="34" charset="0"/>
              <a:buChar char="•"/>
            </a:pPr>
            <a:endParaRPr lang="pt-BR" sz="2000" b="1" dirty="0"/>
          </a:p>
          <a:p>
            <a:pPr>
              <a:buFont typeface="Arial" pitchFamily="34" charset="0"/>
              <a:buChar char="•"/>
            </a:pPr>
            <a:r>
              <a:rPr lang="pt-BR" sz="2000" b="1" dirty="0" err="1"/>
              <a:t>Desgranulação</a:t>
            </a:r>
            <a:r>
              <a:rPr lang="pt-BR" sz="2000" b="1" dirty="0"/>
              <a:t> de </a:t>
            </a:r>
            <a:r>
              <a:rPr lang="pt-BR" sz="2000" b="1" dirty="0" err="1"/>
              <a:t>Eosinófilos</a:t>
            </a:r>
            <a:r>
              <a:rPr lang="pt-BR" sz="2000" b="1" dirty="0"/>
              <a:t> e </a:t>
            </a:r>
            <a:r>
              <a:rPr lang="pt-BR" sz="2000" b="1" dirty="0" err="1"/>
              <a:t>Granulócitos</a:t>
            </a:r>
            <a:endParaRPr lang="pt-BR" sz="2000" b="1" dirty="0"/>
          </a:p>
          <a:p>
            <a:pPr>
              <a:buFont typeface="Arial" pitchFamily="34" charset="0"/>
              <a:buChar char="•"/>
            </a:pPr>
            <a:endParaRPr lang="pt-BR" sz="2000" b="1" dirty="0"/>
          </a:p>
          <a:p>
            <a:pPr>
              <a:buFont typeface="Arial" pitchFamily="34" charset="0"/>
              <a:buChar char="•"/>
            </a:pPr>
            <a:r>
              <a:rPr lang="pt-BR" sz="2000" b="1" dirty="0" err="1"/>
              <a:t>Citocinas</a:t>
            </a:r>
            <a:r>
              <a:rPr lang="pt-BR" sz="2000" b="1" dirty="0"/>
              <a:t> principais</a:t>
            </a:r>
          </a:p>
          <a:p>
            <a:pPr>
              <a:buFont typeface="Arial" pitchFamily="34" charset="0"/>
              <a:buChar char="•"/>
            </a:pPr>
            <a:endParaRPr lang="pt-BR" sz="2000" b="1" dirty="0"/>
          </a:p>
          <a:p>
            <a:pPr>
              <a:buFont typeface="Arial" pitchFamily="34" charset="0"/>
              <a:buChar char="•"/>
            </a:pPr>
            <a:r>
              <a:rPr lang="pt-BR" sz="2000" b="1" dirty="0"/>
              <a:t>IL-4, IL-5 e IL-13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27984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4014839" y="1196752"/>
            <a:ext cx="5129161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accent6">
                    <a:lumMod val="75000"/>
                  </a:schemeClr>
                </a:solidFill>
              </a:rPr>
              <a:t>Resposta Th17</a:t>
            </a:r>
          </a:p>
          <a:p>
            <a:endParaRPr lang="pt-BR" sz="2000" b="1" dirty="0"/>
          </a:p>
          <a:p>
            <a:pPr>
              <a:buFont typeface="Arial" pitchFamily="34" charset="0"/>
              <a:buChar char="•"/>
            </a:pPr>
            <a:r>
              <a:rPr lang="pt-BR" sz="2000" b="1" dirty="0"/>
              <a:t>Agentes Extracelulares principalmente fungos</a:t>
            </a:r>
          </a:p>
          <a:p>
            <a:endParaRPr lang="pt-BR" sz="2000" b="1" dirty="0"/>
          </a:p>
          <a:p>
            <a:pPr algn="just">
              <a:buFont typeface="Arial" pitchFamily="34" charset="0"/>
              <a:buChar char="•"/>
            </a:pPr>
            <a:r>
              <a:rPr lang="pt-BR" sz="2000" b="1" dirty="0"/>
              <a:t>Ativação de neutrófilos</a:t>
            </a:r>
          </a:p>
          <a:p>
            <a:endParaRPr lang="pt-BR" sz="2000" b="1" dirty="0"/>
          </a:p>
          <a:p>
            <a:pPr>
              <a:buFont typeface="Arial" pitchFamily="34" charset="0"/>
              <a:buChar char="•"/>
            </a:pPr>
            <a:r>
              <a:rPr lang="pt-BR" sz="2000" b="1" dirty="0"/>
              <a:t>Ativação da secreção de </a:t>
            </a:r>
            <a:r>
              <a:rPr lang="pt-BR" sz="2000" b="1" dirty="0" err="1"/>
              <a:t>defensinas</a:t>
            </a:r>
            <a:endParaRPr lang="pt-BR" sz="2000" b="1" dirty="0"/>
          </a:p>
          <a:p>
            <a:pPr>
              <a:buFont typeface="Arial" pitchFamily="34" charset="0"/>
              <a:buChar char="•"/>
            </a:pPr>
            <a:endParaRPr lang="pt-BR" sz="2000" b="1" dirty="0"/>
          </a:p>
          <a:p>
            <a:pPr>
              <a:buFont typeface="Arial" pitchFamily="34" charset="0"/>
              <a:buChar char="•"/>
            </a:pPr>
            <a:r>
              <a:rPr lang="pt-BR" sz="2000" b="1" dirty="0"/>
              <a:t>Importância em Doenças </a:t>
            </a:r>
            <a:r>
              <a:rPr lang="pt-BR" sz="2000" b="1" dirty="0" err="1"/>
              <a:t>Auto-imunes</a:t>
            </a:r>
            <a:endParaRPr lang="pt-BR" sz="2000" b="1" dirty="0"/>
          </a:p>
          <a:p>
            <a:endParaRPr lang="pt-BR" sz="2000" b="1" dirty="0"/>
          </a:p>
          <a:p>
            <a:endParaRPr lang="pt-BR" sz="2000" b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72952"/>
            <a:ext cx="9144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200849" y="332656"/>
            <a:ext cx="87695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/>
              <a:t>Linfócitos T CD8 Necessitam do Auxílio dos Linfócitos T CD4 Para se </a:t>
            </a:r>
          </a:p>
          <a:p>
            <a:pPr algn="ctr"/>
            <a:r>
              <a:rPr lang="pt-BR" sz="2400" b="1" dirty="0"/>
              <a:t>Tornarem Linfócitos  T Citotóxicos Funcionais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052736"/>
            <a:ext cx="7848872" cy="5599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2851747" y="332656"/>
            <a:ext cx="3448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Alterações Fenotípicas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1822"/>
            <a:ext cx="5436096" cy="6656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5533837" y="920909"/>
            <a:ext cx="3467872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/>
              <a:t>Mecanismos Efetores</a:t>
            </a:r>
          </a:p>
          <a:p>
            <a:pPr algn="ctr"/>
            <a:r>
              <a:rPr lang="pt-BR" sz="2400" b="1" dirty="0"/>
              <a:t>Acontecem no </a:t>
            </a:r>
            <a:r>
              <a:rPr lang="pt-BR" sz="2400" b="1" dirty="0" err="1"/>
              <a:t>Òrgão</a:t>
            </a:r>
            <a:r>
              <a:rPr lang="pt-BR" sz="2400" b="1" dirty="0"/>
              <a:t> Alvo</a:t>
            </a:r>
          </a:p>
          <a:p>
            <a:pPr algn="ctr"/>
            <a:endParaRPr lang="pt-BR" sz="2400" b="1" dirty="0"/>
          </a:p>
          <a:p>
            <a:pPr marL="342900" indent="-342900" algn="ctr">
              <a:buAutoNum type="arabicParenR"/>
            </a:pPr>
            <a:r>
              <a:rPr lang="pt-BR" sz="2400" b="1" dirty="0"/>
              <a:t>Ativação das células da</a:t>
            </a:r>
          </a:p>
          <a:p>
            <a:pPr marL="342900" indent="-342900" algn="ctr"/>
            <a:r>
              <a:rPr lang="pt-BR" sz="2400" b="1" dirty="0"/>
              <a:t>Imunidade inata;</a:t>
            </a:r>
          </a:p>
          <a:p>
            <a:pPr marL="342900" indent="-342900" algn="ctr"/>
            <a:r>
              <a:rPr lang="pt-BR" sz="2400" b="1" dirty="0"/>
              <a:t>Neutrófilos + macrófagos</a:t>
            </a:r>
          </a:p>
          <a:p>
            <a:pPr marL="342900" indent="-342900" algn="ctr"/>
            <a:endParaRPr lang="pt-BR" sz="2400" b="1" dirty="0"/>
          </a:p>
          <a:p>
            <a:pPr marL="342900" indent="-342900" algn="ctr"/>
            <a:r>
              <a:rPr lang="pt-BR" sz="2400" b="1" dirty="0"/>
              <a:t>2) Ativação de </a:t>
            </a:r>
            <a:r>
              <a:rPr lang="pt-BR" sz="2400" b="1" dirty="0" err="1"/>
              <a:t>CTLs</a:t>
            </a:r>
            <a:endParaRPr lang="pt-BR" sz="2400" b="1" dirty="0"/>
          </a:p>
          <a:p>
            <a:pPr marL="342900" indent="-342900" algn="ctr"/>
            <a:r>
              <a:rPr lang="pt-BR" sz="2400" b="1" dirty="0"/>
              <a:t>3) </a:t>
            </a:r>
            <a:r>
              <a:rPr lang="pt-BR" sz="2400" b="1" dirty="0" err="1"/>
              <a:t>Defensinas</a:t>
            </a:r>
            <a:endParaRPr lang="pt-BR" sz="2400" b="1" dirty="0"/>
          </a:p>
          <a:p>
            <a:pPr marL="342900" indent="-342900" algn="ctr"/>
            <a:r>
              <a:rPr lang="pt-BR" sz="2400" b="1" dirty="0"/>
              <a:t>4) Radicais Oxigênio e </a:t>
            </a:r>
          </a:p>
          <a:p>
            <a:pPr marL="342900" indent="-342900" algn="ctr"/>
            <a:r>
              <a:rPr lang="pt-BR" sz="2400" b="1" dirty="0"/>
              <a:t>Nitrogênio</a:t>
            </a:r>
          </a:p>
          <a:p>
            <a:pPr marL="342900" indent="-342900" algn="ctr">
              <a:buAutoNum type="arabicParenR"/>
            </a:pPr>
            <a:endParaRPr lang="pt-BR" sz="2400" b="1" dirty="0"/>
          </a:p>
          <a:p>
            <a:pPr marL="342900" indent="-342900" algn="ctr">
              <a:buAutoNum type="arabicParenR"/>
            </a:pPr>
            <a:endParaRPr lang="pt-BR" sz="2400" b="1" dirty="0"/>
          </a:p>
          <a:p>
            <a:pPr marL="342900" indent="-342900" algn="ctr">
              <a:buAutoNum type="arabicParenR"/>
            </a:pPr>
            <a:endParaRPr lang="pt-BR" sz="24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90268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645024"/>
            <a:ext cx="3070640" cy="292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626328"/>
            <a:ext cx="3528392" cy="2963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ipse 6"/>
          <p:cNvSpPr/>
          <p:nvPr/>
        </p:nvSpPr>
        <p:spPr>
          <a:xfrm>
            <a:off x="5940152" y="4869160"/>
            <a:ext cx="1296144" cy="1080120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5652120" y="1455167"/>
            <a:ext cx="2979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err="1"/>
              <a:t>Linfonodo</a:t>
            </a:r>
            <a:r>
              <a:rPr lang="pt-BR" sz="2400" dirty="0"/>
              <a:t> Aumentado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714" y="1214640"/>
            <a:ext cx="8355947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899592" y="385500"/>
            <a:ext cx="7324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Mecanismos  Efetores de Resposta Imune Celular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70269"/>
            <a:ext cx="5940152" cy="6743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16632"/>
            <a:ext cx="6281886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332656"/>
            <a:ext cx="7092280" cy="6321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0"/>
            <a:ext cx="6948264" cy="6705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5544616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5796136" y="1052736"/>
            <a:ext cx="30243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Importância na </a:t>
            </a:r>
            <a:r>
              <a:rPr lang="pt-BR" sz="2400" b="1" dirty="0" err="1"/>
              <a:t>Auto-imunidade</a:t>
            </a:r>
            <a:endParaRPr lang="pt-BR" sz="2400" b="1" dirty="0"/>
          </a:p>
          <a:p>
            <a:pPr algn="ctr"/>
            <a:endParaRPr lang="pt-BR" sz="2400" b="1" dirty="0"/>
          </a:p>
          <a:p>
            <a:pPr algn="ctr"/>
            <a:r>
              <a:rPr lang="pt-BR" sz="2400" dirty="0"/>
              <a:t>Células endoteliais da Barreira </a:t>
            </a:r>
          </a:p>
          <a:p>
            <a:pPr algn="ctr"/>
            <a:r>
              <a:rPr lang="pt-BR" sz="2400" dirty="0" err="1"/>
              <a:t>Hemato-encefálica</a:t>
            </a:r>
            <a:endParaRPr lang="pt-BR" sz="2400" dirty="0"/>
          </a:p>
          <a:p>
            <a:pPr algn="ctr"/>
            <a:endParaRPr lang="pt-BR" sz="2400" dirty="0"/>
          </a:p>
          <a:p>
            <a:pPr algn="ctr"/>
            <a:r>
              <a:rPr lang="pt-BR" sz="2400" dirty="0" err="1"/>
              <a:t>Astrócitos</a:t>
            </a:r>
            <a:r>
              <a:rPr lang="pt-BR" sz="2400" dirty="0"/>
              <a:t> e Células da </a:t>
            </a:r>
            <a:r>
              <a:rPr lang="pt-BR" sz="2400" dirty="0" err="1"/>
              <a:t>microglia</a:t>
            </a:r>
            <a:endParaRPr lang="pt-BR" sz="2400" dirty="0"/>
          </a:p>
          <a:p>
            <a:pPr algn="ctr"/>
            <a:endParaRPr lang="pt-BR" sz="2400" dirty="0"/>
          </a:p>
          <a:p>
            <a:pPr algn="ctr"/>
            <a:r>
              <a:rPr lang="pt-BR" sz="2400" dirty="0"/>
              <a:t>Expressam IL-17r Constitutivamente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016"/>
            <a:ext cx="6155698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5652120" y="591071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Resposta Th2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84326"/>
            <a:ext cx="4716016" cy="67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5724128" y="620688"/>
            <a:ext cx="30243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err="1"/>
              <a:t>Perforinas</a:t>
            </a:r>
            <a:r>
              <a:rPr lang="pt-BR" sz="2400" b="1" dirty="0"/>
              <a:t> e </a:t>
            </a:r>
            <a:r>
              <a:rPr lang="pt-BR" sz="2400" b="1" dirty="0" err="1"/>
              <a:t>Granzimas</a:t>
            </a:r>
            <a:endParaRPr lang="pt-BR" sz="2400" b="1" dirty="0"/>
          </a:p>
          <a:p>
            <a:pPr algn="ctr"/>
            <a:endParaRPr lang="pt-BR" sz="2400" b="1" dirty="0"/>
          </a:p>
          <a:p>
            <a:pPr algn="ctr"/>
            <a:r>
              <a:rPr lang="pt-BR" sz="2400" b="1" dirty="0"/>
              <a:t>Indução de Morte por </a:t>
            </a:r>
            <a:br>
              <a:rPr lang="pt-BR" sz="2400" b="1" dirty="0"/>
            </a:br>
            <a:br>
              <a:rPr lang="pt-BR" sz="2400" b="1" dirty="0"/>
            </a:br>
            <a:r>
              <a:rPr lang="pt-BR" sz="2400" b="1" dirty="0"/>
              <a:t>APOPTOSE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96752"/>
            <a:ext cx="813690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827584" y="404664"/>
            <a:ext cx="7448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Expressão de FASL Também Induz Morte nas Células Alvo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1191" y="1272877"/>
            <a:ext cx="7515225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1517942" y="292586"/>
            <a:ext cx="6150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FAS Induz Morte por APOPTOSE – Ativação de CASPASES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8244408" cy="576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3419872" y="116632"/>
            <a:ext cx="2251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 err="1"/>
              <a:t>Linfonodos</a:t>
            </a:r>
            <a:endParaRPr lang="pt-BR" sz="36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32656"/>
            <a:ext cx="7416824" cy="6193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Linfócitos B – </a:t>
            </a:r>
            <a:r>
              <a:rPr lang="pt-BR" dirty="0" err="1"/>
              <a:t>Plasmócitos</a:t>
            </a:r>
            <a:endParaRPr lang="pt-BR" dirty="0"/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700808"/>
            <a:ext cx="6408712" cy="4353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7920880" cy="5467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96581"/>
            <a:ext cx="8352928" cy="6200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844824"/>
            <a:ext cx="745814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056" y="358933"/>
            <a:ext cx="7884368" cy="6094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27691"/>
            <a:ext cx="7128792" cy="5469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1331640" y="260648"/>
            <a:ext cx="6389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err="1"/>
              <a:t>Co-estimulação</a:t>
            </a:r>
            <a:r>
              <a:rPr lang="pt-BR" sz="2800" b="1" dirty="0"/>
              <a:t> e Produção de Anticorpos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6696744" cy="604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916832"/>
            <a:ext cx="7474927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8481564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6192688" cy="58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6876256" y="613137"/>
            <a:ext cx="16962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dirty="0"/>
              <a:t>Baço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24744"/>
            <a:ext cx="8317534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628800"/>
            <a:ext cx="7769124" cy="44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1979712" y="404664"/>
            <a:ext cx="51666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/>
              <a:t>Importância do CD40 – CD40L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24744"/>
            <a:ext cx="7668344" cy="5006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1949399" y="332656"/>
            <a:ext cx="52148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/>
              <a:t>Células </a:t>
            </a:r>
            <a:r>
              <a:rPr lang="pt-BR" sz="3200" dirty="0" err="1"/>
              <a:t>Dendríticas</a:t>
            </a:r>
            <a:r>
              <a:rPr lang="pt-BR" sz="3200" dirty="0"/>
              <a:t> Foliculares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548680"/>
            <a:ext cx="5220072" cy="5849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692696"/>
            <a:ext cx="3600400" cy="2412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3501008"/>
            <a:ext cx="3312368" cy="2697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523414"/>
            <a:ext cx="7272808" cy="5641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24744"/>
            <a:ext cx="7560840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2142248" y="260648"/>
            <a:ext cx="4812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Adequação do Isotipo de Anticorpos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84784"/>
            <a:ext cx="781505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1403648" y="385500"/>
            <a:ext cx="6249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Troca das Cadeias Pesadas de Anticorpos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5184576" cy="5577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5548853" y="1831464"/>
            <a:ext cx="323838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/>
              <a:t>Uma célula que passa a </a:t>
            </a:r>
          </a:p>
          <a:p>
            <a:pPr algn="ctr"/>
            <a:endParaRPr lang="pt-BR" sz="2400" b="1" dirty="0"/>
          </a:p>
          <a:p>
            <a:pPr algn="ctr"/>
            <a:r>
              <a:rPr lang="pt-BR" sz="2400" b="1" dirty="0"/>
              <a:t>Secretar </a:t>
            </a:r>
            <a:r>
              <a:rPr lang="pt-BR" sz="2400" b="1" dirty="0" err="1"/>
              <a:t>Ig</a:t>
            </a:r>
            <a:r>
              <a:rPr lang="pt-BR" sz="2400" b="1" dirty="0" err="1">
                <a:sym typeface="Symbol"/>
              </a:rPr>
              <a:t>E</a:t>
            </a:r>
            <a:r>
              <a:rPr lang="pt-BR" sz="2400" b="1" dirty="0">
                <a:sym typeface="Symbol"/>
              </a:rPr>
              <a:t> </a:t>
            </a:r>
          </a:p>
          <a:p>
            <a:pPr algn="ctr"/>
            <a:endParaRPr lang="pt-BR" sz="2400" b="1" dirty="0">
              <a:sym typeface="Symbol"/>
            </a:endParaRPr>
          </a:p>
          <a:p>
            <a:pPr algn="ctr"/>
            <a:r>
              <a:rPr lang="pt-BR" sz="2400" b="1" dirty="0">
                <a:sym typeface="Symbol"/>
              </a:rPr>
              <a:t>Jamais secretará</a:t>
            </a:r>
          </a:p>
          <a:p>
            <a:pPr algn="ctr"/>
            <a:endParaRPr lang="pt-BR" sz="2400" b="1" dirty="0">
              <a:sym typeface="Symbol"/>
            </a:endParaRPr>
          </a:p>
          <a:p>
            <a:pPr algn="ctr"/>
            <a:r>
              <a:rPr lang="pt-BR" sz="2400" b="1" dirty="0" err="1">
                <a:sym typeface="Symbol"/>
              </a:rPr>
              <a:t>IgG</a:t>
            </a:r>
            <a:r>
              <a:rPr lang="pt-BR" sz="2400" b="1" dirty="0">
                <a:sym typeface="Symbol"/>
              </a:rPr>
              <a:t> novamente</a:t>
            </a:r>
            <a:endParaRPr lang="pt-BR" sz="2400" b="1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4427984" cy="4382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1115616" y="476672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Maturação de Afinidade </a:t>
            </a:r>
          </a:p>
          <a:p>
            <a:pPr algn="ctr"/>
            <a:r>
              <a:rPr lang="pt-BR" b="1" dirty="0"/>
              <a:t>Aumenta a especificidade do Anticorpo sem Mudar o Isotipo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9950" y="1412775"/>
            <a:ext cx="4305572" cy="482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948" y="908720"/>
            <a:ext cx="8404516" cy="5287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95536" y="260648"/>
            <a:ext cx="8320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Antígenos São Levados aos </a:t>
            </a:r>
            <a:r>
              <a:rPr lang="pt-BR" sz="2400" b="1" dirty="0" err="1"/>
              <a:t>Linfonodos</a:t>
            </a:r>
            <a:r>
              <a:rPr lang="pt-BR" sz="2400" b="1" dirty="0"/>
              <a:t> Pelas Células </a:t>
            </a:r>
            <a:r>
              <a:rPr lang="pt-BR" sz="2400" b="1" dirty="0" err="1"/>
              <a:t>Dendríticas</a:t>
            </a:r>
            <a:endParaRPr lang="pt-BR" sz="2400" b="1" dirty="0"/>
          </a:p>
        </p:txBody>
      </p:sp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836712"/>
            <a:ext cx="8280920" cy="5938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8172649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1511335" y="539388"/>
            <a:ext cx="6012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Importância da AID – </a:t>
            </a:r>
            <a:r>
              <a:rPr lang="pt-BR" b="1" dirty="0" err="1"/>
              <a:t>Activation-induced</a:t>
            </a:r>
            <a:r>
              <a:rPr lang="pt-BR" b="1" dirty="0"/>
              <a:t> </a:t>
            </a:r>
            <a:r>
              <a:rPr lang="pt-BR" b="1" dirty="0" err="1"/>
              <a:t>Cytidine</a:t>
            </a:r>
            <a:r>
              <a:rPr lang="pt-BR" b="1" dirty="0"/>
              <a:t> </a:t>
            </a:r>
            <a:r>
              <a:rPr lang="pt-BR" b="1" dirty="0" err="1"/>
              <a:t>Deaminase</a:t>
            </a:r>
            <a:endParaRPr lang="pt-BR" b="1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24744"/>
            <a:ext cx="7224533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395536" y="332656"/>
            <a:ext cx="83420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Como são produzidos anticorpos Secretados vs. De Membrana ?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340768"/>
            <a:ext cx="7992888" cy="5068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1835696" y="404664"/>
            <a:ext cx="53857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Retorno ao Estado de </a:t>
            </a:r>
            <a:r>
              <a:rPr lang="pt-BR" sz="2800" b="1" dirty="0" err="1"/>
              <a:t>Homeostasia</a:t>
            </a:r>
            <a:endParaRPr lang="pt-BR" sz="2800" b="1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96752"/>
            <a:ext cx="7704856" cy="50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1259632" y="467380"/>
            <a:ext cx="6680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/>
              <a:t>ITAMs</a:t>
            </a:r>
            <a:r>
              <a:rPr lang="pt-BR" b="1" dirty="0"/>
              <a:t> e </a:t>
            </a:r>
            <a:r>
              <a:rPr lang="pt-BR" b="1" dirty="0" err="1"/>
              <a:t>ITIMs</a:t>
            </a:r>
            <a:r>
              <a:rPr lang="pt-BR" b="1" dirty="0"/>
              <a:t> – Ativadores e Repressores da Sinalização Intracelular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1232" y="404664"/>
            <a:ext cx="6912768" cy="6004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395536" y="439504"/>
            <a:ext cx="258872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/>
              <a:t>Mecanismos Efetores </a:t>
            </a:r>
          </a:p>
          <a:p>
            <a:pPr algn="ctr"/>
            <a:endParaRPr lang="pt-BR" b="1" dirty="0"/>
          </a:p>
          <a:p>
            <a:pPr algn="ctr"/>
            <a:r>
              <a:rPr lang="pt-BR" b="1" dirty="0"/>
              <a:t>Da </a:t>
            </a:r>
          </a:p>
          <a:p>
            <a:pPr algn="ctr"/>
            <a:endParaRPr lang="pt-BR" b="1" dirty="0"/>
          </a:p>
          <a:p>
            <a:pPr algn="ctr"/>
            <a:r>
              <a:rPr lang="pt-BR" b="1" dirty="0"/>
              <a:t>Resposta Imune Humoral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08720"/>
            <a:ext cx="8734324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8136904" cy="5727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222" y="1484784"/>
            <a:ext cx="8345242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00808"/>
            <a:ext cx="7816706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1267941" y="404664"/>
            <a:ext cx="66164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 err="1"/>
              <a:t>Opsonização</a:t>
            </a:r>
            <a:r>
              <a:rPr lang="pt-BR" sz="4400" dirty="0"/>
              <a:t> por Anticorpos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127" y="1052736"/>
            <a:ext cx="8714353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1735304" y="260648"/>
            <a:ext cx="55730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err="1"/>
              <a:t>Opsonização</a:t>
            </a:r>
            <a:r>
              <a:rPr lang="pt-BR" sz="3200" dirty="0"/>
              <a:t> Pelo Complemento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8512513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792" y="1484784"/>
            <a:ext cx="8126664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976328" y="404664"/>
            <a:ext cx="7268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ADCC – </a:t>
            </a:r>
            <a:r>
              <a:rPr lang="pt-BR" sz="2800" dirty="0" err="1"/>
              <a:t>Citotoxicidade</a:t>
            </a:r>
            <a:r>
              <a:rPr lang="pt-BR" sz="2800" dirty="0"/>
              <a:t> Dependente de Anticorpo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764704"/>
            <a:ext cx="780541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519" y="404664"/>
            <a:ext cx="8681961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518" y="692696"/>
            <a:ext cx="8658962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595" y="836712"/>
            <a:ext cx="8368869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68225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6982"/>
            <a:ext cx="5436096" cy="3351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8605458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AutoShape 2" descr="data:image/jpeg;base64,/9j/4AAQSkZJRgABAQAAAQABAAD/2wCEAAkGBxQTEhQUExQUFRQXGBoXGBgYFxgXFxgYGBgXGhgcGBwYHCggHBwlHBwXITEhJSkrLi4uGB8zODMsNygtLisBCgoKDg0OGxAQGywkHyQsNCwsLCwsLCwsLCwsNCwsLCwsLCwsLCwsLCwsLCwsLCwsLCwsLCwsLCwsLCwsLCwsLP/AABEIAMIBBAMBIgACEQEDEQH/xAAcAAACAgMBAQAAAAAAAAAAAAADBAIFAAEIBgf/xABJEAABAgMEBgUICAQFAwUAAAABABECAyEEMUFREmFxgZHwBaGxwdEHIjI1U5Kz4QYTJEJScnPxFVRishQWNIOTM4LSIyVEY6L/xAAZAQACAwEAAAAAAAAAAAAAAAACAwEEBQD/xAAoEQACAQQCAgEDBQEAAAAAAAAAAQIDESExElETQTIEIoFCYXGR8NH/2gAMAwEAAhEDEQA/APuCxYtGIZqDjaxCFpg/HDxCrJv0qsUMRhitdnEQLEGbACCLwzrrklwsVOPpRYzdarOf92DxUv8AMlk/mZH/ACQ+KG4XGXRbLFWQ/SCyn/5En34fFS/jtm9vK9+HxXcl2dwl0WKxV46bs/t5Xvw+K3/G7P7aV74Xc49ncJdFgtJD+M2f20v3gtnpiR7aX7wXc49neOXTHliRHTEj20vL0hepfxWTT/1YK3ecKvcu5x7O8cumOLEr/EpPtIPeCyLpGUC31kDi/wA4LucezuEuhpbSX8Vk+1l+8Fo9LyPbS/eCjnHs7xy6Y6sSJ6Ys/tpfvBYembP7aX7wXeSPaO8cumPLEgem7P7aX7wWv45Zvby/eCnyR7O8c+mWCxVv8fs3t5fvBR/zFZfby/eCjyR7RPin0/6LRYqv/MVl9vK94LX+Y7L/ADEr3gp8keyPHPp/0WqwlVH+Z7J/MSveCifpTY/5mT7wXc12d45dMuVipT9LLF/NSffCh/nGwfzcj3wp5I7hLovVi83H9PejRfbbOP8AvCuei+k5NolibImQzZZcCKEvCSCxrtUgjYWLFi4gHPuScyX/AFRDZot1hMW2ZowgtRw9HYZsEpItGkC40cnobteuiB7OBCPzT5xv/FK8FzP9JYXt9p/WmZfjOVF0xBCWuivylLmzp6D7bab/APrTMvxnJLntCp7RqzQsrGWLsurek7PBz809KCz62zUoKyHpFwLdeCZhPL4ataHIbR7kWWHuxL1p281We+y5EYly7tEAAZluKZlEEC9shR779SHKBbA13AI0AbH57zgkchqQwKDAasFOW1xdv7tQ1JeCQ758TvywonoS4rQXU1NQeJR8tBWJSpbtcBlQtz1oksNV3ivFXIFzvgslRwgsznANftOSmzAfivbv2chdd3JJQzGfPuOQ48cL1sx6DQiEkm8YhzdTMXqUgAVDmKrnIZDrqO5aExjSFnDkuYXF97/v1Ls9gkJ4JeghbW46sBgEGbDCG0eee5EmRXigJ6tj1uQJsvCGjga6JdTOQ0Lx1NBTKrb9veh6da13c0RpkthQv1LQg+RCSEAMBYc8UKKFqZJyEtW860rMvLvd388FxAObBXL5oBgDsUeaXDdeVMUEBwwGTPzvTI6IIzG1JeKLDbhcK5o86D5b+1KQ1zx1Ne9OblYihbFtHfzUoc9r8W1489aYgAZzfRut0CaMRs5dPiLYnFuVfPHirKYKGvP7JC0SyOaq5TZWqrB5vpQVC6N8hPqiT+eb8SJc7dLQXFdE+Qr1RJ/PN+JEtKGkZntn0FYsCxMOBz4QRXxS0UiFvQh90JqcKJWZMZw0R2B0D2cLQSaejj7ODuiXNnTg+2Wn9aZq++V0lDK830R/wnxXOHTMP2y0fqzMG+/Fhgk1Ni5fJErOE5KDFBkQJmAOcMFnVHk1KWh6xkngmpZ2oEiEs2HWjGBrqcHVCTTZbgNSgcVOCK57+3JskGE7d6PDGHHUNqQWEHs8VzP3btaYgiDgtpHnmiBJ4dqNCNXOsdyhMIZExhpRY5Cp1Q+KLDNaHSiqL2vJJufE87gR3AX5nU1w5xG89piuN0LNrO83luAKNAhHiiDnzYDm1Ri+p787th5QMwULQ5ml1AeqkIpTUq6CPTj8/wBEXjVgNewa0cWkHCI4iHs80fIJ0ZIFxNWizhjEIjo3az4Py6DpgimXEqc60aLxEkvRgWqc/kofWOXu3O16VUt6GK9iMTk14C6mvHah6YF1N/PLosccIo4fAYXpSbNJoMKvtoEl5JCg1BocEO0QXqIh0cN6mdeCEhixhwQYxecruckSZeWQp7s125MiA2CiPN96VilEHBq5XbtaOTU9bDLkKEygaj+N/erMW1gBiM3MANc4yC3aYdGXtL89qKYLhSp561C2w6QABuDZXpqeULkIThj80haY3d9iejurw2JGc1aq3TEVdFB0liuh/IV6ok/nm/EiXPvSQoda6C8hXqiT+eb8SJaVPSMx7Z9AWLFtOIBT4gASaAYpc1Gptv7olvk6cGi7PffduKVk2aKAEQszk10zwcoHs4CIKeiL/ZRjvXOXSn+rnn/7pmH9cWa6PgFN/wCGaubukj9rtH6szP8AGc6pNQVL5IbkeKakJSRzknpN+Sy6uGalLQ7KpVMEaktKDJuCHj2KjIuQMhbxKYghpTnYhiUiSw13PhRJciwg8uvywTsMO4bse+9KwbhzXYpiYA7uep3F2/NQthDENb20bgNXz5wWwYifOYN1DvJz/dKTJ7uWDs9Q2NG4XYbqgtVsEMDGI3N5uJx1t1p8UTxYxa7ZCIhCM8w7HPAP2NTBbg6Rd3qMoQQ+BGkatddeqD/FuSwZ9WOJ1oUVqiND19+abZjVQLz/ABj5AYszAbdmShBaTmw2ttoFTGa7M+RreFP/ABDgMB3pc6bYfjLrTrjzkpQx7z2UVbKnuWfhRt5TUMzNudqRwaAcQ8Ob859SjmoQRUy6yiC8itCW2OhFSQIkvzzmhTYmuyuTE5rhfTqS02C/OiNNCwVwxc3bLgoTgSOHepRXjIX8VojsNX55KdHYDFoSHGQqSErMjcnb+/OtGEBJAxxdBmRVI1nqy5xT42FyFZowxF/y6khPVnPiyHUq+c70VumxFTRS9Jih5yX3/wAhXqiT+eb8SJfA+lW0TfqC++eQv1RJ/PN+JEtGjpGbP5M+gLFixPBITbkE+KPNuSk2SC5JO6KIDqKCWzhaAht/4pneucOlP9XP/VmZn78Wa6OgmBrx/wAseY1LnLpM/ap/6szH+uLEpFQXP5IYlJ6SUjJTsq+qzKyyadHRYQdSahSctOSiqEkXIElOA0cOog1UoAe3xSbFiJhN2HadRUzP0XyAvzJQpgISc+M1ci/dsTIRTHKNws+1m6m4U1tzglogYs+1ZJg0izONWXgmbDZjEHrog3PeL77rnTm1EsRikiNl6KjmRebS++jjwVlJ6IFx0sHbXcwxV9YrKNDShZ4YWL3kMLtG4A96ZhlDR84AHIVNTQtvRqN9sry+od7I8tH0dLgBBirWhGDgUIVbabDiKjVs7F6+1GXol4nLXMXa6LXXvVf/AIQHQ0ifNaJmvFCzg1IHaocX6GQqYuzzMUkwuctWaPBaLiGdm8FYW+MGaINHREUJFcy+ieLbVTzpWgdd99dtVFr7DauixkTXhwy3XlMQgBjUjw560hZCKHClNlFYQEEBi1LuKRJWK09kY4qC7W+tvFLzr3w1ZJrDX11Qo4AK4VQxFMAYQR46ih0IFLqov1jcnqS9oYHbX5J0UwGCNK3fsUnEAH1Odv70Ts0UzIa8bfEJK4lnrXU2HOpPp6FsDFdQde35Kvnwmrvz8lZRQjbzhmq+0RX884K1TE1Cl6XPm7V9+8hfqiT+eb8WJc+dLRBsuSug/IZ6ok/nm/FiWlSWEZkvkz36xYsTwRe3TtGEHB65tq1pGRavNOnHC+qmA1nF1aTLkGM0PigezhCXMp6Q/wCU/wDiuculD9pn/qzNf34rjiujoZ1PTH/KM9i5w6Urap/6kzH+o444pM9/gXJ/chiUcuc1YWYuq2QrCzs7rMrI06Oh6SK0TYhIpvScBojQREuqUlcuQGIS6lDEAXc85KMOpRMX7JCRZibmRvC2LpSb+6IRXdzzqUNCqfBWQ+Gy26G6P0wWDDE1uOrEq5NjaEiEAgXlxCRk77Mc0j0VaNCERBnNHxe+muiv9KE+a9C2NDpO9BqvR8YyiLqzkpfsKy50IJB82H0QaO7XDPNEkS4dEQxViNMyz07VCdYoRHoxAufO0QHBiFzMaDwVX0tZJkR0odKHVhQYhtiVJ9gxSl7sWP1MMWnD5u12iAfDG5QmWAQwg6URyDC+MFnJNwB4JGxSIi0RiJObgMSQ1941FO2oRwNASGJLmF9IMKu9Hv1JtNq2UE007JnnulZUIiiiEUURJbSJoMQC97N1BVtqGl55+8zDVc++/YQr7pGQdEmPRJiaoe/B3x9GutVVvhpCKXC64vjnVd7ZbjK8QNgoGpf1FWbPCAAHfq5dVsgeaIroXY7mPf2qxk3QtiP34kJVRZKk9kiL8+zVwogTBcCcbuDBGIyu7Wx4oMyDHHjfyUtCgRBvYfJkFnMVGptTBL0pXcbz8+KDGagDkBPiAwNpGBdyOCTtDvVxjSt1w1KwtYBLiohBSkReEnXnknU3ZC5MRiipjXV1BV06K/w7E/No4oMeGSRnG/JXKaK1Rnm+lD5137LozyG+p5H5pvxY1zl0nFXnNdH+RD1PZ/zTfixrShpGb7Z7xYsW0w4hMuS02Ih2G9wO1GtMwQhz1AknYAgyp4ihcE8GN2tC9nCsE+np4/jl+C5v6TP2me/tY9f3jxXSIJa+I1zleC5s6T/1U/8AVj/uOVEie1/Aqb+5BpMWCsJBVZK4J+REVn1kaVBlhIKchBd0nZtasJYVCo7F6BIgFA0NxTWjyyiYWYXpEZWLERPRoe3YPFbx2p0S2hGVyDFKeuITIzvgdBlhZYnlkDztHzmzuGF1WTXRcQJOkaiIkhqCni4VJBGA4BAcMrTouEAEwYAOAzs5enFwCmJJ2GyX2surFGY4mrcTpE9QNzJmL71PNqYjdgKcQq6G0jS0S8MQLsTTRwYh2xT86XDDDGdKMxfhN3Ua4VzUqD2ipNZFpEIhYACGG6Ig3g1BIJZ3qt9JCGIFw5iIIJpoigJJBzDI1uIBBYCIF9Fq0AvIDX5Ncq+12oM0UUIIAEOPmk1DX1D7gi+OGFFOTUkV06IgATACxL+c8ThrqUBBNdWpU3SYYUJ1O1w+avLTIgg86E6RvDFgGOILEX5YLz8+LSirdcozfJbi8XROxQAwMQT5wba/PFXEqBq5Cg1nltyWsUiEM+AJ3kBuowjfErCXLLgGrZYxMAOvxSZvJUqPIOIM1dSUmil7fNMxywGPB681CCIQTUUB480SlsWLGKvVr5vQ4YWJzF3PBFb59fih6Wrfr5CcgJEIQMav31SMXmliAe9Mx4ElrrsqOEvNgfu38hOgLYtaReQ1a1DbtaqrTjzkrW03bOxqqptPV8lepFaro8z0nfgukvIj6ns+2b8WNc4dIy2237l0h5E/U9m2zPixrShpGcvZ7tYtBYmHAbXK0oWNOHelRZWBaI7AIMm/DkyemXIEZoULWThSCCn3uEpc29Kf6md+pH/ccu5dIiXT0Tf+GX4rm3pZhaJ36kf9xyokT2hVT5IJCXwdOWc1SMsUTcvneqdVGhRZZSoqp6zlwVVyJifs4yWfViXaZYyzhzVZMh1c61qUUdutUVssxNwhwlbTKLuN6ciAp1LccDtge9TF2dxsWU8MAfF0eROMBBwa9HnWcVIJESkbPTtGtWFMapjYnwxh2Aia8Y4160WARRAxACIPc50jW66lXKp9GKHVVsExZ7WQKkvgj5JvIVsYLiyTMMHxqwvio9Wu3qu6QtAhjBlQtE7mhY1BYlrr0MdIEOXZJTZpiN5JPNFMpqxMY2d2StE4l2o5Jpr260tBYzFGxOT7HY8UeSKlz52A2ltifsFjiiIoxoeD36he2YQXInOwLo6AViickl9zvTXQcE/Lh1uSTquAuWoYYYajCkOstThU7gshDX1agGvkglLlvJVk7g5sQo+2nV3IE+Uxr43Z72G5MREX4+HzQZhGw5YXoI3BYpHCLt99diBLBYjK8YjCicjjaGgqced6UjhLUvrXUAnR0AxWbMqaMRryq6gYqA9XGvFZNl5licMVAENzXlynxtYW0KzM2fv5LqttEOrrVkWbnnFVtoDK5TeRFVYPPdKw151U7V0Z5FPU9m2zPixrnjpWBxv7V0N5E/U9m2zPixrRp+jNtlnuliwLE4ghNuSsyTCamEE6wD2o9rfRo76gD2pGCbGx0oYq3MMGyJzwdA9nEIZNPQ3fVy/Fc09KzftM8H2keX4jkuloZVPQF/soc9q5h6XLWucMpsYwH3ilSV5ITV2h2CJOSYik5Qom5Kr1IlyjLI9L1c1VhZ46fJVkmN6a1ZyoeN6zq0fTNGmxuXGnIS4vCSijuTEMdyoOJZQxDSpRSQWupfhzghQm5Gih2bb8sEuww2Jb0IqLj3LBZ3qDdw1uiwUDHn5IkEJv77/ntyTVvJ1xKOR5poXxSn1L68bxRXkcIN0OjgecvBLxWYHDdiETDjMqYrO5bOv7o1lsV8V3Hdjf4J6VJFGo2oIsEBbVrrv2lQ2S6jAyrLeeWDfPrzRIHrEHxHHJ953pgWYxeaKZnUMdqhGSC+iwFCN2WxlN7CuVyBg81g2LbbrzkFqIM1CbnzuqezgoywSQS+Yyy7yj9jMbnoxLdXEqUCxGY+IpeN2HUlYzSheh4qymsAzueopOKLUeznEoWrMgXiL0FKDClx3a0OODzAMh8m7eCmC7thd1B+5RtRAAGOo1cv3A8U1K4LEjAIgWdwb7hRI2giHW/wA+pPGYxAr51C2GJu3pW1AEkaNc3Zjy3FNgAxGZqyGHalJ8Duc06YGF/N/glJxv51q3DYioUXSkNNnzXQPkV9UWfbM+LGvglvgcE4Xr755F/VFn2zPixrRpGbJWkz3CxYsVgEhNNECI0NO9GnXJWbDFVjC2RhJ7IggZwqJYb0Bf7E9jrlnp6PRtc79WPD+o4LqcS6eiL/ZRf+S5T+ktLVP/AFY9X3igXyX8CprKLSzTgysbLNu4rz/R81XEmMZ5JNWI2g7MuAMtqelHeqyzlWMiPcVm1U7WNWDGhsRYCcLkKWaVRoQqLwWUHgB17E1ZyTQh8kpLOFR3piTr7Un2MQ5BC9L8kbRYOC4yvHyCBKhF/POtNQRYb3xA3I0Q2ZKqHr23qZg44DamYIaCmNynBo7X6t6NLAHIWlyAxfnbTllv6pw8IDMTfeWoEeKVlUHqogTmdrhxcoXjZ12wcPpE1DnkN1oUyaY3Jw+XgshDaVecnWfWm9g3VS5RcJIhEG20GQrtUJswgOG25c+CiI3FCW19vcoRTzk+reiurBA44icKvTYx7u1ALk1bLUMe3sU4QaDKtdZ/c7lEtc9H15PzvXIFgxCbgwDN14oNovwNcqa3zaiNLlmE50uxa/xQopddr0a4Yo0wWKWqghYOX6hRLzYQdIuK9etNTI3J1tlzmkNMVrS7i5Lbk2F7C2Bm0c0Jvv4JC0DBNzjU84BktNLOrcBUlgqukoQx1eC+8eRkf+02fbM+LGvhFsFDjRfevI8G6Ks+2Z8SNaNH0Z1T5HtFixaVgWL2+dowvrzYbzgEtZbR9ZCTomHUa4Px1J20wAiocJOKzw3t2nvQvZwvBLpcL/ZTO8rlH6TUtU9vaR6vvFdXy4A12Ps5neVyj9JYftM/9SP+4oF8/wAC5bQOwTFe2crzdhmMWN25eisjEXKKiOhiRbSIrlYwRPW7BVVm4qykHgs6qjVpMflRJiXCTS7begS4UxLiWdMuRGGuPZ8keWG2FBh68UxLhGarsYhiVLyLFOWUPfjzUcUpIirTrOrtTsiY2b470yOwZDkbb9SHEGN2FddQoCf2t4XFbjnaQvrtPDtCPACTCwzNANCX+ZQrVMF4dwO18+aJabHTHbs3JbTxQSYxQ9m50RiqKDIqMyY9MBr1krDMAAo3bv6lCYdY5ZBcOxAxHYTvUyW6mrrv7eKFDM4balQMy/HwUkMlPmF7hXsw4qEcT1bXv5DKAj169+1WtitEOhexYVdvvF2zoxbFROfFXtcFlXOifIkCuGThLxQxFwHJJJpxpjkizMaX9es6mWWKadN6BwYa6TVcV0ajaE3k0rgsr5hI2vnXfrKWmQgC53buFd1U/b4oTFFo+i7h3dt6DYzDDOlk+aNOEkhnoxTIy+24piUyQalonAL0apVdNAfGnivaWnpKW0yocwgU0iPQih8176kelmcl4ycxJoU36arKpfkrATVistUN6+7+SD1VZ/8Ac+JGvhFquO5fePJF6qs/+58SNbFDZm1NnslixYrQsHPuSkycBRorsIYiOICatBoErDMEQJBBFRSvYgezmLww0u//ABN8Vyb9Ix9pnfqR/wBxXWMEFLsfwTe8rlD6SD7TP/Uj1feKBfP8C5bRXyIqr0nRsbgLy7K26KtLFkc1cjTueos5Dp+SWVXImv3J6RC6oVYGlQngtpcwG+g1pqXFlVVsm/YrKBiKUWXUVi9B3DwRHcEeVEbiKJeTFW5NSjm/DHKqqyHIYlnFqtcbqOmJMy5+2nLpaGJq0fUpfWZv26lKeSbDhmvRhR37XDLf14FRx8Ujp+KgJ2rnBTdncUNzcxce3UlopgWTbQSAGu54oMUaiVwkSMXPhwUdIkZKETU5zUbhXnxQWZ1yUcX7IenyyGJjxVwWadaMEXEhhAabuDrTuEGC8vVsHvqpA3k9qNIBmvrGcXnLh80MxBzfQNXO87mopYOwFX25bkFgScfHFNSAZClC2dc76c5oMysbcuR2okyNqhv3z4lQAILjXXXsRx0Axe0ln8MAq+1RUemQ4J2fFeXOi9M6KvnwF3GzjerVJWEzK+0Fxl4r715IvVVn/wC/4kS+CWkEvzQB1988khfoqz/7nxI1o0NmfU2ewW1pbVoWI9KeiNoSNhPmxflh+GFixLkD+oWhmHRFThjrXNPTsA+vm0H/AFI8P6ytLEmLfP8AAh+iuigDig4KwsMsPcMcNRWLE1gyeD0vR8Ac0F+WpWsMAyHBYsVCrss/TDtnlilBhgmbPCH4LFizJezRg8llYJYrQY4I+gNEUHpHDYsWKnPZYTMEAyHBaMI0Rv7VixMQwZsUsEiguy/qS8yWNIUHBaWLn/v7BvlhZkAY0F+WpJiEebTNaWKOgrhZcqHIYYBQtMsaVwvy1rSxR/wC4MyochdkM0GGAaRoMOxYsRrX+/YFNhZksaQoMMNihPgDmg9I4alixTHf4ITZKZLGhcOCUnQDRjoLstqxYmQ0Q2ZZZY0oqC7LWFEwDRuF2WsrFiJ7AYjaoB9XDQel3FI2uAUoLgsWKzS0v5EyZX26WGuHDYvtnkn9V2f/AHPiRrFi0vpil+o9csWLFcCP/9k="/>
          <p:cNvSpPr>
            <a:spLocks noChangeAspect="1" noChangeArrowheads="1"/>
          </p:cNvSpPr>
          <p:nvPr/>
        </p:nvSpPr>
        <p:spPr bwMode="auto">
          <a:xfrm>
            <a:off x="155575" y="-1790700"/>
            <a:ext cx="50292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9572" name="AutoShape 4" descr="data:image/jpeg;base64,/9j/4AAQSkZJRgABAQAAAQABAAD/2wCEAAkGBxQTEhQUExQUFRQXGBoXGBgYFxgXFxgYGBgXGhgcGBwYHCggHBwlHBwXITEhJSkrLi4uGB8zODMsNygtLisBCgoKDg0OGxAQGywkHyQsNCwsLCwsLCwsLCwsNCwsLCwsLCwsLCwsLCwsLCwsLCwsLCwsLCwsLCwsLCwsLCwsLP/AABEIAMIBBAMBIgACEQEDEQH/xAAcAAACAgMBAQAAAAAAAAAAAAADBAIFAAEIBgf/xABJEAABAgMEBgUICAQFAwUAAAABABECAyEEMUFREmFxgZHwBaGxwdEHIjI1U5Kz4QYTJEJScnPxFVRishQWNIOTM4LSIyVEY6L/xAAZAQACAwEAAAAAAAAAAAAAAAACAwEEBQD/xAAoEQACAQQCAgEDBQEAAAAAAAAAAQIDESExElETQTIEIoFCYXGR8NH/2gAMAwEAAhEDEQA/APuCxYtGIZqDjaxCFpg/HDxCrJv0qsUMRhitdnEQLEGbACCLwzrrklwsVOPpRYzdarOf92DxUv8AMlk/mZH/ACQ+KG4XGXRbLFWQ/SCyn/5En34fFS/jtm9vK9+HxXcl2dwl0WKxV46bs/t5Xvw+K3/G7P7aV74Xc49ncJdFgtJD+M2f20v3gtnpiR7aX7wXc49neOXTHliRHTEj20vL0hepfxWTT/1YK3ecKvcu5x7O8cumOLEr/EpPtIPeCyLpGUC31kDi/wA4LucezuEuhpbSX8Vk+1l+8Fo9LyPbS/eCjnHs7xy6Y6sSJ6Ys/tpfvBYembP7aX7wXeSPaO8cumPLEgem7P7aX7wWv45Zvby/eCnyR7O8c+mWCxVv8fs3t5fvBR/zFZfby/eCjyR7RPin0/6LRYqv/MVl9vK94LX+Y7L/ADEr3gp8keyPHPp/0WqwlVH+Z7J/MSveCifpTY/5mT7wXc12d45dMuVipT9LLF/NSffCh/nGwfzcj3wp5I7hLovVi83H9PejRfbbOP8AvCuei+k5NolibImQzZZcCKEvCSCxrtUgjYWLFi4gHPuScyX/AFRDZot1hMW2ZowgtRw9HYZsEpItGkC40cnobteuiB7OBCPzT5xv/FK8FzP9JYXt9p/WmZfjOVF0xBCWuivylLmzp6D7bab/APrTMvxnJLntCp7RqzQsrGWLsurek7PBz809KCz62zUoKyHpFwLdeCZhPL4ataHIbR7kWWHuxL1p281We+y5EYly7tEAAZluKZlEEC9shR779SHKBbA13AI0AbH57zgkchqQwKDAasFOW1xdv7tQ1JeCQ758TvywonoS4rQXU1NQeJR8tBWJSpbtcBlQtz1oksNV3ivFXIFzvgslRwgsznANftOSmzAfivbv2chdd3JJQzGfPuOQ48cL1sx6DQiEkm8YhzdTMXqUgAVDmKrnIZDrqO5aExjSFnDkuYXF97/v1Ls9gkJ4JeghbW46sBgEGbDCG0eee5EmRXigJ6tj1uQJsvCGjga6JdTOQ0Lx1NBTKrb9veh6da13c0RpkthQv1LQg+RCSEAMBYc8UKKFqZJyEtW860rMvLvd388FxAObBXL5oBgDsUeaXDdeVMUEBwwGTPzvTI6IIzG1JeKLDbhcK5o86D5b+1KQ1zx1Ne9OblYihbFtHfzUoc9r8W1489aYgAZzfRut0CaMRs5dPiLYnFuVfPHirKYKGvP7JC0SyOaq5TZWqrB5vpQVC6N8hPqiT+eb8SJc7dLQXFdE+Qr1RJ/PN+JEtKGkZntn0FYsCxMOBz4QRXxS0UiFvQh90JqcKJWZMZw0R2B0D2cLQSaejj7ODuiXNnTg+2Wn9aZq++V0lDK830R/wnxXOHTMP2y0fqzMG+/Fhgk1Ni5fJErOE5KDFBkQJmAOcMFnVHk1KWh6xkngmpZ2oEiEs2HWjGBrqcHVCTTZbgNSgcVOCK57+3JskGE7d6PDGHHUNqQWEHs8VzP3btaYgiDgtpHnmiBJ4dqNCNXOsdyhMIZExhpRY5Cp1Q+KLDNaHSiqL2vJJufE87gR3AX5nU1w5xG89piuN0LNrO83luAKNAhHiiDnzYDm1Ri+p787th5QMwULQ5ml1AeqkIpTUq6CPTj8/wBEXjVgNewa0cWkHCI4iHs80fIJ0ZIFxNWizhjEIjo3az4Py6DpgimXEqc60aLxEkvRgWqc/kofWOXu3O16VUt6GK9iMTk14C6mvHah6YF1N/PLosccIo4fAYXpSbNJoMKvtoEl5JCg1BocEO0QXqIh0cN6mdeCEhixhwQYxecruckSZeWQp7s125MiA2CiPN96VilEHBq5XbtaOTU9bDLkKEygaj+N/erMW1gBiM3MANc4yC3aYdGXtL89qKYLhSp561C2w6QABuDZXpqeULkIThj80haY3d9iejurw2JGc1aq3TEVdFB0liuh/IV6ok/nm/EiXPvSQoda6C8hXqiT+eb8SJaVPSMx7Z9AWLFtOIBT4gASaAYpc1Gptv7olvk6cGi7PffduKVk2aKAEQszk10zwcoHs4CIKeiL/ZRjvXOXSn+rnn/7pmH9cWa6PgFN/wCGaubukj9rtH6szP8AGc6pNQVL5IbkeKakJSRzknpN+Sy6uGalLQ7KpVMEaktKDJuCHj2KjIuQMhbxKYghpTnYhiUiSw13PhRJciwg8uvywTsMO4bse+9KwbhzXYpiYA7uep3F2/NQthDENb20bgNXz5wWwYifOYN1DvJz/dKTJ7uWDs9Q2NG4XYbqgtVsEMDGI3N5uJx1t1p8UTxYxa7ZCIhCM8w7HPAP2NTBbg6Rd3qMoQQ+BGkatddeqD/FuSwZ9WOJ1oUVqiND19+abZjVQLz/ABj5AYszAbdmShBaTmw2ttoFTGa7M+RreFP/ABDgMB3pc6bYfjLrTrjzkpQx7z2UVbKnuWfhRt5TUMzNudqRwaAcQ8Ob859SjmoQRUy6yiC8itCW2OhFSQIkvzzmhTYmuyuTE5rhfTqS02C/OiNNCwVwxc3bLgoTgSOHepRXjIX8VojsNX55KdHYDFoSHGQqSErMjcnb+/OtGEBJAxxdBmRVI1nqy5xT42FyFZowxF/y6khPVnPiyHUq+c70VumxFTRS9Jih5yX3/wAhXqiT+eb8SJfA+lW0TfqC++eQv1RJ/PN+JEtGjpGbP5M+gLFixPBITbkE+KPNuSk2SC5JO6KIDqKCWzhaAht/4pneucOlP9XP/VmZn78Wa6OgmBrx/wAseY1LnLpM/ap/6szH+uLEpFQXP5IYlJ6SUjJTsq+qzKyyadHRYQdSahSctOSiqEkXIElOA0cOog1UoAe3xSbFiJhN2HadRUzP0XyAvzJQpgISc+M1ci/dsTIRTHKNws+1m6m4U1tzglogYs+1ZJg0izONWXgmbDZjEHrog3PeL77rnTm1EsRikiNl6KjmRebS++jjwVlJ6IFx0sHbXcwxV9YrKNDShZ4YWL3kMLtG4A96ZhlDR84AHIVNTQtvRqN9sry+od7I8tH0dLgBBirWhGDgUIVbabDiKjVs7F6+1GXol4nLXMXa6LXXvVf/AIQHQ0ifNaJmvFCzg1IHaocX6GQqYuzzMUkwuctWaPBaLiGdm8FYW+MGaINHREUJFcy+ieLbVTzpWgdd99dtVFr7DauixkTXhwy3XlMQgBjUjw560hZCKHClNlFYQEEBi1LuKRJWK09kY4qC7W+tvFLzr3w1ZJrDX11Qo4AK4VQxFMAYQR46ih0IFLqov1jcnqS9oYHbX5J0UwGCNK3fsUnEAH1Odv70Ts0UzIa8bfEJK4lnrXU2HOpPp6FsDFdQde35Kvnwmrvz8lZRQjbzhmq+0RX884K1TE1Cl6XPm7V9+8hfqiT+eb8WJc+dLRBsuSug/IZ6ok/nm/FiWlSWEZkvkz36xYsTwRe3TtGEHB65tq1pGRavNOnHC+qmA1nF1aTLkGM0PigezhCXMp6Q/wCU/wDiuculD9pn/qzNf34rjiujoZ1PTH/KM9i5w6Urap/6kzH+o444pM9/gXJ/chiUcuc1YWYuq2QrCzs7rMrI06Oh6SK0TYhIpvScBojQREuqUlcuQGIS6lDEAXc85KMOpRMX7JCRZibmRvC2LpSb+6IRXdzzqUNCqfBWQ+Gy26G6P0wWDDE1uOrEq5NjaEiEAgXlxCRk77Mc0j0VaNCERBnNHxe+muiv9KE+a9C2NDpO9BqvR8YyiLqzkpfsKy50IJB82H0QaO7XDPNEkS4dEQxViNMyz07VCdYoRHoxAufO0QHBiFzMaDwVX0tZJkR0odKHVhQYhtiVJ9gxSl7sWP1MMWnD5u12iAfDG5QmWAQwg6URyDC+MFnJNwB4JGxSIi0RiJObgMSQ1941FO2oRwNASGJLmF9IMKu9Hv1JtNq2UE007JnnulZUIiiiEUURJbSJoMQC97N1BVtqGl55+8zDVc++/YQr7pGQdEmPRJiaoe/B3x9GutVVvhpCKXC64vjnVd7ZbjK8QNgoGpf1FWbPCAAHfq5dVsgeaIroXY7mPf2qxk3QtiP34kJVRZKk9kiL8+zVwogTBcCcbuDBGIyu7Wx4oMyDHHjfyUtCgRBvYfJkFnMVGptTBL0pXcbz8+KDGagDkBPiAwNpGBdyOCTtDvVxjSt1w1KwtYBLiohBSkReEnXnknU3ZC5MRiipjXV1BV06K/w7E/No4oMeGSRnG/JXKaK1Rnm+lD5137LozyG+p5H5pvxY1zl0nFXnNdH+RD1PZ/zTfixrShpGb7Z7xYsW0w4hMuS02Ih2G9wO1GtMwQhz1AknYAgyp4ihcE8GN2tC9nCsE+np4/jl+C5v6TP2me/tY9f3jxXSIJa+I1zleC5s6T/1U/8AVj/uOVEie1/Aqb+5BpMWCsJBVZK4J+REVn1kaVBlhIKchBd0nZtasJYVCo7F6BIgFA0NxTWjyyiYWYXpEZWLERPRoe3YPFbx2p0S2hGVyDFKeuITIzvgdBlhZYnlkDztHzmzuGF1WTXRcQJOkaiIkhqCni4VJBGA4BAcMrTouEAEwYAOAzs5enFwCmJJ2GyX2surFGY4mrcTpE9QNzJmL71PNqYjdgKcQq6G0jS0S8MQLsTTRwYh2xT86XDDDGdKMxfhN3Ua4VzUqD2ipNZFpEIhYACGG6Ig3g1BIJZ3qt9JCGIFw5iIIJpoigJJBzDI1uIBBYCIF9Fq0AvIDX5Ncq+12oM0UUIIAEOPmk1DX1D7gi+OGFFOTUkV06IgATACxL+c8ThrqUBBNdWpU3SYYUJ1O1w+avLTIgg86E6RvDFgGOILEX5YLz8+LSirdcozfJbi8XROxQAwMQT5wba/PFXEqBq5Cg1nltyWsUiEM+AJ3kBuowjfErCXLLgGrZYxMAOvxSZvJUqPIOIM1dSUmil7fNMxywGPB681CCIQTUUB480SlsWLGKvVr5vQ4YWJzF3PBFb59fih6Wrfr5CcgJEIQMav31SMXmliAe9Mx4ElrrsqOEvNgfu38hOgLYtaReQ1a1DbtaqrTjzkrW03bOxqqptPV8lepFaro8z0nfgukvIj6ns+2b8WNc4dIy2237l0h5E/U9m2zPixrShpGcvZ7tYtBYmHAbXK0oWNOHelRZWBaI7AIMm/DkyemXIEZoULWThSCCn3uEpc29Kf6md+pH/ccu5dIiXT0Tf+GX4rm3pZhaJ36kf9xyokT2hVT5IJCXwdOWc1SMsUTcvneqdVGhRZZSoqp6zlwVVyJifs4yWfViXaZYyzhzVZMh1c61qUUdutUVssxNwhwlbTKLuN6ciAp1LccDtge9TF2dxsWU8MAfF0eROMBBwa9HnWcVIJESkbPTtGtWFMapjYnwxh2Aia8Y4160WARRAxACIPc50jW66lXKp9GKHVVsExZ7WQKkvgj5JvIVsYLiyTMMHxqwvio9Wu3qu6QtAhjBlQtE7mhY1BYlrr0MdIEOXZJTZpiN5JPNFMpqxMY2d2StE4l2o5Jpr260tBYzFGxOT7HY8UeSKlz52A2ltifsFjiiIoxoeD36he2YQXInOwLo6AViickl9zvTXQcE/Lh1uSTquAuWoYYYajCkOstThU7gshDX1agGvkglLlvJVk7g5sQo+2nV3IE+Uxr43Z72G5MREX4+HzQZhGw5YXoI3BYpHCLt99diBLBYjK8YjCicjjaGgqced6UjhLUvrXUAnR0AxWbMqaMRryq6gYqA9XGvFZNl5licMVAENzXlynxtYW0KzM2fv5LqttEOrrVkWbnnFVtoDK5TeRFVYPPdKw151U7V0Z5FPU9m2zPixrnjpWBxv7V0N5E/U9m2zPixrRp+jNtlnuliwLE4ghNuSsyTCamEE6wD2o9rfRo76gD2pGCbGx0oYq3MMGyJzwdA9nEIZNPQ3fVy/Fc09KzftM8H2keX4jkuloZVPQF/soc9q5h6XLWucMpsYwH3ilSV5ITV2h2CJOSYik5Qom5Kr1IlyjLI9L1c1VhZ46fJVkmN6a1ZyoeN6zq0fTNGmxuXGnIS4vCSijuTEMdyoOJZQxDSpRSQWupfhzghQm5Gih2bb8sEuww2Jb0IqLj3LBZ3qDdw1uiwUDHn5IkEJv77/ntyTVvJ1xKOR5poXxSn1L68bxRXkcIN0OjgecvBLxWYHDdiETDjMqYrO5bOv7o1lsV8V3Hdjf4J6VJFGo2oIsEBbVrrv2lQ2S6jAyrLeeWDfPrzRIHrEHxHHJ953pgWYxeaKZnUMdqhGSC+iwFCN2WxlN7CuVyBg81g2LbbrzkFqIM1CbnzuqezgoywSQS+Yyy7yj9jMbnoxLdXEqUCxGY+IpeN2HUlYzSheh4qymsAzueopOKLUeznEoWrMgXiL0FKDClx3a0OODzAMh8m7eCmC7thd1B+5RtRAAGOo1cv3A8U1K4LEjAIgWdwb7hRI2giHW/wA+pPGYxAr51C2GJu3pW1AEkaNc3Zjy3FNgAxGZqyGHalJ8Duc06YGF/N/glJxv51q3DYioUXSkNNnzXQPkV9UWfbM+LGvglvgcE4Xr755F/VFn2zPixrRpGbJWkz3CxYsVgEhNNECI0NO9GnXJWbDFVjC2RhJ7IggZwqJYb0Bf7E9jrlnp6PRtc79WPD+o4LqcS6eiL/ZRf+S5T+ktLVP/AFY9X3igXyX8CprKLSzTgysbLNu4rz/R81XEmMZ5JNWI2g7MuAMtqelHeqyzlWMiPcVm1U7WNWDGhsRYCcLkKWaVRoQqLwWUHgB17E1ZyTQh8kpLOFR3piTr7Un2MQ5BC9L8kbRYOC4yvHyCBKhF/POtNQRYb3xA3I0Q2ZKqHr23qZg44DamYIaCmNynBo7X6t6NLAHIWlyAxfnbTllv6pw8IDMTfeWoEeKVlUHqogTmdrhxcoXjZ12wcPpE1DnkN1oUyaY3Jw+XgshDaVecnWfWm9g3VS5RcJIhEG20GQrtUJswgOG25c+CiI3FCW19vcoRTzk+reiurBA44icKvTYx7u1ALk1bLUMe3sU4QaDKtdZ/c7lEtc9H15PzvXIFgxCbgwDN14oNovwNcqa3zaiNLlmE50uxa/xQopddr0a4Yo0wWKWqghYOX6hRLzYQdIuK9etNTI3J1tlzmkNMVrS7i5Lbk2F7C2Bm0c0Jvv4JC0DBNzjU84BktNLOrcBUlgqukoQx1eC+8eRkf+02fbM+LGvhFsFDjRfevI8G6Ks+2Z8SNaNH0Z1T5HtFixaVgWL2+dowvrzYbzgEtZbR9ZCTomHUa4Px1J20wAiocJOKzw3t2nvQvZwvBLpcL/ZTO8rlH6TUtU9vaR6vvFdXy4A12Ps5neVyj9JYftM/9SP+4oF8/wAC5bQOwTFe2crzdhmMWN25eisjEXKKiOhiRbSIrlYwRPW7BVVm4qykHgs6qjVpMflRJiXCTS7begS4UxLiWdMuRGGuPZ8keWG2FBh68UxLhGarsYhiVLyLFOWUPfjzUcUpIirTrOrtTsiY2b470yOwZDkbb9SHEGN2FddQoCf2t4XFbjnaQvrtPDtCPACTCwzNANCX+ZQrVMF4dwO18+aJabHTHbs3JbTxQSYxQ9m50RiqKDIqMyY9MBr1krDMAAo3bv6lCYdY5ZBcOxAxHYTvUyW6mrrv7eKFDM4balQMy/HwUkMlPmF7hXsw4qEcT1bXv5DKAj169+1WtitEOhexYVdvvF2zoxbFROfFXtcFlXOifIkCuGThLxQxFwHJJJpxpjkizMaX9es6mWWKadN6BwYa6TVcV0ajaE3k0rgsr5hI2vnXfrKWmQgC53buFd1U/b4oTFFo+i7h3dt6DYzDDOlk+aNOEkhnoxTIy+24piUyQalonAL0apVdNAfGnivaWnpKW0yocwgU0iPQih8176kelmcl4ycxJoU36arKpfkrATVistUN6+7+SD1VZ/8Ac+JGvhFquO5fePJF6qs/+58SNbFDZm1NnslixYrQsHPuSkycBRorsIYiOICatBoErDMEQJBBFRSvYgezmLww0u//ABN8Vyb9Ix9pnfqR/wBxXWMEFLsfwTe8rlD6SD7TP/Uj1feKBfP8C5bRXyIqr0nRsbgLy7K26KtLFkc1cjTueos5Dp+SWVXImv3J6RC6oVYGlQngtpcwG+g1pqXFlVVsm/YrKBiKUWXUVi9B3DwRHcEeVEbiKJeTFW5NSjm/DHKqqyHIYlnFqtcbqOmJMy5+2nLpaGJq0fUpfWZv26lKeSbDhmvRhR37XDLf14FRx8Ujp+KgJ2rnBTdncUNzcxce3UlopgWTbQSAGu54oMUaiVwkSMXPhwUdIkZKETU5zUbhXnxQWZ1yUcX7IenyyGJjxVwWadaMEXEhhAabuDrTuEGC8vVsHvqpA3k9qNIBmvrGcXnLh80MxBzfQNXO87mopYOwFX25bkFgScfHFNSAZClC2dc76c5oMysbcuR2okyNqhv3z4lQAILjXXXsRx0Axe0ln8MAq+1RUemQ4J2fFeXOi9M6KvnwF3GzjerVJWEzK+0Fxl4r715IvVVn/wC/4kS+CWkEvzQB1988khfoqz/7nxI1o0NmfU2ewW1pbVoWI9KeiNoSNhPmxflh+GFixLkD+oWhmHRFThjrXNPTsA+vm0H/AFI8P6ytLEmLfP8AAh+iuigDig4KwsMsPcMcNRWLE1gyeD0vR8Ac0F+WpWsMAyHBYsVCrss/TDtnlilBhgmbPCH4LFizJezRg8llYJYrQY4I+gNEUHpHDYsWKnPZYTMEAyHBaMI0Rv7VixMQwZsUsEiguy/qS8yWNIUHBaWLn/v7BvlhZkAY0F+WpJiEebTNaWKOgrhZcqHIYYBQtMsaVwvy1rSxR/wC4MyochdkM0GGAaRoMOxYsRrX+/YFNhZksaQoMMNihPgDmg9I4alixTHf4ITZKZLGhcOCUnQDRjoLstqxYmQ0Q2ZZZY0oqC7LWFEwDRuF2WsrFiJ7AYjaoB9XDQel3FI2uAUoLgsWKzS0v5EyZX26WGuHDYvtnkn9V2f/AHPiRrFi0vpil+o9csWLFcCP/9k="/>
          <p:cNvSpPr>
            <a:spLocks noChangeAspect="1" noChangeArrowheads="1"/>
          </p:cNvSpPr>
          <p:nvPr/>
        </p:nvSpPr>
        <p:spPr bwMode="auto">
          <a:xfrm>
            <a:off x="155575" y="-1790700"/>
            <a:ext cx="50292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957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4"/>
            <a:ext cx="2880321" cy="2296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3851920" y="980728"/>
            <a:ext cx="16177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i="1" dirty="0" err="1"/>
              <a:t>Leishmania</a:t>
            </a:r>
            <a:r>
              <a:rPr lang="pt-BR" i="1" dirty="0"/>
              <a:t> </a:t>
            </a:r>
            <a:r>
              <a:rPr lang="pt-BR" i="1" dirty="0" err="1"/>
              <a:t>sp</a:t>
            </a:r>
            <a:r>
              <a:rPr lang="pt-BR" i="1" dirty="0"/>
              <a:t>. </a:t>
            </a:r>
          </a:p>
          <a:p>
            <a:endParaRPr lang="pt-BR" i="1" dirty="0"/>
          </a:p>
          <a:p>
            <a:r>
              <a:rPr lang="pt-BR" i="1" dirty="0"/>
              <a:t>Intracelular</a:t>
            </a:r>
          </a:p>
        </p:txBody>
      </p:sp>
      <p:pic>
        <p:nvPicPr>
          <p:cNvPr id="10957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924944"/>
            <a:ext cx="2880320" cy="2123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ixaDeTexto 9"/>
          <p:cNvSpPr txBox="1"/>
          <p:nvPr/>
        </p:nvSpPr>
        <p:spPr>
          <a:xfrm>
            <a:off x="3923928" y="3645024"/>
            <a:ext cx="12915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S </a:t>
            </a:r>
            <a:r>
              <a:rPr lang="pt-BR" dirty="0" err="1"/>
              <a:t>aureus</a:t>
            </a:r>
            <a:endParaRPr lang="pt-BR" dirty="0"/>
          </a:p>
          <a:p>
            <a:endParaRPr lang="pt-BR" dirty="0"/>
          </a:p>
          <a:p>
            <a:r>
              <a:rPr lang="pt-BR" dirty="0"/>
              <a:t>Extracelular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6372200" y="809417"/>
            <a:ext cx="17427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/>
              <a:t>Th1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6357607" y="3473713"/>
            <a:ext cx="17427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/>
              <a:t>Th2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291465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3770294" y="1412776"/>
            <a:ext cx="12186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/>
              <a:t>S </a:t>
            </a:r>
            <a:r>
              <a:rPr lang="pt-BR" b="1" dirty="0" err="1"/>
              <a:t>mansoni</a:t>
            </a:r>
            <a:r>
              <a:rPr lang="pt-BR" b="1" dirty="0"/>
              <a:t> </a:t>
            </a:r>
          </a:p>
          <a:p>
            <a:pPr algn="ctr"/>
            <a:endParaRPr lang="pt-BR" b="1" dirty="0"/>
          </a:p>
          <a:p>
            <a:pPr algn="ctr"/>
            <a:r>
              <a:rPr lang="pt-BR" b="1" dirty="0"/>
              <a:t>Verme</a:t>
            </a:r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3" y="3645024"/>
            <a:ext cx="2952328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6372200" y="809417"/>
            <a:ext cx="17427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/>
              <a:t>Th2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645248" y="4305870"/>
            <a:ext cx="16430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/>
              <a:t>Herpes simplex</a:t>
            </a:r>
          </a:p>
          <a:p>
            <a:pPr algn="ctr"/>
            <a:endParaRPr lang="pt-BR" b="1" dirty="0"/>
          </a:p>
          <a:p>
            <a:pPr algn="ctr"/>
            <a:r>
              <a:rPr lang="pt-BR" b="1" dirty="0"/>
              <a:t>Vírus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6291892" y="4294837"/>
            <a:ext cx="2384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/>
              <a:t>T Citotóxico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08720"/>
            <a:ext cx="7776864" cy="5445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1043608" y="260648"/>
            <a:ext cx="6967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/>
              <a:t>Quais eventos celulares são observados?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417147" y="5219908"/>
            <a:ext cx="2218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LINFOPROLIFERAÇÂO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980728"/>
            <a:ext cx="7344816" cy="5509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773133" y="292586"/>
            <a:ext cx="7543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A IL-2 utiliza um receptor de 3 cadeias polipeptídicas – </a:t>
            </a:r>
            <a:r>
              <a:rPr lang="pt-BR" sz="2000" b="1" dirty="0" err="1"/>
              <a:t>Heterotrímero</a:t>
            </a:r>
            <a:endParaRPr lang="pt-BR" sz="20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1751</TotalTime>
  <Words>532</Words>
  <Application>Microsoft Macintosh PowerPoint</Application>
  <PresentationFormat>Apresentação na tela (4:3)</PresentationFormat>
  <Paragraphs>204</Paragraphs>
  <Slides>78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78</vt:i4>
      </vt:variant>
    </vt:vector>
  </HeadingPairs>
  <TitlesOfParts>
    <vt:vector size="81" baseType="lpstr">
      <vt:lpstr>Arial</vt:lpstr>
      <vt:lpstr>Calibri</vt:lpstr>
      <vt:lpstr>Tema do Office</vt:lpstr>
      <vt:lpstr>Ativação de Linfócitos T e B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Linfócitos B – Plasmócitos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Jean Pierre</dc:creator>
  <cp:lastModifiedBy>Jean Pierre Schatzmann Peron</cp:lastModifiedBy>
  <cp:revision>32</cp:revision>
  <dcterms:created xsi:type="dcterms:W3CDTF">2014-03-31T00:28:54Z</dcterms:created>
  <dcterms:modified xsi:type="dcterms:W3CDTF">2019-04-10T10:52:56Z</dcterms:modified>
</cp:coreProperties>
</file>