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488" r:id="rId3"/>
    <p:sldId id="544" r:id="rId4"/>
    <p:sldId id="490" r:id="rId5"/>
    <p:sldId id="552" r:id="rId6"/>
    <p:sldId id="542" r:id="rId7"/>
    <p:sldId id="543" r:id="rId8"/>
    <p:sldId id="516" r:id="rId9"/>
    <p:sldId id="545" r:id="rId10"/>
    <p:sldId id="518" r:id="rId11"/>
    <p:sldId id="517" r:id="rId12"/>
    <p:sldId id="550" r:id="rId13"/>
    <p:sldId id="546" r:id="rId14"/>
    <p:sldId id="547" r:id="rId15"/>
    <p:sldId id="511" r:id="rId16"/>
    <p:sldId id="551" r:id="rId17"/>
    <p:sldId id="549" r:id="rId18"/>
    <p:sldId id="512" r:id="rId19"/>
    <p:sldId id="51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356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43418EDB-D5F5-41C7-A20A-284A9BC385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079F0E0D-9845-4479-B1F2-B5114899D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99236EC7-8697-422D-B443-04C0A5F52808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69CC7490-248B-48AB-A2D6-F0D0ECA7EA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F779094A-55D2-4813-934A-1B509CB81F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D6A1C153-71CF-458D-B3E3-3DE745D8C7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3277F3A7-5506-4BF1-A110-C4E5F53E4C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3257905F-44A4-4C8B-B9FE-4C45737E93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66D122D1-3D21-4D79-B232-1366F4881320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01B54C57-5DCA-495B-8724-1982C95D4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6AF6D32B-D298-4A72-BAC8-DF7316BAB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716A21BA-4A7E-481C-ADA8-DEA561A8F5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8D0631FF-BA39-4515-982A-C02AAD2CBF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7F6A0E40-40B7-4A29-9AFC-D81CFD7FDE6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4469D1D-94FC-455B-9C26-183182130C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987532-72DE-43B6-A41E-481D2E3A6444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4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A07558-F04C-422F-ABE5-27C1A1CCB9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638B20F-8295-4055-9EAB-DAA60D88C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00C547E-2533-41E6-8E9B-D93F66094D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8684E10-D411-49A8-A742-BBBDBB48DA86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19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FFF67ED-75CC-4335-8C9D-4E08997CFC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12B79B1-F570-4314-A8DF-FB78B6825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3D6B9442-4A92-4E30-80A0-1EE46664B831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5D0529DB-ECB6-4C41-954F-D243D8822F1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34F12328-3AA1-4BEE-AB5C-E4E8281293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39E14BC5-8A53-4B0A-9587-08F93F33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7AF1A-257E-446D-86F1-EC84CF9963BE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71B4B25C-7DAC-4C03-840A-9176E2D8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AEE6991E-1153-4EA8-9DBA-B84C387B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CB92-5EAC-438B-836E-AAE5144AA4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066103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F07A224C-5F3C-4C82-A164-888FE3C2332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4703A1F4-3ED3-4120-8F4C-6578DE877955}"/>
                </a:ext>
              </a:extLst>
            </p:cNvPr>
            <p:cNvCxnSpPr/>
            <p:nvPr/>
          </p:nvCxnSpPr>
          <p:spPr>
            <a:xfrm rot="10800000">
              <a:off x="1073151" y="1202527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8C7CB257-77A4-4F93-9CFA-1248926E60D0}"/>
                </a:ext>
              </a:extLst>
            </p:cNvPr>
            <p:cNvCxnSpPr/>
            <p:nvPr/>
          </p:nvCxnSpPr>
          <p:spPr>
            <a:xfrm rot="10800000">
              <a:off x="1073151" y="1265652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4E3EAC1A-0C8F-438D-8C46-7E5257AE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60E5-36AA-4285-A9F8-9F9D15F8E7B9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205049D4-1908-48AE-97BF-5E9C809C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7654BE8C-B37A-460C-A2AE-9F98086A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6CC2-6131-4D5C-A77E-F347DEDA8B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37162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782730C9-EA1B-4BBB-A2CB-BB5D9C5BD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3435-33E0-4B9B-A5CD-14C0922DE78A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4607BDDF-9096-46BF-9C61-D9614B1E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E49AA606-81E5-44A3-91E4-BBFC015A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130F-9432-45C5-8264-EB7BF1E4BD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179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A166456A-83C4-42C2-B04A-49B91C73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BB99-A792-408E-85EB-545654A3504D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E53394B4-C35A-4A5C-B524-CABD6F184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E3735CE4-204C-4BD4-8E94-1C6D4CB52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FEB9-C7D0-4A81-9886-D89CCCFD6C2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85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494E50B8-4DB4-4514-976C-18C8C119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EB11E-C6B4-49D2-9CD0-B3EFC99FD862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B6F54B76-F0F5-42B4-BA5F-49878ACF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52B09D2-89BF-46AA-9A8D-0186DB27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7867F-AD8B-4B47-8479-0C8076A689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579135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50F0A6CC-84C6-4E85-B986-E8E09C1423F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3BD2F2DE-D436-4482-92DC-AB99734D94F9}"/>
                </a:ext>
              </a:extLst>
            </p:cNvPr>
            <p:cNvCxnSpPr/>
            <p:nvPr/>
          </p:nvCxnSpPr>
          <p:spPr>
            <a:xfrm>
              <a:off x="522311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5C13DF3E-C541-4706-9B3D-6F4282B799E7}"/>
                </a:ext>
              </a:extLst>
            </p:cNvPr>
            <p:cNvCxnSpPr/>
            <p:nvPr/>
          </p:nvCxnSpPr>
          <p:spPr>
            <a:xfrm>
              <a:off x="522311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15873EC4-28E8-4080-BD57-2295348B4002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710C2388-2302-4ECA-9AB7-6B24D2ACF5A3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2FA367AD-B598-4F14-986D-C9235005A3D4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6EDEFFA3-E475-44BD-92C8-5C8BE628C97C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16561218-E7D5-47FD-B0A4-C3B121DD3B58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DA14875A-3A4D-4F03-BC07-6A855E671F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1343282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285E48ED-875C-4A49-880B-D1C9CBFE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EAB9-AB17-4CD0-B116-9DE499794154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1F55D5E4-9092-4C5B-B2B4-5587FAD0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D637CB72-783C-4E05-B1ED-7284C057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8EF4-FA3F-4017-A7F8-9A71CB3D3A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052558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F0D73D8A-912F-4DF7-B3B7-047AA9D5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0A6E-1E20-400A-A295-3C4D57CF61A7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8CC923D1-84BB-4ACC-BDA4-55334DA9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0871F69B-4FF9-4851-825C-3DA7EA3A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EE149-28CF-4783-ACD7-7D44954279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747993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2CEBCE85-2ECA-47F3-8718-A4A69862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CDD3-338A-4083-92F9-06D3BA3F1706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60096E6C-488B-486E-8032-7658DCD1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6EB7927E-7764-4352-A0C2-9FD2CF54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5309-0558-444A-82DE-8416D0B05F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098761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E6C578DF-AA0F-4762-9261-171B5E86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1383-49FE-452D-A348-10930FA0125B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D7B18337-0B95-4198-8B9D-5AE7BB26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856F41E5-6D80-49F2-AFEC-8F57E348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BD9D-DEF5-4E11-BA3C-D058BD3A65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578416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BB4148F7-6036-40EC-B60A-FDD7E0B6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03EF-E443-4C2F-BA34-69A1B537C19A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8CA21892-3960-44BD-B91E-1CEBBD1A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85F97A37-6A09-47B3-B802-F49FB391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461F-3C65-4FE5-8C02-97E5EFCF22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081526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2EDA2F95-70F2-4284-8297-F59C5DEE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3453-CF1B-4101-AA1F-56060F257D24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44598627-D972-4F3E-BD87-F73248499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59C7653-42D7-4958-8FBE-F2694158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F157-4DED-4C86-BA2E-D972B5F8D2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14472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E79AB386-D699-4757-A2AD-2D1B25B3B6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6F1A6F-153A-47A3-BF47-0F0FAFA69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C8B512D1-96E7-4733-9D64-27D317351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7AC578-9C84-471A-AABB-2055820D6018}" type="datetimeFigureOut">
              <a:rPr lang="pt-BR"/>
              <a:pPr>
                <a:defRPr/>
              </a:pPr>
              <a:t>28/09/2020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1501591B-F496-41E8-AAC7-9D32DDD91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6E86FA7-D1CA-4CF3-97BA-09E43398E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/>
              </a:defRPr>
            </a:lvl1pPr>
          </a:lstStyle>
          <a:p>
            <a:pPr>
              <a:defRPr/>
            </a:pPr>
            <a:fld id="{6C69D022-405D-4A72-822B-4F765565D8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4C220005-6389-4234-92C9-31A91B76741E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51B199FE-3C08-4144-88DA-C14E68BDD646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0AC7075F-B432-4ED9-A48B-85A52FB601FD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2" r:id="rId2"/>
    <p:sldLayoutId id="214748369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93" r:id="rId10"/>
    <p:sldLayoutId id="2147483689" r:id="rId11"/>
    <p:sldLayoutId id="2147483690" r:id="rId1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A48EEAC-4553-429A-B773-839C7F04CB4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714037" cy="2219325"/>
          </a:xfrm>
        </p:spPr>
        <p:txBody>
          <a:bodyPr/>
          <a:lstStyle/>
          <a:p>
            <a:pPr eaLnBrk="1" hangingPunct="1"/>
            <a:r>
              <a:rPr altLang="pt-BR" sz="4000" cap="none" dirty="0"/>
              <a:t>AULA </a:t>
            </a:r>
            <a:r>
              <a:rPr altLang="pt-BR" sz="4000" cap="none" dirty="0" smtClean="0"/>
              <a:t>12.  </a:t>
            </a:r>
            <a:r>
              <a:rPr altLang="pt-BR" sz="4000" cap="none" dirty="0"/>
              <a:t>A crise externa e sua transformação em crise interna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93FB5B6-89FF-4DA2-B665-C79BEE09BB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 dirty="0"/>
              <a:t>A Gremaud  - REC2413- Economia Brasileira Contemporânea </a:t>
            </a:r>
            <a:r>
              <a:rPr altLang="pt-BR" dirty="0" smtClean="0"/>
              <a:t>2020</a:t>
            </a:r>
            <a:endParaRPr alt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6A244686-A6F5-4BE6-A73A-2FE2722B45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6988" y="173038"/>
            <a:ext cx="7485062" cy="822325"/>
          </a:xfrm>
        </p:spPr>
        <p:txBody>
          <a:bodyPr lIns="68580" rIns="68580"/>
          <a:lstStyle/>
          <a:p>
            <a:r>
              <a:rPr altLang="pt-BR"/>
              <a:t>Crise da divida 5 fases</a:t>
            </a:r>
          </a:p>
        </p:txBody>
      </p:sp>
      <p:sp>
        <p:nvSpPr>
          <p:cNvPr id="293890" name="Espaço Reservado para Conteúdo 2">
            <a:extLst>
              <a:ext uri="{FF2B5EF4-FFF2-40B4-BE49-F238E27FC236}">
                <a16:creationId xmlns:a16="http://schemas.microsoft.com/office/drawing/2014/main" id="{04B3A09C-93A4-41B0-A0B6-0A850A80BA2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928813" y="2078037"/>
            <a:ext cx="8483600" cy="4544435"/>
          </a:xfrm>
        </p:spPr>
        <p:txBody>
          <a:bodyPr lIns="68580" rIns="68580">
            <a:normAutofit/>
          </a:bodyPr>
          <a:lstStyle/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1979: inicio do ajuste com Simonsen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1979/80: “heterodoxia </a:t>
            </a:r>
            <a:r>
              <a:rPr altLang="pt-BR" sz="2100" dirty="0" err="1"/>
              <a:t>delfiniana</a:t>
            </a:r>
            <a:r>
              <a:rPr altLang="pt-BR" sz="2100" dirty="0"/>
              <a:t>”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1980/82: ajuste voluntario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1982/83: ajuste com FMI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1984: crescimento com superávit</a:t>
            </a:r>
          </a:p>
          <a:p>
            <a:pPr marL="239316" indent="-239316">
              <a:spcBef>
                <a:spcPts val="1875"/>
              </a:spcBef>
              <a:buClr>
                <a:srgbClr val="FC3728"/>
              </a:buClr>
              <a:buSzPct val="115000"/>
              <a:buFont typeface="Wingdings" panose="05000000000000000000" pitchFamily="2" charset="2"/>
              <a:buNone/>
              <a:defRPr/>
            </a:pPr>
            <a:r>
              <a:rPr altLang="pt-BR" sz="2100" dirty="0"/>
              <a:t> </a:t>
            </a:r>
          </a:p>
          <a:p>
            <a:pPr marL="239316" indent="-239316">
              <a:spcBef>
                <a:spcPts val="1875"/>
              </a:spcBef>
              <a:buClr>
                <a:srgbClr val="FC3728"/>
              </a:buClr>
              <a:buSzPct val="115000"/>
              <a:buFont typeface="Wingdings" panose="05000000000000000000" pitchFamily="2" charset="2"/>
              <a:buChar char="Ø"/>
              <a:defRPr/>
            </a:pPr>
            <a:r>
              <a:rPr altLang="pt-BR" sz="2100" dirty="0"/>
              <a:t>Mudanças: refletem aprofundamento da crise e reação no Brasil </a:t>
            </a:r>
          </a:p>
          <a:p>
            <a:pPr marL="239316" indent="-239316">
              <a:defRPr/>
            </a:pPr>
            <a:endParaRPr altLang="pt-BR" sz="2100" dirty="0"/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9557D21D-1D83-4FD0-964E-0AF2274C0646}"/>
              </a:ext>
            </a:extLst>
          </p:cNvPr>
          <p:cNvSpPr>
            <a:spLocks/>
          </p:cNvSpPr>
          <p:nvPr/>
        </p:nvSpPr>
        <p:spPr bwMode="auto">
          <a:xfrm>
            <a:off x="6702425" y="2060575"/>
            <a:ext cx="360363" cy="973138"/>
          </a:xfrm>
          <a:prstGeom prst="rightBrace">
            <a:avLst>
              <a:gd name="adj1" fmla="val 225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514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44F88832-35E4-4449-843D-3CC32E3A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788" y="2249488"/>
            <a:ext cx="15827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514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crescimento econômico </a:t>
            </a:r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E3D50408-8F9A-415D-ABFA-EE01B440D62E}"/>
              </a:ext>
            </a:extLst>
          </p:cNvPr>
          <p:cNvSpPr>
            <a:spLocks/>
          </p:cNvSpPr>
          <p:nvPr/>
        </p:nvSpPr>
        <p:spPr bwMode="auto">
          <a:xfrm>
            <a:off x="5359400" y="3092450"/>
            <a:ext cx="360363" cy="973138"/>
          </a:xfrm>
          <a:prstGeom prst="rightBrace">
            <a:avLst>
              <a:gd name="adj1" fmla="val 225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514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6424AD5A-7659-4152-9899-F3649CF93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850" y="3397250"/>
            <a:ext cx="172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514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recessão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477C2B32-B63F-4FD4-8A93-1BA1B2EDE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43005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AD2A309D-3872-470D-96FA-BFF761B37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17963"/>
            <a:ext cx="1584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514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Recuperação econômica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>
            <a:extLst>
              <a:ext uri="{FF2B5EF4-FFF2-40B4-BE49-F238E27FC236}">
                <a16:creationId xmlns:a16="http://schemas.microsoft.com/office/drawing/2014/main" id="{2A1F156A-48A3-4AFF-A873-32DB735CF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76200"/>
            <a:ext cx="10551391" cy="1096963"/>
          </a:xfrm>
        </p:spPr>
        <p:txBody>
          <a:bodyPr/>
          <a:lstStyle/>
          <a:p>
            <a:r>
              <a:rPr altLang="pt-BR" sz="4000" dirty="0"/>
              <a:t>O (</a:t>
            </a:r>
            <a:r>
              <a:rPr altLang="pt-BR" sz="4000" dirty="0" err="1"/>
              <a:t>des</a:t>
            </a:r>
            <a:r>
              <a:rPr altLang="pt-BR" sz="4000" dirty="0"/>
              <a:t>) ajuste interno fruto do ajuste externo </a:t>
            </a:r>
          </a:p>
        </p:txBody>
      </p:sp>
      <p:sp>
        <p:nvSpPr>
          <p:cNvPr id="36867" name="Espaço Reservado para Conteúdo 2">
            <a:extLst>
              <a:ext uri="{FF2B5EF4-FFF2-40B4-BE49-F238E27FC236}">
                <a16:creationId xmlns:a16="http://schemas.microsoft.com/office/drawing/2014/main" id="{598EA462-7CF9-4BFA-8DFA-B35E1E37BDEE}"/>
              </a:ext>
            </a:extLst>
          </p:cNvPr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altLang="pt-BR" sz="3600" dirty="0"/>
              <a:t>Situação externa e seu ajuste possui dois tipos de impactos sobre contas publicas </a:t>
            </a:r>
            <a:endParaRPr altLang="pt-BR" sz="3600" dirty="0" smtClean="0"/>
          </a:p>
          <a:p>
            <a:pPr marL="0" indent="0">
              <a:buNone/>
            </a:pPr>
            <a:endParaRPr altLang="pt-BR" sz="3600" dirty="0"/>
          </a:p>
          <a:p>
            <a:pPr marL="1200150" lvl="1" indent="-742950">
              <a:buFont typeface="+mj-lt"/>
              <a:buAutoNum type="arabicPeriod"/>
            </a:pPr>
            <a:r>
              <a:rPr altLang="pt-BR" sz="3600" dirty="0"/>
              <a:t>Elevação </a:t>
            </a:r>
            <a:r>
              <a:rPr altLang="pt-BR" sz="3600" dirty="0" smtClean="0"/>
              <a:t>da divida externa e do </a:t>
            </a:r>
            <a:r>
              <a:rPr altLang="pt-BR" sz="3600" dirty="0"/>
              <a:t>custo da </a:t>
            </a:r>
            <a:r>
              <a:rPr altLang="pt-BR" sz="3600" dirty="0" smtClean="0"/>
              <a:t>divida: problemas </a:t>
            </a:r>
            <a:r>
              <a:rPr altLang="pt-BR" sz="3600" dirty="0"/>
              <a:t>na obtenção dos recursos para fazer frente a este </a:t>
            </a:r>
            <a:r>
              <a:rPr altLang="pt-BR" sz="3600" dirty="0" smtClean="0"/>
              <a:t>custo</a:t>
            </a:r>
          </a:p>
          <a:p>
            <a:pPr marL="457200" lvl="1" indent="0">
              <a:buNone/>
            </a:pPr>
            <a:endParaRPr altLang="pt-BR" sz="3600" dirty="0"/>
          </a:p>
          <a:p>
            <a:pPr marL="1200150" lvl="1" indent="-742950">
              <a:buFont typeface="+mj-lt"/>
              <a:buAutoNum type="arabicPeriod" startAt="2"/>
            </a:pPr>
            <a:r>
              <a:rPr altLang="pt-BR" sz="3600" dirty="0"/>
              <a:t>Natureza da politica econômica para fazer frente ao ajuste externo tem implicações negativas sobre as contas publicas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pt-BR" altLang="pt-BR" sz="3600" dirty="0" smtClean="0"/>
              <a:t>1. Elevação </a:t>
            </a:r>
            <a:r>
              <a:rPr lang="pt-BR" altLang="pt-BR" sz="3600" dirty="0"/>
              <a:t>da divida externa e do custo da divida: problemas na obtenção dos recursos para fazer frente a este custo</a:t>
            </a:r>
            <a:br>
              <a:rPr lang="pt-BR" altLang="pt-BR" sz="3600" dirty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751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93CB1C4-164F-4F07-96A8-3209373408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15876"/>
            <a:ext cx="8001000" cy="911225"/>
          </a:xfrm>
        </p:spPr>
        <p:txBody>
          <a:bodyPr vert="horz" wrap="square" lIns="68580" tIns="45720" rIns="6858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altLang="pt-BR" sz="1425" dirty="0"/>
              <a:t>INDICADORES MACROECONÔMICOS: 1980-1984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id="{9EA1DD4B-4D87-4AE1-A36C-F5A19C632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90789"/>
              </p:ext>
            </p:extLst>
          </p:nvPr>
        </p:nvGraphicFramePr>
        <p:xfrm>
          <a:off x="1209963" y="1588649"/>
          <a:ext cx="10187710" cy="5004673"/>
        </p:xfrm>
        <a:graphic>
          <a:graphicData uri="http://schemas.openxmlformats.org/drawingml/2006/table">
            <a:tbl>
              <a:tblPr/>
              <a:tblGrid>
                <a:gridCol w="1476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1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472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3400"/>
              <a:t>PIORA NAS CONDIÇÕES DE FINANCIAMENTO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BRASIL – A PARTIR DE 1978: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AUMENTO CRESCENTE </a:t>
            </a:r>
            <a:r>
              <a:rPr lang="pt-BR" altLang="pt-BR" sz="2400" dirty="0" smtClean="0"/>
              <a:t>DA DIVIDA E DA </a:t>
            </a:r>
            <a:r>
              <a:rPr lang="pt-BR" altLang="pt-BR" sz="2400" dirty="0"/>
              <a:t>PERCEPÇÃO DE RISCO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1978-1983: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/>
              <a:t>DÍVIDA EXTERNA BRUTA: 16% A.A.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/>
              <a:t>DÍVIDA EXTERNA LÍQUIDA: 20% A.A.</a:t>
            </a:r>
          </a:p>
          <a:p>
            <a:pPr>
              <a:lnSpc>
                <a:spcPct val="90000"/>
              </a:lnSpc>
            </a:pPr>
            <a:r>
              <a:rPr lang="pt-BR" altLang="pt-BR" sz="2600" dirty="0"/>
              <a:t>PROCESSO SUSTENTADO PELOS BANCOS PRIVADOS INTERNACIONAIS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ENCURTAMENTO DOS PRAZOS DE FINANCIAMENTO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JUROS DE MERCADO E SPREADS CRESCENTES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dirty="0"/>
              <a:t>CORTE DO FINANCIAMENTO INTERNACIONAL A PARTIR DE AGO/82</a:t>
            </a:r>
          </a:p>
          <a:p>
            <a:pPr lvl="1"/>
            <a:r>
              <a:rPr lang="pt-BR" altLang="pt-BR" dirty="0"/>
              <a:t>CRÉDITOS VOLUNTÁRIOS DE MÉDIO E LONGO PRAZO: US$ 13 A 14 BI EM 1982</a:t>
            </a:r>
          </a:p>
          <a:p>
            <a:pPr>
              <a:buNone/>
            </a:pPr>
            <a:r>
              <a:rPr lang="pt-BR" altLang="pt-BR" dirty="0">
                <a:sym typeface="Wingdings" panose="05000000000000000000" pitchFamily="2" charset="2"/>
              </a:rPr>
              <a:t> REDUÇÃO A ZERO</a:t>
            </a:r>
            <a:endParaRPr lang="pt-BR" alt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A48B-1322-42B6-B5CD-386E21CD28AD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464300" y="3494028"/>
            <a:ext cx="47752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Divida cresceu mesmo depois do fim do acesso do Brasil ao mercado Financeiro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/>
              <a:t>Divida com entes não privados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/>
              <a:t>Custo da rolagem do principal incorporado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/>
          </a:p>
          <a:p>
            <a:r>
              <a:rPr lang="pt-BR" sz="2000" b="1" dirty="0" smtClean="0"/>
              <a:t>Divida Grande e custosa – sem possibilidade de rolagem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131303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>
            <a:extLst>
              <a:ext uri="{FF2B5EF4-FFF2-40B4-BE49-F238E27FC236}">
                <a16:creationId xmlns:a16="http://schemas.microsoft.com/office/drawing/2014/main" id="{F25F9256-F448-4459-9D2D-1BE11F3133EF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98034B9B-C75F-4B20-8E23-8509D2EE9FB0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131F887-8DD7-4637-A830-28791E7D07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0"/>
            <a:ext cx="10363200" cy="1143000"/>
          </a:xfrm>
        </p:spPr>
        <p:txBody>
          <a:bodyPr lIns="91440" rIns="91440" anchor="ctr"/>
          <a:lstStyle/>
          <a:p>
            <a:r>
              <a:rPr altLang="pt-BR" sz="3600" b="1"/>
              <a:t>Problema interno do ajuste externo</a:t>
            </a:r>
          </a:p>
        </p:txBody>
      </p:sp>
      <p:sp>
        <p:nvSpPr>
          <p:cNvPr id="276484" name="Rectangle 3">
            <a:extLst>
              <a:ext uri="{FF2B5EF4-FFF2-40B4-BE49-F238E27FC236}">
                <a16:creationId xmlns:a16="http://schemas.microsoft.com/office/drawing/2014/main" id="{E8147AFC-A23E-44A2-A2F0-060A8195F3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55600" y="1393825"/>
            <a:ext cx="11670145" cy="5198773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sz="3600" dirty="0"/>
              <a:t> </a:t>
            </a:r>
            <a:r>
              <a:rPr sz="6000" dirty="0"/>
              <a:t>80% da dívida externa era pública	</a:t>
            </a:r>
          </a:p>
          <a:p>
            <a:pPr marL="776288" lvl="1" indent="-319088">
              <a:lnSpc>
                <a:spcPct val="120000"/>
              </a:lnSpc>
              <a:spcBef>
                <a:spcPts val="300"/>
              </a:spcBef>
              <a:defRPr/>
            </a:pPr>
            <a:r>
              <a:rPr sz="5000" dirty="0"/>
              <a:t>Ônus da </a:t>
            </a:r>
            <a:r>
              <a:rPr sz="5000" dirty="0">
                <a:solidFill>
                  <a:srgbClr val="FF0000"/>
                </a:solidFill>
              </a:rPr>
              <a:t>ampliação dos juros internacionais </a:t>
            </a:r>
            <a:r>
              <a:rPr sz="5000" dirty="0"/>
              <a:t>impacto sobre </a:t>
            </a:r>
            <a:r>
              <a:rPr sz="5000" dirty="0" smtClean="0"/>
              <a:t>BP - </a:t>
            </a:r>
            <a:r>
              <a:rPr sz="5000" dirty="0"/>
              <a:t>também diretamente </a:t>
            </a:r>
            <a:r>
              <a:rPr sz="5000" dirty="0">
                <a:solidFill>
                  <a:srgbClr val="FF0000"/>
                </a:solidFill>
              </a:rPr>
              <a:t>sobre contas publicas 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sz="6000" dirty="0" smtClean="0"/>
              <a:t>Diretamente: </a:t>
            </a:r>
            <a:r>
              <a:rPr sz="6000" dirty="0" smtClean="0">
                <a:solidFill>
                  <a:srgbClr val="FF0000"/>
                </a:solidFill>
              </a:rPr>
              <a:t>desvalorizações cambiais sobre divida e am</a:t>
            </a:r>
            <a:r>
              <a:rPr lang="pt-BR" sz="6000" dirty="0" smtClean="0">
                <a:solidFill>
                  <a:srgbClr val="FF0000"/>
                </a:solidFill>
              </a:rPr>
              <a:t>p</a:t>
            </a:r>
            <a:r>
              <a:rPr sz="6000" dirty="0" smtClean="0">
                <a:solidFill>
                  <a:srgbClr val="FF0000"/>
                </a:solidFill>
              </a:rPr>
              <a:t>liação dos juros externos pagos pelo governo </a:t>
            </a:r>
            <a:endParaRPr sz="60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sz="6000" dirty="0"/>
              <a:t> Problema é ainda maior pois a maior parte da geração do superávit comercial, e portanto dos dólares necessários ao pagamento dos juros, era privado.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q"/>
              <a:defRPr/>
            </a:pPr>
            <a:r>
              <a:rPr sz="5000" dirty="0">
                <a:solidFill>
                  <a:srgbClr val="FF0000"/>
                </a:solidFill>
              </a:rPr>
              <a:t>Problema forma pelo qual estado se financia para adquirir estes </a:t>
            </a:r>
            <a:r>
              <a:rPr sz="5000" dirty="0" err="1">
                <a:solidFill>
                  <a:srgbClr val="FF0000"/>
                </a:solidFill>
              </a:rPr>
              <a:t>dolares</a:t>
            </a:r>
            <a:endParaRPr sz="5000" dirty="0">
              <a:solidFill>
                <a:srgbClr val="FF0000"/>
              </a:solidFill>
            </a:endParaRPr>
          </a:p>
          <a:p>
            <a:pPr marL="319088" indent="-319088">
              <a:lnSpc>
                <a:spcPct val="120000"/>
              </a:lnSpc>
              <a:spcBef>
                <a:spcPts val="300"/>
              </a:spcBef>
              <a:defRPr/>
            </a:pPr>
            <a:r>
              <a:rPr sz="6000" dirty="0"/>
              <a:t>Alternativas para o governo adquirir divisas:</a:t>
            </a:r>
          </a:p>
          <a:p>
            <a:pPr marL="639763" lvl="1" indent="-273050">
              <a:lnSpc>
                <a:spcPct val="120000"/>
              </a:lnSpc>
              <a:spcBef>
                <a:spcPts val="300"/>
              </a:spcBef>
              <a:defRPr/>
            </a:pPr>
            <a:r>
              <a:rPr sz="5000" dirty="0"/>
              <a:t>gerar superávit fiscal – </a:t>
            </a:r>
            <a:r>
              <a:rPr sz="5000" dirty="0" smtClean="0"/>
              <a:t>inviável,  emitir </a:t>
            </a:r>
            <a:r>
              <a:rPr sz="5000" dirty="0"/>
              <a:t>moeda – incompatível com a política de controle da absorção interna.</a:t>
            </a:r>
          </a:p>
          <a:p>
            <a:pPr marL="639763" lvl="1" indent="-273050">
              <a:lnSpc>
                <a:spcPct val="120000"/>
              </a:lnSpc>
              <a:spcBef>
                <a:spcPts val="300"/>
              </a:spcBef>
              <a:defRPr/>
            </a:pPr>
            <a:r>
              <a:rPr sz="5000" dirty="0"/>
              <a:t>endividar-se internamente – foi o que aconteceu em condições cada vez piores 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defRPr/>
            </a:pPr>
            <a:r>
              <a:rPr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transformação da dívida externa em dívida interna.</a:t>
            </a:r>
            <a:r>
              <a:rPr sz="7000" dirty="0">
                <a:solidFill>
                  <a:srgbClr val="C00000"/>
                </a:solidFill>
              </a:rPr>
              <a:t> </a:t>
            </a:r>
            <a:endParaRPr sz="7000" dirty="0" smtClean="0">
              <a:solidFill>
                <a:srgbClr val="C00000"/>
              </a:solidFill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pt-BR" altLang="pt-BR" sz="5800" dirty="0" smtClean="0"/>
              <a:t>Respostas dos bancos nacionais e dos detentores de riqueza (rentistas): </a:t>
            </a:r>
            <a:r>
              <a:rPr lang="pt-BR" altLang="pt-BR" sz="6200" dirty="0" smtClean="0"/>
              <a:t>Busca de maior remuneração, segurança e liquidez</a:t>
            </a:r>
            <a:endParaRPr sz="7000" dirty="0">
              <a:solidFill>
                <a:srgbClr val="C00000"/>
              </a:solidFill>
            </a:endParaRPr>
          </a:p>
          <a:p>
            <a:pPr marL="319088" indent="-319088">
              <a:lnSpc>
                <a:spcPct val="120000"/>
              </a:lnSpc>
              <a:spcBef>
                <a:spcPts val="300"/>
              </a:spcBef>
              <a:defRPr/>
            </a:pPr>
            <a:r>
              <a:rPr sz="6000" dirty="0"/>
              <a:t>Este processo acelerou a deterioração das contas públicas e ampliou o grau de indexação da economia. </a:t>
            </a:r>
            <a:r>
              <a:rPr sz="6000" dirty="0" smtClean="0"/>
              <a:t>w</a:t>
            </a:r>
            <a:endParaRPr sz="6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93CB1C4-164F-4F07-96A8-3209373408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15876"/>
            <a:ext cx="8001000" cy="911225"/>
          </a:xfrm>
        </p:spPr>
        <p:txBody>
          <a:bodyPr vert="horz" wrap="square" lIns="68580" tIns="45720" rIns="6858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altLang="pt-BR" sz="1425" dirty="0"/>
              <a:t>INDICADORES MACROECONÔMICOS: 1980-1984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id="{9EA1DD4B-4D87-4AE1-A36C-F5A19C632B48}"/>
              </a:ext>
            </a:extLst>
          </p:cNvPr>
          <p:cNvGraphicFramePr>
            <a:graphicFrameLocks noGrp="1"/>
          </p:cNvGraphicFramePr>
          <p:nvPr/>
        </p:nvGraphicFramePr>
        <p:xfrm>
          <a:off x="1209963" y="1588649"/>
          <a:ext cx="10187710" cy="5004673"/>
        </p:xfrm>
        <a:graphic>
          <a:graphicData uri="http://schemas.openxmlformats.org/drawingml/2006/table">
            <a:tbl>
              <a:tblPr/>
              <a:tblGrid>
                <a:gridCol w="1476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1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630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COMPARAÇÃO </a:t>
            </a:r>
            <a:r>
              <a:rPr lang="pt-BR" altLang="pt-BR" dirty="0" smtClean="0"/>
              <a:t>COM OUTROS PAÍSES </a:t>
            </a:r>
            <a:endParaRPr lang="pt-BR" alt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39485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Coreia</a:t>
            </a:r>
            <a:endParaRPr lang="pt-BR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809337" y="1997219"/>
            <a:ext cx="4919472" cy="4791508"/>
          </a:xfrm>
        </p:spPr>
        <p:txBody>
          <a:bodyPr>
            <a:normAutofit fontScale="92500"/>
          </a:bodyPr>
          <a:lstStyle/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Menor coeficiente serviço da dívida/</a:t>
            </a:r>
            <a:r>
              <a:rPr lang="pt-BR" altLang="pt-BR" dirty="0" err="1" smtClean="0"/>
              <a:t>pib</a:t>
            </a:r>
            <a:endParaRPr lang="pt-BR" altLang="pt-BR" dirty="0" smtClean="0"/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Maior peso do financiamento oficial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Não sofreu corte nos financiamentos dos bancos privados internacionais</a:t>
            </a:r>
          </a:p>
          <a:p>
            <a:pPr marL="914400" lvl="1" indent="-457200">
              <a:buFontTx/>
              <a:buChar char="-"/>
            </a:pPr>
            <a:r>
              <a:rPr lang="pt-BR" altLang="pt-BR" dirty="0" smtClean="0"/>
              <a:t>Ampliação da entrada de dinheiro</a:t>
            </a:r>
          </a:p>
          <a:p>
            <a:pPr marL="533400" indent="-533400">
              <a:buFont typeface="+mj-lt"/>
              <a:buAutoNum type="arabicParenR"/>
            </a:pPr>
            <a:r>
              <a:rPr lang="pt-BR" altLang="pt-BR" dirty="0" smtClean="0"/>
              <a:t>Não houve ruptura do seu padrão de financiamento</a:t>
            </a:r>
          </a:p>
          <a:p>
            <a:pPr marL="990600" lvl="1" indent="-533400">
              <a:lnSpc>
                <a:spcPct val="80000"/>
              </a:lnSpc>
              <a:buFont typeface="+mj-lt"/>
              <a:buAutoNum type="alphaLcParenR"/>
            </a:pPr>
            <a:r>
              <a:rPr lang="pt-BR" altLang="pt-BR" dirty="0" smtClean="0"/>
              <a:t>Sustentação do crescimento econômico</a:t>
            </a:r>
          </a:p>
          <a:p>
            <a:pPr marL="990600" lvl="1" indent="-533400">
              <a:lnSpc>
                <a:spcPct val="80000"/>
              </a:lnSpc>
              <a:buFont typeface="+mj-lt"/>
              <a:buAutoNum type="alphaLcParenR"/>
            </a:pPr>
            <a:r>
              <a:rPr lang="pt-BR" altLang="pt-BR" dirty="0" smtClean="0"/>
              <a:t>Capacidade de ampliar a poupança interna para alavancar o </a:t>
            </a:r>
            <a:r>
              <a:rPr lang="pt-BR" altLang="pt-BR" dirty="0" err="1" smtClean="0"/>
              <a:t>financ</a:t>
            </a:r>
            <a:r>
              <a:rPr lang="pt-BR" altLang="pt-BR" dirty="0" smtClean="0"/>
              <a:t>. De longo prazo</a:t>
            </a:r>
          </a:p>
          <a:p>
            <a:pPr marL="990600" lvl="1" indent="-533400">
              <a:lnSpc>
                <a:spcPct val="80000"/>
              </a:lnSpc>
              <a:buFont typeface="+mj-lt"/>
              <a:buAutoNum type="alphaLcParenR"/>
            </a:pPr>
            <a:r>
              <a:rPr lang="pt-BR" altLang="pt-BR" dirty="0" smtClean="0"/>
              <a:t>Continuidade dos projetos estratégicos de desenvolvimento</a:t>
            </a:r>
          </a:p>
          <a:p>
            <a:pPr marL="990600" lvl="1" indent="-533400">
              <a:lnSpc>
                <a:spcPct val="80000"/>
              </a:lnSpc>
              <a:buFont typeface="+mj-lt"/>
              <a:buAutoNum type="alphaLcParenR"/>
            </a:pPr>
            <a:r>
              <a:rPr lang="pt-BR" altLang="pt-BR" dirty="0" smtClean="0"/>
              <a:t>Maior grau de liberdade na política de ajuste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pt-BR" altLang="pt-BR" dirty="0" smtClean="0">
                <a:sym typeface="Wingdings" panose="05000000000000000000" pitchFamily="2" charset="2"/>
              </a:rPr>
              <a:t> Problema fiscal, mas não de financiamento</a:t>
            </a:r>
            <a:endParaRPr lang="pt-BR" altLang="pt-BR" dirty="0" smtClean="0"/>
          </a:p>
          <a:p>
            <a:pPr marL="533400" indent="-533400">
              <a:buNone/>
            </a:pPr>
            <a:endParaRPr lang="pt-BR" alt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311727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4"/>
          </p:nvPr>
        </p:nvSpPr>
        <p:spPr>
          <a:xfrm>
            <a:off x="6366118" y="2068944"/>
            <a:ext cx="5040792" cy="4738255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País estava extremamente vulnerável aos choques externos no início dos anos 80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País assume integralmente a elevação dos juros e a deterioração dos termos de troca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Restrições de financiamento e estado responsável por 70% do passivo externo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Geração de recursos diferente de detenção da divida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pt-BR" altLang="pt-BR" dirty="0" smtClean="0"/>
              <a:t>Baixa poupança domestica e </a:t>
            </a:r>
            <a:r>
              <a:rPr lang="pt-BR" altLang="pt-BR" dirty="0" err="1" smtClean="0"/>
              <a:t>Inceteza</a:t>
            </a:r>
            <a:r>
              <a:rPr lang="pt-BR" altLang="pt-BR" dirty="0" smtClean="0"/>
              <a:t> – aversão a risco </a:t>
            </a:r>
          </a:p>
          <a:p>
            <a:pPr marL="533400" indent="-533400">
              <a:buNone/>
            </a:pPr>
            <a:r>
              <a:rPr lang="pt-BR" altLang="pt-BR" dirty="0" smtClean="0">
                <a:sym typeface="Wingdings" panose="05000000000000000000" pitchFamily="2" charset="2"/>
              </a:rPr>
              <a:t> Corte do financiamento internacional gerou um problema cambial e de financiamento do setor público</a:t>
            </a:r>
            <a:endParaRPr lang="pt-BR" alt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2919-B5D6-42AE-B3F5-23F59A5237AF}" type="slidenum">
              <a:rPr lang="pt-BR" altLang="pt-BR"/>
              <a:pPr/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9456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>
            <a:extLst>
              <a:ext uri="{FF2B5EF4-FFF2-40B4-BE49-F238E27FC236}">
                <a16:creationId xmlns:a16="http://schemas.microsoft.com/office/drawing/2014/main" id="{1907504B-8140-4CAC-9A50-A53FEDAA5A04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B6520BDD-F51B-49FA-AC62-6E962853AF83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D640F13-BC08-4CDF-A1E2-A00DB9C283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95388" y="192088"/>
            <a:ext cx="9515475" cy="889000"/>
          </a:xfrm>
        </p:spPr>
        <p:txBody>
          <a:bodyPr lIns="91440" rIns="91440" anchor="ctr"/>
          <a:lstStyle/>
          <a:p>
            <a:pPr marL="319088" indent="-319088"/>
            <a:r>
              <a:rPr altLang="pt-BR" sz="2400"/>
              <a:t>A situação fiscal do setor público se deteriora por várias razões: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4F9CBD2E-FAF9-458F-8650-380A8376C11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1393825"/>
            <a:ext cx="11760200" cy="5300663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776288" lvl="1" indent="-319088">
              <a:lnSpc>
                <a:spcPct val="100000"/>
              </a:lnSpc>
              <a:defRPr/>
            </a:pPr>
            <a:r>
              <a:rPr sz="2900" dirty="0"/>
              <a:t>Impacto direto e indireto das contas externas nas internas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/>
              <a:t>i.	As taxas de juros internacionais em elevação são em boa parte custos do governo 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 err="1"/>
              <a:t>ii</a:t>
            </a:r>
            <a:r>
              <a:rPr sz="2500" dirty="0"/>
              <a:t>. as maxidesvalorizações aumentavam o custo interno do serviço da dívida externa.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 err="1"/>
              <a:t>iii</a:t>
            </a:r>
            <a:r>
              <a:rPr sz="2500" dirty="0"/>
              <a:t>. Elevação da divida pública </a:t>
            </a:r>
            <a:r>
              <a:rPr sz="2500" dirty="0" smtClean="0"/>
              <a:t>interna com </a:t>
            </a:r>
            <a:r>
              <a:rPr sz="2500" dirty="0"/>
              <a:t>juros elevados – </a:t>
            </a:r>
            <a:r>
              <a:rPr sz="2500" dirty="0" err="1"/>
              <a:t>tb</a:t>
            </a:r>
            <a:r>
              <a:rPr sz="2500" dirty="0"/>
              <a:t> custo financeiro grande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endParaRPr sz="800" dirty="0"/>
          </a:p>
          <a:p>
            <a:pPr marL="709613" lvl="1" indent="-342900">
              <a:lnSpc>
                <a:spcPct val="100000"/>
              </a:lnSpc>
              <a:defRPr/>
            </a:pPr>
            <a:r>
              <a:rPr sz="2500" dirty="0"/>
              <a:t>Formato do ajuste interno (redução da absorção doméstica e estímulos às exportações ) também prejudica as contas publicas:</a:t>
            </a:r>
          </a:p>
          <a:p>
            <a:pPr marL="881063" lvl="1" indent="-514350">
              <a:lnSpc>
                <a:spcPct val="100000"/>
              </a:lnSpc>
              <a:buFontTx/>
              <a:buAutoNum type="romanLcPeriod" startAt="4"/>
              <a:defRPr/>
            </a:pPr>
            <a:r>
              <a:rPr sz="2500" dirty="0"/>
              <a:t>a transferência de recursos produtivos com </a:t>
            </a:r>
            <a:r>
              <a:rPr sz="2500" i="1" dirty="0"/>
              <a:t>drive exportador </a:t>
            </a:r>
            <a:r>
              <a:rPr sz="2500" dirty="0"/>
              <a:t>significava uma redução da base tributável e/ou renúncia fiscal;</a:t>
            </a:r>
          </a:p>
          <a:p>
            <a:pPr marL="1166813" lvl="2" indent="-342900">
              <a:lnSpc>
                <a:spcPct val="100000"/>
              </a:lnSpc>
              <a:defRPr/>
            </a:pPr>
            <a:r>
              <a:rPr sz="2200" dirty="0"/>
              <a:t>Recessão – diminui base tributável (apesar de aumento de impostos)</a:t>
            </a:r>
          </a:p>
          <a:p>
            <a:pPr marL="1166813" lvl="2" indent="-342900">
              <a:lnSpc>
                <a:spcPct val="100000"/>
              </a:lnSpc>
              <a:defRPr/>
            </a:pPr>
            <a:r>
              <a:rPr sz="2200" dirty="0"/>
              <a:t>Exportação menos tributável – objeto de incentivos fiscais (renuncia fiscal)</a:t>
            </a:r>
          </a:p>
          <a:p>
            <a:pPr marL="881063" lvl="1" indent="-514350">
              <a:lnSpc>
                <a:spcPct val="100000"/>
              </a:lnSpc>
              <a:buFontTx/>
              <a:buAutoNum type="romanLcPeriod" startAt="5"/>
              <a:defRPr/>
            </a:pPr>
            <a:r>
              <a:rPr lang="pt-BR" sz="2500" dirty="0" smtClean="0"/>
              <a:t>P</a:t>
            </a:r>
            <a:r>
              <a:rPr sz="2500" dirty="0" smtClean="0"/>
              <a:t>olitica monet</a:t>
            </a:r>
            <a:r>
              <a:rPr lang="pt-BR" sz="2500" dirty="0" smtClean="0"/>
              <a:t>á</a:t>
            </a:r>
            <a:r>
              <a:rPr sz="2500" dirty="0" smtClean="0"/>
              <a:t>ria  conduz à taxas </a:t>
            </a:r>
            <a:r>
              <a:rPr sz="2500" dirty="0"/>
              <a:t>de juros interna elevadas encareciam a rolagem da dívida</a:t>
            </a:r>
          </a:p>
          <a:p>
            <a:pPr marL="881063" lvl="1" indent="-514350">
              <a:lnSpc>
                <a:spcPct val="100000"/>
              </a:lnSpc>
              <a:buFontTx/>
              <a:buAutoNum type="romanLcPeriod" startAt="5"/>
              <a:defRPr/>
            </a:pPr>
            <a:r>
              <a:rPr sz="2500" dirty="0"/>
              <a:t>Controle dos preços públicos – amplia déficit das estatais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/>
              <a:t>vi.	a aceleração inflacionária diminuía a arrecadação (</a:t>
            </a:r>
            <a:r>
              <a:rPr sz="2500" b="1" dirty="0"/>
              <a:t>Efeito </a:t>
            </a:r>
            <a:r>
              <a:rPr sz="2500" b="1" dirty="0" err="1"/>
              <a:t>Olivera-Tanzi</a:t>
            </a:r>
            <a:r>
              <a:rPr sz="2500" dirty="0"/>
              <a:t>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>
            <a:extLst>
              <a:ext uri="{FF2B5EF4-FFF2-40B4-BE49-F238E27FC236}">
                <a16:creationId xmlns:a16="http://schemas.microsoft.com/office/drawing/2014/main" id="{CB464914-BCC7-42E8-B4D6-B842983485ED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80D5C6C0-2B2D-4ADB-8CD8-9A5C33094765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798EA1C-0E3B-4C90-89CF-9E01943542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77813"/>
            <a:ext cx="10972800" cy="1139825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Brasil: Inflação (1973 – 1985) </a:t>
            </a:r>
            <a:r>
              <a:rPr altLang="pt-BR" sz="1800"/>
              <a:t>Taxas anuais (%)</a:t>
            </a:r>
          </a:p>
        </p:txBody>
      </p:sp>
      <p:graphicFrame>
        <p:nvGraphicFramePr>
          <p:cNvPr id="178179" name="Object 12">
            <a:extLst>
              <a:ext uri="{FF2B5EF4-FFF2-40B4-BE49-F238E27FC236}">
                <a16:creationId xmlns:a16="http://schemas.microsoft.com/office/drawing/2014/main" id="{8F24307F-FA4D-44A3-862B-2F37D9C27287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745883119"/>
              </p:ext>
            </p:extLst>
          </p:nvPr>
        </p:nvGraphicFramePr>
        <p:xfrm>
          <a:off x="1385457" y="1837892"/>
          <a:ext cx="11868725" cy="502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Gráfico" r:id="rId4" imgW="10001516" imgH="5333783" progId="MSGraph.Chart.8">
                  <p:embed followColorScheme="full"/>
                </p:oleObj>
              </mc:Choice>
              <mc:Fallback>
                <p:oleObj name="Gráfico" r:id="rId4" imgW="10001516" imgH="5333783" progId="MSGraph.Chart.8">
                  <p:embed followColorScheme="full"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57" y="1837892"/>
                        <a:ext cx="11868725" cy="5020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180" name="Line 4">
            <a:extLst>
              <a:ext uri="{FF2B5EF4-FFF2-40B4-BE49-F238E27FC236}">
                <a16:creationId xmlns:a16="http://schemas.microsoft.com/office/drawing/2014/main" id="{098DED65-E93B-4CAF-8D03-AD9731590E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7350" y="4941888"/>
            <a:ext cx="27860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1" name="Line 5">
            <a:extLst>
              <a:ext uri="{FF2B5EF4-FFF2-40B4-BE49-F238E27FC236}">
                <a16:creationId xmlns:a16="http://schemas.microsoft.com/office/drawing/2014/main" id="{23CAD1B9-6458-4C30-9089-24382181A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9100" y="4076700"/>
            <a:ext cx="16319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2" name="Line 6">
            <a:extLst>
              <a:ext uri="{FF2B5EF4-FFF2-40B4-BE49-F238E27FC236}">
                <a16:creationId xmlns:a16="http://schemas.microsoft.com/office/drawing/2014/main" id="{9ABF7A07-624A-4607-A077-4FD8E848D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83638" y="2492375"/>
            <a:ext cx="16319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3" name="Text Box 7">
            <a:extLst>
              <a:ext uri="{FF2B5EF4-FFF2-40B4-BE49-F238E27FC236}">
                <a16:creationId xmlns:a16="http://schemas.microsoft.com/office/drawing/2014/main" id="{646A16FC-AB8B-42A5-8E90-CCC495C38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2636838"/>
            <a:ext cx="23987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Tendências</a:t>
            </a:r>
            <a:r>
              <a:rPr lang="pt-BR" altLang="pt-BR" sz="180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8184" name="Line 8">
            <a:extLst>
              <a:ext uri="{FF2B5EF4-FFF2-40B4-BE49-F238E27FC236}">
                <a16:creationId xmlns:a16="http://schemas.microsoft.com/office/drawing/2014/main" id="{FF7FA00B-F517-424F-9526-8B1ABF07B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8288" y="29972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5" name="Line 9">
            <a:extLst>
              <a:ext uri="{FF2B5EF4-FFF2-40B4-BE49-F238E27FC236}">
                <a16:creationId xmlns:a16="http://schemas.microsoft.com/office/drawing/2014/main" id="{B0270542-7EE8-4707-9F37-5303BDE84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5563" y="2997200"/>
            <a:ext cx="24971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6" name="Text Box 10">
            <a:extLst>
              <a:ext uri="{FF2B5EF4-FFF2-40B4-BE49-F238E27FC236}">
                <a16:creationId xmlns:a16="http://schemas.microsoft.com/office/drawing/2014/main" id="{3E7F6625-3DB8-4395-B3DA-1A7095CBC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3500438"/>
            <a:ext cx="1631950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Choques</a:t>
            </a:r>
          </a:p>
        </p:txBody>
      </p:sp>
      <p:sp>
        <p:nvSpPr>
          <p:cNvPr id="178187" name="Line 11">
            <a:extLst>
              <a:ext uri="{FF2B5EF4-FFF2-40B4-BE49-F238E27FC236}">
                <a16:creationId xmlns:a16="http://schemas.microsoft.com/office/drawing/2014/main" id="{DC99ABF0-CA3D-43FC-9CA9-0E1A3BE327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3413" y="4076700"/>
            <a:ext cx="1055687" cy="865188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8" name="Line 12">
            <a:extLst>
              <a:ext uri="{FF2B5EF4-FFF2-40B4-BE49-F238E27FC236}">
                <a16:creationId xmlns:a16="http://schemas.microsoft.com/office/drawing/2014/main" id="{5AB235BF-43F2-49DF-A443-F173878F3B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01050" y="2492375"/>
            <a:ext cx="382588" cy="1584325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9" name="Line 13">
            <a:extLst>
              <a:ext uri="{FF2B5EF4-FFF2-40B4-BE49-F238E27FC236}">
                <a16:creationId xmlns:a16="http://schemas.microsoft.com/office/drawing/2014/main" id="{F55CDB97-5D14-480E-9E5C-B5A52852B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3" y="3860800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90" name="Line 14">
            <a:extLst>
              <a:ext uri="{FF2B5EF4-FFF2-40B4-BE49-F238E27FC236}">
                <a16:creationId xmlns:a16="http://schemas.microsoft.com/office/drawing/2014/main" id="{B113F6D9-66AD-4772-AEC6-1C535A6C3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00438"/>
            <a:ext cx="24003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91" name="Freeform 15">
            <a:extLst>
              <a:ext uri="{FF2B5EF4-FFF2-40B4-BE49-F238E27FC236}">
                <a16:creationId xmlns:a16="http://schemas.microsoft.com/office/drawing/2014/main" id="{53044DF3-60CA-4FCB-9FBB-68410B6FC6BE}"/>
              </a:ext>
            </a:extLst>
          </p:cNvPr>
          <p:cNvSpPr>
            <a:spLocks/>
          </p:cNvSpPr>
          <p:nvPr/>
        </p:nvSpPr>
        <p:spPr bwMode="auto">
          <a:xfrm>
            <a:off x="4559300" y="2133600"/>
            <a:ext cx="4513263" cy="468313"/>
          </a:xfrm>
          <a:custGeom>
            <a:avLst/>
            <a:gdLst>
              <a:gd name="T0" fmla="*/ 0 w 2132"/>
              <a:gd name="T1" fmla="*/ 2147483646 h 295"/>
              <a:gd name="T2" fmla="*/ 2147483646 w 2132"/>
              <a:gd name="T3" fmla="*/ 2147483646 h 295"/>
              <a:gd name="T4" fmla="*/ 2147483646 w 2132"/>
              <a:gd name="T5" fmla="*/ 2147483646 h 295"/>
              <a:gd name="T6" fmla="*/ 0 60000 65536"/>
              <a:gd name="T7" fmla="*/ 0 60000 65536"/>
              <a:gd name="T8" fmla="*/ 0 60000 65536"/>
              <a:gd name="T9" fmla="*/ 0 w 2132"/>
              <a:gd name="T10" fmla="*/ 0 h 295"/>
              <a:gd name="T11" fmla="*/ 2132 w 2132"/>
              <a:gd name="T12" fmla="*/ 295 h 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" h="295">
                <a:moveTo>
                  <a:pt x="0" y="295"/>
                </a:moveTo>
                <a:cubicBezTo>
                  <a:pt x="662" y="170"/>
                  <a:pt x="1324" y="46"/>
                  <a:pt x="1679" y="23"/>
                </a:cubicBezTo>
                <a:cubicBezTo>
                  <a:pt x="2034" y="0"/>
                  <a:pt x="2057" y="136"/>
                  <a:pt x="2132" y="1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8179" grpId="0"/>
      <p:bldP spid="178183" grpId="0" animBg="1"/>
      <p:bldP spid="1781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>
            <a:extLst>
              <a:ext uri="{FF2B5EF4-FFF2-40B4-BE49-F238E27FC236}">
                <a16:creationId xmlns:a16="http://schemas.microsoft.com/office/drawing/2014/main" id="{F93F8EAC-2CFA-449B-B8A6-8447EDB03E89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B6B58626-C584-4CE7-BDC0-3058C832E337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53E758F-4E56-46EF-B294-6C55B92491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0"/>
            <a:ext cx="10363200" cy="1143000"/>
          </a:xfrm>
        </p:spPr>
        <p:txBody>
          <a:bodyPr lIns="91440" rIns="91440" anchor="ctr"/>
          <a:lstStyle/>
          <a:p>
            <a:r>
              <a:rPr altLang="pt-BR"/>
              <a:t> </a:t>
            </a:r>
            <a:r>
              <a:rPr altLang="pt-BR" b="1"/>
              <a:t>A Crise da dívida externa e sua solução  externa </a:t>
            </a:r>
            <a:endParaRPr altLang="pt-BR"/>
          </a:p>
        </p:txBody>
      </p:sp>
      <p:sp>
        <p:nvSpPr>
          <p:cNvPr id="251908" name="Rectangle 3">
            <a:extLst>
              <a:ext uri="{FF2B5EF4-FFF2-40B4-BE49-F238E27FC236}">
                <a16:creationId xmlns:a16="http://schemas.microsoft.com/office/drawing/2014/main" id="{AB465726-9A10-4987-9BEF-4CDB0E76DF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393824"/>
            <a:ext cx="11328400" cy="5293303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/>
          </a:bodyPr>
          <a:lstStyle/>
          <a:p>
            <a:pPr marL="319088" indent="-319088">
              <a:lnSpc>
                <a:spcPct val="120000"/>
              </a:lnSpc>
              <a:defRPr/>
            </a:pPr>
            <a:r>
              <a:rPr sz="3600" dirty="0"/>
              <a:t>A partir </a:t>
            </a:r>
            <a:r>
              <a:rPr sz="3600" dirty="0" smtClean="0"/>
              <a:t>de </a:t>
            </a:r>
            <a:r>
              <a:rPr sz="3600" dirty="0"/>
              <a:t>1979, </a:t>
            </a:r>
            <a:r>
              <a:rPr sz="3600" dirty="0" smtClean="0"/>
              <a:t>o </a:t>
            </a:r>
            <a:r>
              <a:rPr sz="3600" b="1" dirty="0"/>
              <a:t>FED adotou uma política monetária mais restritiva</a:t>
            </a:r>
            <a:r>
              <a:rPr sz="3600" dirty="0"/>
              <a:t>, visando conter a tendência de desvalorização do </a:t>
            </a:r>
            <a:r>
              <a:rPr sz="3600" dirty="0" smtClean="0"/>
              <a:t>dólar que se associa a um </a:t>
            </a:r>
            <a:r>
              <a:rPr sz="3600" b="1" dirty="0" smtClean="0"/>
              <a:t>choque negativo de termos de troca </a:t>
            </a:r>
            <a:endParaRPr sz="3600" b="1" dirty="0"/>
          </a:p>
          <a:p>
            <a:pPr marL="776288" lvl="1" indent="-319088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100" dirty="0" smtClean="0"/>
              <a:t>Elevação </a:t>
            </a:r>
            <a:r>
              <a:rPr sz="3100" dirty="0"/>
              <a:t>do custo da divida externa e dificuldades para renovação dos empréstimos </a:t>
            </a:r>
            <a:r>
              <a:rPr sz="3100" dirty="0" smtClean="0"/>
              <a:t>externos</a:t>
            </a:r>
          </a:p>
          <a:p>
            <a:pPr marL="776288" lvl="1" indent="-319088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lang="pt-BR" sz="3100" dirty="0" smtClean="0"/>
              <a:t>Aumento dos preços internacionais do Petróleo</a:t>
            </a:r>
            <a:endParaRPr sz="3100" dirty="0"/>
          </a:p>
          <a:p>
            <a:pPr marL="1096963" lvl="2" indent="-273050">
              <a:buFont typeface="Wingdings" panose="05000000000000000000" pitchFamily="2" charset="2"/>
              <a:buChar char="à"/>
              <a:defRPr/>
            </a:pPr>
            <a:endParaRPr sz="3300" b="1" dirty="0"/>
          </a:p>
          <a:p>
            <a:pPr marL="319088" indent="-319088">
              <a:defRPr/>
            </a:pPr>
            <a:endParaRPr sz="19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774826" y="620713"/>
          <a:ext cx="8569325" cy="540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Gráfico" r:id="rId3" imgW="6238875" imgH="3933825" progId="Excel.Chart.8">
                  <p:embed/>
                </p:oleObj>
              </mc:Choice>
              <mc:Fallback>
                <p:oleObj name="Gráfico" r:id="rId3" imgW="6238875" imgH="3933825" progId="Excel.Chart.8">
                  <p:embed/>
                  <p:pic>
                    <p:nvPicPr>
                      <p:cNvPr id="860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620713"/>
                        <a:ext cx="8569325" cy="540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571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>
            <a:extLst>
              <a:ext uri="{FF2B5EF4-FFF2-40B4-BE49-F238E27FC236}">
                <a16:creationId xmlns:a16="http://schemas.microsoft.com/office/drawing/2014/main" id="{C61F4D6F-6C56-4AD7-96C2-6DBCA421E605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248400"/>
            <a:ext cx="71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381E256-4FF4-4F9C-9CC2-5066DA8C0D23}" type="slidenum">
              <a:rPr lang="pt-BR" altLang="en-US" sz="1400" b="1">
                <a:solidFill>
                  <a:schemeClr val="tx2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400" b="1">
              <a:solidFill>
                <a:schemeClr val="tx2"/>
              </a:solidFill>
            </a:endParaRP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90C414AA-3D30-43D6-8F25-B3264B57C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1219200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>
            <a:extLst>
              <a:ext uri="{FF2B5EF4-FFF2-40B4-BE49-F238E27FC236}">
                <a16:creationId xmlns:a16="http://schemas.microsoft.com/office/drawing/2014/main" id="{F93F8EAC-2CFA-449B-B8A6-8447EDB03E89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B6B58626-C584-4CE7-BDC0-3058C832E337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53E758F-4E56-46EF-B294-6C55B92491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0"/>
            <a:ext cx="10363200" cy="1143000"/>
          </a:xfrm>
        </p:spPr>
        <p:txBody>
          <a:bodyPr lIns="91440" rIns="91440" anchor="ctr"/>
          <a:lstStyle/>
          <a:p>
            <a:r>
              <a:rPr altLang="pt-BR"/>
              <a:t> </a:t>
            </a:r>
            <a:r>
              <a:rPr altLang="pt-BR" b="1"/>
              <a:t>A Crise da dívida externa e sua solução  externa </a:t>
            </a:r>
            <a:endParaRPr altLang="pt-BR"/>
          </a:p>
        </p:txBody>
      </p:sp>
      <p:sp>
        <p:nvSpPr>
          <p:cNvPr id="251908" name="Rectangle 3">
            <a:extLst>
              <a:ext uri="{FF2B5EF4-FFF2-40B4-BE49-F238E27FC236}">
                <a16:creationId xmlns:a16="http://schemas.microsoft.com/office/drawing/2014/main" id="{AB465726-9A10-4987-9BEF-4CDB0E76DF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393824"/>
            <a:ext cx="11328400" cy="5293303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19088" indent="-319088">
              <a:lnSpc>
                <a:spcPct val="120000"/>
              </a:lnSpc>
              <a:defRPr/>
            </a:pPr>
            <a:r>
              <a:rPr sz="3600" dirty="0"/>
              <a:t>A partir </a:t>
            </a:r>
            <a:r>
              <a:rPr sz="3600" dirty="0" smtClean="0"/>
              <a:t>de </a:t>
            </a:r>
            <a:r>
              <a:rPr sz="3600" dirty="0"/>
              <a:t>1979, </a:t>
            </a:r>
            <a:r>
              <a:rPr sz="3600" dirty="0" smtClean="0"/>
              <a:t>o </a:t>
            </a:r>
            <a:r>
              <a:rPr sz="3600" b="1" dirty="0"/>
              <a:t>FED adotou uma política monetária mais restritiva</a:t>
            </a:r>
            <a:r>
              <a:rPr sz="3600" dirty="0"/>
              <a:t>, visando conter a tendência de desvalorização do </a:t>
            </a:r>
            <a:r>
              <a:rPr sz="3600" dirty="0" smtClean="0"/>
              <a:t>dólar que se associa a um </a:t>
            </a:r>
            <a:r>
              <a:rPr sz="3600" b="1" dirty="0" smtClean="0"/>
              <a:t>choque negativo de termos de troca </a:t>
            </a:r>
            <a:endParaRPr sz="3600" b="1" dirty="0"/>
          </a:p>
          <a:p>
            <a:pPr marL="776288" lvl="1" indent="-319088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100" dirty="0" smtClean="0"/>
              <a:t>Elevação </a:t>
            </a:r>
            <a:r>
              <a:rPr sz="3100" dirty="0"/>
              <a:t>do custo da divida externa e dificuldades para renovação dos empréstimos </a:t>
            </a:r>
            <a:r>
              <a:rPr sz="3100" dirty="0" smtClean="0"/>
              <a:t>externos</a:t>
            </a:r>
          </a:p>
          <a:p>
            <a:pPr marL="776288" lvl="1" indent="-319088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lang="pt-BR" sz="3100" dirty="0" smtClean="0"/>
              <a:t>Aumento dos preços internacionais do Petróleo</a:t>
            </a:r>
            <a:endParaRPr sz="3100" dirty="0"/>
          </a:p>
          <a:p>
            <a:pPr marL="182563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100" dirty="0"/>
              <a:t>Os países (Brasil) foram obrigados a entrar em uma política de </a:t>
            </a:r>
            <a:r>
              <a:rPr sz="3100" b="1" dirty="0"/>
              <a:t>geração de superávits</a:t>
            </a:r>
            <a:r>
              <a:rPr sz="3100" dirty="0"/>
              <a:t> </a:t>
            </a:r>
            <a:r>
              <a:rPr sz="3100" b="1" dirty="0"/>
              <a:t>externos</a:t>
            </a:r>
            <a:r>
              <a:rPr sz="2100" b="1" dirty="0"/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altLang="pt-BR" sz="2300" dirty="0" smtClean="0"/>
              <a:t>1979/83</a:t>
            </a:r>
            <a:r>
              <a:rPr lang="pt-BR" altLang="pt-BR" sz="2300" dirty="0"/>
              <a:t>: </a:t>
            </a:r>
            <a:r>
              <a:rPr lang="pt-BR" altLang="pt-BR" sz="2300" dirty="0" smtClean="0"/>
              <a:t>Deterioração contínua e significativa das relações de troca</a:t>
            </a:r>
          </a:p>
          <a:p>
            <a:pPr lvl="2"/>
            <a:r>
              <a:rPr lang="pt-BR" altLang="pt-BR" sz="2300" dirty="0" smtClean="0"/>
              <a:t>Esforço redobrado de aumento de exportações e contenção das importações</a:t>
            </a:r>
          </a:p>
          <a:p>
            <a:pPr marL="639763" lvl="1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lang="pt-BR" sz="3100" dirty="0" smtClean="0"/>
              <a:t>Ajuste Recessivo: controle </a:t>
            </a:r>
            <a:r>
              <a:rPr lang="pt-BR" sz="3100" dirty="0"/>
              <a:t>da absorção interna – redução das importações e estimulo as exportações </a:t>
            </a:r>
          </a:p>
          <a:p>
            <a:pPr marL="1096963" lvl="2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100" dirty="0" smtClean="0"/>
              <a:t>Politica </a:t>
            </a:r>
            <a:r>
              <a:rPr sz="3100" dirty="0"/>
              <a:t>monetária apertada, elevação dos juros </a:t>
            </a:r>
          </a:p>
          <a:p>
            <a:pPr marL="639763" lvl="1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100" dirty="0"/>
              <a:t>Desvalorização cambial </a:t>
            </a:r>
            <a:r>
              <a:rPr sz="3100" dirty="0" smtClean="0"/>
              <a:t> e Contingenciamento de Importações </a:t>
            </a:r>
            <a:endParaRPr sz="3100" dirty="0"/>
          </a:p>
          <a:p>
            <a:pPr marL="639763" lvl="1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100" dirty="0"/>
              <a:t>Tb materialização dos investimentos do II PND</a:t>
            </a:r>
          </a:p>
          <a:p>
            <a:pPr marL="1096963" lvl="2" indent="-273050">
              <a:buFont typeface="Wingdings" panose="05000000000000000000" pitchFamily="2" charset="2"/>
              <a:buChar char="à"/>
              <a:defRPr/>
            </a:pPr>
            <a:endParaRPr sz="3300" b="1" dirty="0"/>
          </a:p>
          <a:p>
            <a:pPr marL="319088" indent="-319088">
              <a:defRPr/>
            </a:pPr>
            <a:endParaRPr sz="1900" b="1" dirty="0"/>
          </a:p>
        </p:txBody>
      </p:sp>
    </p:spTree>
    <p:extLst>
      <p:ext uri="{BB962C8B-B14F-4D97-AF65-F5344CB8AC3E}">
        <p14:creationId xmlns:p14="http://schemas.microsoft.com/office/powerpoint/2010/main" val="800202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E29152CB-B485-4A5B-94F3-7599CE2F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3338"/>
            <a:ext cx="9980613" cy="1096962"/>
          </a:xfrm>
        </p:spPr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42FD092A-4EE2-4A6C-9248-9FCE08DCC1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920875"/>
            <a:ext cx="2747963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 Trans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9220" name="Espaço Reservado para Conteúdo 2">
            <a:extLst>
              <a:ext uri="{FF2B5EF4-FFF2-40B4-BE49-F238E27FC236}">
                <a16:creationId xmlns:a16="http://schemas.microsoft.com/office/drawing/2014/main" id="{5DB1932F-9C74-4064-AC3E-6F2A487639BB}"/>
              </a:ext>
            </a:extLst>
          </p:cNvPr>
          <p:cNvSpPr txBox="1">
            <a:spLocks/>
          </p:cNvSpPr>
          <p:nvPr/>
        </p:nvSpPr>
        <p:spPr bwMode="auto">
          <a:xfrm>
            <a:off x="3849688" y="1920875"/>
            <a:ext cx="3335337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Bal Trans Corrente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comercial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rendas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Bal. de Capitais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 b="1">
                <a:solidFill>
                  <a:srgbClr val="0070C0"/>
                </a:solidFill>
              </a:rPr>
              <a:t>( - POSITIVA 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 b="1"/>
              <a:t>Saldo (&lt; 0)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ECF7564-96DB-431E-97BF-E679EFFDDDBE}"/>
              </a:ext>
            </a:extLst>
          </p:cNvPr>
          <p:cNvSpPr txBox="1">
            <a:spLocks/>
          </p:cNvSpPr>
          <p:nvPr/>
        </p:nvSpPr>
        <p:spPr>
          <a:xfrm>
            <a:off x="8243888" y="1920875"/>
            <a:ext cx="3057525" cy="4627563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lIns="0" rIns="0">
            <a:normAutofit fontScale="92500"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sz="2400" dirty="0" err="1"/>
              <a:t>Bal</a:t>
            </a:r>
            <a:r>
              <a:rPr sz="2400" dirty="0"/>
              <a:t> </a:t>
            </a:r>
            <a:r>
              <a:rPr sz="2400" dirty="0" err="1"/>
              <a:t>Trans</a:t>
            </a:r>
            <a:r>
              <a:rPr sz="2400" dirty="0"/>
              <a:t> Corrente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(++ POSITIVA)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FF0000"/>
                </a:solidFill>
              </a:rPr>
              <a:t>( + NEGATIVA 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600" dirty="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(queda e 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u="sng" dirty="0"/>
              <a:t>Saldo = 0</a:t>
            </a:r>
          </a:p>
        </p:txBody>
      </p:sp>
      <p:sp>
        <p:nvSpPr>
          <p:cNvPr id="9222" name="CaixaDeTexto 5">
            <a:extLst>
              <a:ext uri="{FF2B5EF4-FFF2-40B4-BE49-F238E27FC236}">
                <a16:creationId xmlns:a16="http://schemas.microsoft.com/office/drawing/2014/main" id="{39046811-C01F-4949-AA52-9E33908AB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  <p:sp>
        <p:nvSpPr>
          <p:cNvPr id="9223" name="CaixaDeTexto 6">
            <a:extLst>
              <a:ext uri="{FF2B5EF4-FFF2-40B4-BE49-F238E27FC236}">
                <a16:creationId xmlns:a16="http://schemas.microsoft.com/office/drawing/2014/main" id="{A2B78843-476A-437D-B67F-E6BF8AF58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1306513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Início da crise 1979/80</a:t>
            </a:r>
          </a:p>
        </p:txBody>
      </p:sp>
      <p:sp>
        <p:nvSpPr>
          <p:cNvPr id="9224" name="CaixaDeTexto 8">
            <a:extLst>
              <a:ext uri="{FF2B5EF4-FFF2-40B4-BE49-F238E27FC236}">
                <a16:creationId xmlns:a16="http://schemas.microsoft.com/office/drawing/2014/main" id="{DFE8FED6-A994-4954-9459-9DB59404E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936625"/>
            <a:ext cx="3441700" cy="831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Apice e solução da crise 1983-85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A77AC2D-31E2-4FAA-BD4E-A71A04AEA87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A2D0D75A-48A0-4587-ABA8-DE838CE4159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5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6320AE84-A497-464E-80E4-6ADF05C84C9D}"/>
              </a:ext>
            </a:extLst>
          </p:cNvPr>
          <p:cNvCxnSpPr/>
          <p:nvPr/>
        </p:nvCxnSpPr>
        <p:spPr>
          <a:xfrm>
            <a:off x="6962775" y="3273425"/>
            <a:ext cx="14288" cy="24796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3FF9EBF2-9035-453B-A38D-879357FF3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788" y="2627313"/>
            <a:ext cx="1252537" cy="646112"/>
          </a:xfrm>
          <a:prstGeom prst="rect">
            <a:avLst/>
          </a:prstGeom>
          <a:solidFill>
            <a:srgbClr val="FB2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Aumento dos juros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7AFF971-F8D9-49A8-9F3B-1B58B12F7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3" y="2322513"/>
            <a:ext cx="1435100" cy="1477962"/>
          </a:xfrm>
          <a:prstGeom prst="rect">
            <a:avLst/>
          </a:prstGeom>
          <a:solidFill>
            <a:srgbClr val="FB2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Redução do acesso aos fluxos autônomos de capital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E527B72C-7096-4285-9E46-7DE03E6972C1}"/>
              </a:ext>
            </a:extLst>
          </p:cNvPr>
          <p:cNvCxnSpPr/>
          <p:nvPr/>
        </p:nvCxnSpPr>
        <p:spPr>
          <a:xfrm>
            <a:off x="10309225" y="3679825"/>
            <a:ext cx="14288" cy="24796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7CF81313-37BD-4F88-910C-79DB9AE194DF}"/>
              </a:ext>
            </a:extLst>
          </p:cNvPr>
          <p:cNvCxnSpPr/>
          <p:nvPr/>
        </p:nvCxnSpPr>
        <p:spPr>
          <a:xfrm>
            <a:off x="3143250" y="4025900"/>
            <a:ext cx="14288" cy="248126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2EC98E-6F43-425E-82CD-62E48E9AA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3098800"/>
            <a:ext cx="1252538" cy="12001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Geração de mega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Superávit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comercial 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4FBBD5C7-F086-462B-820E-3225E1CDBDDC}"/>
              </a:ext>
            </a:extLst>
          </p:cNvPr>
          <p:cNvCxnSpPr/>
          <p:nvPr/>
        </p:nvCxnSpPr>
        <p:spPr>
          <a:xfrm>
            <a:off x="4797425" y="4016375"/>
            <a:ext cx="14288" cy="247967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2">
            <a:extLst>
              <a:ext uri="{FF2B5EF4-FFF2-40B4-BE49-F238E27FC236}">
                <a16:creationId xmlns:a16="http://schemas.microsoft.com/office/drawing/2014/main" id="{2BC5CE63-F84F-465F-B9DD-984BAF44E5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625" y="449263"/>
          <a:ext cx="10818813" cy="579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Gráfico" r:id="rId3" imgW="9496616" imgH="5391245" progId="Excel.Chart.8">
                  <p:embed/>
                </p:oleObj>
              </mc:Choice>
              <mc:Fallback>
                <p:oleObj name="Gráfico" r:id="rId3" imgW="9496616" imgH="5391245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49263"/>
                        <a:ext cx="10818813" cy="579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37" y="1676515"/>
            <a:ext cx="5445111" cy="455803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182" y="1412218"/>
            <a:ext cx="5010116" cy="17980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200" y="3467576"/>
            <a:ext cx="5449453" cy="287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teratura acadêmica 16x9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1032</Words>
  <Application>Microsoft Office PowerPoint</Application>
  <PresentationFormat>Widescreen</PresentationFormat>
  <Paragraphs>291</Paragraphs>
  <Slides>19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Euphemia</vt:lpstr>
      <vt:lpstr>Plantagenet Cherokee</vt:lpstr>
      <vt:lpstr>Verdana</vt:lpstr>
      <vt:lpstr>Wingdings</vt:lpstr>
      <vt:lpstr>Literatura acadêmica 16x9</vt:lpstr>
      <vt:lpstr>Gráfico</vt:lpstr>
      <vt:lpstr>AULA 12.  A crise externa e sua transformação em crise interna</vt:lpstr>
      <vt:lpstr> A Crise da dívida externa e sua solução  externa </vt:lpstr>
      <vt:lpstr>Apresentação do PowerPoint</vt:lpstr>
      <vt:lpstr>Apresentação do PowerPoint</vt:lpstr>
      <vt:lpstr> A Crise da dívida externa e sua solução  externa </vt:lpstr>
      <vt:lpstr>Crise externa e suas implicações no BP </vt:lpstr>
      <vt:lpstr>Balanço de Pagamentos: Brasil 1977 – 1985 (US$ bi)</vt:lpstr>
      <vt:lpstr>Apresentação do PowerPoint</vt:lpstr>
      <vt:lpstr>Apresentação do PowerPoint</vt:lpstr>
      <vt:lpstr>Crise da divida 5 fases</vt:lpstr>
      <vt:lpstr>O (des) ajuste interno fruto do ajuste externo </vt:lpstr>
      <vt:lpstr>1. Elevação da divida externa e do custo da divida: problemas na obtenção dos recursos para fazer frente a este custo </vt:lpstr>
      <vt:lpstr>INDICADORES MACROECONÔMICOS: 1980-1984</vt:lpstr>
      <vt:lpstr>PIORA NAS CONDIÇÕES DE FINANCIAMENTO</vt:lpstr>
      <vt:lpstr>Problema interno do ajuste externo</vt:lpstr>
      <vt:lpstr>INDICADORES MACROECONÔMICOS: 1980-1984</vt:lpstr>
      <vt:lpstr>COMPARAÇÃO COM OUTROS PAÍSES </vt:lpstr>
      <vt:lpstr>A situação fiscal do setor público se deteriora por várias razões:</vt:lpstr>
      <vt:lpstr>Brasil: Inflação (1973 – 1985) Taxas anuais (%)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51</cp:revision>
  <dcterms:created xsi:type="dcterms:W3CDTF">2013-04-05T19:49:59Z</dcterms:created>
  <dcterms:modified xsi:type="dcterms:W3CDTF">2020-09-29T00:19:17Z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