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5" roundtripDataSignature="AMtx7mgmtkaltmKn8QhJ8fWtvK2EI/1D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83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0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1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2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2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4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6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7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8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2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5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6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7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8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9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3B357B"/>
            </a:gs>
            <a:gs pos="20000">
              <a:srgbClr val="443279"/>
            </a:gs>
            <a:gs pos="100000">
              <a:srgbClr val="443279"/>
            </a:gs>
          </a:gsLst>
          <a:lin ang="1800000" scaled="0"/>
        </a:gra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/>
          <p:nvPr>
            <p:ph type="ctrTitle"/>
          </p:nvPr>
        </p:nvSpPr>
        <p:spPr>
          <a:xfrm>
            <a:off x="520700" y="3708400"/>
            <a:ext cx="6794500" cy="1954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Calibri"/>
              <a:buNone/>
              <a:defRPr b="1" sz="6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8"/>
          <p:cNvSpPr txBox="1"/>
          <p:nvPr>
            <p:ph idx="1" type="subTitle"/>
          </p:nvPr>
        </p:nvSpPr>
        <p:spPr>
          <a:xfrm>
            <a:off x="520700" y="5773738"/>
            <a:ext cx="6794500" cy="652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8" name="Google Shape;18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700" y="271599"/>
            <a:ext cx="2919186" cy="1866595"/>
          </a:xfrm>
          <a:prstGeom prst="rect">
            <a:avLst/>
          </a:prstGeom>
          <a:solidFill>
            <a:srgbClr val="363B7F"/>
          </a:solidFill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bg>
      <p:bgPr>
        <a:gradFill>
          <a:gsLst>
            <a:gs pos="0">
              <a:srgbClr val="023063"/>
            </a:gs>
            <a:gs pos="32000">
              <a:srgbClr val="373A7F"/>
            </a:gs>
            <a:gs pos="100000">
              <a:srgbClr val="373A7F"/>
            </a:gs>
          </a:gsLst>
          <a:lin ang="1740000" scaled="0"/>
        </a:gra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/>
          <p:nvPr/>
        </p:nvSpPr>
        <p:spPr>
          <a:xfrm rot="-5400000">
            <a:off x="2382128" y="-2579079"/>
            <a:ext cx="7427744" cy="12191999"/>
          </a:xfrm>
          <a:prstGeom prst="trapezoid">
            <a:avLst>
              <a:gd fmla="val 25000" name="adj"/>
            </a:avLst>
          </a:prstGeom>
          <a:solidFill>
            <a:srgbClr val="222A35">
              <a:alpha val="26666"/>
            </a:srgbClr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9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b="1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373A7F"/>
              </a:gs>
              <a:gs pos="100000">
                <a:srgbClr val="373A7F"/>
              </a:gs>
            </a:gsLst>
            <a:lin ang="1795654" scaled="0"/>
          </a:gra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0"/>
          <p:cNvSpPr/>
          <p:nvPr/>
        </p:nvSpPr>
        <p:spPr>
          <a:xfrm>
            <a:off x="393895" y="365125"/>
            <a:ext cx="11380763" cy="614821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0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7" name="Google Shape;27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16717" y="4918160"/>
            <a:ext cx="1773070" cy="12588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gradFill>
          <a:gsLst>
            <a:gs pos="0">
              <a:srgbClr val="373A7F"/>
            </a:gs>
            <a:gs pos="100000">
              <a:srgbClr val="373A7F"/>
            </a:gs>
          </a:gsLst>
          <a:lin ang="12600000" scaled="0"/>
        </a:gra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1"/>
          <p:cNvSpPr txBox="1"/>
          <p:nvPr/>
        </p:nvSpPr>
        <p:spPr>
          <a:xfrm>
            <a:off x="3798278" y="2771335"/>
            <a:ext cx="454386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Obrigado!</a:t>
            </a:r>
            <a:endParaRPr b="1" i="0" sz="5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2"/>
          <p:cNvSpPr/>
          <p:nvPr/>
        </p:nvSpPr>
        <p:spPr>
          <a:xfrm>
            <a:off x="1378634" y="2926081"/>
            <a:ext cx="4037428" cy="3024554"/>
          </a:xfrm>
          <a:prstGeom prst="rect">
            <a:avLst/>
          </a:prstGeom>
          <a:gradFill>
            <a:gsLst>
              <a:gs pos="0">
                <a:srgbClr val="2E75B5"/>
              </a:gs>
              <a:gs pos="10000">
                <a:srgbClr val="2E75B5"/>
              </a:gs>
              <a:gs pos="76000">
                <a:srgbClr val="373A7F"/>
              </a:gs>
              <a:gs pos="100000">
                <a:srgbClr val="373A7F"/>
              </a:gs>
            </a:gsLst>
            <a:lin ang="12600000" scaled="0"/>
          </a:gra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2"/>
          <p:cNvSpPr txBox="1"/>
          <p:nvPr>
            <p:ph type="title"/>
          </p:nvPr>
        </p:nvSpPr>
        <p:spPr>
          <a:xfrm>
            <a:off x="1740121" y="3234936"/>
            <a:ext cx="3366452" cy="10445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1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2"/>
          <p:cNvSpPr/>
          <p:nvPr>
            <p:ph idx="2" type="pic"/>
          </p:nvPr>
        </p:nvSpPr>
        <p:spPr>
          <a:xfrm>
            <a:off x="4895558" y="464233"/>
            <a:ext cx="6231988" cy="6006905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32"/>
          <p:cNvSpPr txBox="1"/>
          <p:nvPr>
            <p:ph idx="1" type="body"/>
          </p:nvPr>
        </p:nvSpPr>
        <p:spPr>
          <a:xfrm>
            <a:off x="1740121" y="4431325"/>
            <a:ext cx="3366452" cy="11676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3aeweCXBU0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 txBox="1"/>
          <p:nvPr>
            <p:ph type="ctrTitle"/>
          </p:nvPr>
        </p:nvSpPr>
        <p:spPr>
          <a:xfrm>
            <a:off x="520700" y="3708400"/>
            <a:ext cx="6794500" cy="1954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Calibri"/>
              <a:buNone/>
            </a:pPr>
            <a:r>
              <a:rPr lang="pt-BR"/>
              <a:t>Reconfigurações do paradigma da objetividade</a:t>
            </a:r>
            <a:endParaRPr/>
          </a:p>
        </p:txBody>
      </p:sp>
      <p:sp>
        <p:nvSpPr>
          <p:cNvPr id="40" name="Google Shape;40;p1"/>
          <p:cNvSpPr txBox="1"/>
          <p:nvPr>
            <p:ph idx="1" type="subTitle"/>
          </p:nvPr>
        </p:nvSpPr>
        <p:spPr>
          <a:xfrm>
            <a:off x="520700" y="5773738"/>
            <a:ext cx="6794500" cy="652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pt-BR"/>
              <a:t>Prof. Dr. Rodrigo Ratier | rratier@usp.br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Verdade funcional e método</a:t>
            </a:r>
            <a:endParaRPr/>
          </a:p>
        </p:txBody>
      </p:sp>
      <p:sp>
        <p:nvSpPr>
          <p:cNvPr id="101" name="Google Shape;101;p10"/>
          <p:cNvSpPr txBox="1"/>
          <p:nvPr>
            <p:ph idx="1" type="body"/>
          </p:nvPr>
        </p:nvSpPr>
        <p:spPr>
          <a:xfrm>
            <a:off x="838200" y="1825625"/>
            <a:ext cx="8610600" cy="22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1- O jornalismo existe dentro de um </a:t>
            </a:r>
            <a:r>
              <a:rPr b="1" lang="pt-BR"/>
              <a:t>contexto social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Cidadãos e sociedades dependem e precisam, para funcionar, de um relato preciso e confiável dos fatos.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Diversas instituições desenvolvem procedimentos e processos para chegar à verdade funcional</a:t>
            </a:r>
            <a:endParaRPr/>
          </a:p>
        </p:txBody>
      </p:sp>
      <p:sp>
        <p:nvSpPr>
          <p:cNvPr id="102" name="Google Shape;102;p10"/>
          <p:cNvSpPr/>
          <p:nvPr/>
        </p:nvSpPr>
        <p:spPr>
          <a:xfrm>
            <a:off x="1708028" y="3933653"/>
            <a:ext cx="2199600" cy="1138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polícia persegue e prende suspeitos baseada em fatos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0"/>
          <p:cNvSpPr/>
          <p:nvPr/>
        </p:nvSpPr>
        <p:spPr>
          <a:xfrm>
            <a:off x="4249945" y="3933653"/>
            <a:ext cx="2199600" cy="1138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Juízes presidem julgamentos, jurados dão veridictos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0"/>
          <p:cNvSpPr/>
          <p:nvPr/>
        </p:nvSpPr>
        <p:spPr>
          <a:xfrm>
            <a:off x="6898254" y="3933652"/>
            <a:ext cx="2199600" cy="1138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Cientistas seguem um método para pesquisar sem preconceitos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0"/>
          <p:cNvSpPr txBox="1"/>
          <p:nvPr/>
        </p:nvSpPr>
        <p:spPr>
          <a:xfrm>
            <a:off x="838200" y="5169800"/>
            <a:ext cx="8610600" cy="11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Todas essas verdades, incluindo as leis da ciência, estão sujeitas a revisão, mas enquanto isso nos orientamos por elas porque são necessárias e funcionam.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Verdade funcional e método</a:t>
            </a:r>
            <a:endParaRPr/>
          </a:p>
        </p:txBody>
      </p:sp>
      <p:sp>
        <p:nvSpPr>
          <p:cNvPr id="111" name="Google Shape;111;p11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“verdade jornalística” é muito mais do que simples precisão. (p. 68)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simples exatidão pode ser uma forma de distorção. </a:t>
            </a:r>
            <a:br>
              <a:rPr lang="pt-BR"/>
            </a:br>
            <a:r>
              <a:rPr lang="pt-BR"/>
              <a:t>(p. 69)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Vídeo: </a:t>
            </a:r>
            <a:r>
              <a:rPr lang="pt-BR" u="sng">
                <a:solidFill>
                  <a:schemeClr val="hlink"/>
                </a:solidFill>
                <a:hlinkClick r:id="rId3"/>
              </a:rPr>
              <a:t>propaganda da W/Brasil para a Folha de S. Paulo (1987)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Verdade funcional e método</a:t>
            </a:r>
            <a:endParaRPr/>
          </a:p>
        </p:txBody>
      </p:sp>
      <p:sp>
        <p:nvSpPr>
          <p:cNvPr id="117" name="Google Shape;117;p12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 método jornalístico para a busca da verdade funcional é a </a:t>
            </a:r>
            <a:r>
              <a:rPr b="1" lang="pt-BR"/>
              <a:t>objetividade</a:t>
            </a:r>
            <a:r>
              <a:rPr lang="pt-BR"/>
              <a:t>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Objetividade: qualidade do que representa com fidelidade o que observa; livre de interferência de sentimentos, opiniões ou tendências pessoais. (Houaiss)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Em termos jornalísticos, significa </a:t>
            </a:r>
            <a:r>
              <a:rPr b="1" lang="pt-BR"/>
              <a:t>apurar direito os fatos</a:t>
            </a:r>
            <a:r>
              <a:rPr lang="pt-BR"/>
              <a:t> e </a:t>
            </a:r>
            <a:r>
              <a:rPr b="1" lang="pt-BR"/>
              <a:t>dar-lhes sentido</a:t>
            </a:r>
            <a:r>
              <a:rPr lang="pt-BR"/>
              <a:t>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Qualidades principais: </a:t>
            </a:r>
            <a:r>
              <a:rPr b="1" lang="pt-BR"/>
              <a:t>precisão</a:t>
            </a:r>
            <a:r>
              <a:rPr lang="pt-BR"/>
              <a:t> e </a:t>
            </a:r>
            <a:r>
              <a:rPr b="1" lang="pt-BR"/>
              <a:t>contexto</a:t>
            </a:r>
            <a:r>
              <a:rPr lang="pt-BR"/>
              <a:t>. (p. 70)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Objetividade</a:t>
            </a:r>
            <a:endParaRPr/>
          </a:p>
        </p:txBody>
      </p:sp>
      <p:sp>
        <p:nvSpPr>
          <p:cNvPr id="123" name="Google Shape;123;p13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Alguns esclarecimentos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Não existe objetividade [total] em jornalismo. Ao escolher um assunto, redigir um texto e editá-lo, o jornalista toma decisões em larga medida subjetivas, influenciadas por suas posições pessoais, hábitos e emoções.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Isso não o exime, porém, da obrigação de ser o mais objetivo possível. Para relatar um fato com fidelidade, reproduzir a forma, as circunstâncias e as repercussões, o jornalista precisa encarar o fato com distanciamento e frieza, o que não significa apatia nem desinteresse. (Manual de Redação da FSP)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Entendemos a verdade como um objetivo – na melhor das hipóteses esquivo – e ainda assim nos agarramos a ele. (p. 73)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Do jornalista nunca se esperou objetividade, mas, sim, de seu </a:t>
            </a:r>
            <a:r>
              <a:rPr b="1" lang="pt-BR"/>
              <a:t>método de trabalho</a:t>
            </a:r>
            <a:r>
              <a:rPr lang="pt-BR"/>
              <a:t>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Objetividade</a:t>
            </a:r>
            <a:endParaRPr/>
          </a:p>
        </p:txBody>
      </p:sp>
      <p:sp>
        <p:nvSpPr>
          <p:cNvPr id="129" name="Google Shape;129;p14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Relembrando SCHUDSON e o contexto do pós 1ª Guerra: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Passagem da </a:t>
            </a:r>
            <a:r>
              <a:rPr b="1" lang="pt-BR"/>
              <a:t>objetividade “ingênua”</a:t>
            </a:r>
            <a:r>
              <a:rPr lang="pt-BR"/>
              <a:t> para a </a:t>
            </a:r>
            <a:r>
              <a:rPr b="1" lang="pt-BR"/>
              <a:t>objetividade “científica”</a:t>
            </a:r>
            <a:r>
              <a:rPr lang="pt-BR"/>
              <a:t>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Substituição da </a:t>
            </a:r>
            <a:r>
              <a:rPr b="1" lang="pt-BR"/>
              <a:t>confiança nos fatos</a:t>
            </a:r>
            <a:r>
              <a:rPr lang="pt-BR"/>
              <a:t> pela confiança em </a:t>
            </a:r>
            <a:r>
              <a:rPr b="1" lang="pt-BR"/>
              <a:t>normas e procedimentos</a:t>
            </a:r>
            <a:r>
              <a:rPr lang="pt-BR"/>
              <a:t> para...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Controlar as afirmações das pessoas [fontes] sobre o mundo. (p. 17)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Controlar a subjetividade do autor [em vez de negá-la]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Revisar e atualizar os relatos, considerando-os como provisórios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Objetividade</a:t>
            </a:r>
            <a:endParaRPr/>
          </a:p>
        </p:txBody>
      </p:sp>
      <p:sp>
        <p:nvSpPr>
          <p:cNvPr id="135" name="Google Shape;135;p15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3937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Pequeno e incompleto inventário das </a:t>
            </a:r>
            <a:r>
              <a:rPr b="1" lang="pt-BR"/>
              <a:t>normas e procedimentos</a:t>
            </a:r>
            <a:r>
              <a:rPr lang="pt-BR"/>
              <a:t> para objetividade: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Levantamento de documentos 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Testemunhos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Rigor na seleção de fontes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trabalhos de confrontação e depuração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caracterização e elucidação das contradições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...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921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(Coluna de Carlos Chaparro edição 323. </a:t>
            </a:r>
            <a:br>
              <a:rPr lang="pt-BR"/>
            </a:br>
            <a:r>
              <a:rPr lang="pt-BR"/>
              <a:t>Observatório da Imprensa)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Substitutos para veracidade</a:t>
            </a:r>
            <a:endParaRPr/>
          </a:p>
        </p:txBody>
      </p:sp>
      <p:sp>
        <p:nvSpPr>
          <p:cNvPr id="141" name="Google Shape;141;p16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Imparcialidade</a:t>
            </a:r>
            <a:r>
              <a:rPr lang="pt-BR"/>
              <a:t> [também isenção]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Conceito muito abstrato e, no fim, mais subjetivo do que a verdade.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Imparcial com quem? Como se testa a imparcialidade? A veracidade, com todas as suas dificuldades, pelo menos pode ser testada. (p. 74)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Substitutos para veracidade</a:t>
            </a:r>
            <a:endParaRPr/>
          </a:p>
        </p:txBody>
      </p:sp>
      <p:sp>
        <p:nvSpPr>
          <p:cNvPr id="147" name="Google Shape;147;p17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Equilíbrio </a:t>
            </a:r>
            <a:r>
              <a:rPr lang="pt-BR"/>
              <a:t>[também neutralidade]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Também é muito subjetivo.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Escrever uma matéria tratando de ser justo com os dois lados da história talvez não seja o ideal de verdade, sobretudo se os dois lados não têm o mesmo peso.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O aquecimento do globo terrestre é um fato? A maioria dos cientistas sempre argumentou que sim, é um fato, mas a cobertura da imprensa continuou, muito depois do debate científico, a dar um peso igual aos dois lados.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E naqueles casos em que existem mais de dois lados, como determinar o lado que deve ser abordado? (p. 75)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Além da objetividade</a:t>
            </a:r>
            <a:endParaRPr/>
          </a:p>
        </p:txBody>
      </p:sp>
      <p:sp>
        <p:nvSpPr>
          <p:cNvPr id="153" name="Google Shape;153;p18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Equilíbrio </a:t>
            </a:r>
            <a:r>
              <a:rPr lang="pt-BR"/>
              <a:t>[também neutralidade]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Também é muito subjetivo.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Escrever uma matéria tratando de ser justo com os dois lados da história talvez não seja o ideal de verdade, sobretudo se os dois lados não têm o mesmo peso.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O aquecimento do globo terrestre é um fato? A maioria dos cientistas sempre argumentou que sim, é um fato, mas a cobertura da imprensa continuou, muito depois do debate científico, a dar um peso igual aos dois lados.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E naqueles casos em que existem mais de dois lados, como determinar o lado que deve ser abordado? (p. 75)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/>
          <p:nvPr>
            <p:ph type="title"/>
          </p:nvPr>
        </p:nvSpPr>
        <p:spPr>
          <a:xfrm>
            <a:off x="3448050" y="2486025"/>
            <a:ext cx="5295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pt-BR"/>
              <a:t>Questão disparadora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Questão disparadora</a:t>
            </a:r>
            <a:endParaRPr/>
          </a:p>
        </p:txBody>
      </p:sp>
      <p:sp>
        <p:nvSpPr>
          <p:cNvPr id="51" name="Google Shape;51;p3"/>
          <p:cNvSpPr txBox="1"/>
          <p:nvPr>
            <p:ph idx="1" type="body"/>
          </p:nvPr>
        </p:nvSpPr>
        <p:spPr>
          <a:xfrm>
            <a:off x="838200" y="5149969"/>
            <a:ext cx="8610600" cy="10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Tudo a mesma coisa?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 que os/as jornalistas devem buscar?</a:t>
            </a:r>
            <a:endParaRPr/>
          </a:p>
        </p:txBody>
      </p:sp>
      <p:sp>
        <p:nvSpPr>
          <p:cNvPr id="52" name="Google Shape;52;p3"/>
          <p:cNvSpPr/>
          <p:nvPr/>
        </p:nvSpPr>
        <p:spPr>
          <a:xfrm>
            <a:off x="4399472" y="1830890"/>
            <a:ext cx="2829600" cy="7311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verdade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3"/>
          <p:cNvSpPr/>
          <p:nvPr/>
        </p:nvSpPr>
        <p:spPr>
          <a:xfrm>
            <a:off x="983410" y="1830890"/>
            <a:ext cx="2786400" cy="788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objetividade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3"/>
          <p:cNvSpPr/>
          <p:nvPr/>
        </p:nvSpPr>
        <p:spPr>
          <a:xfrm>
            <a:off x="8077200" y="1830890"/>
            <a:ext cx="2743200" cy="7311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veracidade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3"/>
          <p:cNvSpPr/>
          <p:nvPr/>
        </p:nvSpPr>
        <p:spPr>
          <a:xfrm>
            <a:off x="2803586" y="3039085"/>
            <a:ext cx="2829600" cy="788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imparcialidade</a:t>
            </a:r>
            <a:endParaRPr b="0" i="0" sz="3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3"/>
          <p:cNvSpPr/>
          <p:nvPr/>
        </p:nvSpPr>
        <p:spPr>
          <a:xfrm>
            <a:off x="7335329" y="4144892"/>
            <a:ext cx="2700000" cy="788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isenção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1838864" y="4068601"/>
            <a:ext cx="2743200" cy="818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equilíbrio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6162136" y="3026225"/>
            <a:ext cx="2743200" cy="8487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neutralidade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64" name="Google Shape;64;p4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KOVACH, B.; ROSENSTIEL, T. A verdade: o primeiro e mais confuso princípio. </a:t>
            </a:r>
            <a:r>
              <a:rPr b="1" lang="pt-BR"/>
              <a:t>Os elementos do jornalismo: o que os profissionais do jornalismo devem saber e o público deve exigir</a:t>
            </a:r>
            <a:r>
              <a:rPr lang="pt-BR"/>
              <a:t>. São Paulo: Geração Editorial, 2004, p. 57-79.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Verdade?</a:t>
            </a:r>
            <a:endParaRPr/>
          </a:p>
        </p:txBody>
      </p:sp>
      <p:sp>
        <p:nvSpPr>
          <p:cNvPr id="70" name="Google Shape;70;p5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Para a imprensa: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“Dá para notar como as coisas iam bem.”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Para o presidente: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“A coisa estava preta”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imprensa informou de forma correta o que McNamara disse nas coletivas, mas não chegou ao fundo da verdade do que ele sabia. (SCHUDSON, 2010, p. 60)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pt-BR">
                <a:solidFill>
                  <a:srgbClr val="FF0000"/>
                </a:solidFill>
              </a:rPr>
              <a:t>Como ficamos?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 primeira obrigação do jornalismo </a:t>
            </a:r>
            <a:br>
              <a:rPr lang="pt-BR"/>
            </a:br>
            <a:r>
              <a:rPr lang="pt-BR"/>
              <a:t>é com a verdade</a:t>
            </a:r>
            <a:endParaRPr/>
          </a:p>
        </p:txBody>
      </p:sp>
      <p:sp>
        <p:nvSpPr>
          <p:cNvPr id="76" name="Google Shape;76;p6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respeito desse princípio existe unanimidade absoluta e também a mais completa confusão: todo mundo concorda que os jornalistas devem dizer a verdade. Apesar disso, as pessoas se mostram meio zonzas com o significado do termo “a verdade”. (p. 61)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“Verdade”</a:t>
            </a:r>
            <a:endParaRPr/>
          </a:p>
        </p:txBody>
      </p:sp>
      <p:sp>
        <p:nvSpPr>
          <p:cNvPr id="82" name="Google Shape;82;p7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Dimensão ontológica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A realidade existe?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Dimensão epistemológica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Se a realidade existe, é possível conhecê-la?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Dimensão metodológica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Se a realidade existe e é possível conhecê-la, quais os instrumentos mais adequados para essa tarefa?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(Paes Henriques, 2019)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Verdade funcional</a:t>
            </a:r>
            <a:endParaRPr/>
          </a:p>
        </p:txBody>
      </p:sp>
      <p:sp>
        <p:nvSpPr>
          <p:cNvPr id="88" name="Google Shape;88;p8"/>
          <p:cNvSpPr txBox="1"/>
          <p:nvPr>
            <p:ph idx="1" type="body"/>
          </p:nvPr>
        </p:nvSpPr>
        <p:spPr>
          <a:xfrm>
            <a:off x="838199" y="1825625"/>
            <a:ext cx="8944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discussão sobre verdade acaba “empacada” porque, geralmente, ela não tem base no mundo real.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discussão sobre verdade é filosófica. O jornalismo precisa discutir a verdade jornalística – </a:t>
            </a:r>
            <a:r>
              <a:rPr b="1" lang="pt-BR"/>
              <a:t>prática e funcional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Verdade funcional ou veracidade</a:t>
            </a:r>
            <a:r>
              <a:rPr lang="pt-BR"/>
              <a:t>: a “verdade” do jornalismo</a:t>
            </a:r>
            <a:endParaRPr>
              <a:solidFill>
                <a:srgbClr val="FF0000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Relato confiável porque que está de acordo com os fatos.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Qualidade principal: </a:t>
            </a:r>
            <a:r>
              <a:rPr b="1" lang="pt-BR"/>
              <a:t>precisão</a:t>
            </a:r>
            <a:r>
              <a:rPr lang="pt-BR"/>
              <a:t>.</a:t>
            </a:r>
            <a:endParaRPr/>
          </a:p>
        </p:txBody>
      </p:sp>
      <p:sp>
        <p:nvSpPr>
          <p:cNvPr id="89" name="Google Shape;89;p8"/>
          <p:cNvSpPr/>
          <p:nvPr/>
        </p:nvSpPr>
        <p:spPr>
          <a:xfrm>
            <a:off x="4632385" y="3605842"/>
            <a:ext cx="509100" cy="5436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Verdade funcional e “fatos”</a:t>
            </a:r>
            <a:endParaRPr/>
          </a:p>
        </p:txBody>
      </p:sp>
      <p:sp>
        <p:nvSpPr>
          <p:cNvPr id="95" name="Google Shape;95;p9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“O jornalista do New York Times informa que o time dos Giants perdeu por 20-8”, comentava o crítico da imprensa Richard Harwood em uma de nossas reuniões de trabalho. “Bem, aí temos um pequeno pedaço de informação. Mas o porquê da derrota dos Giants pode ser contado em centenas de maneiras diferentes – cada matéria escrita através de uma lente diferente, embaçada por estereótipos e preferências pessoais.” </a:t>
            </a:r>
            <a:br>
              <a:rPr lang="pt-BR"/>
            </a:br>
            <a:r>
              <a:rPr lang="pt-BR"/>
              <a:t>(p. 66)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2021-02-03T14:33:08Z</dcterms:created>
  <dc:creator>Rodrigo Ratier</dc:creator>
</cp:coreProperties>
</file>