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5" r:id="rId3"/>
    <p:sldId id="256" r:id="rId4"/>
    <p:sldId id="257" r:id="rId5"/>
    <p:sldId id="266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909D1-1587-4528-B809-08E1A3FF6C1E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C69F4-193A-42E1-9CEF-A333642AB9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82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C69F4-193A-42E1-9CEF-A333642AB97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8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C69F4-193A-42E1-9CEF-A333642AB97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42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AC69F4-193A-42E1-9CEF-A333642AB97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770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41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78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5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56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12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97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93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30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20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18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C0906-4C29-445E-B3A8-0D45D10EC6E3}" type="datetimeFigureOut">
              <a:rPr lang="pt-BR" smtClean="0"/>
              <a:t>05/11/2020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E22AC-842C-490C-A201-B6A8E3263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66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9693" y="1124744"/>
            <a:ext cx="6424613" cy="850916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Retificadores com </a:t>
            </a:r>
            <a:r>
              <a:rPr kumimoji="0" lang="pt-BR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Amp</a:t>
            </a:r>
            <a:r>
              <a:rPr kumimoji="0" lang="pt-BR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pt-BR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Op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124" name="Subtitle 1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6335935" cy="1243775"/>
          </a:xfrm>
        </p:spPr>
        <p:txBody>
          <a:bodyPr>
            <a:noAutofit/>
          </a:bodyPr>
          <a:lstStyle/>
          <a:p>
            <a:pPr algn="l" eaLnBrk="1" hangingPunct="1"/>
            <a:r>
              <a:rPr lang="pt-BR" altLang="pt-BR" sz="1600" b="1" dirty="0">
                <a:solidFill>
                  <a:schemeClr val="tx1"/>
                </a:solidFill>
              </a:rPr>
              <a:t>Referências:</a:t>
            </a:r>
          </a:p>
          <a:p>
            <a:pPr algn="l" eaLnBrk="1" hangingPunct="1"/>
            <a:endParaRPr lang="pt-BR" altLang="pt-BR" sz="1600" b="1" dirty="0">
              <a:solidFill>
                <a:schemeClr val="tx1"/>
              </a:solidFill>
            </a:endParaRPr>
          </a:p>
          <a:p>
            <a:pPr algn="l" eaLnBrk="1" hangingPunct="1"/>
            <a:r>
              <a:rPr lang="pt-BR" altLang="pt-BR" sz="1600" b="1" dirty="0">
                <a:solidFill>
                  <a:schemeClr val="tx1"/>
                </a:solidFill>
              </a:rPr>
              <a:t>Notas de Aula da SEL393 – Laboratório de Instrumentação Eletrônica I.</a:t>
            </a:r>
          </a:p>
          <a:p>
            <a:pPr algn="l" eaLnBrk="1" hangingPunct="1"/>
            <a:r>
              <a:rPr lang="pt-BR" altLang="pt-BR" sz="1600" b="1" dirty="0">
                <a:solidFill>
                  <a:schemeClr val="tx1"/>
                </a:solidFill>
              </a:rPr>
              <a:t>Roteiro Experimental do kit educacional ME3100 – Dream </a:t>
            </a:r>
            <a:r>
              <a:rPr lang="pt-BR" altLang="pt-BR" sz="1600" b="1" dirty="0" err="1">
                <a:solidFill>
                  <a:schemeClr val="tx1"/>
                </a:solidFill>
              </a:rPr>
              <a:t>Catcher</a:t>
            </a:r>
            <a:r>
              <a:rPr lang="pt-BR" altLang="pt-BR" sz="1600" b="1" dirty="0">
                <a:solidFill>
                  <a:schemeClr val="tx1"/>
                </a:solidFill>
              </a:rPr>
              <a:t>.</a:t>
            </a:r>
          </a:p>
          <a:p>
            <a:pPr algn="l" eaLnBrk="1" hangingPunct="1"/>
            <a:endParaRPr lang="pt-BR" altLang="pt-BR" sz="1600" b="1" dirty="0">
              <a:solidFill>
                <a:schemeClr val="tx1"/>
              </a:solidFill>
            </a:endParaRPr>
          </a:p>
          <a:p>
            <a:pPr algn="l" eaLnBrk="1" hangingPunct="1"/>
            <a:endParaRPr lang="pt-BR" altLang="pt-B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7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6"/>
          <p:cNvSpPr txBox="1">
            <a:spLocks noChangeArrowheads="1"/>
          </p:cNvSpPr>
          <p:nvPr/>
        </p:nvSpPr>
        <p:spPr bwMode="auto">
          <a:xfrm>
            <a:off x="827584" y="620688"/>
            <a:ext cx="7947173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Nos retificadores o </a:t>
            </a:r>
            <a:r>
              <a:rPr lang="pt-BR" dirty="0" err="1">
                <a:solidFill>
                  <a:prstClr val="black"/>
                </a:solidFill>
                <a:cs typeface="Arial" panose="020B0604020202020204" pitchFamily="34" charset="0"/>
              </a:rPr>
              <a:t>amp-op</a:t>
            </a: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 é utilizado para que a queda de tensão em </a:t>
            </a:r>
            <a:r>
              <a:rPr lang="pt-BR">
                <a:solidFill>
                  <a:prstClr val="black"/>
                </a:solidFill>
                <a:cs typeface="Arial" panose="020B0604020202020204" pitchFamily="34" charset="0"/>
              </a:rPr>
              <a:t>diodos não </a:t>
            </a: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influencie na tensão de saída produzindo uma cópia exata da tensão de entrada do circuito.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Esta aplicação é necessária quando se deseja retificar sinais analógicos que possuem baixa amplitude, por exemplo menores que a tensão de condução do diodo.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prstClr val="black"/>
                </a:solidFill>
                <a:cs typeface="Arial" panose="020B0604020202020204" pitchFamily="34" charset="0"/>
              </a:rPr>
              <a:t>O circuito apresenta limitações para altas frequências.  </a:t>
            </a:r>
            <a:endParaRPr kumimoji="0" lang="pt-BR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63" name="object 11"/>
          <p:cNvSpPr>
            <a:spLocks/>
          </p:cNvSpPr>
          <p:nvPr/>
        </p:nvSpPr>
        <p:spPr bwMode="auto">
          <a:xfrm>
            <a:off x="381000" y="661163"/>
            <a:ext cx="314325" cy="276225"/>
          </a:xfrm>
          <a:custGeom>
            <a:avLst/>
            <a:gdLst>
              <a:gd name="T0" fmla="*/ 0 w 314959"/>
              <a:gd name="T1" fmla="*/ 265059 h 276859"/>
              <a:gd name="T2" fmla="*/ 303129 w 314959"/>
              <a:gd name="T3" fmla="*/ 265059 h 276859"/>
              <a:gd name="T4" fmla="*/ 303129 w 314959"/>
              <a:gd name="T5" fmla="*/ 0 h 276859"/>
              <a:gd name="T6" fmla="*/ 0 w 314959"/>
              <a:gd name="T7" fmla="*/ 0 h 276859"/>
              <a:gd name="T8" fmla="*/ 0 w 314959"/>
              <a:gd name="T9" fmla="*/ 265059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object 11"/>
          <p:cNvSpPr>
            <a:spLocks/>
          </p:cNvSpPr>
          <p:nvPr/>
        </p:nvSpPr>
        <p:spPr bwMode="auto">
          <a:xfrm>
            <a:off x="348515" y="1775236"/>
            <a:ext cx="314325" cy="276225"/>
          </a:xfrm>
          <a:custGeom>
            <a:avLst/>
            <a:gdLst>
              <a:gd name="T0" fmla="*/ 0 w 314959"/>
              <a:gd name="T1" fmla="*/ 265059 h 276859"/>
              <a:gd name="T2" fmla="*/ 303129 w 314959"/>
              <a:gd name="T3" fmla="*/ 265059 h 276859"/>
              <a:gd name="T4" fmla="*/ 303129 w 314959"/>
              <a:gd name="T5" fmla="*/ 0 h 276859"/>
              <a:gd name="T6" fmla="*/ 0 w 314959"/>
              <a:gd name="T7" fmla="*/ 0 h 276859"/>
              <a:gd name="T8" fmla="*/ 0 w 314959"/>
              <a:gd name="T9" fmla="*/ 265059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object 11"/>
          <p:cNvSpPr>
            <a:spLocks/>
          </p:cNvSpPr>
          <p:nvPr/>
        </p:nvSpPr>
        <p:spPr bwMode="auto">
          <a:xfrm>
            <a:off x="369243" y="2864910"/>
            <a:ext cx="314325" cy="276225"/>
          </a:xfrm>
          <a:custGeom>
            <a:avLst/>
            <a:gdLst>
              <a:gd name="T0" fmla="*/ 0 w 314959"/>
              <a:gd name="T1" fmla="*/ 265059 h 276859"/>
              <a:gd name="T2" fmla="*/ 303129 w 314959"/>
              <a:gd name="T3" fmla="*/ 265059 h 276859"/>
              <a:gd name="T4" fmla="*/ 303129 w 314959"/>
              <a:gd name="T5" fmla="*/ 0 h 276859"/>
              <a:gd name="T6" fmla="*/ 0 w 314959"/>
              <a:gd name="T7" fmla="*/ 0 h 276859"/>
              <a:gd name="T8" fmla="*/ 0 w 314959"/>
              <a:gd name="T9" fmla="*/ 265059 h 276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959" h="276859">
                <a:moveTo>
                  <a:pt x="0" y="276860"/>
                </a:moveTo>
                <a:lnTo>
                  <a:pt x="314959" y="276860"/>
                </a:lnTo>
                <a:lnTo>
                  <a:pt x="314959" y="0"/>
                </a:lnTo>
                <a:lnTo>
                  <a:pt x="0" y="0"/>
                </a:lnTo>
                <a:lnTo>
                  <a:pt x="0" y="276860"/>
                </a:lnTo>
                <a:close/>
              </a:path>
            </a:pathLst>
          </a:custGeom>
          <a:solidFill>
            <a:srgbClr val="00AF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5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751" y="980728"/>
            <a:ext cx="3291151" cy="277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332656"/>
            <a:ext cx="412409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Retificador de Meia-Onda com Op Amp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2953" y="3116575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127571" y="3904893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464889" y="3776737"/>
            <a:ext cx="2056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</a:t>
            </a:r>
          </a:p>
          <a:p>
            <a:r>
              <a:rPr lang="pt-BR" dirty="0"/>
              <a:t>D</a:t>
            </a:r>
            <a:r>
              <a:rPr lang="pt-BR" baseline="-25000" dirty="0"/>
              <a:t>1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</a:t>
            </a:r>
          </a:p>
          <a:p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diretamente</a:t>
            </a:r>
            <a:endParaRPr lang="pt-BR" dirty="0"/>
          </a:p>
          <a:p>
            <a:r>
              <a:rPr lang="pt-BR" dirty="0"/>
              <a:t>D</a:t>
            </a:r>
            <a:r>
              <a:rPr lang="pt-BR" baseline="-25000" dirty="0"/>
              <a:t>2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</a:t>
            </a:r>
            <a:r>
              <a:rPr lang="pt-BR" alt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reversamente</a:t>
            </a:r>
            <a:endParaRPr lang="pt-B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253" y="3764647"/>
            <a:ext cx="2991955" cy="252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16016" y="4301931"/>
            <a:ext cx="720080" cy="4468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612851" y="4543026"/>
            <a:ext cx="1013556" cy="229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56129" y="5420831"/>
            <a:ext cx="4222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5462659" y="4064727"/>
            <a:ext cx="527134" cy="4646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8" name="Right Arrow 17"/>
          <p:cNvSpPr/>
          <p:nvPr/>
        </p:nvSpPr>
        <p:spPr>
          <a:xfrm>
            <a:off x="2812998" y="4126626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ight Arrow 19"/>
          <p:cNvSpPr/>
          <p:nvPr/>
        </p:nvSpPr>
        <p:spPr>
          <a:xfrm>
            <a:off x="6482902" y="423235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extBox 18"/>
          <p:cNvSpPr txBox="1"/>
          <p:nvPr/>
        </p:nvSpPr>
        <p:spPr>
          <a:xfrm>
            <a:off x="6830811" y="3908663"/>
            <a:ext cx="22056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circuito é um amplificador Inversor com realimentação em curto. Então:</a:t>
            </a:r>
          </a:p>
          <a:p>
            <a:endParaRPr lang="pt-BR" dirty="0"/>
          </a:p>
          <a:p>
            <a:r>
              <a:rPr lang="pt-BR" dirty="0"/>
              <a:t>G = - (e</a:t>
            </a:r>
            <a:r>
              <a:rPr lang="pt-BR" baseline="-25000" dirty="0"/>
              <a:t>o</a:t>
            </a:r>
            <a:r>
              <a:rPr lang="pt-BR" dirty="0"/>
              <a:t> /e</a:t>
            </a:r>
            <a:r>
              <a:rPr lang="pt-BR" baseline="-25000" dirty="0"/>
              <a:t>i</a:t>
            </a:r>
            <a:r>
              <a:rPr lang="pt-BR" dirty="0"/>
              <a:t>) = 0/R = 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4793" y="2852936"/>
            <a:ext cx="6480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991522" y="1168968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775498" y="141865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75498" y="1296752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851920" y="1174848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35896" y="142453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35896" y="1302632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063530" y="3955619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60032" y="4205307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60032" y="4083403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025003" y="3961499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08979" y="4211187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08979" y="4089283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19">
            <a:extLst>
              <a:ext uri="{FF2B5EF4-FFF2-40B4-BE49-F238E27FC236}">
                <a16:creationId xmlns:a16="http://schemas.microsoft.com/office/drawing/2014/main" id="{635E7B7E-20CA-40D4-AA39-2254F9175FFD}"/>
              </a:ext>
            </a:extLst>
          </p:cNvPr>
          <p:cNvSpPr/>
          <p:nvPr/>
        </p:nvSpPr>
        <p:spPr>
          <a:xfrm>
            <a:off x="6449594" y="5939988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88B367-11C5-4452-A7FD-2C018F1D1D90}"/>
              </a:ext>
            </a:extLst>
          </p:cNvPr>
          <p:cNvSpPr txBox="1"/>
          <p:nvPr/>
        </p:nvSpPr>
        <p:spPr>
          <a:xfrm>
            <a:off x="7046834" y="5939988"/>
            <a:ext cx="76552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>
                <a:highlight>
                  <a:srgbClr val="FFFF00"/>
                </a:highlight>
              </a:rPr>
              <a:t>e</a:t>
            </a:r>
            <a:r>
              <a:rPr lang="pt-BR" b="1" baseline="-25000" dirty="0" err="1">
                <a:highlight>
                  <a:srgbClr val="FFFF00"/>
                </a:highlight>
              </a:rPr>
              <a:t>o</a:t>
            </a:r>
            <a:r>
              <a:rPr lang="pt-BR" b="1" dirty="0">
                <a:highlight>
                  <a:srgbClr val="FFFF00"/>
                </a:highlight>
              </a:rPr>
              <a:t> = 0</a:t>
            </a:r>
            <a:endParaRPr lang="pt-B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52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065" y="764704"/>
            <a:ext cx="3291151" cy="277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05997" y="332656"/>
            <a:ext cx="412409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Retificador de Meia-Onda com Op Amp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98235" y="2852936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169677" y="3753636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365" y="3640321"/>
            <a:ext cx="2991955" cy="252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264513" y="4112537"/>
            <a:ext cx="958427" cy="491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3296089" y="5301208"/>
            <a:ext cx="4222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5023911" y="3936148"/>
            <a:ext cx="527134" cy="4646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8" name="Right Arrow 17"/>
          <p:cNvSpPr/>
          <p:nvPr/>
        </p:nvSpPr>
        <p:spPr>
          <a:xfrm>
            <a:off x="2615180" y="4091564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ight Arrow 19"/>
          <p:cNvSpPr/>
          <p:nvPr/>
        </p:nvSpPr>
        <p:spPr>
          <a:xfrm>
            <a:off x="6122862" y="4112727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Straight Connector 2"/>
          <p:cNvCxnSpPr/>
          <p:nvPr/>
        </p:nvCxnSpPr>
        <p:spPr>
          <a:xfrm>
            <a:off x="5251750" y="3919496"/>
            <a:ext cx="0" cy="982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42779" y="3789040"/>
            <a:ext cx="24937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circuito é um amplificador Inversor. Então:</a:t>
            </a:r>
          </a:p>
          <a:p>
            <a:endParaRPr lang="pt-BR" dirty="0"/>
          </a:p>
          <a:p>
            <a:r>
              <a:rPr lang="pt-BR" dirty="0"/>
              <a:t>G = (e</a:t>
            </a:r>
            <a:r>
              <a:rPr lang="pt-BR" baseline="-25000" dirty="0"/>
              <a:t>o</a:t>
            </a:r>
            <a:r>
              <a:rPr lang="pt-BR" dirty="0"/>
              <a:t> /e</a:t>
            </a:r>
            <a:r>
              <a:rPr lang="pt-BR" baseline="-25000" dirty="0"/>
              <a:t>i</a:t>
            </a:r>
            <a:r>
              <a:rPr lang="pt-BR" dirty="0"/>
              <a:t>) = - R/R = -1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872708" y="980728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56684" y="123041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56684" y="1108512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965354" y="958824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49330" y="1208512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49330" y="1086608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30"/>
          <p:cNvCxnSpPr/>
          <p:nvPr/>
        </p:nvCxnSpPr>
        <p:spPr>
          <a:xfrm flipV="1">
            <a:off x="4703490" y="383599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31"/>
          <p:cNvCxnSpPr/>
          <p:nvPr/>
        </p:nvCxnSpPr>
        <p:spPr>
          <a:xfrm>
            <a:off x="4499992" y="408568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32"/>
          <p:cNvCxnSpPr/>
          <p:nvPr/>
        </p:nvCxnSpPr>
        <p:spPr>
          <a:xfrm>
            <a:off x="4499992" y="396378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33"/>
          <p:cNvCxnSpPr/>
          <p:nvPr/>
        </p:nvCxnSpPr>
        <p:spPr>
          <a:xfrm flipV="1">
            <a:off x="3736971" y="384187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4"/>
          <p:cNvCxnSpPr/>
          <p:nvPr/>
        </p:nvCxnSpPr>
        <p:spPr>
          <a:xfrm>
            <a:off x="3520947" y="409156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5"/>
          <p:cNvCxnSpPr/>
          <p:nvPr/>
        </p:nvCxnSpPr>
        <p:spPr>
          <a:xfrm>
            <a:off x="3520947" y="396966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381178" y="242088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3" name="Right Arrow 19">
            <a:extLst>
              <a:ext uri="{FF2B5EF4-FFF2-40B4-BE49-F238E27FC236}">
                <a16:creationId xmlns:a16="http://schemas.microsoft.com/office/drawing/2014/main" id="{9FA3CB80-9719-401F-AF24-FC68EBE5E43A}"/>
              </a:ext>
            </a:extLst>
          </p:cNvPr>
          <p:cNvSpPr/>
          <p:nvPr/>
        </p:nvSpPr>
        <p:spPr>
          <a:xfrm>
            <a:off x="6134993" y="5655058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TextBox 7"/>
          <p:cNvSpPr txBox="1"/>
          <p:nvPr/>
        </p:nvSpPr>
        <p:spPr>
          <a:xfrm>
            <a:off x="511143" y="3671964"/>
            <a:ext cx="2056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</a:t>
            </a:r>
          </a:p>
          <a:p>
            <a:r>
              <a:rPr lang="pt-BR" dirty="0"/>
              <a:t>D</a:t>
            </a:r>
            <a:r>
              <a:rPr lang="pt-BR" baseline="-25000" dirty="0"/>
              <a:t>1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</a:t>
            </a:r>
          </a:p>
          <a:p>
            <a:r>
              <a:rPr lang="pt-BR" alt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Reversamente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t-BR" dirty="0"/>
          </a:p>
          <a:p>
            <a:r>
              <a:rPr lang="pt-BR" dirty="0"/>
              <a:t>D</a:t>
            </a:r>
            <a:r>
              <a:rPr lang="pt-BR" baseline="-25000" dirty="0"/>
              <a:t>2</a:t>
            </a:r>
            <a:r>
              <a:rPr lang="pt-BR" dirty="0"/>
              <a:t> está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polarizado diretamente.</a:t>
            </a:r>
            <a:endParaRPr lang="pt-BR" dirty="0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5DF3C059-94A7-485A-B491-C08915653D62}"/>
              </a:ext>
            </a:extLst>
          </p:cNvPr>
          <p:cNvSpPr txBox="1"/>
          <p:nvPr/>
        </p:nvSpPr>
        <p:spPr>
          <a:xfrm>
            <a:off x="6853732" y="5741640"/>
            <a:ext cx="87661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e</a:t>
            </a:r>
            <a:r>
              <a:rPr lang="pt-BR" b="1" baseline="-25000" dirty="0" err="1"/>
              <a:t>o</a:t>
            </a:r>
            <a:r>
              <a:rPr lang="pt-BR" b="1" dirty="0"/>
              <a:t> = - e</a:t>
            </a:r>
            <a:r>
              <a:rPr lang="pt-BR" b="1" baseline="-25000" dirty="0"/>
              <a:t>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70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3291151" cy="277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05997" y="332656"/>
            <a:ext cx="4124095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Retificador de Meia-Onda com Op Amp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6738" y="2852936"/>
            <a:ext cx="4320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331211" y="980728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15187" y="1230416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15187" y="1108512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423857" y="958824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07833" y="1208512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07833" y="1086608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839681" y="2420888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DF3C059-94A7-485A-B491-C08915653D62}"/>
              </a:ext>
            </a:extLst>
          </p:cNvPr>
          <p:cNvSpPr txBox="1"/>
          <p:nvPr/>
        </p:nvSpPr>
        <p:spPr>
          <a:xfrm>
            <a:off x="6786782" y="1628800"/>
            <a:ext cx="87661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e</a:t>
            </a:r>
            <a:r>
              <a:rPr lang="pt-BR" b="1" baseline="-25000" dirty="0" err="1"/>
              <a:t>o</a:t>
            </a:r>
            <a:r>
              <a:rPr lang="pt-BR" b="1" dirty="0"/>
              <a:t> = - e</a:t>
            </a:r>
            <a:r>
              <a:rPr lang="pt-BR" b="1" baseline="-25000" dirty="0"/>
              <a:t>i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222940" y="1108512"/>
            <a:ext cx="352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sng" dirty="0"/>
              <a:t>OBS</a:t>
            </a:r>
            <a:r>
              <a:rPr lang="pt-BR" dirty="0"/>
              <a:t>: a inversão dos diodos  resulta:</a:t>
            </a:r>
          </a:p>
        </p:txBody>
      </p:sp>
      <p:sp>
        <p:nvSpPr>
          <p:cNvPr id="36" name="Right Arrow 17"/>
          <p:cNvSpPr/>
          <p:nvPr/>
        </p:nvSpPr>
        <p:spPr>
          <a:xfrm>
            <a:off x="6283346" y="1681528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233800" y="1639559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</a:t>
            </a:r>
          </a:p>
        </p:txBody>
      </p:sp>
      <p:sp>
        <p:nvSpPr>
          <p:cNvPr id="9" name="Retângulo 8"/>
          <p:cNvSpPr/>
          <p:nvPr/>
        </p:nvSpPr>
        <p:spPr>
          <a:xfrm>
            <a:off x="5287478" y="2181041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</a:t>
            </a:r>
          </a:p>
        </p:txBody>
      </p:sp>
      <p:sp>
        <p:nvSpPr>
          <p:cNvPr id="38" name="Right Arrow 17"/>
          <p:cNvSpPr/>
          <p:nvPr/>
        </p:nvSpPr>
        <p:spPr>
          <a:xfrm>
            <a:off x="6300192" y="2268047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5DF3C059-94A7-485A-B491-C08915653D62}"/>
              </a:ext>
            </a:extLst>
          </p:cNvPr>
          <p:cNvSpPr txBox="1"/>
          <p:nvPr/>
        </p:nvSpPr>
        <p:spPr>
          <a:xfrm>
            <a:off x="6831680" y="2181041"/>
            <a:ext cx="72447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err="1"/>
              <a:t>e</a:t>
            </a:r>
            <a:r>
              <a:rPr lang="pt-BR" b="1" baseline="-25000" dirty="0" err="1"/>
              <a:t>o</a:t>
            </a:r>
            <a:r>
              <a:rPr lang="pt-BR" b="1" dirty="0"/>
              <a:t> = 0</a:t>
            </a:r>
            <a:endParaRPr lang="pt-BR" dirty="0"/>
          </a:p>
        </p:txBody>
      </p:sp>
      <p:cxnSp>
        <p:nvCxnSpPr>
          <p:cNvPr id="40" name="Straight Connector 8"/>
          <p:cNvCxnSpPr/>
          <p:nvPr/>
        </p:nvCxnSpPr>
        <p:spPr>
          <a:xfrm>
            <a:off x="4572000" y="980728"/>
            <a:ext cx="0" cy="2183759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52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8947" y="196730"/>
            <a:ext cx="2816813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pt-BR" sz="1600" b="1" dirty="0"/>
              <a:t>Retificador de Onda Completa  </a:t>
            </a:r>
          </a:p>
          <a:p>
            <a:pPr algn="ctr"/>
            <a:r>
              <a:rPr lang="pt-BR" sz="1600" b="1" dirty="0"/>
              <a:t>com </a:t>
            </a:r>
            <a:r>
              <a:rPr lang="pt-BR" sz="1600" b="1" dirty="0" err="1"/>
              <a:t>Op</a:t>
            </a:r>
            <a:r>
              <a:rPr lang="pt-BR" sz="1600" b="1" dirty="0"/>
              <a:t> </a:t>
            </a:r>
            <a:r>
              <a:rPr lang="pt-BR" sz="1600" b="1" dirty="0" err="1"/>
              <a:t>Amp</a:t>
            </a:r>
            <a:r>
              <a:rPr lang="pt-BR" sz="1600" b="1" dirty="0"/>
              <a:t> (Topologia 1)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501" y="1124744"/>
            <a:ext cx="4866998" cy="281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572000" y="908720"/>
            <a:ext cx="0" cy="3516965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9672" y="39957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Retificador de Meia-Onda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95573" y="3773796"/>
            <a:ext cx="2109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Amplificador </a:t>
            </a:r>
          </a:p>
          <a:p>
            <a:pPr algn="ctr"/>
            <a:r>
              <a:rPr lang="pt-BR" dirty="0"/>
              <a:t>Somador Inversor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48226" y="2533245"/>
                <a:ext cx="3295774" cy="533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pt-BR" dirty="0"/>
                  <a:t> = -R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pt-BR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/>
                              </a:rPr>
                              <m:t>𝑅</m:t>
                            </m:r>
                          </m:den>
                        </m:f>
                        <m:r>
                          <a:rPr lang="pt-BR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pt-BR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num>
                          <m:den>
                            <m:r>
                              <a:rPr lang="pt-BR" i="1">
                                <a:latin typeface="Cambria Math"/>
                              </a:rPr>
                              <m:t>𝑅</m:t>
                            </m:r>
                            <m:r>
                              <a:rPr lang="pt-BR" b="0" i="1" smtClean="0">
                                <a:latin typeface="Cambria Math"/>
                              </a:rPr>
                              <m:t>/2</m:t>
                            </m:r>
                          </m:den>
                        </m:f>
                      </m:e>
                    </m:d>
                    <m:r>
                      <a:rPr lang="pt-BR" b="0" i="1" smtClean="0">
                        <a:latin typeface="Cambria Math"/>
                      </a:rPr>
                      <m:t>=−(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𝑒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)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226" y="2533245"/>
                <a:ext cx="3295774" cy="533929"/>
              </a:xfrm>
              <a:prstGeom prst="rect">
                <a:avLst/>
              </a:prstGeom>
              <a:blipFill rotWithShape="0">
                <a:blip r:embed="rId3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4523418" y="1318787"/>
            <a:ext cx="89093" cy="11597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Oval 22"/>
          <p:cNvSpPr/>
          <p:nvPr/>
        </p:nvSpPr>
        <p:spPr>
          <a:xfrm>
            <a:off x="4535852" y="1837010"/>
            <a:ext cx="89093" cy="11597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4215524" y="969528"/>
            <a:ext cx="33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</a:t>
            </a:r>
            <a:r>
              <a:rPr lang="pt-BR" baseline="-25000" dirty="0"/>
              <a:t>i</a:t>
            </a:r>
            <a:endParaRPr lang="pt-BR" dirty="0"/>
          </a:p>
        </p:txBody>
      </p:sp>
      <p:sp>
        <p:nvSpPr>
          <p:cNvPr id="25" name="TextBox 24"/>
          <p:cNvSpPr txBox="1"/>
          <p:nvPr/>
        </p:nvSpPr>
        <p:spPr>
          <a:xfrm>
            <a:off x="4211960" y="1515511"/>
            <a:ext cx="367892" cy="401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</a:t>
            </a:r>
            <a:r>
              <a:rPr lang="pt-BR" baseline="-25000" dirty="0"/>
              <a:t>x</a:t>
            </a:r>
            <a:endParaRPr lang="pt-BR" dirty="0"/>
          </a:p>
        </p:txBody>
      </p:sp>
      <p:sp>
        <p:nvSpPr>
          <p:cNvPr id="27" name="Rectangle 26"/>
          <p:cNvSpPr/>
          <p:nvPr/>
        </p:nvSpPr>
        <p:spPr>
          <a:xfrm>
            <a:off x="312112" y="4950460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4160" y="4869160"/>
            <a:ext cx="103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 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1829053" y="495046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TextBox 29"/>
          <p:cNvSpPr txBox="1"/>
          <p:nvPr/>
        </p:nvSpPr>
        <p:spPr>
          <a:xfrm>
            <a:off x="2391590" y="4878452"/>
            <a:ext cx="85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  <a:r>
              <a:rPr lang="pt-BR" baseline="-25000" dirty="0"/>
              <a:t>x</a:t>
            </a:r>
            <a:r>
              <a:rPr lang="pt-BR" dirty="0"/>
              <a:t> = 0 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3264440" y="495046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TextBox 31"/>
          <p:cNvSpPr txBox="1"/>
          <p:nvPr/>
        </p:nvSpPr>
        <p:spPr>
          <a:xfrm>
            <a:off x="3806771" y="4878452"/>
            <a:ext cx="94058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</a:t>
            </a:r>
            <a:r>
              <a:rPr lang="pt-BR" b="1" baseline="-25000" dirty="0"/>
              <a:t>o</a:t>
            </a:r>
            <a:r>
              <a:rPr lang="pt-BR" b="1" dirty="0"/>
              <a:t> = - e</a:t>
            </a:r>
            <a:r>
              <a:rPr lang="pt-BR" b="1" baseline="-25000" dirty="0"/>
              <a:t>i</a:t>
            </a:r>
            <a:endParaRPr lang="pt-BR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30339" y="5507940"/>
            <a:ext cx="103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 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1829053" y="558924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TextBox 34"/>
          <p:cNvSpPr txBox="1"/>
          <p:nvPr/>
        </p:nvSpPr>
        <p:spPr>
          <a:xfrm>
            <a:off x="2391590" y="5517232"/>
            <a:ext cx="85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  <a:r>
              <a:rPr lang="pt-BR" baseline="-25000" dirty="0"/>
              <a:t>x</a:t>
            </a:r>
            <a:r>
              <a:rPr lang="pt-BR" dirty="0"/>
              <a:t> = -e</a:t>
            </a:r>
            <a:r>
              <a:rPr lang="pt-BR" baseline="-25000" dirty="0"/>
              <a:t>i</a:t>
            </a:r>
            <a:r>
              <a:rPr lang="pt-BR" dirty="0"/>
              <a:t> 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3264440" y="558924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TextBox 36"/>
          <p:cNvSpPr txBox="1"/>
          <p:nvPr/>
        </p:nvSpPr>
        <p:spPr>
          <a:xfrm>
            <a:off x="3806771" y="5517232"/>
            <a:ext cx="94058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o</a:t>
            </a:r>
            <a:r>
              <a:rPr lang="pt-BR" b="1" dirty="0">
                <a:highlight>
                  <a:srgbClr val="FFFF00"/>
                </a:highlight>
              </a:rPr>
              <a:t> =  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endParaRPr lang="pt-BR" b="1" dirty="0">
              <a:highlight>
                <a:srgbClr val="FFFF00"/>
              </a:highlight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771800" y="177281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555776" y="202250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55776" y="190060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635896" y="1772816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419872" y="2022504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19872" y="1900600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711602" y="1268760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95578" y="1518448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495578" y="1396544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860032" y="1268760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644008" y="1518448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44008" y="1396544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25"/>
          <p:cNvCxnSpPr/>
          <p:nvPr/>
        </p:nvCxnSpPr>
        <p:spPr>
          <a:xfrm flipV="1">
            <a:off x="4847506" y="1844824"/>
            <a:ext cx="156542" cy="2438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7"/>
          <p:cNvCxnSpPr/>
          <p:nvPr/>
        </p:nvCxnSpPr>
        <p:spPr>
          <a:xfrm>
            <a:off x="4631482" y="2094512"/>
            <a:ext cx="216024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38"/>
          <p:cNvCxnSpPr/>
          <p:nvPr/>
        </p:nvCxnSpPr>
        <p:spPr>
          <a:xfrm>
            <a:off x="4631482" y="1972608"/>
            <a:ext cx="0" cy="121904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2336057" y="3067174"/>
            <a:ext cx="592285" cy="4791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283380" y="4703028"/>
            <a:ext cx="3465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Obs</a:t>
            </a:r>
            <a:r>
              <a:rPr lang="pt-BR" dirty="0"/>
              <a:t>: a inversão dos diodos resulta: </a:t>
            </a:r>
          </a:p>
        </p:txBody>
      </p:sp>
      <p:sp>
        <p:nvSpPr>
          <p:cNvPr id="49" name="Right Arrow 30"/>
          <p:cNvSpPr/>
          <p:nvPr/>
        </p:nvSpPr>
        <p:spPr>
          <a:xfrm>
            <a:off x="6471211" y="5347422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TextBox 31"/>
          <p:cNvSpPr txBox="1"/>
          <p:nvPr/>
        </p:nvSpPr>
        <p:spPr>
          <a:xfrm>
            <a:off x="6955295" y="5238492"/>
            <a:ext cx="94058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</a:t>
            </a:r>
            <a:r>
              <a:rPr lang="pt-BR" b="1" baseline="-25000" dirty="0"/>
              <a:t>o</a:t>
            </a:r>
            <a:r>
              <a:rPr lang="pt-BR" b="1" dirty="0"/>
              <a:t> = e</a:t>
            </a:r>
            <a:r>
              <a:rPr lang="pt-BR" b="1" baseline="-25000" dirty="0"/>
              <a:t>i</a:t>
            </a:r>
            <a:endParaRPr lang="pt-BR" b="1" dirty="0"/>
          </a:p>
        </p:txBody>
      </p:sp>
      <p:sp>
        <p:nvSpPr>
          <p:cNvPr id="55" name="TextBox 32"/>
          <p:cNvSpPr txBox="1"/>
          <p:nvPr/>
        </p:nvSpPr>
        <p:spPr>
          <a:xfrm>
            <a:off x="5279693" y="5869124"/>
            <a:ext cx="1145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&lt; 0 </a:t>
            </a:r>
          </a:p>
        </p:txBody>
      </p:sp>
      <p:sp>
        <p:nvSpPr>
          <p:cNvPr id="56" name="Right Arrow 33"/>
          <p:cNvSpPr/>
          <p:nvPr/>
        </p:nvSpPr>
        <p:spPr>
          <a:xfrm>
            <a:off x="6471211" y="5934380"/>
            <a:ext cx="347909" cy="28803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TextBox 36"/>
          <p:cNvSpPr txBox="1"/>
          <p:nvPr/>
        </p:nvSpPr>
        <p:spPr>
          <a:xfrm>
            <a:off x="6964885" y="5867980"/>
            <a:ext cx="94058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o</a:t>
            </a:r>
            <a:r>
              <a:rPr lang="pt-BR" b="1" dirty="0">
                <a:highlight>
                  <a:srgbClr val="FFFF00"/>
                </a:highlight>
              </a:rPr>
              <a:t> =  - 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endParaRPr lang="pt-BR" b="1" dirty="0">
              <a:highlight>
                <a:srgbClr val="FFFF00"/>
              </a:highlight>
            </a:endParaRPr>
          </a:p>
        </p:txBody>
      </p:sp>
      <p:cxnSp>
        <p:nvCxnSpPr>
          <p:cNvPr id="58" name="Straight Connector 8"/>
          <p:cNvCxnSpPr/>
          <p:nvPr/>
        </p:nvCxnSpPr>
        <p:spPr>
          <a:xfrm>
            <a:off x="5070903" y="4804467"/>
            <a:ext cx="0" cy="1491536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5381506" y="5266122"/>
            <a:ext cx="100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Se </a:t>
            </a:r>
            <a:r>
              <a:rPr lang="pt-BR" b="1" dirty="0">
                <a:highlight>
                  <a:srgbClr val="FFFF00"/>
                </a:highlight>
              </a:rPr>
              <a:t>e</a:t>
            </a:r>
            <a:r>
              <a:rPr lang="pt-BR" b="1" baseline="-25000" dirty="0">
                <a:highlight>
                  <a:srgbClr val="FFFF00"/>
                </a:highlight>
              </a:rPr>
              <a:t>i</a:t>
            </a:r>
            <a:r>
              <a:rPr lang="pt-BR" b="1" dirty="0">
                <a:highlight>
                  <a:srgbClr val="FFFF00"/>
                </a:highlight>
              </a:rPr>
              <a:t> &gt; 0 </a:t>
            </a:r>
          </a:p>
        </p:txBody>
      </p:sp>
    </p:spTree>
    <p:extLst>
      <p:ext uri="{BB962C8B-B14F-4D97-AF65-F5344CB8AC3E}">
        <p14:creationId xmlns:p14="http://schemas.microsoft.com/office/powerpoint/2010/main" val="365412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67544" y="4132613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9592" y="4030408"/>
            <a:ext cx="6497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b="1" dirty="0" err="1">
                <a:highlight>
                  <a:srgbClr val="FFFF00"/>
                </a:highlight>
              </a:rPr>
              <a:t>v</a:t>
            </a:r>
            <a:r>
              <a:rPr lang="pt-BR" b="1" baseline="-25000" dirty="0" err="1">
                <a:highlight>
                  <a:srgbClr val="FFFF00"/>
                </a:highlight>
              </a:rPr>
              <a:t>in</a:t>
            </a:r>
            <a:r>
              <a:rPr lang="pt-BR" b="1" dirty="0">
                <a:highlight>
                  <a:srgbClr val="FFFF00"/>
                </a:highlight>
              </a:rPr>
              <a:t> &gt; 0</a:t>
            </a:r>
            <a:r>
              <a:rPr lang="pt-BR" b="1" dirty="0"/>
              <a:t>, </a:t>
            </a:r>
            <a:r>
              <a:rPr lang="pt-BR" dirty="0" err="1"/>
              <a:t>V</a:t>
            </a:r>
            <a:r>
              <a:rPr lang="pt-BR" baseline="-25000" dirty="0" err="1"/>
              <a:t>x</a:t>
            </a:r>
            <a:r>
              <a:rPr lang="pt-BR" dirty="0"/>
              <a:t>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será positiva.             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</a:t>
            </a:r>
            <a:r>
              <a:rPr lang="pt-BR" alt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reversamente</a:t>
            </a:r>
            <a:endParaRPr lang="pt-BR" altLang="pt-BR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      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diretamente </a:t>
            </a:r>
            <a:endParaRPr lang="pt-BR" b="1" dirty="0"/>
          </a:p>
        </p:txBody>
      </p:sp>
      <p:pic>
        <p:nvPicPr>
          <p:cNvPr id="1026" name="Imagem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72480"/>
            <a:ext cx="5870940" cy="230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6"/>
          <p:cNvSpPr/>
          <p:nvPr/>
        </p:nvSpPr>
        <p:spPr>
          <a:xfrm>
            <a:off x="467544" y="3170069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448858" y="1236269"/>
            <a:ext cx="47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n2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2649690" y="163660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p1</a:t>
            </a:r>
            <a:endParaRPr lang="pt-BR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2677122" y="134857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n1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5398869" y="183578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p2</a:t>
            </a:r>
            <a:endParaRPr lang="pt-BR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cxnSp>
        <p:nvCxnSpPr>
          <p:cNvPr id="47" name="Straight Connector 8"/>
          <p:cNvCxnSpPr/>
          <p:nvPr/>
        </p:nvCxnSpPr>
        <p:spPr>
          <a:xfrm>
            <a:off x="4064955" y="4833298"/>
            <a:ext cx="0" cy="1804759"/>
          </a:xfrm>
          <a:prstGeom prst="line">
            <a:avLst/>
          </a:prstGeom>
          <a:ln w="381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"/>
          <p:cNvSpPr txBox="1"/>
          <p:nvPr/>
        </p:nvSpPr>
        <p:spPr>
          <a:xfrm>
            <a:off x="3181215" y="160891"/>
            <a:ext cx="3098494" cy="5316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pt-BR" sz="1600" b="1" dirty="0"/>
              <a:t>Retificador de Onda Completa </a:t>
            </a:r>
          </a:p>
          <a:p>
            <a:pPr algn="ctr"/>
            <a:r>
              <a:rPr lang="pt-BR" sz="1600" b="1" dirty="0"/>
              <a:t>com </a:t>
            </a:r>
            <a:r>
              <a:rPr lang="pt-BR" sz="1600" b="1" dirty="0" err="1"/>
              <a:t>Op</a:t>
            </a:r>
            <a:r>
              <a:rPr lang="pt-BR" sz="1600" b="1" dirty="0"/>
              <a:t> </a:t>
            </a:r>
            <a:r>
              <a:rPr lang="pt-BR" sz="1600" b="1" dirty="0" err="1"/>
              <a:t>Amp</a:t>
            </a:r>
            <a:r>
              <a:rPr lang="pt-BR" sz="1600" b="1" dirty="0"/>
              <a:t> (Topologia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4A7127D-8156-4B76-B4D3-689FC16AAF6F}"/>
                  </a:ext>
                </a:extLst>
              </p:cNvPr>
              <p:cNvSpPr txBox="1"/>
              <p:nvPr/>
            </p:nvSpPr>
            <p:spPr>
              <a:xfrm>
                <a:off x="1043608" y="3147107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4A7127D-8156-4B76-B4D3-689FC16AA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7107"/>
                <a:ext cx="985270" cy="301878"/>
              </a:xfrm>
              <a:prstGeom prst="rect">
                <a:avLst/>
              </a:prstGeom>
              <a:blipFill>
                <a:blip r:embed="rId4"/>
                <a:stretch>
                  <a:fillRect l="-4938" r="-2469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99E9241C-77F7-4DA7-A3A0-6C466DF7A45A}"/>
                  </a:ext>
                </a:extLst>
              </p:cNvPr>
              <p:cNvSpPr txBox="1"/>
              <p:nvPr/>
            </p:nvSpPr>
            <p:spPr>
              <a:xfrm>
                <a:off x="2679493" y="3142243"/>
                <a:ext cx="1360822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99E9241C-77F7-4DA7-A3A0-6C466DF7A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493" y="3142243"/>
                <a:ext cx="1360822" cy="301686"/>
              </a:xfrm>
              <a:prstGeom prst="rect">
                <a:avLst/>
              </a:prstGeom>
              <a:blipFill>
                <a:blip r:embed="rId5"/>
                <a:stretch>
                  <a:fillRect l="-2691" r="-2242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>
            <a:extLst>
              <a:ext uri="{FF2B5EF4-FFF2-40B4-BE49-F238E27FC236}">
                <a16:creationId xmlns:a16="http://schemas.microsoft.com/office/drawing/2014/main" id="{9C376846-D972-4A6E-AA32-97D1A7FA0F5D}"/>
              </a:ext>
            </a:extLst>
          </p:cNvPr>
          <p:cNvSpPr txBox="1"/>
          <p:nvPr/>
        </p:nvSpPr>
        <p:spPr>
          <a:xfrm>
            <a:off x="2171557" y="3129593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34260C5A-E867-460C-B332-84DA25DFBE10}"/>
                  </a:ext>
                </a:extLst>
              </p:cNvPr>
              <p:cNvSpPr txBox="1"/>
              <p:nvPr/>
            </p:nvSpPr>
            <p:spPr>
              <a:xfrm>
                <a:off x="1043608" y="3575440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34260C5A-E867-460C-B332-84DA25DFB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575440"/>
                <a:ext cx="985270" cy="301878"/>
              </a:xfrm>
              <a:prstGeom prst="rect">
                <a:avLst/>
              </a:prstGeom>
              <a:blipFill>
                <a:blip r:embed="rId6"/>
                <a:stretch>
                  <a:fillRect l="-4938" r="-2469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5B371D12-D630-45A1-8215-9E9D0A1700ED}"/>
                  </a:ext>
                </a:extLst>
              </p:cNvPr>
              <p:cNvSpPr txBox="1"/>
              <p:nvPr/>
            </p:nvSpPr>
            <p:spPr>
              <a:xfrm>
                <a:off x="2679493" y="3570576"/>
                <a:ext cx="1327158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5B371D12-D630-45A1-8215-9E9D0A170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493" y="3570576"/>
                <a:ext cx="1327158" cy="301878"/>
              </a:xfrm>
              <a:prstGeom prst="rect">
                <a:avLst/>
              </a:prstGeom>
              <a:blipFill>
                <a:blip r:embed="rId7"/>
                <a:stretch>
                  <a:fillRect l="-4147" r="-4147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aixaDeTexto 35">
            <a:extLst>
              <a:ext uri="{FF2B5EF4-FFF2-40B4-BE49-F238E27FC236}">
                <a16:creationId xmlns:a16="http://schemas.microsoft.com/office/drawing/2014/main" id="{437C6B75-9AAF-4745-8269-8B24175F6A95}"/>
              </a:ext>
            </a:extLst>
          </p:cNvPr>
          <p:cNvSpPr txBox="1"/>
          <p:nvPr/>
        </p:nvSpPr>
        <p:spPr>
          <a:xfrm>
            <a:off x="2188460" y="3518018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919D1980-77B0-4BE8-88D4-1F546BE6B5CF}"/>
              </a:ext>
            </a:extLst>
          </p:cNvPr>
          <p:cNvSpPr/>
          <p:nvPr/>
        </p:nvSpPr>
        <p:spPr>
          <a:xfrm>
            <a:off x="3658888" y="4109754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212FE2FF-8084-43D9-BD64-33C67C7BE6D9}"/>
                  </a:ext>
                </a:extLst>
              </p:cNvPr>
              <p:cNvSpPr txBox="1"/>
              <p:nvPr/>
            </p:nvSpPr>
            <p:spPr>
              <a:xfrm>
                <a:off x="996509" y="4912061"/>
                <a:ext cx="754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212FE2FF-8084-43D9-BD64-33C67C7BE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509" y="4912061"/>
                <a:ext cx="754950" cy="276999"/>
              </a:xfrm>
              <a:prstGeom prst="rect">
                <a:avLst/>
              </a:prstGeom>
              <a:blipFill>
                <a:blip r:embed="rId8"/>
                <a:stretch>
                  <a:fillRect l="-7258" r="-8065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Seta: para a Direita 42">
            <a:extLst>
              <a:ext uri="{FF2B5EF4-FFF2-40B4-BE49-F238E27FC236}">
                <a16:creationId xmlns:a16="http://schemas.microsoft.com/office/drawing/2014/main" id="{E1D3B676-79C2-4F2C-8964-98B98D83A3E9}"/>
              </a:ext>
            </a:extLst>
          </p:cNvPr>
          <p:cNvSpPr/>
          <p:nvPr/>
        </p:nvSpPr>
        <p:spPr>
          <a:xfrm>
            <a:off x="2069172" y="4939118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73F6055A-7C8F-444C-AC39-034FD46E59FF}"/>
                  </a:ext>
                </a:extLst>
              </p:cNvPr>
              <p:cNvSpPr txBox="1"/>
              <p:nvPr/>
            </p:nvSpPr>
            <p:spPr>
              <a:xfrm>
                <a:off x="2580742" y="4933446"/>
                <a:ext cx="1038746" cy="4261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0</a:t>
                </a: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73F6055A-7C8F-444C-AC39-034FD46E5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742" y="4933446"/>
                <a:ext cx="1038746" cy="426142"/>
              </a:xfrm>
              <a:prstGeom prst="rect">
                <a:avLst/>
              </a:prstGeom>
              <a:blipFill>
                <a:blip r:embed="rId9"/>
                <a:stretch>
                  <a:fillRect l="-5263" t="-4286" r="-12865" b="-128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81A1875A-EBE6-4127-953D-973616C4B641}"/>
                  </a:ext>
                </a:extLst>
              </p:cNvPr>
              <p:cNvSpPr txBox="1"/>
              <p:nvPr/>
            </p:nvSpPr>
            <p:spPr>
              <a:xfrm>
                <a:off x="1016057" y="5428619"/>
                <a:ext cx="1540102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pt-BR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 </a:t>
                </a:r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81A1875A-EBE6-4127-953D-973616C4B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57" y="5428619"/>
                <a:ext cx="1540102" cy="301686"/>
              </a:xfrm>
              <a:prstGeom prst="rect">
                <a:avLst/>
              </a:prstGeom>
              <a:blipFill>
                <a:blip r:embed="rId10"/>
                <a:stretch>
                  <a:fillRect l="-5556" t="-24490" b="-408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F81275BA-2762-4380-ACF6-04CB53B9777D}"/>
                  </a:ext>
                </a:extLst>
              </p:cNvPr>
              <p:cNvSpPr txBox="1"/>
              <p:nvPr/>
            </p:nvSpPr>
            <p:spPr>
              <a:xfrm>
                <a:off x="1472667" y="5942807"/>
                <a:ext cx="16074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F81275BA-2762-4380-ACF6-04CB53B97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2667" y="5942807"/>
                <a:ext cx="1607428" cy="276999"/>
              </a:xfrm>
              <a:prstGeom prst="rect">
                <a:avLst/>
              </a:prstGeom>
              <a:blipFill>
                <a:blip r:embed="rId11"/>
                <a:stretch>
                  <a:fillRect l="-3802" r="-1901" b="-1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9074F6E5-43D5-4C77-9713-255EE3D8862F}"/>
                  </a:ext>
                </a:extLst>
              </p:cNvPr>
              <p:cNvSpPr txBox="1"/>
              <p:nvPr/>
            </p:nvSpPr>
            <p:spPr>
              <a:xfrm>
                <a:off x="4352987" y="4960786"/>
                <a:ext cx="754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9074F6E5-43D5-4C77-9713-255EE3D88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987" y="4960786"/>
                <a:ext cx="754950" cy="276999"/>
              </a:xfrm>
              <a:prstGeom prst="rect">
                <a:avLst/>
              </a:prstGeom>
              <a:blipFill>
                <a:blip r:embed="rId12"/>
                <a:stretch>
                  <a:fillRect l="-7258" r="-8065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Seta: para a Direita 56">
            <a:extLst>
              <a:ext uri="{FF2B5EF4-FFF2-40B4-BE49-F238E27FC236}">
                <a16:creationId xmlns:a16="http://schemas.microsoft.com/office/drawing/2014/main" id="{56A3978A-11ED-46A1-8387-B16E367566CE}"/>
              </a:ext>
            </a:extLst>
          </p:cNvPr>
          <p:cNvSpPr/>
          <p:nvPr/>
        </p:nvSpPr>
        <p:spPr>
          <a:xfrm>
            <a:off x="5242614" y="4948442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EEE3FC9B-B81E-4E3C-8622-2B772E5E7663}"/>
                  </a:ext>
                </a:extLst>
              </p:cNvPr>
              <p:cNvSpPr txBox="1"/>
              <p:nvPr/>
            </p:nvSpPr>
            <p:spPr>
              <a:xfrm>
                <a:off x="5664995" y="4926649"/>
                <a:ext cx="945772" cy="4372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0</a:t>
                </a:r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EEE3FC9B-B81E-4E3C-8622-2B772E5E76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4995" y="4926649"/>
                <a:ext cx="945772" cy="437236"/>
              </a:xfrm>
              <a:prstGeom prst="rect">
                <a:avLst/>
              </a:prstGeom>
              <a:blipFill>
                <a:blip r:embed="rId13"/>
                <a:stretch>
                  <a:fillRect l="-5806" t="-4167" r="-14839" b="-97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Seta: para a Direita 59">
            <a:extLst>
              <a:ext uri="{FF2B5EF4-FFF2-40B4-BE49-F238E27FC236}">
                <a16:creationId xmlns:a16="http://schemas.microsoft.com/office/drawing/2014/main" id="{37DBD338-E247-4707-A6EC-CD4F8312BDE1}"/>
              </a:ext>
            </a:extLst>
          </p:cNvPr>
          <p:cNvSpPr/>
          <p:nvPr/>
        </p:nvSpPr>
        <p:spPr>
          <a:xfrm>
            <a:off x="6847743" y="4936099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78106DAE-2408-4BD9-B941-C071DE86DA07}"/>
                  </a:ext>
                </a:extLst>
              </p:cNvPr>
              <p:cNvSpPr txBox="1"/>
              <p:nvPr/>
            </p:nvSpPr>
            <p:spPr>
              <a:xfrm>
                <a:off x="7299744" y="4906018"/>
                <a:ext cx="941540" cy="427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0</a:t>
                </a:r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78106DAE-2408-4BD9-B941-C071DE86D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744" y="4906018"/>
                <a:ext cx="941540" cy="427425"/>
              </a:xfrm>
              <a:prstGeom prst="rect">
                <a:avLst/>
              </a:prstGeom>
              <a:blipFill>
                <a:blip r:embed="rId14"/>
                <a:stretch>
                  <a:fillRect l="-5806" t="-4286" r="-14194" b="-114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Seta: para a Direita 62">
            <a:extLst>
              <a:ext uri="{FF2B5EF4-FFF2-40B4-BE49-F238E27FC236}">
                <a16:creationId xmlns:a16="http://schemas.microsoft.com/office/drawing/2014/main" id="{9946D842-26B2-47E8-8709-9269E6CF90CF}"/>
              </a:ext>
            </a:extLst>
          </p:cNvPr>
          <p:cNvSpPr/>
          <p:nvPr/>
        </p:nvSpPr>
        <p:spPr>
          <a:xfrm>
            <a:off x="4446271" y="5567973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0576026-276B-4E07-9864-4D0B42CA3A56}"/>
                  </a:ext>
                </a:extLst>
              </p:cNvPr>
              <p:cNvSpPr txBox="1"/>
              <p:nvPr/>
            </p:nvSpPr>
            <p:spPr>
              <a:xfrm>
                <a:off x="4826548" y="5538888"/>
                <a:ext cx="977999" cy="33516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𝐨</m:t>
                          </m:r>
                        </m:sub>
                      </m:sSub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𝐢𝐧</m:t>
                          </m:r>
                        </m:sub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0576026-276B-4E07-9864-4D0B42CA3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548" y="5538888"/>
                <a:ext cx="977999" cy="335169"/>
              </a:xfrm>
              <a:prstGeom prst="rect">
                <a:avLst/>
              </a:prstGeom>
              <a:blipFill>
                <a:blip r:embed="rId15"/>
                <a:stretch>
                  <a:fillRect l="-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Seta: para a Direita 64">
            <a:extLst>
              <a:ext uri="{FF2B5EF4-FFF2-40B4-BE49-F238E27FC236}">
                <a16:creationId xmlns:a16="http://schemas.microsoft.com/office/drawing/2014/main" id="{79CE4B1B-1DDC-4BD3-A85F-FD473A26C86C}"/>
              </a:ext>
            </a:extLst>
          </p:cNvPr>
          <p:cNvSpPr/>
          <p:nvPr/>
        </p:nvSpPr>
        <p:spPr>
          <a:xfrm>
            <a:off x="1040619" y="5918120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55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67544" y="4420616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528212" y="4390419"/>
            <a:ext cx="21833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4686391" y="6372036"/>
            <a:ext cx="105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 R</a:t>
            </a:r>
            <a:r>
              <a:rPr lang="pt-BR" baseline="-25000" dirty="0"/>
              <a:t>3</a:t>
            </a:r>
            <a:r>
              <a:rPr lang="pt-BR" dirty="0"/>
              <a:t>=R</a:t>
            </a:r>
            <a:r>
              <a:rPr lang="pt-BR" baseline="-25000" dirty="0"/>
              <a:t>2</a:t>
            </a:r>
            <a:endParaRPr lang="pt-BR" dirty="0"/>
          </a:p>
        </p:txBody>
      </p:sp>
      <p:sp>
        <p:nvSpPr>
          <p:cNvPr id="34" name="TextBox 3">
            <a:extLst>
              <a:ext uri="{FF2B5EF4-FFF2-40B4-BE49-F238E27FC236}">
                <a16:creationId xmlns:a16="http://schemas.microsoft.com/office/drawing/2014/main" id="{A7293561-A96D-4C4B-AC56-89CBE5514A24}"/>
              </a:ext>
            </a:extLst>
          </p:cNvPr>
          <p:cNvSpPr txBox="1"/>
          <p:nvPr/>
        </p:nvSpPr>
        <p:spPr>
          <a:xfrm>
            <a:off x="2699792" y="262389"/>
            <a:ext cx="453650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Retificador de Onda Completa com </a:t>
            </a:r>
            <a:r>
              <a:rPr lang="pt-BR" b="1" dirty="0" err="1"/>
              <a:t>Op</a:t>
            </a:r>
            <a:r>
              <a:rPr lang="pt-BR" b="1" dirty="0"/>
              <a:t> </a:t>
            </a:r>
            <a:r>
              <a:rPr lang="pt-BR" b="1" dirty="0" err="1"/>
              <a:t>Amp</a:t>
            </a:r>
            <a:endParaRPr lang="pt-BR" b="1" dirty="0"/>
          </a:p>
          <a:p>
            <a:pPr algn="ctr"/>
            <a:r>
              <a:rPr lang="pt-BR" b="1" dirty="0"/>
              <a:t>(Topologia 2)</a:t>
            </a:r>
          </a:p>
        </p:txBody>
      </p:sp>
      <p:pic>
        <p:nvPicPr>
          <p:cNvPr id="36" name="Imagem 3">
            <a:extLst>
              <a:ext uri="{FF2B5EF4-FFF2-40B4-BE49-F238E27FC236}">
                <a16:creationId xmlns:a16="http://schemas.microsoft.com/office/drawing/2014/main" id="{E45D2E6A-80AF-4C7F-A6A6-53839866F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758" y="978544"/>
            <a:ext cx="5870940" cy="230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CaixaDeTexto 36">
            <a:extLst>
              <a:ext uri="{FF2B5EF4-FFF2-40B4-BE49-F238E27FC236}">
                <a16:creationId xmlns:a16="http://schemas.microsoft.com/office/drawing/2014/main" id="{C2146449-1775-4691-9A9D-FA27B5323B16}"/>
              </a:ext>
            </a:extLst>
          </p:cNvPr>
          <p:cNvSpPr txBox="1"/>
          <p:nvPr/>
        </p:nvSpPr>
        <p:spPr>
          <a:xfrm>
            <a:off x="5138920" y="1444488"/>
            <a:ext cx="47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n2</a:t>
            </a:r>
            <a:endParaRPr lang="pt-BR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A817672B-FE69-4F6B-91DD-CF956A1BEFAE}"/>
              </a:ext>
            </a:extLst>
          </p:cNvPr>
          <p:cNvSpPr txBox="1"/>
          <p:nvPr/>
        </p:nvSpPr>
        <p:spPr>
          <a:xfrm>
            <a:off x="2339752" y="18448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p1</a:t>
            </a:r>
            <a:endParaRPr lang="pt-BR" dirty="0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9AC7A22-658F-4AAF-9917-0D037BBDB3EA}"/>
              </a:ext>
            </a:extLst>
          </p:cNvPr>
          <p:cNvSpPr txBox="1"/>
          <p:nvPr/>
        </p:nvSpPr>
        <p:spPr>
          <a:xfrm>
            <a:off x="2367184" y="15567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n1</a:t>
            </a:r>
            <a:endParaRPr lang="pt-BR" dirty="0"/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45CA8DCF-A089-45CB-8700-3921114BD551}"/>
              </a:ext>
            </a:extLst>
          </p:cNvPr>
          <p:cNvSpPr txBox="1"/>
          <p:nvPr/>
        </p:nvSpPr>
        <p:spPr>
          <a:xfrm>
            <a:off x="5088931" y="204400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</a:t>
            </a:r>
            <a:r>
              <a:rPr lang="pt-BR" baseline="-25000" dirty="0"/>
              <a:t>p2</a:t>
            </a:r>
            <a:endParaRPr lang="pt-BR" dirty="0"/>
          </a:p>
        </p:txBody>
      </p:sp>
      <p:sp>
        <p:nvSpPr>
          <p:cNvPr id="38" name="Rectangle 26">
            <a:extLst>
              <a:ext uri="{FF2B5EF4-FFF2-40B4-BE49-F238E27FC236}">
                <a16:creationId xmlns:a16="http://schemas.microsoft.com/office/drawing/2014/main" id="{9A053F64-1EFD-4029-A8D9-1B4B9EDF13D6}"/>
              </a:ext>
            </a:extLst>
          </p:cNvPr>
          <p:cNvSpPr/>
          <p:nvPr/>
        </p:nvSpPr>
        <p:spPr>
          <a:xfrm>
            <a:off x="477512" y="3324279"/>
            <a:ext cx="288032" cy="2160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75BCA616-CFF6-4978-B0AF-6DCC219EA1AA}"/>
                  </a:ext>
                </a:extLst>
              </p:cNvPr>
              <p:cNvSpPr txBox="1"/>
              <p:nvPr/>
            </p:nvSpPr>
            <p:spPr>
              <a:xfrm>
                <a:off x="1043608" y="3301317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75BCA616-CFF6-4978-B0AF-6DCC219EA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301317"/>
                <a:ext cx="985270" cy="301878"/>
              </a:xfrm>
              <a:prstGeom prst="rect">
                <a:avLst/>
              </a:prstGeom>
              <a:blipFill>
                <a:blip r:embed="rId3"/>
                <a:stretch>
                  <a:fillRect l="-4938" r="-2469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EBB86199-DB12-465D-A4F6-E3209F601C13}"/>
                  </a:ext>
                </a:extLst>
              </p:cNvPr>
              <p:cNvSpPr txBox="1"/>
              <p:nvPr/>
            </p:nvSpPr>
            <p:spPr>
              <a:xfrm>
                <a:off x="2679493" y="3296453"/>
                <a:ext cx="1360822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EBB86199-DB12-465D-A4F6-E3209F601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493" y="3296453"/>
                <a:ext cx="1360822" cy="301686"/>
              </a:xfrm>
              <a:prstGeom prst="rect">
                <a:avLst/>
              </a:prstGeom>
              <a:blipFill>
                <a:blip r:embed="rId4"/>
                <a:stretch>
                  <a:fillRect l="-2691" r="-2242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CaixaDeTexto 52">
            <a:extLst>
              <a:ext uri="{FF2B5EF4-FFF2-40B4-BE49-F238E27FC236}">
                <a16:creationId xmlns:a16="http://schemas.microsoft.com/office/drawing/2014/main" id="{94524353-A547-4107-AC0E-DA771F1FE7C9}"/>
              </a:ext>
            </a:extLst>
          </p:cNvPr>
          <p:cNvSpPr txBox="1"/>
          <p:nvPr/>
        </p:nvSpPr>
        <p:spPr>
          <a:xfrm>
            <a:off x="2171557" y="3283803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FAEC5B6A-2935-45F6-A15F-39C5475067D3}"/>
                  </a:ext>
                </a:extLst>
              </p:cNvPr>
              <p:cNvSpPr txBox="1"/>
              <p:nvPr/>
            </p:nvSpPr>
            <p:spPr>
              <a:xfrm>
                <a:off x="1043608" y="3729650"/>
                <a:ext cx="985270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FAEC5B6A-2935-45F6-A15F-39C5475067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729650"/>
                <a:ext cx="985270" cy="301878"/>
              </a:xfrm>
              <a:prstGeom prst="rect">
                <a:avLst/>
              </a:prstGeom>
              <a:blipFill>
                <a:blip r:embed="rId5"/>
                <a:stretch>
                  <a:fillRect l="-4938" r="-2469" b="-224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46C76D12-3BE7-4AD5-8628-13C5A5123B33}"/>
                  </a:ext>
                </a:extLst>
              </p:cNvPr>
              <p:cNvSpPr txBox="1"/>
              <p:nvPr/>
            </p:nvSpPr>
            <p:spPr>
              <a:xfrm>
                <a:off x="2679493" y="3724786"/>
                <a:ext cx="1327158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5" name="CaixaDeTexto 54">
                <a:extLst>
                  <a:ext uri="{FF2B5EF4-FFF2-40B4-BE49-F238E27FC236}">
                    <a16:creationId xmlns:a16="http://schemas.microsoft.com/office/drawing/2014/main" id="{46C76D12-3BE7-4AD5-8628-13C5A5123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493" y="3724786"/>
                <a:ext cx="1327158" cy="301878"/>
              </a:xfrm>
              <a:prstGeom prst="rect">
                <a:avLst/>
              </a:prstGeom>
              <a:blipFill>
                <a:blip r:embed="rId6"/>
                <a:stretch>
                  <a:fillRect l="-4147" r="-4147" b="-2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aixaDeTexto 55">
            <a:extLst>
              <a:ext uri="{FF2B5EF4-FFF2-40B4-BE49-F238E27FC236}">
                <a16:creationId xmlns:a16="http://schemas.microsoft.com/office/drawing/2014/main" id="{837A0BBB-8FEF-4045-AF26-B17D196BAE90}"/>
              </a:ext>
            </a:extLst>
          </p:cNvPr>
          <p:cNvSpPr txBox="1"/>
          <p:nvPr/>
        </p:nvSpPr>
        <p:spPr>
          <a:xfrm>
            <a:off x="2188460" y="3672228"/>
            <a:ext cx="302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</a:t>
            </a:r>
          </a:p>
        </p:txBody>
      </p:sp>
      <p:sp>
        <p:nvSpPr>
          <p:cNvPr id="57" name="TextBox 27">
            <a:extLst>
              <a:ext uri="{FF2B5EF4-FFF2-40B4-BE49-F238E27FC236}">
                <a16:creationId xmlns:a16="http://schemas.microsoft.com/office/drawing/2014/main" id="{EE072CE2-5BAE-4E2F-A7C9-D4D95F8E97CB}"/>
              </a:ext>
            </a:extLst>
          </p:cNvPr>
          <p:cNvSpPr txBox="1"/>
          <p:nvPr/>
        </p:nvSpPr>
        <p:spPr>
          <a:xfrm>
            <a:off x="935893" y="4328005"/>
            <a:ext cx="6497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b="1" dirty="0" err="1">
                <a:highlight>
                  <a:srgbClr val="FFFF00"/>
                </a:highlight>
              </a:rPr>
              <a:t>v</a:t>
            </a:r>
            <a:r>
              <a:rPr lang="pt-BR" b="1" baseline="-25000" dirty="0" err="1">
                <a:highlight>
                  <a:srgbClr val="FFFF00"/>
                </a:highlight>
              </a:rPr>
              <a:t>in</a:t>
            </a:r>
            <a:r>
              <a:rPr lang="pt-BR" b="1" dirty="0">
                <a:highlight>
                  <a:srgbClr val="FFFF00"/>
                </a:highlight>
              </a:rPr>
              <a:t> &lt; 0</a:t>
            </a:r>
            <a:r>
              <a:rPr lang="pt-BR" b="1" dirty="0"/>
              <a:t>, </a:t>
            </a:r>
            <a:r>
              <a:rPr lang="pt-BR" dirty="0" err="1"/>
              <a:t>V</a:t>
            </a:r>
            <a:r>
              <a:rPr lang="pt-BR" baseline="-25000" dirty="0" err="1"/>
              <a:t>x</a:t>
            </a:r>
            <a:r>
              <a:rPr lang="pt-BR" dirty="0"/>
              <a:t> 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será negativa.            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diretamente</a:t>
            </a:r>
          </a:p>
          <a:p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      D</a:t>
            </a:r>
            <a:r>
              <a:rPr lang="pt-BR" altLang="pt-BR" baseline="-25000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pt-BR" alt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 está polarizado </a:t>
            </a:r>
            <a:r>
              <a:rPr lang="pt-BR" altLang="pt-BR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reversamente</a:t>
            </a:r>
            <a:endParaRPr lang="pt-BR" b="1" dirty="0"/>
          </a:p>
        </p:txBody>
      </p:sp>
      <p:sp>
        <p:nvSpPr>
          <p:cNvPr id="58" name="Seta: para a Direita 57">
            <a:extLst>
              <a:ext uri="{FF2B5EF4-FFF2-40B4-BE49-F238E27FC236}">
                <a16:creationId xmlns:a16="http://schemas.microsoft.com/office/drawing/2014/main" id="{D185202B-4BA9-4921-9729-62B66A6A1F32}"/>
              </a:ext>
            </a:extLst>
          </p:cNvPr>
          <p:cNvSpPr/>
          <p:nvPr/>
        </p:nvSpPr>
        <p:spPr>
          <a:xfrm>
            <a:off x="3658336" y="4377785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60621139-5D5C-4E08-B6FC-961AD7D605A8}"/>
                  </a:ext>
                </a:extLst>
              </p:cNvPr>
              <p:cNvSpPr txBox="1"/>
              <p:nvPr/>
            </p:nvSpPr>
            <p:spPr>
              <a:xfrm>
                <a:off x="2419339" y="5443494"/>
                <a:ext cx="1529265" cy="4372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60621139-5D5C-4E08-B6FC-961AD7D60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339" y="5443494"/>
                <a:ext cx="1529265" cy="437236"/>
              </a:xfrm>
              <a:prstGeom prst="rect">
                <a:avLst/>
              </a:prstGeom>
              <a:blipFill>
                <a:blip r:embed="rId7"/>
                <a:stretch>
                  <a:fillRect l="-3984" t="-4167" r="-1594"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69E19C80-B46D-42A3-9F0C-ED23A5DC9409}"/>
                  </a:ext>
                </a:extLst>
              </p:cNvPr>
              <p:cNvSpPr txBox="1"/>
              <p:nvPr/>
            </p:nvSpPr>
            <p:spPr>
              <a:xfrm>
                <a:off x="1023512" y="5442503"/>
                <a:ext cx="7549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69E19C80-B46D-42A3-9F0C-ED23A5DC9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12" y="5442503"/>
                <a:ext cx="754950" cy="276999"/>
              </a:xfrm>
              <a:prstGeom prst="rect">
                <a:avLst/>
              </a:prstGeom>
              <a:blipFill>
                <a:blip r:embed="rId8"/>
                <a:stretch>
                  <a:fillRect l="-8065" r="-7258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Seta: para a Direita 62">
            <a:extLst>
              <a:ext uri="{FF2B5EF4-FFF2-40B4-BE49-F238E27FC236}">
                <a16:creationId xmlns:a16="http://schemas.microsoft.com/office/drawing/2014/main" id="{0FA555F1-096F-476B-AA68-67287E0BC8F9}"/>
              </a:ext>
            </a:extLst>
          </p:cNvPr>
          <p:cNvSpPr/>
          <p:nvPr/>
        </p:nvSpPr>
        <p:spPr>
          <a:xfrm>
            <a:off x="1977877" y="5420523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12DD853-1E95-4705-936A-C97E18912240}"/>
                  </a:ext>
                </a:extLst>
              </p:cNvPr>
              <p:cNvSpPr txBox="1"/>
              <p:nvPr/>
            </p:nvSpPr>
            <p:spPr>
              <a:xfrm>
                <a:off x="1016974" y="5965055"/>
                <a:ext cx="770980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E12DD853-1E95-4705-936A-C97E18912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974" y="5965055"/>
                <a:ext cx="770980" cy="301686"/>
              </a:xfrm>
              <a:prstGeom prst="rect">
                <a:avLst/>
              </a:prstGeom>
              <a:blipFill>
                <a:blip r:embed="rId9"/>
                <a:stretch>
                  <a:fillRect l="-7143" r="-7143" b="-265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Seta: para a Direita 64">
            <a:extLst>
              <a:ext uri="{FF2B5EF4-FFF2-40B4-BE49-F238E27FC236}">
                <a16:creationId xmlns:a16="http://schemas.microsoft.com/office/drawing/2014/main" id="{FFCAE6AB-C524-4E7A-9CBE-A09BCAB093D6}"/>
              </a:ext>
            </a:extLst>
          </p:cNvPr>
          <p:cNvSpPr/>
          <p:nvPr/>
        </p:nvSpPr>
        <p:spPr>
          <a:xfrm>
            <a:off x="1977877" y="5997061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F0DC0F5A-316C-4A37-A0DB-114BC34EB433}"/>
                  </a:ext>
                </a:extLst>
              </p:cNvPr>
              <p:cNvSpPr txBox="1"/>
              <p:nvPr/>
            </p:nvSpPr>
            <p:spPr>
              <a:xfrm>
                <a:off x="2423494" y="6000777"/>
                <a:ext cx="1448538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0=</m:t>
                          </m:r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pt-BR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6" name="CaixaDeTexto 65">
                <a:extLst>
                  <a:ext uri="{FF2B5EF4-FFF2-40B4-BE49-F238E27FC236}">
                    <a16:creationId xmlns:a16="http://schemas.microsoft.com/office/drawing/2014/main" id="{F0DC0F5A-316C-4A37-A0DB-114BC34EB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494" y="6000777"/>
                <a:ext cx="1448538" cy="301686"/>
              </a:xfrm>
              <a:prstGeom prst="rect">
                <a:avLst/>
              </a:prstGeom>
              <a:blipFill>
                <a:blip r:embed="rId10"/>
                <a:stretch>
                  <a:fillRect l="-3797" r="-1688" b="-26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have Direita 3">
            <a:extLst>
              <a:ext uri="{FF2B5EF4-FFF2-40B4-BE49-F238E27FC236}">
                <a16:creationId xmlns:a16="http://schemas.microsoft.com/office/drawing/2014/main" id="{102AD54B-6C12-4031-9948-ABC00D989E3D}"/>
              </a:ext>
            </a:extLst>
          </p:cNvPr>
          <p:cNvSpPr/>
          <p:nvPr/>
        </p:nvSpPr>
        <p:spPr>
          <a:xfrm>
            <a:off x="4122970" y="5442503"/>
            <a:ext cx="466499" cy="93656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B013141F-7C53-407E-8004-30F78B4D1C28}"/>
                  </a:ext>
                </a:extLst>
              </p:cNvPr>
              <p:cNvSpPr txBox="1"/>
              <p:nvPr/>
            </p:nvSpPr>
            <p:spPr>
              <a:xfrm>
                <a:off x="4711990" y="5662112"/>
                <a:ext cx="1461747" cy="5652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𝐨</m:t>
                          </m:r>
                        </m:sub>
                      </m:sSub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0" smtClean="0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pt-BR" b="1" i="0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1" i="0" smtClean="0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𝐢𝐧</m:t>
                          </m:r>
                        </m:sub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B013141F-7C53-407E-8004-30F78B4D1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990" y="5662112"/>
                <a:ext cx="1461747" cy="56521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aixaDeTexto 67">
                <a:extLst>
                  <a:ext uri="{FF2B5EF4-FFF2-40B4-BE49-F238E27FC236}">
                    <a16:creationId xmlns:a16="http://schemas.microsoft.com/office/drawing/2014/main" id="{8CE05A3A-9D8B-403E-8C15-EAEE47FAD67D}"/>
                  </a:ext>
                </a:extLst>
              </p:cNvPr>
              <p:cNvSpPr txBox="1"/>
              <p:nvPr/>
            </p:nvSpPr>
            <p:spPr>
              <a:xfrm>
                <a:off x="6097191" y="6390319"/>
                <a:ext cx="1168435" cy="30469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𝐨</m:t>
                          </m:r>
                        </m:sub>
                      </m:sSub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1" i="0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a:rPr lang="pt-BR" b="1" i="0" smtClean="0">
                              <a:latin typeface="Cambria Math" panose="02040503050406030204" pitchFamily="18" charset="0"/>
                            </a:rPr>
                            <m:t>𝐢𝐧</m:t>
                          </m:r>
                        </m:sub>
                      </m:sSub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8" name="CaixaDeTexto 67">
                <a:extLst>
                  <a:ext uri="{FF2B5EF4-FFF2-40B4-BE49-F238E27FC236}">
                    <a16:creationId xmlns:a16="http://schemas.microsoft.com/office/drawing/2014/main" id="{8CE05A3A-9D8B-403E-8C15-EAEE47FAD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191" y="6390319"/>
                <a:ext cx="1168435" cy="304699"/>
              </a:xfrm>
              <a:prstGeom prst="rect">
                <a:avLst/>
              </a:prstGeom>
              <a:blipFill>
                <a:blip r:embed="rId1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Seta: para a Direita 68">
            <a:extLst>
              <a:ext uri="{FF2B5EF4-FFF2-40B4-BE49-F238E27FC236}">
                <a16:creationId xmlns:a16="http://schemas.microsoft.com/office/drawing/2014/main" id="{EF38787D-7183-419A-B3BC-6BA87126D681}"/>
              </a:ext>
            </a:extLst>
          </p:cNvPr>
          <p:cNvSpPr/>
          <p:nvPr/>
        </p:nvSpPr>
        <p:spPr>
          <a:xfrm>
            <a:off x="5720266" y="6415087"/>
            <a:ext cx="242047" cy="30168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DE7710EB-8F4A-40A7-93EF-02C497640624}"/>
                  </a:ext>
                </a:extLst>
              </p:cNvPr>
              <p:cNvSpPr txBox="1"/>
              <p:nvPr/>
            </p:nvSpPr>
            <p:spPr>
              <a:xfrm>
                <a:off x="1061169" y="4941168"/>
                <a:ext cx="1347548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pt-BR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pt-B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dirty="0"/>
                  <a:t>= V</a:t>
                </a:r>
                <a:r>
                  <a:rPr lang="pt-BR" baseline="-25000" dirty="0"/>
                  <a:t>in</a:t>
                </a:r>
                <a:endParaRPr lang="pt-BR" dirty="0"/>
              </a:p>
            </p:txBody>
          </p:sp>
        </mc:Choice>
        <mc:Fallback xmlns="">
          <p:sp>
            <p:nvSpPr>
              <p:cNvPr id="70" name="CaixaDeTexto 69">
                <a:extLst>
                  <a:ext uri="{FF2B5EF4-FFF2-40B4-BE49-F238E27FC236}">
                    <a16:creationId xmlns:a16="http://schemas.microsoft.com/office/drawing/2014/main" id="{DE7710EB-8F4A-40A7-93EF-02C497640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169" y="4941168"/>
                <a:ext cx="1347548" cy="301878"/>
              </a:xfrm>
              <a:prstGeom prst="rect">
                <a:avLst/>
              </a:prstGeom>
              <a:blipFill>
                <a:blip r:embed="rId13"/>
                <a:stretch>
                  <a:fillRect l="-5882" t="-24490" r="-9050" b="-408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92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457</Words>
  <Application>Microsoft Office PowerPoint</Application>
  <PresentationFormat>Apresentação na tela (4:3)</PresentationFormat>
  <Paragraphs>101</Paragraphs>
  <Slides>8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Marcos Alves</dc:creator>
  <cp:lastModifiedBy>José Marcos Alves</cp:lastModifiedBy>
  <cp:revision>46</cp:revision>
  <dcterms:created xsi:type="dcterms:W3CDTF">2015-08-31T13:35:21Z</dcterms:created>
  <dcterms:modified xsi:type="dcterms:W3CDTF">2020-11-06T13:14:40Z</dcterms:modified>
</cp:coreProperties>
</file>