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5" r:id="rId22"/>
    <p:sldId id="276" r:id="rId23"/>
    <p:sldId id="280" r:id="rId24"/>
    <p:sldId id="277" r:id="rId25"/>
    <p:sldId id="278" r:id="rId26"/>
    <p:sldId id="281" r:id="rId27"/>
    <p:sldId id="283" r:id="rId28"/>
    <p:sldId id="282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4EB6D-4817-4D72-A8BB-EC8BB5B6E8CD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85408-0F26-4D05-9F98-94CFAC77CA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92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97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O IFRS significou uma grande modernização da contabilidade de modo geral, e para a contabilidade brasileira em particular. </a:t>
            </a:r>
          </a:p>
          <a:p>
            <a:endParaRPr lang="pt-BR" dirty="0"/>
          </a:p>
          <a:p>
            <a:r>
              <a:rPr lang="pt-BR" dirty="0"/>
              <a:t>Como é a Constituição brasileira? Pois a contabilidade brasileira tinha as mesmas características: muito regulamentada, travada, amarrada. </a:t>
            </a:r>
          </a:p>
          <a:p>
            <a:endParaRPr lang="pt-BR" dirty="0"/>
          </a:p>
          <a:p>
            <a:r>
              <a:rPr lang="pt-BR" dirty="0"/>
              <a:t>Com o advento do IFRS no Brasil, há mais espaço para julgamento do contador.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046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37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06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80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06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517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431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942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Esta é uma aula expositiva muito pesada. Talvez valha a pena quebrá-la com os exercícios 1 e 2 da lista de exercícios de fixação 2. Eles têm como objetivo mostrar a lógica da DRE e da </a:t>
            </a:r>
            <a:r>
              <a:rPr lang="pt-BR" dirty="0" err="1"/>
              <a:t>DFlCx</a:t>
            </a:r>
            <a:r>
              <a:rPr lang="pt-BR" dirty="0"/>
              <a:t> e não precisam de grande conhecimento, pois têm roteiros junto.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808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39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989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715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313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São estes são os 3 demonstrativos mais úteis para administradores e demais interessados. Será neles que nos aprofundaremos no semestre.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154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Caso os alunos tenham trazido demonstrações financeiras de empresas publicadas, façam passar pela sala para que eles vejam como são apresentadas.</a:t>
            </a:r>
          </a:p>
          <a:p>
            <a:endParaRPr lang="pt-BR" dirty="0"/>
          </a:p>
          <a:p>
            <a:r>
              <a:rPr lang="pt-BR" dirty="0"/>
              <a:t>Ou passe pela sala as que você tem, se possível.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139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829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75780" name="Espaço Reservado para Rodapé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96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Profa Rosaura Mantovanini</a:t>
            </a:r>
          </a:p>
        </p:txBody>
      </p:sp>
      <p:sp>
        <p:nvSpPr>
          <p:cNvPr id="75781" name="Espaço Reservado para Número de Slid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937E31-F344-423D-B92E-FECD601F4FF7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7095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208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939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396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83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056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Professor(a),</a:t>
            </a:r>
          </a:p>
          <a:p>
            <a:endParaRPr lang="pt-BR" dirty="0"/>
          </a:p>
          <a:p>
            <a:r>
              <a:rPr lang="pt-BR" dirty="0"/>
              <a:t>Esta é uma boa hora para começarem os exercícios de fixação. </a:t>
            </a:r>
          </a:p>
          <a:p>
            <a:endParaRPr lang="pt-BR" dirty="0"/>
          </a:p>
          <a:p>
            <a:r>
              <a:rPr lang="pt-BR" dirty="0"/>
              <a:t>Da lista de exercícios de fixação n</a:t>
            </a:r>
            <a:r>
              <a:rPr lang="pt-BR" baseline="30000" dirty="0"/>
              <a:t>o</a:t>
            </a:r>
            <a:r>
              <a:rPr lang="pt-BR" dirty="0"/>
              <a:t> 3,  exercício n</a:t>
            </a:r>
            <a:r>
              <a:rPr lang="pt-BR" baseline="30000" dirty="0"/>
              <a:t>o </a:t>
            </a:r>
            <a:r>
              <a:rPr lang="pt-BR" dirty="0"/>
              <a:t>1, se pede aos alunos para elaborarem balanços sucessivos. É interessante começar o exercício com os alunos  e, depois de alguns lançamentos, deixá-los tentar sozinhos.</a:t>
            </a:r>
          </a:p>
          <a:p>
            <a:endParaRPr lang="pt-BR" dirty="0"/>
          </a:p>
          <a:p>
            <a:r>
              <a:rPr lang="pt-BR" dirty="0"/>
              <a:t>É um exercício bem trabalhoso, mas que dá muito certo, pois eles começam a entender a montagem do BP e a regra das partidas dobradas. </a:t>
            </a:r>
          </a:p>
          <a:p>
            <a:endParaRPr lang="pt-BR" dirty="0"/>
          </a:p>
          <a:p>
            <a:r>
              <a:rPr lang="pt-BR" dirty="0"/>
              <a:t>É um exercício longo e deverá tomar o restante da aula.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056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725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5196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4958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9534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9768" y="4819303"/>
            <a:ext cx="5438140" cy="4362837"/>
          </a:xfrm>
        </p:spPr>
        <p:txBody>
          <a:bodyPr/>
          <a:lstStyle/>
          <a:p>
            <a:pPr algn="just"/>
            <a:r>
              <a:rPr lang="pt-BR" dirty="0"/>
              <a:t>Seria interessante neste ponto pedir aos alunos para resolverem o exercício 2, no qual eles recebem as contas e valores e têm que colocar em ordem o BP. Um quebra-cabeça.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8770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Este é o modelo antigo, que está aqui apresentado para identificarmos os ativos de caráter</a:t>
            </a:r>
            <a:r>
              <a:rPr lang="pt-BR" baseline="0" dirty="0"/>
              <a:t> PERMANENTE.</a:t>
            </a:r>
          </a:p>
          <a:p>
            <a:pPr algn="just"/>
            <a:r>
              <a:rPr lang="pt-BR" baseline="0" dirty="0"/>
              <a:t>Com a nova estrutura, os ativos permanentes são apresentados no mesmo grupo do Realizável a Longo Prazo, o GRUPO DO NÃO CIRCULANTE.</a:t>
            </a:r>
          </a:p>
          <a:p>
            <a:pPr algn="just"/>
            <a:r>
              <a:rPr lang="pt-BR" baseline="0" dirty="0"/>
              <a:t>Mas é importante identificarmos o caráter, as intenções em se deter cada tipo de ativo…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Caro professor(a),</a:t>
            </a:r>
          </a:p>
          <a:p>
            <a:pPr algn="just"/>
            <a:r>
              <a:rPr lang="pt-BR" dirty="0"/>
              <a:t>o 7º exercício da lista também costuma dar muito certo, desde que, antes dos alunos começarem a resolver, se dê algumas “dicas”. Por exemplo, pergunte a eles o que caracteriza uma empresa de serviços (se eles não souberem, pergunte por exemplo qual é o estoque da Eletropaulo. Ou da Gol. Ou da </a:t>
            </a:r>
            <a:r>
              <a:rPr lang="pt-BR" dirty="0" err="1"/>
              <a:t>Cielo</a:t>
            </a:r>
            <a:r>
              <a:rPr lang="pt-BR" dirty="0"/>
              <a:t>). Alguém vai acabar respondendo que empresas de serviços não têm estoque.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Depois pergunte qual a diferença mais marcante entre empresas comerciais e industriais. Alguém acabará respondendo que o circulante costuma ser muito mais representativo em uma empresa comercial, enquanto o não circulante pesa mais em empresas industriais.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sugestão é de que a sala seja dividida em grupos para discutir quem é quem. Enquanto eles discutem, monte uma tabela na lousa para que cada grupo coloque o nome das empresas. Depois, solicite a um membro de cada grupo que vá colocar os nomes na lousa. Se alguém acertar, ótimo. Explique as diferenças, o modo como se pode identificar as empresas.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7951E-38EC-4097-A7B4-252B985B3F73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72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043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7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Professor(a),</a:t>
            </a:r>
          </a:p>
          <a:p>
            <a:endParaRPr lang="pt-BR" dirty="0"/>
          </a:p>
          <a:p>
            <a:r>
              <a:rPr lang="pt-BR" dirty="0"/>
              <a:t>caso os seus alunos entendam inglês, há um vídeo interessante (e muito engraçado) no </a:t>
            </a:r>
            <a:r>
              <a:rPr lang="pt-BR" dirty="0" err="1"/>
              <a:t>Youtube</a:t>
            </a:r>
            <a:r>
              <a:rPr lang="pt-BR" dirty="0"/>
              <a:t> falando da importância dada pelo megainvestidor Warren Buffet à contabilidade. Segue o link: https://www.youtube.com/watch?v=Z6YEsyO0eOo.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61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675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38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38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45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42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0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28437" y="116632"/>
            <a:ext cx="9504000" cy="1008000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8520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63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0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42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2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20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67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99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73BEB018-CA3B-461C-9DAC-F34F63FC9012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67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EB018-CA3B-461C-9DAC-F34F63FC9012}" type="datetimeFigureOut">
              <a:rPr lang="pt-BR" smtClean="0"/>
              <a:t>23/03/2017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99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org.br/CP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cpc.mediagroup.com.br/Documentos/148_CPC00_R1_Sumario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Contabilidade Empresarial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Rafael Gatsios</a:t>
            </a:r>
          </a:p>
        </p:txBody>
      </p:sp>
    </p:spTree>
    <p:extLst>
      <p:ext uri="{BB962C8B-B14F-4D97-AF65-F5344CB8AC3E}">
        <p14:creationId xmlns:p14="http://schemas.microsoft.com/office/powerpoint/2010/main" val="310228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576" y="1052736"/>
            <a:ext cx="7128000" cy="10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dirty="0"/>
              <a:t>Contabilidade e as decisões e estratégias empresariais:</a:t>
            </a:r>
            <a:br>
              <a:rPr lang="pt-BR" altLang="pt-BR" sz="3600" dirty="0"/>
            </a:br>
            <a:r>
              <a:rPr lang="pt-BR" altLang="pt-BR" sz="2400" dirty="0"/>
              <a:t>investimento e financiamento</a:t>
            </a:r>
            <a:br>
              <a:rPr lang="pt-BR" altLang="pt-BR" sz="3200" dirty="0"/>
            </a:br>
            <a:br>
              <a:rPr lang="pt-BR" altLang="pt-BR" sz="3200" dirty="0"/>
            </a:br>
            <a:r>
              <a:rPr lang="pt-BR" altLang="pt-BR" sz="3600" dirty="0"/>
              <a:t>Balanço Patrimonial</a:t>
            </a:r>
            <a:endParaRPr lang="pt-BR" altLang="pt-BR" b="1" dirty="0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2351585" y="3140969"/>
            <a:ext cx="3455987" cy="2303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accent2"/>
                </a:solidFill>
              </a:rPr>
              <a:t>Decisão</a:t>
            </a:r>
            <a:r>
              <a:rPr lang="en-US" sz="2800" b="1" dirty="0">
                <a:solidFill>
                  <a:schemeClr val="accent2"/>
                </a:solidFill>
              </a:rPr>
              <a:t> de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Investimento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68009" y="3140969"/>
            <a:ext cx="3455987" cy="2303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accent2"/>
                </a:solidFill>
              </a:rPr>
              <a:t>Decisão</a:t>
            </a:r>
            <a:r>
              <a:rPr lang="en-US" sz="2800" b="1" dirty="0">
                <a:solidFill>
                  <a:schemeClr val="accent2"/>
                </a:solidFill>
              </a:rPr>
              <a:t> de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Financiamento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1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BR" sz="3000" dirty="0"/>
              <a:t>Novidades na Contabilidade</a:t>
            </a:r>
          </a:p>
        </p:txBody>
      </p:sp>
      <p:sp>
        <p:nvSpPr>
          <p:cNvPr id="4096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27388" y="1557338"/>
            <a:ext cx="8964612" cy="453548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t-BR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 processo de convergência contábil...</a:t>
            </a:r>
          </a:p>
          <a:p>
            <a:pPr>
              <a:defRPr/>
            </a:pPr>
            <a:r>
              <a:rPr lang="pt-BR" dirty="0"/>
              <a:t>Tradicionalmente, a partir de uma base comum, cada país tinha uma contabilidade própria, o que dificultava a comparabilidade e os investimentos externos.</a:t>
            </a:r>
          </a:p>
          <a:p>
            <a:pPr>
              <a:defRPr/>
            </a:pPr>
            <a:r>
              <a:rPr lang="pt-BR" dirty="0"/>
              <a:t>A internacionalização forçou a convergência da contabilidade para um padrão internacional, o IFRS (</a:t>
            </a:r>
            <a:r>
              <a:rPr lang="pt-BR" i="1" dirty="0"/>
              <a:t>International Financial </a:t>
            </a:r>
            <a:r>
              <a:rPr lang="pt-BR" i="1" dirty="0" err="1"/>
              <a:t>Reporting</a:t>
            </a:r>
            <a:r>
              <a:rPr lang="pt-BR" i="1" dirty="0"/>
              <a:t> Standards</a:t>
            </a:r>
            <a:r>
              <a:rPr lang="pt-BR" dirty="0"/>
              <a:t>), que, no Brasil, foi adotado a partir de 2010 (Lei n. 11.638/07).</a:t>
            </a:r>
          </a:p>
          <a:p>
            <a:pPr>
              <a:defRPr/>
            </a:pPr>
            <a:r>
              <a:rPr lang="pt-BR" dirty="0"/>
              <a:t>Hoje, mais de 100 países adotam o IFRS, que enfatiza a essência sobre a forma.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60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BR" dirty="0"/>
              <a:t>No Brasil...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98825" y="1557338"/>
            <a:ext cx="8893175" cy="504031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pt-BR" sz="2400" dirty="0"/>
              <a:t>O </a:t>
            </a:r>
            <a:r>
              <a:rPr lang="pt-BR" sz="2400" dirty="0">
                <a:hlinkClick r:id="rId3"/>
              </a:rPr>
              <a:t>Comitê de Pronunciamentos Contábeis</a:t>
            </a:r>
            <a:r>
              <a:rPr lang="pt-BR" sz="2400" dirty="0"/>
              <a:t> (CPC) foi responsável pela tradução e adaptação das normas internacionais para o país.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/>
              <a:t>O CPC é um órgão de direito privado autônomo que tem como objetivos estudar, preparar, emitir e divulgar pronunciamentos técnicos sobre procedimentos contábeis para permitir a emissão de normas pela entidade reguladora brasileira, convergindo para os padrões internacionais.</a:t>
            </a:r>
          </a:p>
        </p:txBody>
      </p:sp>
    </p:spTree>
    <p:extLst>
      <p:ext uri="{BB962C8B-B14F-4D97-AF65-F5344CB8AC3E}">
        <p14:creationId xmlns:p14="http://schemas.microsoft.com/office/powerpoint/2010/main" val="181231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BR" dirty="0"/>
              <a:t>No Brasil...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27388" y="1341438"/>
            <a:ext cx="8964612" cy="540067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pt-BR" sz="2200" dirty="0"/>
              <a:t>O CPC foi formado a partir dos esforços de diversas entidades e reúne representantes das seguintes entidades:</a:t>
            </a:r>
          </a:p>
          <a:p>
            <a:pPr lvl="1">
              <a:defRPr/>
            </a:pPr>
            <a:r>
              <a:rPr lang="pt-BR" sz="2200" dirty="0"/>
              <a:t>Associação Brasileira de Companhias Abertas (ABRASCA)</a:t>
            </a:r>
          </a:p>
          <a:p>
            <a:pPr lvl="1">
              <a:defRPr/>
            </a:pPr>
            <a:r>
              <a:rPr lang="pt-BR" sz="2200" dirty="0"/>
              <a:t>Associação dos Analistas Profissionais de Investimento do Mercado de Capitais (APIMEC)</a:t>
            </a:r>
          </a:p>
          <a:p>
            <a:pPr lvl="1">
              <a:defRPr/>
            </a:pPr>
            <a:r>
              <a:rPr lang="pt-BR" sz="2200" dirty="0"/>
              <a:t>BMF&amp;BOVESPA</a:t>
            </a:r>
          </a:p>
          <a:p>
            <a:pPr lvl="1">
              <a:defRPr/>
            </a:pPr>
            <a:r>
              <a:rPr lang="pt-BR" sz="2200" dirty="0"/>
              <a:t>Conselho Federal de Contabilidades (CFC)</a:t>
            </a:r>
          </a:p>
          <a:p>
            <a:pPr lvl="1">
              <a:defRPr/>
            </a:pPr>
            <a:r>
              <a:rPr lang="pt-BR" sz="2200" dirty="0"/>
              <a:t>Comissão de Valores Mobiliários (CVM)</a:t>
            </a:r>
          </a:p>
          <a:p>
            <a:pPr lvl="1">
              <a:defRPr/>
            </a:pPr>
            <a:r>
              <a:rPr lang="pt-BR" sz="2200" dirty="0"/>
              <a:t>Secretaria da Receita Federal (SRF)</a:t>
            </a:r>
          </a:p>
          <a:p>
            <a:pPr lvl="1">
              <a:defRPr/>
            </a:pPr>
            <a:r>
              <a:rPr lang="pt-BR" sz="2200" dirty="0"/>
              <a:t>Superintendência de Seguros Privados (SUSEP)</a:t>
            </a:r>
          </a:p>
          <a:p>
            <a:pPr lvl="1">
              <a:defRPr/>
            </a:pPr>
            <a:r>
              <a:rPr lang="pt-BR" sz="2200" dirty="0"/>
              <a:t>Banco Central</a:t>
            </a:r>
          </a:p>
        </p:txBody>
      </p:sp>
    </p:spTree>
    <p:extLst>
      <p:ext uri="{BB962C8B-B14F-4D97-AF65-F5344CB8AC3E}">
        <p14:creationId xmlns:p14="http://schemas.microsoft.com/office/powerpoint/2010/main" val="273514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 o que mudou com a implantação do IFRS no Brasil?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3395663" y="1268413"/>
            <a:ext cx="8796337" cy="865187"/>
          </a:xfrm>
        </p:spPr>
        <p:txBody>
          <a:bodyPr/>
          <a:lstStyle/>
          <a:p>
            <a:r>
              <a:rPr lang="pt-BR" dirty="0"/>
              <a:t>Foi necessária uma grande mudança cultural no Brasil para a convergência às normas internacionais:</a:t>
            </a:r>
          </a:p>
          <a:p>
            <a:pPr lvl="1"/>
            <a:endParaRPr lang="pt-BR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1631505" y="2276984"/>
            <a:ext cx="4248473" cy="4472768"/>
          </a:xfrm>
          <a:prstGeom prst="rect">
            <a:avLst/>
          </a:prstGeom>
        </p:spPr>
        <p:txBody>
          <a:bodyPr anchor="t"/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ANTES DO IFRS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Elevado grau de submissão às exigências legais e prescritivas.</a:t>
            </a:r>
          </a:p>
          <a:p>
            <a:pPr lvl="1"/>
            <a:endParaRPr lang="pt-BR" sz="2000" dirty="0">
              <a:solidFill>
                <a:schemeClr val="tx1"/>
              </a:solidFill>
            </a:endParaRP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Elevado grau de uniformidade entre as empresas.</a:t>
            </a:r>
          </a:p>
          <a:p>
            <a:pPr lvl="1"/>
            <a:endParaRPr lang="pt-BR" sz="2000" dirty="0">
              <a:solidFill>
                <a:schemeClr val="tx1"/>
              </a:solidFill>
            </a:endParaRP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Conservadorismo.</a:t>
            </a:r>
          </a:p>
          <a:p>
            <a:pPr lvl="1"/>
            <a:endParaRPr lang="pt-BR" sz="2000" dirty="0">
              <a:solidFill>
                <a:schemeClr val="tx1"/>
              </a:solidFill>
            </a:endParaRP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Informação restrita.</a:t>
            </a: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5951985" y="2276984"/>
            <a:ext cx="4548064" cy="4321382"/>
          </a:xfrm>
          <a:prstGeom prst="rect">
            <a:avLst/>
          </a:prstGeom>
        </p:spPr>
        <p:txBody>
          <a:bodyPr anchor="t"/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DEPOIS DO IFRS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Elevado grau de julgamento profissional e independência da profissão contábil.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Maior flexibilidade em relação às circunstâncias específicas.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Maior transparência e disponibilidade pública de informações.</a:t>
            </a:r>
          </a:p>
        </p:txBody>
      </p:sp>
    </p:spTree>
    <p:extLst>
      <p:ext uri="{BB962C8B-B14F-4D97-AF65-F5344CB8AC3E}">
        <p14:creationId xmlns:p14="http://schemas.microsoft.com/office/powerpoint/2010/main" val="274887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064896" cy="1944216"/>
          </a:xfrm>
        </p:spPr>
        <p:txBody>
          <a:bodyPr>
            <a:normAutofit fontScale="90000"/>
          </a:bodyPr>
          <a:lstStyle/>
          <a:p>
            <a:r>
              <a:rPr lang="pt-BR" dirty="0"/>
              <a:t>Mas qual é o valor da empresa para os proprietários?</a:t>
            </a:r>
            <a:br>
              <a:rPr lang="pt-BR" sz="3200" dirty="0"/>
            </a:br>
            <a:r>
              <a:rPr lang="pt-BR" dirty="0"/>
              <a:t>O valor de mercado (VM) ou o valor contábil (VC)? 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/>
          </p:nvPr>
        </p:nvGraphicFramePr>
        <p:xfrm>
          <a:off x="2640014" y="2530820"/>
          <a:ext cx="7056437" cy="3419133"/>
        </p:xfrm>
        <a:graphic>
          <a:graphicData uri="http://schemas.openxmlformats.org/drawingml/2006/table">
            <a:tbl>
              <a:tblPr/>
              <a:tblGrid>
                <a:gridCol w="2667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EMPRESA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VM/VC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SETOR ECO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AMBEV (PN)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6,2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Alimentos e Bebidas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COTEMINAS (ON)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0,1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Têxtil 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DURATEX (ON)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1,2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Outros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LIX DA CUNHA (PN)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0,8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Construção 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LOCALIZA (ON)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3,8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Outros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NATURA (ON)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11,6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Comércio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WEG (ON)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4,0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Máquinas industriais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68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dirty="0"/>
              <a:t>  Valor de Mercado x Valor Contábil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700213"/>
            <a:ext cx="8893175" cy="3889375"/>
          </a:xfrm>
        </p:spPr>
        <p:txBody>
          <a:bodyPr/>
          <a:lstStyle/>
          <a:p>
            <a:pPr algn="just">
              <a:lnSpc>
                <a:spcPct val="95000"/>
              </a:lnSpc>
              <a:spcBef>
                <a:spcPct val="30000"/>
              </a:spcBef>
            </a:pPr>
            <a:r>
              <a:rPr lang="pt-BR" altLang="pt-BR" sz="2600" dirty="0"/>
              <a:t>Valor de mercado reflete expectativas futuras. O objetivo em finanças é maximizar o</a:t>
            </a:r>
            <a:r>
              <a:rPr lang="pt-BR" altLang="pt-BR" sz="2600" b="1" dirty="0"/>
              <a:t> valor de mercado.</a:t>
            </a:r>
          </a:p>
          <a:p>
            <a:pPr algn="just">
              <a:lnSpc>
                <a:spcPct val="95000"/>
              </a:lnSpc>
              <a:spcBef>
                <a:spcPct val="30000"/>
              </a:spcBef>
            </a:pPr>
            <a:endParaRPr lang="pt-BR" altLang="pt-BR" sz="2600" dirty="0">
              <a:solidFill>
                <a:srgbClr val="003366"/>
              </a:solidFill>
            </a:endParaRPr>
          </a:p>
          <a:p>
            <a:pPr algn="just">
              <a:lnSpc>
                <a:spcPct val="95000"/>
              </a:lnSpc>
              <a:spcBef>
                <a:spcPct val="30000"/>
              </a:spcBef>
            </a:pPr>
            <a:r>
              <a:rPr lang="pt-BR" altLang="pt-BR" sz="2600" dirty="0"/>
              <a:t>Mas a contabilidade tem uma visão retrospectiva, reportando até o momento presente, portanto </a:t>
            </a:r>
            <a:r>
              <a:rPr lang="pt-BR" altLang="pt-BR" sz="2600" b="1" dirty="0"/>
              <a:t>o valor de mercado é diferente do contábil...</a:t>
            </a:r>
          </a:p>
        </p:txBody>
      </p:sp>
    </p:spTree>
    <p:extLst>
      <p:ext uri="{BB962C8B-B14F-4D97-AF65-F5344CB8AC3E}">
        <p14:creationId xmlns:p14="http://schemas.microsoft.com/office/powerpoint/2010/main" val="16529227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362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548680"/>
            <a:ext cx="7128000" cy="1008000"/>
          </a:xfrm>
        </p:spPr>
        <p:txBody>
          <a:bodyPr>
            <a:normAutofit fontScale="90000"/>
          </a:bodyPr>
          <a:lstStyle/>
          <a:p>
            <a:r>
              <a:rPr lang="pt-BR" altLang="pt-BR" sz="4000" dirty="0"/>
              <a:t>Então, para que as informações contábeis servem?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420938"/>
            <a:ext cx="9144000" cy="3744912"/>
          </a:xfrm>
        </p:spPr>
        <p:txBody>
          <a:bodyPr>
            <a:normAutofit/>
          </a:bodyPr>
          <a:lstStyle/>
          <a:p>
            <a:pPr algn="just">
              <a:lnSpc>
                <a:spcPct val="105000"/>
              </a:lnSpc>
            </a:pPr>
            <a:r>
              <a:rPr lang="pt-BR" altLang="pt-BR" sz="2600" dirty="0"/>
              <a:t>Como um investidor consegue estimar os fluxos de caixa futuros de uma empresa?</a:t>
            </a:r>
          </a:p>
          <a:p>
            <a:pPr algn="just">
              <a:lnSpc>
                <a:spcPct val="105000"/>
              </a:lnSpc>
            </a:pPr>
            <a:r>
              <a:rPr lang="pt-BR" altLang="pt-BR" sz="2600" dirty="0"/>
              <a:t>Como um administrador pode saber quais de suas decisões aumentaram o valor da empresa?</a:t>
            </a:r>
          </a:p>
          <a:p>
            <a:pPr algn="just">
              <a:lnSpc>
                <a:spcPct val="105000"/>
              </a:lnSpc>
            </a:pPr>
            <a:r>
              <a:rPr lang="pt-BR" altLang="pt-BR" sz="2600" dirty="0"/>
              <a:t>E como o governo avalia quanto cada empresa deve pagar de impostos?</a:t>
            </a:r>
          </a:p>
          <a:p>
            <a:pPr algn="just">
              <a:lnSpc>
                <a:spcPct val="105000"/>
              </a:lnSpc>
            </a:pPr>
            <a:r>
              <a:rPr lang="pt-BR" altLang="pt-BR" sz="2600" dirty="0">
                <a:solidFill>
                  <a:srgbClr val="FF0000"/>
                </a:solidFill>
              </a:rPr>
              <a:t>É preciso entender o presente para projetar o futuro.</a:t>
            </a:r>
          </a:p>
        </p:txBody>
      </p:sp>
    </p:spTree>
    <p:extLst>
      <p:ext uri="{BB962C8B-B14F-4D97-AF65-F5344CB8AC3E}">
        <p14:creationId xmlns:p14="http://schemas.microsoft.com/office/powerpoint/2010/main" val="26526621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362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Do Valor Contábil ao Valor de Mercado</a:t>
            </a:r>
            <a:endParaRPr lang="pt-BR" altLang="pt-BR" sz="4000" dirty="0"/>
          </a:p>
        </p:txBody>
      </p:sp>
      <p:grpSp>
        <p:nvGrpSpPr>
          <p:cNvPr id="7" name="Grupo 22"/>
          <p:cNvGrpSpPr/>
          <p:nvPr/>
        </p:nvGrpSpPr>
        <p:grpSpPr>
          <a:xfrm>
            <a:off x="1703512" y="1823190"/>
            <a:ext cx="8964488" cy="4342114"/>
            <a:chOff x="215153" y="1891367"/>
            <a:chExt cx="10556856" cy="3191621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53" y="3095439"/>
              <a:ext cx="2084294" cy="1987549"/>
            </a:xfrm>
            <a:prstGeom prst="rect">
              <a:avLst/>
            </a:prstGeom>
          </p:spPr>
        </p:pic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400843" y="1907269"/>
              <a:ext cx="2371166" cy="1073898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600" b="1" dirty="0"/>
                <a:t>Valor de mercado</a:t>
              </a:r>
              <a:endParaRPr lang="it-IT" sz="1600" b="1" dirty="0"/>
            </a:p>
          </p:txBody>
        </p:sp>
        <p:sp>
          <p:nvSpPr>
            <p:cNvPr id="10" name="Seta para a direita 5"/>
            <p:cNvSpPr/>
            <p:nvPr/>
          </p:nvSpPr>
          <p:spPr>
            <a:xfrm>
              <a:off x="2322661" y="2377330"/>
              <a:ext cx="456398" cy="117474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1" name="Título 1"/>
            <p:cNvSpPr txBox="1">
              <a:spLocks/>
            </p:cNvSpPr>
            <p:nvPr/>
          </p:nvSpPr>
          <p:spPr>
            <a:xfrm>
              <a:off x="215153" y="1954306"/>
              <a:ext cx="2084294" cy="1073898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600" b="1" dirty="0"/>
                <a:t>Demonstrativos </a:t>
              </a:r>
            </a:p>
            <a:p>
              <a:pPr algn="ctr"/>
              <a:r>
                <a:rPr lang="pt-BR" sz="1600" b="1" dirty="0"/>
                <a:t>Contábeis</a:t>
              </a:r>
              <a:endParaRPr lang="it-IT" sz="1600" b="1" dirty="0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059" y="3095439"/>
              <a:ext cx="2075330" cy="1987549"/>
            </a:xfrm>
            <a:prstGeom prst="rect">
              <a:avLst/>
            </a:prstGeom>
          </p:spPr>
        </p:pic>
        <p:sp>
          <p:nvSpPr>
            <p:cNvPr id="13" name="Seta para a direita 8"/>
            <p:cNvSpPr/>
            <p:nvPr/>
          </p:nvSpPr>
          <p:spPr>
            <a:xfrm>
              <a:off x="5001493" y="2377329"/>
              <a:ext cx="428470" cy="11747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4" name="Seta para a direita 11"/>
            <p:cNvSpPr/>
            <p:nvPr/>
          </p:nvSpPr>
          <p:spPr>
            <a:xfrm>
              <a:off x="7801129" y="2370232"/>
              <a:ext cx="457200" cy="12102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5" name="Título 1"/>
            <p:cNvSpPr txBox="1">
              <a:spLocks/>
            </p:cNvSpPr>
            <p:nvPr/>
          </p:nvSpPr>
          <p:spPr>
            <a:xfrm>
              <a:off x="2779060" y="1891367"/>
              <a:ext cx="2075330" cy="110639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600" b="1" dirty="0"/>
                <a:t>Análise dos Demonstrativos.</a:t>
              </a:r>
            </a:p>
            <a:p>
              <a:pPr algn="ctr"/>
              <a:r>
                <a:rPr lang="pt-BR" sz="1600" b="1" dirty="0"/>
                <a:t>Entendimento da performance</a:t>
              </a:r>
              <a:endParaRPr lang="it-IT" sz="1600" b="1" dirty="0"/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425" y="3095439"/>
              <a:ext cx="1614704" cy="1954306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763" y="4306561"/>
              <a:ext cx="1076366" cy="743184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763" y="3091890"/>
              <a:ext cx="1076366" cy="699247"/>
            </a:xfrm>
            <a:prstGeom prst="rect">
              <a:avLst/>
            </a:prstGeom>
          </p:spPr>
        </p:pic>
        <p:sp>
          <p:nvSpPr>
            <p:cNvPr id="19" name="Título 1"/>
            <p:cNvSpPr txBox="1">
              <a:spLocks/>
            </p:cNvSpPr>
            <p:nvPr/>
          </p:nvSpPr>
          <p:spPr>
            <a:xfrm>
              <a:off x="5582364" y="1891367"/>
              <a:ext cx="2218765" cy="1136837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600" b="1" dirty="0"/>
                <a:t>Estudo do setor, dos concorrentes, dos </a:t>
              </a:r>
              <a:r>
                <a:rPr lang="pt-BR" sz="1600" b="1" dirty="0" err="1"/>
                <a:t>DFs</a:t>
              </a:r>
              <a:r>
                <a:rPr lang="pt-BR" sz="1600" b="1" dirty="0"/>
                <a:t> e elaboração de projeções</a:t>
              </a:r>
              <a:endParaRPr lang="it-IT" sz="1600" b="1" dirty="0"/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9467" y="3125133"/>
              <a:ext cx="2232213" cy="1957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64480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Objetivos dos relatórios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1268413"/>
            <a:ext cx="8785225" cy="5329237"/>
          </a:xfrm>
        </p:spPr>
        <p:txBody>
          <a:bodyPr>
            <a:normAutofit/>
          </a:bodyPr>
          <a:lstStyle/>
          <a:p>
            <a:pPr marL="252000" lvl="1">
              <a:spcBef>
                <a:spcPct val="10000"/>
              </a:spcBef>
            </a:pPr>
            <a:r>
              <a:rPr lang="pt-BR" altLang="pt-BR" sz="2100" b="1" dirty="0"/>
              <a:t>Balanço Patrimonial (BP): </a:t>
            </a:r>
          </a:p>
          <a:p>
            <a:pPr marL="766350" lvl="2" indent="-342900">
              <a:spcBef>
                <a:spcPct val="10000"/>
              </a:spcBef>
              <a:buFont typeface="Wingdings" pitchFamily="2" charset="2"/>
              <a:buChar char="ü"/>
            </a:pPr>
            <a:r>
              <a:rPr lang="pt-BR" altLang="pt-BR" sz="1800" dirty="0"/>
              <a:t>Relata a situação patrimonial e financeira da empresa, na data-base de encerramento do exercício social.</a:t>
            </a:r>
          </a:p>
          <a:p>
            <a:pPr marL="423450" lvl="2" indent="0">
              <a:spcBef>
                <a:spcPct val="10000"/>
              </a:spcBef>
              <a:buNone/>
            </a:pPr>
            <a:endParaRPr lang="pt-BR" altLang="pt-BR" dirty="0"/>
          </a:p>
          <a:p>
            <a:pPr marL="252000" lvl="1">
              <a:spcBef>
                <a:spcPct val="10000"/>
              </a:spcBef>
            </a:pPr>
            <a:r>
              <a:rPr lang="pt-BR" altLang="pt-BR" sz="2100" b="1" dirty="0"/>
              <a:t>Demonstração de Resultado do Exercício (DRE):</a:t>
            </a:r>
          </a:p>
          <a:p>
            <a:pPr marL="709200" lvl="2" indent="-285750">
              <a:spcBef>
                <a:spcPct val="10000"/>
              </a:spcBef>
              <a:buFont typeface="Wingdings" pitchFamily="2" charset="2"/>
              <a:buChar char="ü"/>
            </a:pPr>
            <a:r>
              <a:rPr lang="pt-BR" altLang="pt-BR" sz="1800" dirty="0"/>
              <a:t>Mostra quanto a empresa ganhou (lucrou) ou perdeu (prejuízo) durante o exercício social.</a:t>
            </a:r>
          </a:p>
          <a:p>
            <a:pPr marL="423450" lvl="2" indent="0">
              <a:spcBef>
                <a:spcPct val="10000"/>
              </a:spcBef>
              <a:buNone/>
            </a:pPr>
            <a:endParaRPr lang="pt-BR" altLang="pt-BR" sz="1800" dirty="0"/>
          </a:p>
          <a:p>
            <a:pPr marL="652050" lvl="2">
              <a:spcBef>
                <a:spcPct val="10000"/>
              </a:spcBef>
            </a:pPr>
            <a:endParaRPr lang="pt-BR" altLang="pt-BR" sz="1800" dirty="0"/>
          </a:p>
          <a:p>
            <a:pPr marL="252000" lvl="1">
              <a:spcBef>
                <a:spcPct val="10000"/>
              </a:spcBef>
            </a:pPr>
            <a:r>
              <a:rPr lang="pt-BR" altLang="pt-BR" sz="2100" b="1" dirty="0"/>
              <a:t>Demonstração de Fluxo de Caixa (</a:t>
            </a:r>
            <a:r>
              <a:rPr lang="pt-BR" altLang="pt-BR" sz="2100" b="1" dirty="0" err="1"/>
              <a:t>DFlCx</a:t>
            </a:r>
            <a:r>
              <a:rPr lang="pt-BR" altLang="pt-BR" sz="2100" b="1" dirty="0"/>
              <a:t>):</a:t>
            </a:r>
          </a:p>
          <a:p>
            <a:pPr marL="709200" lvl="2" indent="-285750">
              <a:spcBef>
                <a:spcPct val="10000"/>
              </a:spcBef>
              <a:buFont typeface="Wingdings" pitchFamily="2" charset="2"/>
              <a:buChar char="ü"/>
            </a:pPr>
            <a:r>
              <a:rPr lang="pt-BR" altLang="pt-BR" sz="1800" dirty="0"/>
              <a:t>Relata os pagamentos e recebimentos ocorridos durante o exercício social.</a:t>
            </a:r>
          </a:p>
          <a:p>
            <a:pPr marL="709200" lvl="2" indent="-285750">
              <a:spcBef>
                <a:spcPct val="10000"/>
              </a:spcBef>
              <a:buFont typeface="Wingdings" pitchFamily="2" charset="2"/>
              <a:buChar char="ü"/>
            </a:pPr>
            <a:r>
              <a:rPr lang="pt-BR" altLang="pt-BR" sz="1800" dirty="0"/>
              <a:t>Classificados em atividades operacionais, de investimento e de financiamento da empresa.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24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que serve a contabilidade?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1646238"/>
            <a:ext cx="9036050" cy="4176712"/>
          </a:xfrm>
        </p:spPr>
        <p:txBody>
          <a:bodyPr>
            <a:normAutofit/>
          </a:bodyPr>
          <a:lstStyle/>
          <a:p>
            <a:r>
              <a:rPr lang="pt-BR" dirty="0"/>
              <a:t>Imagine como seria pilotar um avião à noite, sem instrumentos.</a:t>
            </a:r>
          </a:p>
          <a:p>
            <a:endParaRPr lang="pt-BR" dirty="0"/>
          </a:p>
          <a:p>
            <a:r>
              <a:rPr lang="pt-BR" dirty="0"/>
              <a:t>Dirigir uma empresa sem informações seria similar: você acha que seria possível gerir uma empresa às cegas, sem saber como está seu desempenho?</a:t>
            </a:r>
          </a:p>
        </p:txBody>
      </p:sp>
    </p:spTree>
    <p:extLst>
      <p:ext uri="{BB962C8B-B14F-4D97-AF65-F5344CB8AC3E}">
        <p14:creationId xmlns:p14="http://schemas.microsoft.com/office/powerpoint/2010/main" val="1880111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1052736"/>
            <a:ext cx="7128000" cy="10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dirty="0"/>
              <a:t>Contabilidade e as decisões e estratégias empresariais:</a:t>
            </a:r>
            <a:br>
              <a:rPr lang="pt-BR" altLang="pt-BR" sz="3600" dirty="0"/>
            </a:br>
            <a:r>
              <a:rPr lang="pt-BR" altLang="pt-BR" sz="2400" dirty="0"/>
              <a:t>investimento e financiamento</a:t>
            </a:r>
            <a:br>
              <a:rPr lang="pt-BR" altLang="pt-BR" sz="3200" dirty="0"/>
            </a:br>
            <a:br>
              <a:rPr lang="pt-BR" altLang="pt-BR" sz="3200" dirty="0"/>
            </a:br>
            <a:r>
              <a:rPr lang="pt-BR" altLang="pt-BR" sz="3600" dirty="0"/>
              <a:t>Balanço Patrimonial</a:t>
            </a:r>
            <a:endParaRPr lang="pt-BR" alt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9808" t="39397" r="60192" b="37344"/>
          <a:stretch/>
        </p:blipFill>
        <p:spPr>
          <a:xfrm>
            <a:off x="3431704" y="2996953"/>
            <a:ext cx="5209058" cy="34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9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05635" y="0"/>
            <a:ext cx="8712968" cy="214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endParaRPr lang="pt-BR" sz="3000" b="1" dirty="0">
              <a:latin typeface="Arial" charset="0"/>
            </a:endParaRPr>
          </a:p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pt-BR" altLang="pt-BR" sz="28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Contabilidade e as decisões e estratégias empresariais:</a:t>
            </a:r>
            <a:br>
              <a:rPr lang="pt-BR" altLang="pt-BR" sz="28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t-BR" sz="3200" b="1" dirty="0">
                <a:solidFill>
                  <a:srgbClr val="6D6D6D"/>
                </a:solidFill>
                <a:latin typeface="+mj-lt"/>
                <a:ea typeface="+mj-ea"/>
                <a:cs typeface="+mj-cs"/>
              </a:rPr>
              <a:t>operações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pt-BR" sz="36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DEMONSTRAÇÃO DE RESULTADOS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639617" y="3004607"/>
            <a:ext cx="7581831" cy="3100319"/>
            <a:chOff x="971550" y="2708275"/>
            <a:chExt cx="7581831" cy="3313113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971550" y="2852809"/>
              <a:ext cx="6985000" cy="316857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>
                <a:solidFill>
                  <a:schemeClr val="accent2"/>
                </a:solidFill>
              </a:endParaRPr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1258888" y="2708275"/>
              <a:ext cx="6769100" cy="326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pt-BR" altLang="pt-BR" sz="2600" dirty="0"/>
                <a:t>    </a:t>
              </a:r>
              <a:r>
                <a:rPr lang="pt-BR" altLang="pt-BR" sz="1600" dirty="0"/>
                <a:t>RECEITAS LÍQUIDAS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(-) CPV/CSP/CMV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 =  RESULTADO BRUTO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(-) DESPESAS OPERACIONAIS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  =  RESULTADO OPERACIONAL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(+/-) RESULTADO NÃO OPERACIONAL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 =  RESULTADO ANTES DE IR E CONTRIB SOCIAL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(-) IR E CONTRIB SOCIAL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=   RESULTADO LÍQUIDO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 rot="1837371">
              <a:off x="4645843" y="3144701"/>
              <a:ext cx="3907538" cy="115115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3200" dirty="0"/>
                <a:t>RESULTADO DAS OPERAÇÕES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511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71464" y="404665"/>
            <a:ext cx="8712968" cy="14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28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Contabilidade e as decisões e estratégias empresariais:</a:t>
            </a:r>
            <a:br>
              <a:rPr lang="pt-BR" altLang="pt-BR" sz="28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3000" b="1" dirty="0">
                <a:solidFill>
                  <a:srgbClr val="6D6D6D"/>
                </a:solidFill>
                <a:latin typeface="Arial" charset="0"/>
              </a:rPr>
              <a:t>operações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pt-BR" sz="3000" dirty="0">
                <a:solidFill>
                  <a:srgbClr val="6D6D6D"/>
                </a:solidFill>
                <a:latin typeface="+mj-lt"/>
                <a:ea typeface="+mj-ea"/>
                <a:cs typeface="+mj-cs"/>
              </a:rPr>
              <a:t>DEMONSTRAÇÃO DE FLUXO DE CAIXA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95600" y="3573016"/>
            <a:ext cx="6985000" cy="31686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>
              <a:solidFill>
                <a:schemeClr val="accent2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761784" y="3609975"/>
            <a:ext cx="6696075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ts val="600"/>
              </a:spcBef>
            </a:pPr>
            <a:r>
              <a:rPr lang="pt-BR" altLang="pt-BR" sz="2400" dirty="0"/>
              <a:t>SALDO INICIAL DE CAIXA</a:t>
            </a:r>
          </a:p>
          <a:p>
            <a:pPr eaLnBrk="1" hangingPunct="1">
              <a:lnSpc>
                <a:spcPct val="145000"/>
              </a:lnSpc>
              <a:spcBef>
                <a:spcPts val="600"/>
              </a:spcBef>
            </a:pPr>
            <a:r>
              <a:rPr lang="pt-BR" altLang="pt-BR" sz="2400" dirty="0"/>
              <a:t>FLUXO DE CAIXA OPERACIONAL</a:t>
            </a:r>
          </a:p>
          <a:p>
            <a:pPr eaLnBrk="1" hangingPunct="1">
              <a:lnSpc>
                <a:spcPct val="145000"/>
              </a:lnSpc>
              <a:spcBef>
                <a:spcPts val="600"/>
              </a:spcBef>
            </a:pPr>
            <a:r>
              <a:rPr lang="pt-BR" altLang="pt-BR" sz="2400" dirty="0"/>
              <a:t>FLUXO DE CAIXA DE INVESTIMENTO</a:t>
            </a:r>
          </a:p>
          <a:p>
            <a:pPr eaLnBrk="1" hangingPunct="1">
              <a:lnSpc>
                <a:spcPct val="145000"/>
              </a:lnSpc>
              <a:spcBef>
                <a:spcPts val="600"/>
              </a:spcBef>
            </a:pPr>
            <a:r>
              <a:rPr lang="pt-BR" altLang="pt-BR" sz="2400" dirty="0"/>
              <a:t>FLUXO DE CAIXA DE FINANCIAMENTO</a:t>
            </a:r>
          </a:p>
          <a:p>
            <a:pPr eaLnBrk="1" hangingPunct="1">
              <a:lnSpc>
                <a:spcPct val="145000"/>
              </a:lnSpc>
              <a:spcBef>
                <a:spcPts val="600"/>
              </a:spcBef>
            </a:pPr>
            <a:r>
              <a:rPr lang="pt-BR" altLang="pt-BR" sz="2400" dirty="0"/>
              <a:t>SALDO FINAL DE CAIXA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 rot="1837371">
            <a:off x="6658429" y="3157416"/>
            <a:ext cx="3978190" cy="1077218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 dirty="0"/>
              <a:t>FONTES E USOS DE CAIXA</a:t>
            </a:r>
          </a:p>
        </p:txBody>
      </p:sp>
    </p:spTree>
    <p:extLst>
      <p:ext uri="{BB962C8B-B14F-4D97-AF65-F5344CB8AC3E}">
        <p14:creationId xmlns:p14="http://schemas.microsoft.com/office/powerpoint/2010/main" val="3032485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z="3600" dirty="0"/>
              <a:t>Interface entre BP, DRE e </a:t>
            </a:r>
            <a:r>
              <a:rPr lang="pt-BR" sz="3600" dirty="0" err="1"/>
              <a:t>DFlCx</a:t>
            </a:r>
            <a:endParaRPr lang="pt-BR" b="1" dirty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279651" y="2276476"/>
            <a:ext cx="1439863" cy="14398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351089" y="1844675"/>
            <a:ext cx="302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dirty="0"/>
              <a:t>Balanço Patrimonial Inicial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7032626" y="1844675"/>
            <a:ext cx="2800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pitchFamily="34" charset="0"/>
              </a:rPr>
              <a:t>Balanço Patrimonial Final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6816726" y="2276476"/>
            <a:ext cx="1439863" cy="14398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8401051" y="2276476"/>
            <a:ext cx="1439863" cy="14398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296" name="AutoShape 11"/>
          <p:cNvSpPr>
            <a:spLocks noChangeArrowheads="1"/>
          </p:cNvSpPr>
          <p:nvPr/>
        </p:nvSpPr>
        <p:spPr bwMode="auto">
          <a:xfrm>
            <a:off x="3359150" y="3789363"/>
            <a:ext cx="6337300" cy="792162"/>
          </a:xfrm>
          <a:prstGeom prst="curvedUpArrow">
            <a:avLst>
              <a:gd name="adj1" fmla="val 178156"/>
              <a:gd name="adj2" fmla="val 356313"/>
              <a:gd name="adj3" fmla="val 33333"/>
            </a:avLst>
          </a:prstGeom>
          <a:solidFill>
            <a:srgbClr val="FFC000"/>
          </a:solidFill>
          <a:ln w="9525">
            <a:solidFill>
              <a:srgbClr val="EAB2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1847851" y="4797426"/>
            <a:ext cx="84248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 u="sng"/>
              <a:t>Rentabilidade das operações =&gt;</a:t>
            </a:r>
            <a:r>
              <a:rPr lang="pt-BR"/>
              <a:t> Demonstração do Resultado do Exercício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b="1" u="sng"/>
              <a:t>Fontes e Usos de Caixa</a:t>
            </a:r>
            <a:r>
              <a:rPr lang="pt-BR"/>
              <a:t> =&gt; Demonstração de Fluxo de Caixa</a:t>
            </a:r>
          </a:p>
        </p:txBody>
      </p:sp>
      <p:sp>
        <p:nvSpPr>
          <p:cNvPr id="12298" name="Rectangle 4"/>
          <p:cNvSpPr>
            <a:spLocks noChangeArrowheads="1"/>
          </p:cNvSpPr>
          <p:nvPr/>
        </p:nvSpPr>
        <p:spPr bwMode="auto">
          <a:xfrm>
            <a:off x="3863976" y="2259013"/>
            <a:ext cx="1439863" cy="14398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3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328" y="131268"/>
            <a:ext cx="874767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altLang="pt-BR" sz="3200" dirty="0"/>
              <a:t>Demonstrações Financeiras Obrigatórias para Sociedades Anônimas (</a:t>
            </a:r>
            <a:r>
              <a:rPr lang="pt-BR" altLang="pt-BR" sz="3200" dirty="0" err="1"/>
              <a:t>SAs</a:t>
            </a:r>
            <a:r>
              <a:rPr lang="pt-BR" altLang="pt-BR" sz="3200" dirty="0"/>
              <a:t>)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934" y="1767449"/>
            <a:ext cx="8569325" cy="4392612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35000"/>
              </a:spcBef>
              <a:buFontTx/>
              <a:buNone/>
            </a:pPr>
            <a:r>
              <a:rPr lang="pt-BR" altLang="pt-BR" b="1" dirty="0"/>
              <a:t>Relatórios que deverão ser publicados anualmente:</a:t>
            </a:r>
          </a:p>
          <a:p>
            <a:pPr lvl="1" eaLnBrk="1" hangingPunct="1">
              <a:spcBef>
                <a:spcPct val="10000"/>
              </a:spcBef>
            </a:pPr>
            <a:r>
              <a:rPr lang="pt-BR" altLang="pt-BR" sz="2000" dirty="0"/>
              <a:t>Balanço Patrimonial (BP);</a:t>
            </a:r>
          </a:p>
          <a:p>
            <a:pPr lvl="1" eaLnBrk="1" hangingPunct="1">
              <a:spcBef>
                <a:spcPct val="10000"/>
              </a:spcBef>
            </a:pPr>
            <a:r>
              <a:rPr lang="pt-BR" altLang="pt-BR" sz="2000" dirty="0"/>
              <a:t>Demonstração de Resultado do Exercício (DRE);</a:t>
            </a:r>
          </a:p>
          <a:p>
            <a:pPr lvl="1" eaLnBrk="1" hangingPunct="1">
              <a:spcBef>
                <a:spcPct val="10000"/>
              </a:spcBef>
            </a:pPr>
            <a:r>
              <a:rPr lang="pt-BR" altLang="pt-BR" sz="2000" dirty="0"/>
              <a:t>Demonstração de Fluxos de Caixa (</a:t>
            </a:r>
            <a:r>
              <a:rPr lang="pt-BR" altLang="pt-BR" sz="2000" dirty="0" err="1"/>
              <a:t>DFlCx</a:t>
            </a:r>
            <a:r>
              <a:rPr lang="pt-BR" altLang="pt-BR" sz="2000" dirty="0"/>
              <a:t>);</a:t>
            </a:r>
          </a:p>
          <a:p>
            <a:pPr lvl="1" eaLnBrk="1" hangingPunct="1">
              <a:spcBef>
                <a:spcPct val="10000"/>
              </a:spcBef>
            </a:pPr>
            <a:r>
              <a:rPr lang="pt-BR" altLang="pt-BR" sz="2000" dirty="0"/>
              <a:t>Demonstração das Mutações do Patrimônio Líquido (sociedades anônimas de capital aberto) ou Demonstração de Lucros ou Prejuízos Acumulados (sociedades anônimas de capital fechado);</a:t>
            </a:r>
          </a:p>
          <a:p>
            <a:pPr lvl="1">
              <a:spcBef>
                <a:spcPct val="10000"/>
              </a:spcBef>
            </a:pPr>
            <a:r>
              <a:rPr lang="pt-BR" altLang="pt-BR" sz="2000" dirty="0"/>
              <a:t>Notas Explicativas e Relatórios da Administração;</a:t>
            </a:r>
          </a:p>
          <a:p>
            <a:pPr lvl="1" eaLnBrk="1" hangingPunct="1">
              <a:spcBef>
                <a:spcPct val="10000"/>
              </a:spcBef>
            </a:pPr>
            <a:r>
              <a:rPr lang="pt-BR" altLang="pt-BR" sz="2000" dirty="0"/>
              <a:t>Sociedades Anônimas de capital aberto devem apresentar também: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sz="1800" dirty="0"/>
              <a:t>Demonstração do Valor Adicionado (DVA);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sz="1800" dirty="0"/>
              <a:t>Parecer de Auditores Independentes;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sz="1800" dirty="0" err="1"/>
              <a:t>DFs</a:t>
            </a:r>
            <a:r>
              <a:rPr lang="pt-BR" altLang="pt-BR" sz="1800" dirty="0"/>
              <a:t> consolidadas;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sz="1800" dirty="0" err="1"/>
              <a:t>DFs</a:t>
            </a:r>
            <a:r>
              <a:rPr lang="pt-BR" altLang="pt-BR" sz="1800" dirty="0"/>
              <a:t> trimestrais (requisito da CVM).</a:t>
            </a:r>
          </a:p>
        </p:txBody>
      </p:sp>
    </p:spTree>
    <p:extLst>
      <p:ext uri="{BB962C8B-B14F-4D97-AF65-F5344CB8AC3E}">
        <p14:creationId xmlns:p14="http://schemas.microsoft.com/office/powerpoint/2010/main" val="104264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5"/>
          <p:cNvSpPr>
            <a:spLocks noGrp="1" noChangeArrowheads="1"/>
          </p:cNvSpPr>
          <p:nvPr>
            <p:ph type="title"/>
          </p:nvPr>
        </p:nvSpPr>
        <p:spPr>
          <a:xfrm>
            <a:off x="2052437" y="325167"/>
            <a:ext cx="9504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3600" dirty="0"/>
              <a:t>Obrigatoriedade para demais empresas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7260" y="1619531"/>
            <a:ext cx="8893175" cy="439261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pt-BR" b="1" dirty="0">
                <a:solidFill>
                  <a:srgbClr val="6D6D6D"/>
                </a:solidFill>
                <a:latin typeface="+mj-lt"/>
                <a:ea typeface="+mj-ea"/>
                <a:cs typeface="+mj-cs"/>
              </a:rPr>
              <a:t>Empresas de Grande Porte</a:t>
            </a:r>
          </a:p>
          <a:p>
            <a:pPr marL="652050" lvl="2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6D6D6D"/>
                </a:solidFill>
              </a:rPr>
              <a:t>DEFINIÇÃO: </a:t>
            </a:r>
            <a:r>
              <a:rPr lang="pt-BR" dirty="0">
                <a:solidFill>
                  <a:srgbClr val="6D6D6D"/>
                </a:solidFill>
              </a:rPr>
              <a:t>Ativo ≥ R$240 milhões ou Receita ≥ R$300 milhões.</a:t>
            </a:r>
          </a:p>
          <a:p>
            <a:pPr marL="652050" lvl="2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6D6D6D"/>
                </a:solidFill>
              </a:rPr>
              <a:t>OBRIGATORIEDADE: </a:t>
            </a:r>
            <a:r>
              <a:rPr lang="pt-BR" dirty="0">
                <a:solidFill>
                  <a:srgbClr val="6D6D6D"/>
                </a:solidFill>
              </a:rPr>
              <a:t>escrituração, elaboração e publicação das DFs no mesmo padrão que as SAs, com parecer de auditores independentes.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pt-BR" b="1" dirty="0">
              <a:solidFill>
                <a:srgbClr val="6D6D6D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300"/>
              </a:spcBef>
              <a:defRPr/>
            </a:pPr>
            <a:r>
              <a:rPr lang="pt-BR" b="1" dirty="0">
                <a:solidFill>
                  <a:srgbClr val="6D6D6D"/>
                </a:solidFill>
                <a:latin typeface="+mj-lt"/>
                <a:ea typeface="+mj-ea"/>
                <a:cs typeface="+mj-cs"/>
              </a:rPr>
              <a:t>Empresas de Pequeno e Médio Portes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6D6D6D"/>
                </a:solidFill>
              </a:rPr>
              <a:t>DEFINIÇÃO: </a:t>
            </a:r>
            <a:r>
              <a:rPr lang="pt-BR" sz="2000" dirty="0">
                <a:solidFill>
                  <a:srgbClr val="6D6D6D"/>
                </a:solidFill>
              </a:rPr>
              <a:t>Ativo ≤ R$240 milhões ou Receita ≤ R$300 milhões (este grupo inclui SAs fechadas não definidas como grande porte).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6D6D6D"/>
                </a:solidFill>
              </a:rPr>
              <a:t>OBRIGATORIEDADE: </a:t>
            </a:r>
            <a:r>
              <a:rPr lang="pt-BR" sz="2000" dirty="0">
                <a:solidFill>
                  <a:srgbClr val="6D6D6D"/>
                </a:solidFill>
              </a:rPr>
              <a:t>desde que não tenham obrigação pública de prestação de contas, devem elaborar BP, DRE e </a:t>
            </a:r>
            <a:r>
              <a:rPr lang="pt-BR" sz="2000" dirty="0" err="1">
                <a:solidFill>
                  <a:srgbClr val="6D6D6D"/>
                </a:solidFill>
              </a:rPr>
              <a:t>DLPAc</a:t>
            </a:r>
            <a:r>
              <a:rPr lang="pt-BR" sz="2000" dirty="0">
                <a:solidFill>
                  <a:srgbClr val="6D6D6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6780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dirty="0"/>
              <a:t>Balanço Patrimonial</a:t>
            </a:r>
            <a:endParaRPr lang="pt-BR" altLang="pt-BR" sz="3600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-1" y="1989138"/>
            <a:ext cx="11648661" cy="3095625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lvl="1" eaLnBrk="1" hangingPunct="1"/>
            <a:r>
              <a:rPr lang="pt-BR" altLang="pt-BR" sz="2600" dirty="0"/>
              <a:t>Reflete a posição financeira da empresa em um determinado momento.</a:t>
            </a:r>
          </a:p>
          <a:p>
            <a:pPr lvl="1" eaLnBrk="1" hangingPunct="1"/>
            <a:r>
              <a:rPr lang="pt-BR" altLang="pt-BR" sz="2600" dirty="0"/>
              <a:t>Os valores à esquerda indicam os bens e direitos da empresa, expressos em moeda. Compõem o Ativo.</a:t>
            </a:r>
          </a:p>
          <a:p>
            <a:pPr lvl="1" eaLnBrk="1" hangingPunct="1"/>
            <a:r>
              <a:rPr lang="pt-BR" altLang="pt-BR" sz="2600" dirty="0"/>
              <a:t>Os valores à direita indicam as fontes de recursos, formam o Passivo (exigível) + Patrimônio Líquido (PL).</a:t>
            </a:r>
          </a:p>
        </p:txBody>
      </p:sp>
    </p:spTree>
    <p:extLst>
      <p:ext uri="{BB962C8B-B14F-4D97-AF65-F5344CB8AC3E}">
        <p14:creationId xmlns:p14="http://schemas.microsoft.com/office/powerpoint/2010/main" val="124335654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248401" y="1600200"/>
            <a:ext cx="2511425" cy="3773488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 sz="2400">
              <a:solidFill>
                <a:schemeClr val="accent2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495600" y="379879"/>
            <a:ext cx="69127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5000"/>
              </a:lnSpc>
              <a:spcBef>
                <a:spcPct val="0"/>
              </a:spcBef>
              <a:defRPr/>
            </a:pPr>
            <a:r>
              <a:rPr lang="pt-BR" sz="40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BALANÇO PATRIMONIAL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383339" y="3284539"/>
            <a:ext cx="2160587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altLang="pt-BR" sz="2600" dirty="0"/>
              <a:t>CAPITAL PRÓPRIO (Patrimônio Líquido, PL)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240464" y="1066801"/>
            <a:ext cx="2663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/>
              <a:t>PASSIVO e PL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5664200" y="34290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5664200" y="32131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172200" y="1844676"/>
            <a:ext cx="2590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600" dirty="0"/>
              <a:t>CAPITAL DE TERCEIROS (exigível)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6240463" y="3213100"/>
            <a:ext cx="2438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971800" y="1600200"/>
            <a:ext cx="2438400" cy="37734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>
              <a:solidFill>
                <a:schemeClr val="accent2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143251" y="2565401"/>
            <a:ext cx="20161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altLang="pt-BR" sz="2600"/>
              <a:t>BENS E DIREITOS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276600" y="1066801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/>
              <a:t>ATIVO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463800" y="5504512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pt-BR" altLang="pt-BR" sz="2400" dirty="0"/>
              <a:t>O Ativo é sempre igual à soma do Passivo e do PL.</a:t>
            </a:r>
          </a:p>
        </p:txBody>
      </p:sp>
    </p:spTree>
    <p:extLst>
      <p:ext uri="{BB962C8B-B14F-4D97-AF65-F5344CB8AC3E}">
        <p14:creationId xmlns:p14="http://schemas.microsoft.com/office/powerpoint/2010/main" val="812528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pt-BR" altLang="pt-BR" sz="3600" dirty="0">
                <a:latin typeface="Arial" panose="020B0604020202020204" pitchFamily="34" charset="0"/>
              </a:rPr>
              <a:t> </a:t>
            </a:r>
            <a:r>
              <a:rPr lang="pt-BR" altLang="pt-BR" sz="3600" dirty="0"/>
              <a:t>Perceba que: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14283" y="1549960"/>
            <a:ext cx="7772400" cy="1931988"/>
          </a:xfrm>
        </p:spPr>
        <p:txBody>
          <a:bodyPr>
            <a:normAutofit lnSpcReduction="10000"/>
          </a:bodyPr>
          <a:lstStyle/>
          <a:p>
            <a:pPr marL="0" indent="0" defTabSz="952500">
              <a:lnSpc>
                <a:spcPct val="40000"/>
              </a:lnSpc>
              <a:buNone/>
            </a:pPr>
            <a:endParaRPr lang="pt-BR" altLang="pt-BR" sz="2400" dirty="0">
              <a:latin typeface="Arial" panose="020B0604020202020204" pitchFamily="34" charset="0"/>
            </a:endParaRPr>
          </a:p>
          <a:p>
            <a:r>
              <a:rPr lang="pt-BR" dirty="0"/>
              <a:t>ATIVO = PASSIVO EXIGÍVEL + PATRIMÔNIO LÍQUIDO</a:t>
            </a:r>
          </a:p>
          <a:p>
            <a:r>
              <a:rPr lang="pt-BR" dirty="0"/>
              <a:t>Isso ocorre porque todo o dinheiro investido nos ativos foi financiado pelos sócios (patrimônio líquido) ou por algum instrumento que gerou obrigações (passivo).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1239" y="3789363"/>
            <a:ext cx="3744913" cy="2160587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32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Bens e direitos</a:t>
            </a:r>
          </a:p>
          <a:p>
            <a:pPr algn="ctr">
              <a:defRPr/>
            </a:pPr>
            <a:r>
              <a:rPr lang="pt-BR" sz="32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possuídos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67438" y="3789364"/>
            <a:ext cx="3816350" cy="216058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Fontes de </a:t>
            </a:r>
          </a:p>
          <a:p>
            <a:pPr algn="ctr">
              <a:defRPr/>
            </a:pPr>
            <a:r>
              <a:rPr lang="pt-BR" sz="24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recursos utilizados</a:t>
            </a:r>
          </a:p>
          <a:p>
            <a:pPr algn="ctr">
              <a:defRPr/>
            </a:pPr>
            <a:r>
              <a:rPr lang="pt-BR" sz="24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para a aquisição </a:t>
            </a:r>
          </a:p>
          <a:p>
            <a:pPr algn="ctr">
              <a:defRPr/>
            </a:pPr>
            <a:r>
              <a:rPr lang="pt-BR" sz="24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 bens e</a:t>
            </a:r>
          </a:p>
          <a:p>
            <a:pPr algn="ctr">
              <a:defRPr/>
            </a:pPr>
            <a:r>
              <a:rPr lang="pt-BR" sz="24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direitos</a:t>
            </a:r>
          </a:p>
        </p:txBody>
      </p:sp>
    </p:spTree>
    <p:extLst>
      <p:ext uri="{BB962C8B-B14F-4D97-AF65-F5344CB8AC3E}">
        <p14:creationId xmlns:p14="http://schemas.microsoft.com/office/powerpoint/2010/main" val="484801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463826" y="307837"/>
            <a:ext cx="11555896" cy="521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/>
              <a:t>ATIVO</a:t>
            </a:r>
            <a:endParaRPr lang="pt-BR" sz="3200" dirty="0"/>
          </a:p>
          <a:p>
            <a:endParaRPr lang="pt-BR" sz="3200" b="1" dirty="0"/>
          </a:p>
          <a:p>
            <a:endParaRPr lang="pt-BR" sz="3200" b="1" dirty="0"/>
          </a:p>
          <a:p>
            <a:r>
              <a:rPr lang="pt-BR" sz="3200" b="1" dirty="0"/>
              <a:t>Definição:  Conjunto de recursos (bens e direitos) mensuráveis em dinheiro que são controlados pela entidade, decorrentes de eventos passados e que representam benéficos econômicos presentes ou futuros para a entidade.</a:t>
            </a:r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717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0" y="1557338"/>
            <a:ext cx="8229600" cy="3560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pt-BR" altLang="pt-BR" dirty="0"/>
              <a:t>“...o objetivo das demonstrações contábeis é fornecer informações contábeis-financeiras da entidade que sejam úteis...” 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altLang="pt-BR" sz="2400" dirty="0"/>
              <a:t>(</a:t>
            </a:r>
            <a:r>
              <a:rPr lang="pt-BR" sz="2400" dirty="0">
                <a:hlinkClick r:id="rId3"/>
              </a:rPr>
              <a:t>Comitê de Pronunciamentos Contábeis CPC 00</a:t>
            </a:r>
            <a:r>
              <a:rPr lang="pt-BR" altLang="pt-BR" sz="2400" dirty="0"/>
              <a:t>)</a:t>
            </a:r>
            <a:r>
              <a:rPr lang="pt-BR" altLang="pt-BR" sz="2400" i="1" dirty="0"/>
              <a:t>.</a:t>
            </a:r>
          </a:p>
          <a:p>
            <a:pPr algn="just">
              <a:lnSpc>
                <a:spcPct val="110000"/>
              </a:lnSpc>
            </a:pPr>
            <a:endParaRPr lang="pt-BR" altLang="pt-BR" sz="2400" dirty="0">
              <a:solidFill>
                <a:srgbClr val="99FF66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t-BR" altLang="pt-BR" dirty="0"/>
              <a:t>A contabilidade é a linguagem que descreve o que ocorre nas empresas.</a:t>
            </a:r>
          </a:p>
          <a:p>
            <a:endParaRPr lang="pt-BR" altLang="pt-BR" dirty="0"/>
          </a:p>
        </p:txBody>
      </p:sp>
      <p:sp>
        <p:nvSpPr>
          <p:cNvPr id="4" name="Título 4"/>
          <p:cNvSpPr txBox="1">
            <a:spLocks/>
          </p:cNvSpPr>
          <p:nvPr/>
        </p:nvSpPr>
        <p:spPr bwMode="auto">
          <a:xfrm>
            <a:off x="335361" y="188640"/>
            <a:ext cx="532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pt-BR" sz="40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Contabilidade</a:t>
            </a:r>
          </a:p>
        </p:txBody>
      </p:sp>
    </p:spTree>
    <p:extLst>
      <p:ext uri="{BB962C8B-B14F-4D97-AF65-F5344CB8AC3E}">
        <p14:creationId xmlns:p14="http://schemas.microsoft.com/office/powerpoint/2010/main" val="625718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19536" y="404665"/>
            <a:ext cx="6335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Características necessárias para reconhecimento de um Ativo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986384" y="2121526"/>
            <a:ext cx="2021384" cy="35086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>
              <a:solidFill>
                <a:schemeClr val="accent2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197522" y="3140969"/>
            <a:ext cx="166623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altLang="pt-BR" sz="2400" dirty="0"/>
              <a:t>BENS E DIREITOS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4269684" y="2121526"/>
            <a:ext cx="6125567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Para ser ativo, o bem ou direito: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900" dirty="0"/>
              <a:t>deve ser mensurável financeiramente com razoável grau de precisão;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900" dirty="0"/>
              <a:t>deve ter potencial para prover benefícios futuros;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900" dirty="0"/>
              <a:t>a empresa deve ter assumido os riscos e os benefícios do ativo;</a:t>
            </a:r>
          </a:p>
          <a:p>
            <a:pPr marL="108585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900" dirty="0"/>
              <a:t>o ativo deve estar sob o completo controle da empresa.</a:t>
            </a:r>
          </a:p>
        </p:txBody>
      </p:sp>
    </p:spTree>
    <p:extLst>
      <p:ext uri="{BB962C8B-B14F-4D97-AF65-F5344CB8AC3E}">
        <p14:creationId xmlns:p14="http://schemas.microsoft.com/office/powerpoint/2010/main" val="3843975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19536" y="404665"/>
            <a:ext cx="6335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Características necessárias para reconhecimento de um Passivo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919536" y="2708921"/>
            <a:ext cx="554461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Um passivo é uma promessa de pagamento devida em algum momento determinado no futuro, que pode ser estimada com razoável grau de precisão e que está sob a responsabilidade completa da companhia.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Como é devida, não inclui o capital próprio.</a:t>
            </a:r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  <p:grpSp>
        <p:nvGrpSpPr>
          <p:cNvPr id="2" name="Grupo 1"/>
          <p:cNvGrpSpPr/>
          <p:nvPr/>
        </p:nvGrpSpPr>
        <p:grpSpPr>
          <a:xfrm>
            <a:off x="7729703" y="2050855"/>
            <a:ext cx="2590800" cy="3773488"/>
            <a:chOff x="222248" y="1831312"/>
            <a:chExt cx="2590800" cy="3773488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61936" y="1831312"/>
              <a:ext cx="2511425" cy="3773488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 sz="2400">
                <a:solidFill>
                  <a:schemeClr val="accent2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61936" y="3356992"/>
              <a:ext cx="24384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22248" y="1977857"/>
              <a:ext cx="2590800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600" dirty="0"/>
                <a:t>PASSIVO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BR" altLang="pt-BR" sz="2600" dirty="0"/>
                <a:t>(exigível)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5775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19536" y="404664"/>
            <a:ext cx="63359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Características necessárias para reconhecimento do Patrimônio Líquido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775520" y="2420889"/>
            <a:ext cx="5544616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Patrimônio Líquido é o que sobra para os sócios, depois de atendidas as demandas das outras fontes de financiamento.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É formado por...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capital;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e por ganhos retidos, que são importante forma de financiamento das empresas.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7773988" y="1963752"/>
            <a:ext cx="2511425" cy="3773488"/>
            <a:chOff x="261936" y="1831312"/>
            <a:chExt cx="2511425" cy="3773488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61936" y="1831312"/>
              <a:ext cx="2511425" cy="3773488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 sz="2400">
                <a:solidFill>
                  <a:schemeClr val="accent2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61936" y="3356992"/>
              <a:ext cx="24384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37354" y="3733805"/>
              <a:ext cx="2160587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pt-BR" altLang="pt-BR" sz="2600" dirty="0"/>
                <a:t>Patrimônio Líquido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930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495600" y="1628800"/>
            <a:ext cx="3340754" cy="4468336"/>
            <a:chOff x="971600" y="1412776"/>
            <a:chExt cx="3340754" cy="4684360"/>
          </a:xfrm>
        </p:grpSpPr>
        <p:sp>
          <p:nvSpPr>
            <p:cNvPr id="28674" name="Rectangle 2"/>
            <p:cNvSpPr>
              <a:spLocks noChangeArrowheads="1"/>
            </p:cNvSpPr>
            <p:nvPr/>
          </p:nvSpPr>
          <p:spPr bwMode="auto">
            <a:xfrm>
              <a:off x="971600" y="1412776"/>
              <a:ext cx="3333389" cy="2145650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>
                <a:solidFill>
                  <a:schemeClr val="accent2"/>
                </a:solidFill>
              </a:endParaRPr>
            </a:p>
          </p:txBody>
        </p:sp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980438" y="3632413"/>
              <a:ext cx="3331916" cy="2464723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 sz="2400">
                <a:solidFill>
                  <a:schemeClr val="accent2"/>
                </a:solidFill>
              </a:endParaRPr>
            </a:p>
          </p:txBody>
        </p:sp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1171927" y="2038590"/>
              <a:ext cx="2337644" cy="48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400" b="1" dirty="0"/>
                <a:t>CIRCULANTE</a:t>
              </a:r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1121108" y="3746441"/>
              <a:ext cx="3034371" cy="212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400" b="1" dirty="0"/>
                <a:t>NÃO CIRCULANTE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BR" altLang="pt-BR" sz="2000" dirty="0"/>
                <a:t>Realizável a LP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pt-BR" altLang="pt-BR" sz="2000" dirty="0"/>
                <a:t>Investimentos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pt-BR" altLang="pt-BR" sz="2000" dirty="0"/>
                <a:t>Imobilizado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pt-BR" altLang="pt-BR" sz="2000" dirty="0"/>
                <a:t>Intangível 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904112" y="1628801"/>
            <a:ext cx="3504256" cy="4478633"/>
            <a:chOff x="4380112" y="1412776"/>
            <a:chExt cx="3504256" cy="4695155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4380112" y="1412776"/>
              <a:ext cx="3473324" cy="97879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solidFill>
                  <a:schemeClr val="accent2"/>
                </a:solidFill>
              </a:endParaRPr>
            </a:p>
            <a:p>
              <a:pPr eaLnBrk="1" hangingPunct="1"/>
              <a:endParaRPr lang="pt-BR" altLang="pt-BR" sz="2400">
                <a:solidFill>
                  <a:schemeClr val="accent2"/>
                </a:solidFill>
              </a:endParaRP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4446396" y="1622408"/>
              <a:ext cx="2686744" cy="48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0" b="1"/>
                <a:t>CIRCULANTE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4380112" y="3439737"/>
              <a:ext cx="3504256" cy="265739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 sz="2400">
                <a:solidFill>
                  <a:schemeClr val="accent2"/>
                </a:solidFill>
              </a:endParaRPr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4380112" y="3720275"/>
              <a:ext cx="3451228" cy="238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400" b="1" dirty="0"/>
                <a:t>PATRIMÔNIO LÍQUIDO</a:t>
              </a:r>
            </a:p>
            <a:p>
              <a:pPr eaLnBrk="1" hangingPunct="1"/>
              <a:r>
                <a:rPr lang="pt-BR" altLang="pt-BR" sz="2000" dirty="0"/>
                <a:t>Capital </a:t>
              </a:r>
            </a:p>
            <a:p>
              <a:pPr eaLnBrk="1" hangingPunct="1"/>
              <a:r>
                <a:rPr lang="pt-BR" altLang="pt-BR" sz="2000" dirty="0"/>
                <a:t>Reservas de Capital</a:t>
              </a:r>
            </a:p>
            <a:p>
              <a:pPr eaLnBrk="1" hangingPunct="1"/>
              <a:r>
                <a:rPr lang="pt-BR" altLang="pt-BR" sz="2000" dirty="0"/>
                <a:t>Reservas de Lucro</a:t>
              </a:r>
            </a:p>
            <a:p>
              <a:pPr eaLnBrk="1" hangingPunct="1"/>
              <a:r>
                <a:rPr lang="pt-BR" altLang="pt-BR" sz="2000" dirty="0"/>
                <a:t>Ajustes de Avaliação Patrimonial</a:t>
              </a:r>
              <a:r>
                <a:rPr lang="pt-BR" altLang="pt-BR" sz="1600" dirty="0"/>
                <a:t>     </a:t>
              </a:r>
            </a:p>
            <a:p>
              <a:pPr eaLnBrk="1" hangingPunct="1"/>
              <a:r>
                <a:rPr lang="pt-BR" altLang="pt-BR" dirty="0"/>
                <a:t>       </a:t>
              </a:r>
              <a:endParaRPr lang="pt-BR" altLang="pt-BR" sz="1400" dirty="0"/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4380112" y="2460938"/>
              <a:ext cx="3504256" cy="887855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  <a:p>
              <a:pPr eaLnBrk="1" hangingPunct="1"/>
              <a:endParaRPr lang="pt-BR" altLang="pt-BR" sz="2400"/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4446396" y="2670571"/>
              <a:ext cx="3281834" cy="48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0" b="1"/>
                <a:t>NÃO CIRCULANTE</a:t>
              </a:r>
            </a:p>
          </p:txBody>
        </p:sp>
      </p:grpSp>
      <p:sp>
        <p:nvSpPr>
          <p:cNvPr id="28684" name="Rectangle 3"/>
          <p:cNvSpPr>
            <a:spLocks noChangeArrowheads="1"/>
          </p:cNvSpPr>
          <p:nvPr/>
        </p:nvSpPr>
        <p:spPr bwMode="auto">
          <a:xfrm>
            <a:off x="1847850" y="392043"/>
            <a:ext cx="856863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0"/>
              </a:spcBef>
              <a:defRPr/>
            </a:pPr>
            <a:r>
              <a:rPr lang="pt-BR" altLang="pt-BR" sz="36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Organização do Balanço Patrimonial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35094" y="1015230"/>
            <a:ext cx="33160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ATIVO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874548" y="1015230"/>
            <a:ext cx="350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PASSIVO e PL</a:t>
            </a:r>
          </a:p>
        </p:txBody>
      </p:sp>
    </p:spTree>
    <p:extLst>
      <p:ext uri="{BB962C8B-B14F-4D97-AF65-F5344CB8AC3E}">
        <p14:creationId xmlns:p14="http://schemas.microsoft.com/office/powerpoint/2010/main" val="2606943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351584" y="2420889"/>
            <a:ext cx="2016224" cy="3878189"/>
            <a:chOff x="971597" y="2424993"/>
            <a:chExt cx="3225558" cy="4598202"/>
          </a:xfrm>
        </p:grpSpPr>
        <p:sp>
          <p:nvSpPr>
            <p:cNvPr id="28674" name="Rectangle 2"/>
            <p:cNvSpPr>
              <a:spLocks noChangeArrowheads="1"/>
            </p:cNvSpPr>
            <p:nvPr/>
          </p:nvSpPr>
          <p:spPr bwMode="auto">
            <a:xfrm>
              <a:off x="971597" y="2424993"/>
              <a:ext cx="3225558" cy="2732057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>
                <a:solidFill>
                  <a:schemeClr val="accent2"/>
                </a:solidFill>
              </a:endParaRPr>
            </a:p>
          </p:txBody>
        </p:sp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971597" y="5327804"/>
              <a:ext cx="3225558" cy="1695391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 sz="2400">
                <a:solidFill>
                  <a:schemeClr val="accent2"/>
                </a:solidFill>
              </a:endParaRPr>
            </a:p>
          </p:txBody>
        </p:sp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1204867" y="2653683"/>
              <a:ext cx="2337644" cy="364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 dirty="0"/>
                <a:t>CIRCULANTE</a:t>
              </a:r>
            </a:p>
          </p:txBody>
        </p:sp>
      </p:grpSp>
      <p:sp>
        <p:nvSpPr>
          <p:cNvPr id="28684" name="Rectangle 3"/>
          <p:cNvSpPr>
            <a:spLocks noChangeArrowheads="1"/>
          </p:cNvSpPr>
          <p:nvPr/>
        </p:nvSpPr>
        <p:spPr bwMode="auto">
          <a:xfrm>
            <a:off x="1835441" y="529700"/>
            <a:ext cx="505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36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Classificação do Ativo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896039" y="1436747"/>
            <a:ext cx="55446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913417" y="1700808"/>
            <a:ext cx="5160401" cy="394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000" indent="-342900" algn="just">
              <a:lnSpc>
                <a:spcPct val="90000"/>
              </a:lnSpc>
              <a:spcBef>
                <a:spcPts val="12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rgbClr val="6D6D6D"/>
                </a:solidFill>
                <a:latin typeface="+mj-lt"/>
              </a:rPr>
              <a:t>O Ativo é organizado por ordem decrescente de liquidez.</a:t>
            </a:r>
          </a:p>
          <a:p>
            <a:pPr marL="216000" indent="-342900" algn="just">
              <a:lnSpc>
                <a:spcPct val="90000"/>
              </a:lnSpc>
              <a:spcBef>
                <a:spcPts val="12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rgbClr val="6D6D6D"/>
                </a:solidFill>
                <a:latin typeface="+mj-lt"/>
              </a:rPr>
              <a:t>ATIVO CIRCULANTE: </a:t>
            </a:r>
            <a:r>
              <a:rPr lang="pt-BR" sz="2800" dirty="0">
                <a:solidFill>
                  <a:srgbClr val="6D6D6D"/>
                </a:solidFill>
                <a:latin typeface="+mj-lt"/>
              </a:rPr>
              <a:t>compõem o </a:t>
            </a:r>
            <a:r>
              <a:rPr lang="pt-BR" sz="2800" b="1" dirty="0">
                <a:solidFill>
                  <a:srgbClr val="6D6D6D"/>
                </a:solidFill>
                <a:latin typeface="+mj-lt"/>
              </a:rPr>
              <a:t>ativo circulante </a:t>
            </a:r>
            <a:r>
              <a:rPr lang="pt-BR" sz="2800" dirty="0">
                <a:solidFill>
                  <a:srgbClr val="6D6D6D"/>
                </a:solidFill>
                <a:latin typeface="+mj-lt"/>
              </a:rPr>
              <a:t>bens ou direitos que provavelmente se transformarão em dinheiro ou serão consumidos num período inferior a um ano (ou ao ciclo operacional da empresa).</a:t>
            </a:r>
          </a:p>
          <a:p>
            <a:pPr marL="216000" indent="-342900">
              <a:lnSpc>
                <a:spcPct val="90000"/>
              </a:lnSpc>
              <a:spcBef>
                <a:spcPts val="600"/>
              </a:spcBef>
              <a:buSzPct val="85000"/>
              <a:buFont typeface="Arial" pitchFamily="34" charset="0"/>
              <a:buChar char="•"/>
              <a:defRPr/>
            </a:pPr>
            <a:endParaRPr lang="pt-BR" b="1" dirty="0">
              <a:solidFill>
                <a:srgbClr val="6D6D6D"/>
              </a:solidFill>
              <a:latin typeface="+mj-lt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279577" y="1948855"/>
            <a:ext cx="2011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ATIVO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423592" y="2924945"/>
            <a:ext cx="19752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dirty="0"/>
              <a:t>Caixa </a:t>
            </a:r>
          </a:p>
          <a:p>
            <a:pPr>
              <a:spcBef>
                <a:spcPct val="50000"/>
              </a:spcBef>
            </a:pPr>
            <a:r>
              <a:rPr lang="pt-BR" altLang="pt-BR" sz="1600" dirty="0"/>
              <a:t>Aplicações Financeiras</a:t>
            </a:r>
          </a:p>
          <a:p>
            <a:pPr>
              <a:spcBef>
                <a:spcPct val="50000"/>
              </a:spcBef>
            </a:pPr>
            <a:r>
              <a:rPr lang="pt-BR" altLang="pt-BR" sz="1600" dirty="0"/>
              <a:t>Contas a receber</a:t>
            </a:r>
          </a:p>
          <a:p>
            <a:pPr>
              <a:spcBef>
                <a:spcPct val="50000"/>
              </a:spcBef>
            </a:pPr>
            <a:r>
              <a:rPr lang="pt-BR" altLang="pt-BR" sz="1600" dirty="0"/>
              <a:t>Estoques</a:t>
            </a:r>
          </a:p>
        </p:txBody>
      </p:sp>
    </p:spTree>
    <p:extLst>
      <p:ext uri="{BB962C8B-B14F-4D97-AF65-F5344CB8AC3E}">
        <p14:creationId xmlns:p14="http://schemas.microsoft.com/office/powerpoint/2010/main" val="2960650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3"/>
          <p:cNvSpPr>
            <a:spLocks noChangeArrowheads="1"/>
          </p:cNvSpPr>
          <p:nvPr/>
        </p:nvSpPr>
        <p:spPr bwMode="auto">
          <a:xfrm>
            <a:off x="1835441" y="529700"/>
            <a:ext cx="505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36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Classificação do Ativo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896039" y="1436747"/>
            <a:ext cx="55446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151785" y="1628800"/>
            <a:ext cx="64087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000" indent="-342900" algn="just">
              <a:lnSpc>
                <a:spcPct val="90000"/>
              </a:lnSpc>
              <a:spcBef>
                <a:spcPts val="6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6D6D6D"/>
                </a:solidFill>
              </a:rPr>
              <a:t>ATIVO NÃO CIRCULANTE: </a:t>
            </a:r>
            <a:r>
              <a:rPr lang="pt-BR" sz="2000" dirty="0">
                <a:solidFill>
                  <a:srgbClr val="6D6D6D"/>
                </a:solidFill>
              </a:rPr>
              <a:t>contém 4 subcontas:</a:t>
            </a:r>
            <a:endParaRPr lang="pt-BR" sz="2000" b="1" dirty="0">
              <a:solidFill>
                <a:srgbClr val="6D6D6D"/>
              </a:solidFill>
            </a:endParaRPr>
          </a:p>
          <a:p>
            <a:pPr marL="565200" lvl="1" indent="-324000" algn="just">
              <a:lnSpc>
                <a:spcPct val="90000"/>
              </a:lnSpc>
              <a:spcBef>
                <a:spcPts val="6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6D6D6D"/>
                </a:solidFill>
              </a:rPr>
              <a:t>O</a:t>
            </a:r>
            <a:r>
              <a:rPr lang="pt-BR" sz="2000" b="1" dirty="0">
                <a:solidFill>
                  <a:srgbClr val="6D6D6D"/>
                </a:solidFill>
              </a:rPr>
              <a:t> Realizável a Longo Prazo </a:t>
            </a:r>
            <a:r>
              <a:rPr lang="pt-BR" sz="2000" dirty="0">
                <a:solidFill>
                  <a:srgbClr val="6D6D6D"/>
                </a:solidFill>
              </a:rPr>
              <a:t>contém bens ou direitos que se espera que se transformem em dinheiro num período superior a um ano (ou ao ciclo operacional da empresa).</a:t>
            </a:r>
          </a:p>
          <a:p>
            <a:pPr marL="565200" lvl="1" indent="-324000" algn="just">
              <a:lnSpc>
                <a:spcPct val="90000"/>
              </a:lnSpc>
              <a:spcBef>
                <a:spcPts val="6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6D6D6D"/>
                </a:solidFill>
              </a:rPr>
              <a:t>Em</a:t>
            </a:r>
            <a:r>
              <a:rPr lang="pt-BR" sz="2000" b="1" dirty="0">
                <a:solidFill>
                  <a:srgbClr val="6D6D6D"/>
                </a:solidFill>
              </a:rPr>
              <a:t> Investimentos </a:t>
            </a:r>
            <a:r>
              <a:rPr lang="pt-BR" sz="2000" dirty="0">
                <a:solidFill>
                  <a:srgbClr val="6D6D6D"/>
                </a:solidFill>
              </a:rPr>
              <a:t>estão bens ou direitos não essenciais à atividade operacional da empresa.</a:t>
            </a:r>
          </a:p>
          <a:p>
            <a:pPr marL="565200" lvl="1" indent="-324000" algn="just">
              <a:lnSpc>
                <a:spcPct val="90000"/>
              </a:lnSpc>
              <a:spcBef>
                <a:spcPts val="6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6D6D6D"/>
                </a:solidFill>
              </a:rPr>
              <a:t>O </a:t>
            </a:r>
            <a:r>
              <a:rPr lang="pt-BR" sz="2000" b="1" dirty="0">
                <a:solidFill>
                  <a:srgbClr val="6D6D6D"/>
                </a:solidFill>
              </a:rPr>
              <a:t>Imobilizado </a:t>
            </a:r>
            <a:r>
              <a:rPr lang="pt-BR" sz="2000" dirty="0">
                <a:solidFill>
                  <a:srgbClr val="6D6D6D"/>
                </a:solidFill>
              </a:rPr>
              <a:t>contém</a:t>
            </a:r>
            <a:r>
              <a:rPr lang="pt-BR" sz="2000" b="1" dirty="0">
                <a:solidFill>
                  <a:srgbClr val="6D6D6D"/>
                </a:solidFill>
              </a:rPr>
              <a:t> </a:t>
            </a:r>
            <a:r>
              <a:rPr lang="pt-BR" sz="2000" dirty="0">
                <a:solidFill>
                  <a:srgbClr val="6D6D6D"/>
                </a:solidFill>
              </a:rPr>
              <a:t>bens que compõem a infraestrutura necessária para a operação da empresa. </a:t>
            </a:r>
          </a:p>
          <a:p>
            <a:pPr marL="565200" lvl="1" indent="-324000" algn="just">
              <a:lnSpc>
                <a:spcPct val="90000"/>
              </a:lnSpc>
              <a:spcBef>
                <a:spcPts val="6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6D6D6D"/>
                </a:solidFill>
              </a:rPr>
              <a:t>No ativo </a:t>
            </a:r>
            <a:r>
              <a:rPr lang="pt-BR" sz="2000" b="1" dirty="0">
                <a:solidFill>
                  <a:srgbClr val="6D6D6D"/>
                </a:solidFill>
              </a:rPr>
              <a:t>Intangível </a:t>
            </a:r>
            <a:r>
              <a:rPr lang="pt-BR" sz="2000" dirty="0">
                <a:solidFill>
                  <a:srgbClr val="6D6D6D"/>
                </a:solidFill>
              </a:rPr>
              <a:t>estão os ativos incorpóreos adquiridos.</a:t>
            </a:r>
          </a:p>
          <a:p>
            <a:pPr marL="565200" lvl="1" indent="-324000" algn="just">
              <a:lnSpc>
                <a:spcPct val="90000"/>
              </a:lnSpc>
              <a:spcBef>
                <a:spcPts val="6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6D6D6D"/>
                </a:solidFill>
              </a:rPr>
              <a:t>As subcontas </a:t>
            </a:r>
            <a:r>
              <a:rPr lang="pt-BR" sz="2000" b="1" dirty="0">
                <a:solidFill>
                  <a:srgbClr val="6D6D6D"/>
                </a:solidFill>
              </a:rPr>
              <a:t>Investimentos</a:t>
            </a:r>
            <a:r>
              <a:rPr lang="pt-BR" sz="2000" dirty="0">
                <a:solidFill>
                  <a:srgbClr val="6D6D6D"/>
                </a:solidFill>
              </a:rPr>
              <a:t>, </a:t>
            </a:r>
            <a:r>
              <a:rPr lang="pt-BR" sz="2000" b="1" dirty="0">
                <a:solidFill>
                  <a:srgbClr val="6D6D6D"/>
                </a:solidFill>
              </a:rPr>
              <a:t>Imobilizado</a:t>
            </a:r>
            <a:r>
              <a:rPr lang="pt-BR" sz="2000" dirty="0">
                <a:solidFill>
                  <a:srgbClr val="6D6D6D"/>
                </a:solidFill>
              </a:rPr>
              <a:t> e </a:t>
            </a:r>
            <a:r>
              <a:rPr lang="pt-BR" sz="2000" b="1" dirty="0">
                <a:solidFill>
                  <a:srgbClr val="6D6D6D"/>
                </a:solidFill>
              </a:rPr>
              <a:t>Intangível.</a:t>
            </a:r>
            <a:endParaRPr lang="pt-BR" b="1" dirty="0">
              <a:solidFill>
                <a:srgbClr val="6D6D6D"/>
              </a:solidFill>
              <a:latin typeface="+mj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919536" y="1951270"/>
            <a:ext cx="2016224" cy="3853994"/>
            <a:chOff x="755576" y="1948854"/>
            <a:chExt cx="2016224" cy="3163295"/>
          </a:xfrm>
        </p:grpSpPr>
        <p:grpSp>
          <p:nvGrpSpPr>
            <p:cNvPr id="3" name="Grupo 2"/>
            <p:cNvGrpSpPr/>
            <p:nvPr/>
          </p:nvGrpSpPr>
          <p:grpSpPr>
            <a:xfrm>
              <a:off x="755576" y="2492103"/>
              <a:ext cx="2016224" cy="2620046"/>
              <a:chOff x="971597" y="2424993"/>
              <a:chExt cx="3340757" cy="3672143"/>
            </a:xfrm>
          </p:grpSpPr>
          <p:sp>
            <p:nvSpPr>
              <p:cNvPr id="28674" name="Rectangle 2"/>
              <p:cNvSpPr>
                <a:spLocks noChangeArrowheads="1"/>
              </p:cNvSpPr>
              <p:nvPr/>
            </p:nvSpPr>
            <p:spPr bwMode="auto">
              <a:xfrm>
                <a:off x="971597" y="2424993"/>
                <a:ext cx="3333389" cy="1043364"/>
              </a:xfrm>
              <a:prstGeom prst="rect">
                <a:avLst/>
              </a:prstGeom>
              <a:solidFill>
                <a:srgbClr val="FFFF66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pt-BR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675" name="Rectangle 3"/>
              <p:cNvSpPr>
                <a:spLocks noChangeArrowheads="1"/>
              </p:cNvSpPr>
              <p:nvPr/>
            </p:nvSpPr>
            <p:spPr bwMode="auto">
              <a:xfrm>
                <a:off x="980438" y="3632413"/>
                <a:ext cx="3331916" cy="2464723"/>
              </a:xfrm>
              <a:prstGeom prst="rect">
                <a:avLst/>
              </a:prstGeom>
              <a:solidFill>
                <a:srgbClr val="FFFF66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pt-BR" sz="240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755576" y="1948854"/>
              <a:ext cx="2011777" cy="37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400" b="1" dirty="0">
                  <a:solidFill>
                    <a:srgbClr val="6D6D6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ATIVO</a:t>
              </a:r>
            </a:p>
          </p:txBody>
        </p:sp>
        <p:sp>
          <p:nvSpPr>
            <p:cNvPr id="2" name="Retângulo 1"/>
            <p:cNvSpPr/>
            <p:nvPr/>
          </p:nvSpPr>
          <p:spPr>
            <a:xfrm>
              <a:off x="792087" y="3353588"/>
              <a:ext cx="1975266" cy="133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b="1" dirty="0"/>
                <a:t>NÃO CIRCULANTE</a:t>
              </a:r>
            </a:p>
            <a:p>
              <a:pPr>
                <a:spcBef>
                  <a:spcPct val="50000"/>
                </a:spcBef>
              </a:pPr>
              <a:r>
                <a:rPr lang="pt-BR" altLang="pt-BR" sz="1600" dirty="0"/>
                <a:t>Realizável a LP</a:t>
              </a:r>
            </a:p>
            <a:p>
              <a:pPr>
                <a:lnSpc>
                  <a:spcPct val="120000"/>
                </a:lnSpc>
              </a:pPr>
              <a:r>
                <a:rPr lang="pt-BR" altLang="pt-BR" sz="1600" dirty="0"/>
                <a:t>Investimentos</a:t>
              </a:r>
            </a:p>
            <a:p>
              <a:pPr>
                <a:lnSpc>
                  <a:spcPct val="120000"/>
                </a:lnSpc>
              </a:pPr>
              <a:r>
                <a:rPr lang="pt-BR" altLang="pt-BR" sz="1600" dirty="0"/>
                <a:t>Imobilizado</a:t>
              </a:r>
            </a:p>
            <a:p>
              <a:pPr>
                <a:lnSpc>
                  <a:spcPct val="120000"/>
                </a:lnSpc>
              </a:pPr>
              <a:r>
                <a:rPr lang="pt-BR" altLang="pt-BR" sz="1600" dirty="0"/>
                <a:t>Intangível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456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7824191" y="1412777"/>
            <a:ext cx="3347391" cy="4272406"/>
            <a:chOff x="4380112" y="1412776"/>
            <a:chExt cx="3504256" cy="4684360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4380112" y="1412776"/>
              <a:ext cx="3473324" cy="97879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solidFill>
                  <a:schemeClr val="accent2"/>
                </a:solidFill>
              </a:endParaRPr>
            </a:p>
            <a:p>
              <a:pPr eaLnBrk="1" hangingPunct="1"/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4446395" y="1622410"/>
              <a:ext cx="2686743" cy="40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b="1" dirty="0"/>
                <a:t>CIRCULANTE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4380112" y="3439737"/>
              <a:ext cx="3504256" cy="265739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>
                <a:solidFill>
                  <a:schemeClr val="accent2"/>
                </a:solidFill>
              </a:endParaRPr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4380112" y="3682523"/>
              <a:ext cx="3504256" cy="1316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/>
                <a:t>PATRIMÔNIO LÍQUIDO</a:t>
              </a:r>
            </a:p>
            <a:p>
              <a:pPr eaLnBrk="1" hangingPunct="1"/>
              <a:endParaRPr lang="pt-BR" altLang="pt-BR" dirty="0"/>
            </a:p>
            <a:p>
              <a:pPr eaLnBrk="1" hangingPunct="1"/>
              <a:r>
                <a:rPr lang="pt-BR" altLang="pt-BR" dirty="0"/>
                <a:t>Capital </a:t>
              </a:r>
            </a:p>
            <a:p>
              <a:pPr eaLnBrk="1" hangingPunct="1"/>
              <a:r>
                <a:rPr lang="pt-BR" altLang="pt-BR" dirty="0"/>
                <a:t>Reservas       </a:t>
              </a: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4380112" y="2460938"/>
              <a:ext cx="3504256" cy="887855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  <a:p>
              <a:pPr eaLnBrk="1" hangingPunct="1"/>
              <a:endParaRPr lang="pt-BR" altLang="pt-BR"/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4446395" y="2670571"/>
              <a:ext cx="3281834" cy="40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b="1" dirty="0"/>
                <a:t>NÃO CIRCULANTE</a:t>
              </a:r>
            </a:p>
          </p:txBody>
        </p:sp>
      </p:grpSp>
      <p:sp>
        <p:nvSpPr>
          <p:cNvPr id="28684" name="Rectangle 3"/>
          <p:cNvSpPr>
            <a:spLocks noChangeArrowheads="1"/>
          </p:cNvSpPr>
          <p:nvPr/>
        </p:nvSpPr>
        <p:spPr bwMode="auto">
          <a:xfrm>
            <a:off x="1919536" y="655316"/>
            <a:ext cx="756084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0"/>
              </a:spcBef>
              <a:defRPr/>
            </a:pPr>
            <a:r>
              <a:rPr lang="pt-BR" altLang="pt-BR" sz="36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Classificação do Passivo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78296" y="1916834"/>
            <a:ext cx="6825816" cy="427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000" indent="-342900">
              <a:lnSpc>
                <a:spcPct val="90000"/>
              </a:lnSpc>
              <a:spcBef>
                <a:spcPts val="12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6D6D6D"/>
                </a:solidFill>
                <a:latin typeface="+mj-lt"/>
              </a:rPr>
              <a:t>O Passivo é organizado por ordem decrescente de prazo de exigibilidade:</a:t>
            </a:r>
          </a:p>
          <a:p>
            <a:pPr marL="673200" lvl="1" indent="-342900">
              <a:lnSpc>
                <a:spcPct val="90000"/>
              </a:lnSpc>
              <a:spcBef>
                <a:spcPts val="6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6D6D6D"/>
                </a:solidFill>
                <a:latin typeface="+mj-lt"/>
              </a:rPr>
              <a:t>em primeiro lugar, as contas que vão vencer mais rapidamente;</a:t>
            </a:r>
          </a:p>
          <a:p>
            <a:pPr marL="673200" lvl="1" indent="-342900">
              <a:lnSpc>
                <a:spcPct val="90000"/>
              </a:lnSpc>
              <a:spcBef>
                <a:spcPts val="6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6D6D6D"/>
                </a:solidFill>
                <a:latin typeface="+mj-lt"/>
              </a:rPr>
              <a:t>seguidas pelas que têm vencimento em mais longo prazo; e </a:t>
            </a:r>
          </a:p>
          <a:p>
            <a:pPr marL="673200" lvl="1" indent="-342900">
              <a:lnSpc>
                <a:spcPct val="90000"/>
              </a:lnSpc>
              <a:spcBef>
                <a:spcPts val="6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6D6D6D"/>
                </a:solidFill>
                <a:latin typeface="+mj-lt"/>
              </a:rPr>
              <a:t>por fim, as não exigíveis, o patrimônio líquido.</a:t>
            </a:r>
          </a:p>
        </p:txBody>
      </p:sp>
    </p:spTree>
    <p:extLst>
      <p:ext uri="{BB962C8B-B14F-4D97-AF65-F5344CB8AC3E}">
        <p14:creationId xmlns:p14="http://schemas.microsoft.com/office/powerpoint/2010/main" val="138437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7824191" y="1916832"/>
            <a:ext cx="3241373" cy="3503307"/>
            <a:chOff x="4380112" y="1412776"/>
            <a:chExt cx="3504256" cy="4684360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4380112" y="1412776"/>
              <a:ext cx="3473324" cy="97879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2000">
                <a:solidFill>
                  <a:schemeClr val="accent2"/>
                </a:solidFill>
              </a:endParaRPr>
            </a:p>
            <a:p>
              <a:pPr eaLnBrk="1" hangingPunct="1"/>
              <a:endParaRPr lang="pt-BR" altLang="pt-BR" sz="2000">
                <a:solidFill>
                  <a:schemeClr val="accent2"/>
                </a:solidFill>
              </a:endParaRP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4446395" y="1622409"/>
              <a:ext cx="2686743" cy="53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000" b="1" dirty="0"/>
                <a:t>CIRCULANTE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4380112" y="3439737"/>
              <a:ext cx="3504256" cy="265739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 sz="2000">
                <a:solidFill>
                  <a:schemeClr val="accent2"/>
                </a:solidFill>
              </a:endParaRPr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4380112" y="3682523"/>
              <a:ext cx="3504256" cy="176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000" b="1" dirty="0"/>
                <a:t>PATRIMÔNIO LÍQUIDO</a:t>
              </a:r>
            </a:p>
            <a:p>
              <a:pPr eaLnBrk="1" hangingPunct="1"/>
              <a:endParaRPr lang="pt-BR" altLang="pt-BR" sz="2000" dirty="0"/>
            </a:p>
            <a:p>
              <a:pPr eaLnBrk="1" hangingPunct="1"/>
              <a:r>
                <a:rPr lang="pt-BR" altLang="pt-BR" sz="2000" dirty="0"/>
                <a:t>Capital </a:t>
              </a:r>
            </a:p>
            <a:p>
              <a:pPr eaLnBrk="1" hangingPunct="1"/>
              <a:r>
                <a:rPr lang="pt-BR" altLang="pt-BR" sz="2000" dirty="0"/>
                <a:t>Reservas       </a:t>
              </a: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4380112" y="2460938"/>
              <a:ext cx="3504256" cy="887855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2000"/>
            </a:p>
            <a:p>
              <a:pPr eaLnBrk="1" hangingPunct="1"/>
              <a:endParaRPr lang="pt-BR" altLang="pt-BR" sz="2000"/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4446395" y="2670571"/>
              <a:ext cx="3281835" cy="53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000" b="1" dirty="0"/>
                <a:t>NÃO CIRCULANTE</a:t>
              </a:r>
            </a:p>
          </p:txBody>
        </p:sp>
      </p:grpSp>
      <p:sp>
        <p:nvSpPr>
          <p:cNvPr id="28684" name="Rectangle 3"/>
          <p:cNvSpPr>
            <a:spLocks noChangeArrowheads="1"/>
          </p:cNvSpPr>
          <p:nvPr/>
        </p:nvSpPr>
        <p:spPr bwMode="auto">
          <a:xfrm>
            <a:off x="1919536" y="763328"/>
            <a:ext cx="7992888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0"/>
              </a:spcBef>
              <a:defRPr/>
            </a:pPr>
            <a:r>
              <a:rPr lang="pt-BR" altLang="pt-BR" sz="36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Classificação do Passivo e PL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22852" y="1700808"/>
            <a:ext cx="6265236" cy="443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000" indent="-342900" algn="just">
              <a:lnSpc>
                <a:spcPct val="90000"/>
              </a:lnSpc>
              <a:spcBef>
                <a:spcPts val="12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6D6D6D"/>
                </a:solidFill>
              </a:rPr>
              <a:t>PASSIVO CIRCULANTE: </a:t>
            </a:r>
            <a:r>
              <a:rPr lang="pt-BR" sz="2000" dirty="0">
                <a:solidFill>
                  <a:srgbClr val="6D6D6D"/>
                </a:solidFill>
              </a:rPr>
              <a:t>compõem o </a:t>
            </a:r>
            <a:r>
              <a:rPr lang="pt-BR" sz="2000" b="1" dirty="0">
                <a:solidFill>
                  <a:srgbClr val="6D6D6D"/>
                </a:solidFill>
              </a:rPr>
              <a:t>passivo circulante </a:t>
            </a:r>
            <a:r>
              <a:rPr lang="pt-BR" sz="2000" dirty="0">
                <a:solidFill>
                  <a:srgbClr val="6D6D6D"/>
                </a:solidFill>
              </a:rPr>
              <a:t>as obrigações que terão que ser pagas em um período inferior a um ano.</a:t>
            </a:r>
          </a:p>
          <a:p>
            <a:pPr marL="216000" indent="-342900" algn="just">
              <a:lnSpc>
                <a:spcPct val="90000"/>
              </a:lnSpc>
              <a:spcBef>
                <a:spcPts val="12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6D6D6D"/>
                </a:solidFill>
              </a:rPr>
              <a:t>PASSIVO NÃO CIRCULANTE: </a:t>
            </a:r>
            <a:r>
              <a:rPr lang="pt-BR" sz="2000" dirty="0">
                <a:solidFill>
                  <a:srgbClr val="6D6D6D"/>
                </a:solidFill>
              </a:rPr>
              <a:t>contém as obrigações que deverão ser pagas em período superior a um ano. </a:t>
            </a:r>
          </a:p>
          <a:p>
            <a:pPr marL="216000" indent="-342900" algn="just">
              <a:lnSpc>
                <a:spcPct val="90000"/>
              </a:lnSpc>
              <a:spcBef>
                <a:spcPts val="12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6D6D6D"/>
                </a:solidFill>
              </a:rPr>
              <a:t>PATRIMÔNIO LÍQUIDO: </a:t>
            </a:r>
            <a:r>
              <a:rPr lang="pt-BR" sz="2000" dirty="0">
                <a:solidFill>
                  <a:srgbClr val="6D6D6D"/>
                </a:solidFill>
              </a:rPr>
              <a:t>r</a:t>
            </a:r>
            <a:r>
              <a:rPr lang="pt-BR" altLang="pt-BR" sz="2000" dirty="0">
                <a:solidFill>
                  <a:srgbClr val="6D6D6D"/>
                </a:solidFill>
              </a:rPr>
              <a:t>ecursos dos proprietários aplicados na empresa, diretamente (capital social) ou indiretamente (lucro retido).</a:t>
            </a:r>
            <a:endParaRPr lang="pt-BR" alt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78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95600" y="1412776"/>
            <a:ext cx="7200800" cy="5163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pt-BR" sz="3600" dirty="0"/>
              <a:t>Balanço Patrimonial</a:t>
            </a:r>
          </a:p>
        </p:txBody>
      </p:sp>
      <p:sp>
        <p:nvSpPr>
          <p:cNvPr id="28677" name="Rectangle 4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6128164" y="2047323"/>
            <a:ext cx="3559175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pt-BR" altLang="pt-BR" sz="1400" b="1" dirty="0"/>
              <a:t>PASSIVO CIRCULANTE </a:t>
            </a:r>
            <a:r>
              <a:rPr lang="pt-BR" altLang="pt-BR" sz="1350" dirty="0">
                <a:solidFill>
                  <a:srgbClr val="FF3399"/>
                </a:solidFill>
              </a:rPr>
              <a:t>(menos de um ano)</a:t>
            </a:r>
            <a:endParaRPr lang="pt-BR" altLang="pt-BR" sz="1500" dirty="0"/>
          </a:p>
          <a:p>
            <a:pPr marL="0" lvl="1">
              <a:defRPr/>
            </a:pPr>
            <a:r>
              <a:rPr lang="pt-BR" altLang="pt-BR" sz="1200" dirty="0"/>
              <a:t>Funcionários a Pagar</a:t>
            </a:r>
          </a:p>
          <a:p>
            <a:pPr marL="0" lvl="1">
              <a:defRPr/>
            </a:pPr>
            <a:r>
              <a:rPr lang="pt-BR" altLang="pt-BR" sz="1200" dirty="0"/>
              <a:t>Fornecedores a Pagar</a:t>
            </a:r>
          </a:p>
          <a:p>
            <a:pPr marL="0" lvl="1">
              <a:defRPr/>
            </a:pPr>
            <a:r>
              <a:rPr lang="pt-BR" altLang="pt-BR" sz="1200" dirty="0"/>
              <a:t>Imposto de Renda a Pagar</a:t>
            </a:r>
          </a:p>
          <a:p>
            <a:pPr marL="0" lvl="1">
              <a:defRPr/>
            </a:pPr>
            <a:r>
              <a:rPr lang="pt-BR" altLang="pt-BR" sz="1200" dirty="0"/>
              <a:t>Empréstimos a Curto Prazo</a:t>
            </a:r>
          </a:p>
          <a:p>
            <a:pPr marL="0" lvl="1">
              <a:defRPr/>
            </a:pPr>
            <a:r>
              <a:rPr lang="pt-BR" altLang="pt-BR" sz="1200" dirty="0"/>
              <a:t>Financiamento a Curto Prazo</a:t>
            </a:r>
          </a:p>
          <a:p>
            <a:endParaRPr lang="pt-BR" altLang="pt-BR" sz="1400" b="1" dirty="0"/>
          </a:p>
          <a:p>
            <a:endParaRPr lang="pt-BR" altLang="pt-BR" sz="1400" b="1" dirty="0"/>
          </a:p>
          <a:p>
            <a:r>
              <a:rPr lang="pt-BR" altLang="pt-BR" sz="1400" b="1" dirty="0"/>
              <a:t>PASSIVO NÃO CIRCULANTE </a:t>
            </a:r>
            <a:r>
              <a:rPr lang="pt-BR" altLang="pt-BR" sz="1100" dirty="0">
                <a:solidFill>
                  <a:srgbClr val="FF3399"/>
                </a:solidFill>
              </a:rPr>
              <a:t>(mais de um ano)</a:t>
            </a:r>
            <a:endParaRPr lang="pt-BR" altLang="pt-BR" sz="1500" dirty="0"/>
          </a:p>
          <a:p>
            <a:pPr marL="0" lvl="1">
              <a:defRPr/>
            </a:pPr>
            <a:r>
              <a:rPr lang="pt-BR" altLang="pt-BR" sz="1200" dirty="0"/>
              <a:t>Empréstimos a Longo Prazo</a:t>
            </a:r>
          </a:p>
          <a:p>
            <a:pPr marL="0" lvl="1">
              <a:defRPr/>
            </a:pPr>
            <a:r>
              <a:rPr lang="pt-BR" altLang="pt-BR" sz="1200" dirty="0"/>
              <a:t>Financiamento a Longo Prazo</a:t>
            </a:r>
          </a:p>
          <a:p>
            <a:endParaRPr lang="pt-BR" altLang="pt-BR" sz="1400" b="1" dirty="0"/>
          </a:p>
          <a:p>
            <a:endParaRPr lang="pt-BR" altLang="pt-BR" sz="1400" b="1" dirty="0"/>
          </a:p>
          <a:p>
            <a:r>
              <a:rPr lang="pt-BR" altLang="pt-BR" sz="1400" b="1" dirty="0"/>
              <a:t>PATRIMÔNIO LÍQUIDO</a:t>
            </a:r>
          </a:p>
          <a:p>
            <a:pPr marL="0" lvl="1">
              <a:defRPr/>
            </a:pPr>
            <a:r>
              <a:rPr lang="pt-BR" altLang="pt-BR" sz="1200" dirty="0"/>
              <a:t>Capital Social</a:t>
            </a:r>
          </a:p>
          <a:p>
            <a:pPr marL="0" lvl="1">
              <a:defRPr/>
            </a:pPr>
            <a:r>
              <a:rPr lang="pt-BR" altLang="pt-BR" sz="1200" dirty="0"/>
              <a:t>Reservas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822713" y="1981062"/>
            <a:ext cx="3529013" cy="44973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>
              <a:defRPr/>
            </a:pPr>
            <a:r>
              <a:rPr lang="pt-BR" sz="1500" b="1" dirty="0"/>
              <a:t>ATIVO CIRCULANTE </a:t>
            </a:r>
            <a:r>
              <a:rPr lang="pt-BR" sz="1350" dirty="0">
                <a:solidFill>
                  <a:srgbClr val="FF3399"/>
                </a:solidFill>
              </a:rPr>
              <a:t>(menos de um ano)</a:t>
            </a:r>
          </a:p>
          <a:p>
            <a:pPr marL="0" lvl="1">
              <a:defRPr/>
            </a:pPr>
            <a:r>
              <a:rPr lang="pt-BR" sz="1200" dirty="0"/>
              <a:t>Caixa</a:t>
            </a:r>
          </a:p>
          <a:p>
            <a:pPr marL="0" lvl="1">
              <a:defRPr/>
            </a:pPr>
            <a:r>
              <a:rPr lang="pt-BR" sz="1200" dirty="0"/>
              <a:t>Aplicações Financeiras</a:t>
            </a:r>
          </a:p>
          <a:p>
            <a:pPr marL="0" lvl="1">
              <a:defRPr/>
            </a:pPr>
            <a:r>
              <a:rPr lang="pt-BR" sz="1200" dirty="0"/>
              <a:t>Contas a Receber</a:t>
            </a:r>
          </a:p>
          <a:p>
            <a:pPr marL="0" lvl="1">
              <a:defRPr/>
            </a:pPr>
            <a:r>
              <a:rPr lang="pt-BR" sz="1200" dirty="0"/>
              <a:t>Estoques</a:t>
            </a:r>
          </a:p>
          <a:p>
            <a:pPr marL="0" lvl="1" indent="0">
              <a:buNone/>
              <a:defRPr/>
            </a:pPr>
            <a:endParaRPr lang="pt-BR" sz="1200" dirty="0"/>
          </a:p>
          <a:p>
            <a:pPr marL="0">
              <a:defRPr/>
            </a:pPr>
            <a:r>
              <a:rPr lang="pt-BR" sz="1500" b="1" dirty="0"/>
              <a:t>ATIVO NÃO CIRCULANTE</a:t>
            </a:r>
          </a:p>
          <a:p>
            <a:pPr marL="0" lvl="1">
              <a:spcBef>
                <a:spcPts val="1000"/>
              </a:spcBef>
              <a:defRPr/>
            </a:pPr>
            <a:r>
              <a:rPr lang="pt-BR" sz="1400" b="1" i="1" dirty="0"/>
              <a:t>Realizável a Longo Prazo</a:t>
            </a:r>
            <a:r>
              <a:rPr lang="pt-BR" sz="1200" b="1" i="1" dirty="0"/>
              <a:t> </a:t>
            </a:r>
            <a:r>
              <a:rPr lang="pt-BR" sz="1200" dirty="0">
                <a:solidFill>
                  <a:srgbClr val="FF3399"/>
                </a:solidFill>
              </a:rPr>
              <a:t>(mais de um ano)</a:t>
            </a:r>
            <a:endParaRPr lang="pt-BR" sz="1350" dirty="0">
              <a:solidFill>
                <a:srgbClr val="FF3399"/>
              </a:solidFill>
            </a:endParaRPr>
          </a:p>
          <a:p>
            <a:pPr marL="400050" lvl="2">
              <a:defRPr/>
            </a:pPr>
            <a:r>
              <a:rPr lang="pt-BR" sz="1100" dirty="0"/>
              <a:t>Duplicatas a Receber</a:t>
            </a:r>
          </a:p>
          <a:p>
            <a:pPr marL="0" lvl="1">
              <a:spcBef>
                <a:spcPts val="1000"/>
              </a:spcBef>
              <a:defRPr/>
            </a:pPr>
            <a:r>
              <a:rPr lang="pt-BR" sz="1400" b="1" i="1" dirty="0"/>
              <a:t>Investimentos </a:t>
            </a:r>
            <a:r>
              <a:rPr lang="pt-BR" sz="1200" dirty="0">
                <a:solidFill>
                  <a:srgbClr val="FF3399"/>
                </a:solidFill>
              </a:rPr>
              <a:t>(permanente)</a:t>
            </a:r>
          </a:p>
          <a:p>
            <a:pPr marL="400050" lvl="2">
              <a:defRPr/>
            </a:pPr>
            <a:r>
              <a:rPr lang="pt-BR" sz="1100" dirty="0"/>
              <a:t>Ações de empresas ligadas ou controladas</a:t>
            </a:r>
          </a:p>
          <a:p>
            <a:pPr marL="400050" lvl="2">
              <a:defRPr/>
            </a:pPr>
            <a:r>
              <a:rPr lang="pt-BR" sz="1100" dirty="0"/>
              <a:t>Imóveis para investimento</a:t>
            </a:r>
          </a:p>
          <a:p>
            <a:pPr marL="0" lvl="1">
              <a:spcBef>
                <a:spcPts val="1000"/>
              </a:spcBef>
              <a:defRPr/>
            </a:pPr>
            <a:r>
              <a:rPr lang="pt-BR" sz="1400" b="1" i="1" dirty="0"/>
              <a:t>Imobilizado </a:t>
            </a:r>
            <a:r>
              <a:rPr lang="pt-BR" sz="1200" dirty="0">
                <a:solidFill>
                  <a:srgbClr val="FF3399"/>
                </a:solidFill>
              </a:rPr>
              <a:t>(permanente)</a:t>
            </a:r>
          </a:p>
          <a:p>
            <a:pPr marL="400050" lvl="2">
              <a:defRPr/>
            </a:pPr>
            <a:r>
              <a:rPr lang="pt-BR" sz="1100" dirty="0"/>
              <a:t>Imóveis, equipamentos, terrenos</a:t>
            </a:r>
          </a:p>
          <a:p>
            <a:pPr marL="0" lvl="1">
              <a:spcBef>
                <a:spcPts val="1000"/>
              </a:spcBef>
              <a:defRPr/>
            </a:pPr>
            <a:r>
              <a:rPr lang="pt-BR" sz="1400" b="1" i="1" dirty="0"/>
              <a:t>Intangível</a:t>
            </a:r>
            <a:r>
              <a:rPr lang="pt-BR" sz="1200" b="1" i="1" dirty="0">
                <a:solidFill>
                  <a:srgbClr val="FF3399"/>
                </a:solidFill>
              </a:rPr>
              <a:t> </a:t>
            </a:r>
            <a:r>
              <a:rPr lang="pt-BR" sz="1200" dirty="0">
                <a:solidFill>
                  <a:srgbClr val="FF3399"/>
                </a:solidFill>
              </a:rPr>
              <a:t>(permanente)</a:t>
            </a:r>
          </a:p>
          <a:p>
            <a:pPr marL="400050" lvl="2">
              <a:defRPr/>
            </a:pPr>
            <a:r>
              <a:rPr lang="pt-BR" sz="1100" dirty="0"/>
              <a:t>Marcas, patentes, royalties</a:t>
            </a:r>
          </a:p>
        </p:txBody>
      </p:sp>
      <p:sp>
        <p:nvSpPr>
          <p:cNvPr id="28678" name="WordArt 12"/>
          <p:cNvSpPr>
            <a:spLocks noChangeArrowheads="1" noChangeShapeType="1" noTextEdit="1"/>
          </p:cNvSpPr>
          <p:nvPr/>
        </p:nvSpPr>
        <p:spPr bwMode="auto">
          <a:xfrm rot="5400000">
            <a:off x="44507" y="4012451"/>
            <a:ext cx="3826632" cy="211459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D6D6D"/>
                </a:solidFill>
                <a:latin typeface="Arial Black" panose="020B0A04020102020204" pitchFamily="34" charset="0"/>
              </a:rPr>
              <a:t>Liquidez</a:t>
            </a:r>
          </a:p>
        </p:txBody>
      </p:sp>
      <p:sp>
        <p:nvSpPr>
          <p:cNvPr id="28679" name="WordArt 13"/>
          <p:cNvSpPr>
            <a:spLocks noChangeArrowheads="1" noChangeShapeType="1" noTextEdit="1"/>
          </p:cNvSpPr>
          <p:nvPr/>
        </p:nvSpPr>
        <p:spPr bwMode="auto">
          <a:xfrm rot="5400000">
            <a:off x="8279247" y="3979639"/>
            <a:ext cx="3829050" cy="27466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D6D6D"/>
                </a:solidFill>
                <a:latin typeface="Arial Black" panose="020B0A04020102020204" pitchFamily="34" charset="0"/>
              </a:rPr>
              <a:t>Exigibilidade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241008" y="1631157"/>
            <a:ext cx="765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ATIVO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667500" y="1657351"/>
            <a:ext cx="14368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PASSIVO e PL</a:t>
            </a:r>
          </a:p>
        </p:txBody>
      </p:sp>
    </p:spTree>
    <p:extLst>
      <p:ext uri="{BB962C8B-B14F-4D97-AF65-F5344CB8AC3E}">
        <p14:creationId xmlns:p14="http://schemas.microsoft.com/office/powerpoint/2010/main" val="118319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332656"/>
            <a:ext cx="7992096" cy="1008000"/>
          </a:xfrm>
        </p:spPr>
        <p:txBody>
          <a:bodyPr>
            <a:normAutofit/>
          </a:bodyPr>
          <a:lstStyle/>
          <a:p>
            <a:r>
              <a:rPr lang="pt-BR" dirty="0"/>
              <a:t>Então a contabilidade fornece informações para os gestores das empresas?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1628775"/>
            <a:ext cx="8718550" cy="4392613"/>
          </a:xfrm>
        </p:spPr>
        <p:txBody>
          <a:bodyPr>
            <a:noAutofit/>
          </a:bodyPr>
          <a:lstStyle/>
          <a:p>
            <a:r>
              <a:rPr lang="pt-BR" dirty="0"/>
              <a:t>Sim, para os gestores e também para:</a:t>
            </a:r>
          </a:p>
          <a:p>
            <a:pPr lvl="1"/>
            <a:r>
              <a:rPr lang="pt-BR" sz="2800" dirty="0"/>
              <a:t>investidores;</a:t>
            </a:r>
          </a:p>
          <a:p>
            <a:pPr lvl="1"/>
            <a:r>
              <a:rPr lang="pt-BR" sz="2800" dirty="0"/>
              <a:t>governo;</a:t>
            </a:r>
          </a:p>
          <a:p>
            <a:pPr lvl="1"/>
            <a:r>
              <a:rPr lang="pt-BR" sz="2800" dirty="0"/>
              <a:t>fornecedores; </a:t>
            </a:r>
          </a:p>
          <a:p>
            <a:pPr lvl="1"/>
            <a:r>
              <a:rPr lang="pt-BR" sz="2800" dirty="0"/>
              <a:t>clientes;</a:t>
            </a:r>
          </a:p>
          <a:p>
            <a:pPr lvl="1"/>
            <a:r>
              <a:rPr lang="pt-BR" sz="2800" dirty="0"/>
              <a:t>bancos;</a:t>
            </a:r>
          </a:p>
          <a:p>
            <a:pPr lvl="1"/>
            <a:r>
              <a:rPr lang="pt-BR" sz="2800" dirty="0"/>
              <a:t>empregados;</a:t>
            </a:r>
          </a:p>
          <a:p>
            <a:pPr lvl="1"/>
            <a:r>
              <a:rPr lang="pt-BR" sz="28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41915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Funciona assim...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793163" cy="4319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dirty="0"/>
              <a:t>A contabilidade...</a:t>
            </a:r>
          </a:p>
          <a:p>
            <a:r>
              <a:rPr lang="pt-BR" sz="3200" dirty="0"/>
              <a:t>coleta os dados;</a:t>
            </a:r>
          </a:p>
          <a:p>
            <a:r>
              <a:rPr lang="pt-BR" sz="3200" dirty="0"/>
              <a:t>registra e processa;</a:t>
            </a:r>
          </a:p>
          <a:p>
            <a:pPr>
              <a:lnSpc>
                <a:spcPct val="110000"/>
              </a:lnSpc>
            </a:pPr>
            <a:r>
              <a:rPr lang="pt-BR" sz="3200" dirty="0"/>
              <a:t>elabora e divulga os resultados em relatórios </a:t>
            </a:r>
            <a:r>
              <a:rPr lang="pt-BR" altLang="pt-BR" sz="3200" dirty="0"/>
              <a:t>diferenciados para os diferentes usuários:</a:t>
            </a:r>
          </a:p>
          <a:p>
            <a:pPr marL="742950" lvl="2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pt-BR" altLang="pt-BR" sz="3200" dirty="0"/>
              <a:t>internos =&gt; contabilidade gerencial</a:t>
            </a:r>
          </a:p>
          <a:p>
            <a:pPr marL="742950" lvl="2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pt-BR" altLang="pt-BR" sz="3200" dirty="0"/>
              <a:t>externos =&gt; contabilidade financeira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208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1556792"/>
            <a:ext cx="8610600" cy="46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400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0000"/>
                </a:solidFill>
              </a:rPr>
              <a:t>Tanto usuários internos quanto externos utilizam as informações contábeis, mas a maneira como o fazem difere:</a:t>
            </a:r>
          </a:p>
          <a:p>
            <a:pPr marL="800100" lvl="1" indent="-342900" algn="just">
              <a:lnSpc>
                <a:spcPct val="90000"/>
              </a:lnSpc>
              <a:spcBef>
                <a:spcPct val="400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000000"/>
                </a:solidFill>
              </a:rPr>
              <a:t>USUÁRIOS EXTERNOS =&gt; Contabilidade Financeira </a:t>
            </a:r>
          </a:p>
          <a:p>
            <a:pPr marL="1200150" lvl="2" indent="-285750" algn="just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dirty="0">
                <a:solidFill>
                  <a:srgbClr val="000000"/>
                </a:solidFill>
              </a:rPr>
              <a:t>Obedece às regras e princípios contábeis, gerando relatórios padronizados, que contêm informações passadas, devidamente documentadas com valores conhecidos.</a:t>
            </a:r>
          </a:p>
          <a:p>
            <a:pPr marL="800100" lvl="1" indent="-342900" algn="just">
              <a:lnSpc>
                <a:spcPct val="90000"/>
              </a:lnSpc>
              <a:spcBef>
                <a:spcPct val="40000"/>
              </a:spcBef>
              <a:buSzPct val="85000"/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0000"/>
              </a:solidFill>
            </a:endParaRPr>
          </a:p>
          <a:p>
            <a:pPr marL="800100" lvl="1" indent="-342900" algn="just">
              <a:lnSpc>
                <a:spcPct val="90000"/>
              </a:lnSpc>
              <a:spcBef>
                <a:spcPct val="400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000000"/>
                </a:solidFill>
              </a:rPr>
              <a:t>USUÁRIOS INTERNOS =&gt; Contabilidade Gerencial </a:t>
            </a:r>
          </a:p>
          <a:p>
            <a:pPr marL="1200150" lvl="2" indent="-285750" algn="just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dirty="0">
                <a:solidFill>
                  <a:srgbClr val="000000"/>
                </a:solidFill>
              </a:rPr>
              <a:t>Tem como objetivo fornecer aos gestores informações para tomada de decisões organizacionais.</a:t>
            </a:r>
          </a:p>
          <a:p>
            <a:pPr marL="1200150" lvl="2" indent="-285750" algn="just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dirty="0">
                <a:solidFill>
                  <a:srgbClr val="000000"/>
                </a:solidFill>
              </a:rPr>
              <a:t>É customizada, mais atual, voltada para o futuro da empresa.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404665"/>
            <a:ext cx="8686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3600" dirty="0">
                <a:solidFill>
                  <a:srgbClr val="6D6D6D"/>
                </a:solidFill>
                <a:ea typeface="+mj-ea"/>
                <a:cs typeface="+mj-cs"/>
              </a:rPr>
              <a:t>Contabilidade financeira x gerencial</a:t>
            </a:r>
          </a:p>
        </p:txBody>
      </p:sp>
    </p:spTree>
    <p:extLst>
      <p:ext uri="{BB962C8B-B14F-4D97-AF65-F5344CB8AC3E}">
        <p14:creationId xmlns:p14="http://schemas.microsoft.com/office/powerpoint/2010/main" val="224650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Contabilidade é a língua das empresas</a:t>
            </a:r>
            <a:endParaRPr lang="it-IT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3155950" y="1628775"/>
            <a:ext cx="9036050" cy="4968875"/>
          </a:xfrm>
        </p:spPr>
        <p:txBody>
          <a:bodyPr>
            <a:noAutofit/>
          </a:bodyPr>
          <a:lstStyle/>
          <a:p>
            <a:r>
              <a:rPr lang="pt-BR" dirty="0"/>
              <a:t>A Contabilidade registra as decisões empresariais e suas consequências e elabora relatórios de acordo com regras lógicas, testadas milhões de vezes.</a:t>
            </a:r>
          </a:p>
          <a:p>
            <a:endParaRPr lang="pt-BR" dirty="0"/>
          </a:p>
          <a:p>
            <a:r>
              <a:rPr lang="pt-BR" dirty="0"/>
              <a:t>Esses relatórios descrevem, então, as empresas.</a:t>
            </a:r>
          </a:p>
          <a:p>
            <a:endParaRPr lang="pt-BR" dirty="0"/>
          </a:p>
          <a:p>
            <a:r>
              <a:rPr lang="pt-BR" dirty="0"/>
              <a:t>Para você, que será um administrador, essa linguagem é um conhecimento imprescindível.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89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404665"/>
            <a:ext cx="8686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3600" dirty="0">
                <a:solidFill>
                  <a:srgbClr val="6D6D6D"/>
                </a:solidFill>
                <a:ea typeface="+mj-ea"/>
                <a:cs typeface="+mj-cs"/>
              </a:rPr>
              <a:t>Como Funciona uma Empresa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894268" y="1340768"/>
          <a:ext cx="8594221" cy="5349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lide" r:id="rId4" imgW="2737241" imgH="2052978" progId="PowerPoint.Slide.8">
                  <p:embed/>
                </p:oleObj>
              </mc:Choice>
              <mc:Fallback>
                <p:oleObj name="Slide" r:id="rId4" imgW="2737241" imgH="2052978" progId="PowerPoint.Slide.8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145" b="6572"/>
                      <a:stretch>
                        <a:fillRect/>
                      </a:stretch>
                    </p:blipFill>
                    <p:spPr bwMode="auto">
                      <a:xfrm>
                        <a:off x="1894268" y="1340768"/>
                        <a:ext cx="8594221" cy="5349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04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4000" dirty="0"/>
              <a:t>Finanças Corporativas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8964613" cy="51117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/>
              <a:t>Decisões em finanças corporativas:</a:t>
            </a:r>
          </a:p>
          <a:p>
            <a:pPr lvl="1" eaLnBrk="1" hangingPunct="1"/>
            <a:r>
              <a:rPr lang="pt-BR" altLang="pt-BR" dirty="0"/>
              <a:t>DECISÃO DE INVESTIMENTO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dirty="0"/>
              <a:t>Em que investir?</a:t>
            </a:r>
          </a:p>
          <a:p>
            <a:pPr lvl="1" eaLnBrk="1" hangingPunct="1"/>
            <a:r>
              <a:rPr lang="pt-BR" altLang="pt-BR" dirty="0"/>
              <a:t>DECISÃO DE FINANCIAMENTO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dirty="0"/>
              <a:t>Como financiar o investimento?</a:t>
            </a:r>
          </a:p>
          <a:p>
            <a:pPr lvl="1" eaLnBrk="1" hangingPunct="1"/>
            <a:r>
              <a:rPr lang="pt-BR" altLang="pt-BR" dirty="0"/>
              <a:t>DECISÃO DE DIVIDENDOS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dirty="0"/>
              <a:t>Como e em qual valor remunerar os sócios?</a:t>
            </a:r>
          </a:p>
          <a:p>
            <a:pPr lvl="1" eaLnBrk="1" hangingPunct="1"/>
            <a:r>
              <a:rPr lang="pt-BR" altLang="pt-BR" dirty="0"/>
              <a:t>GESTÃO DAS CONTAS CIRCULANTES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dirty="0"/>
              <a:t>Qual política de crédito adotar?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dirty="0"/>
              <a:t>Quanto manter em estoque?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dirty="0"/>
              <a:t>Pagar fornecedores à vista ou a prazo?</a:t>
            </a:r>
          </a:p>
        </p:txBody>
      </p:sp>
    </p:spTree>
    <p:extLst>
      <p:ext uri="{BB962C8B-B14F-4D97-AF65-F5344CB8AC3E}">
        <p14:creationId xmlns:p14="http://schemas.microsoft.com/office/powerpoint/2010/main" val="111673173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96</TotalTime>
  <Words>2721</Words>
  <Application>Microsoft Office PowerPoint</Application>
  <PresentationFormat>Widescreen</PresentationFormat>
  <Paragraphs>402</Paragraphs>
  <Slides>38</Slides>
  <Notes>36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Calibri</vt:lpstr>
      <vt:lpstr>Palatino Linotype</vt:lpstr>
      <vt:lpstr>Times New Roman</vt:lpstr>
      <vt:lpstr>Wingdings</vt:lpstr>
      <vt:lpstr>ヒラギノ角ゴ Pro W3</vt:lpstr>
      <vt:lpstr>Galeria</vt:lpstr>
      <vt:lpstr>Slide</vt:lpstr>
      <vt:lpstr>Contabilidade Empresarial</vt:lpstr>
      <vt:lpstr>Para que serve a contabilidade?</vt:lpstr>
      <vt:lpstr>Apresentação do PowerPoint</vt:lpstr>
      <vt:lpstr>Então a contabilidade fornece informações para os gestores das empresas?</vt:lpstr>
      <vt:lpstr>Funciona assim...</vt:lpstr>
      <vt:lpstr>Apresentação do PowerPoint</vt:lpstr>
      <vt:lpstr>A Contabilidade é a língua das empresas</vt:lpstr>
      <vt:lpstr>Apresentação do PowerPoint</vt:lpstr>
      <vt:lpstr>Finanças Corporativas</vt:lpstr>
      <vt:lpstr>Contabilidade e as decisões e estratégias empresariais: investimento e financiamento  Balanço Patrimonial</vt:lpstr>
      <vt:lpstr>Novidades na Contabilidade</vt:lpstr>
      <vt:lpstr>No Brasil...</vt:lpstr>
      <vt:lpstr>No Brasil...</vt:lpstr>
      <vt:lpstr>E o que mudou com a implantação do IFRS no Brasil?</vt:lpstr>
      <vt:lpstr>Mas qual é o valor da empresa para os proprietários? O valor de mercado (VM) ou o valor contábil (VC)?  </vt:lpstr>
      <vt:lpstr>  Valor de Mercado x Valor Contábil</vt:lpstr>
      <vt:lpstr>Então, para que as informações contábeis servem?</vt:lpstr>
      <vt:lpstr>Do Valor Contábil ao Valor de Mercado</vt:lpstr>
      <vt:lpstr>Objetivos dos relatórios</vt:lpstr>
      <vt:lpstr>Contabilidade e as decisões e estratégias empresariais: investimento e financiamento  Balanço Patrimonial</vt:lpstr>
      <vt:lpstr>Apresentação do PowerPoint</vt:lpstr>
      <vt:lpstr>Apresentação do PowerPoint</vt:lpstr>
      <vt:lpstr>Interface entre BP, DRE e DFlCx</vt:lpstr>
      <vt:lpstr>Demonstrações Financeiras Obrigatórias para Sociedades Anônimas (SAs) </vt:lpstr>
      <vt:lpstr>Obrigatoriedade para demais empresas</vt:lpstr>
      <vt:lpstr>Balanço Patrimonial</vt:lpstr>
      <vt:lpstr>Apresentação do PowerPoint</vt:lpstr>
      <vt:lpstr> Perceba que: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Balanço Patrimonial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Contabilidade Empresarial</dc:title>
  <dc:creator>Rafael Gatsios</dc:creator>
  <cp:lastModifiedBy>Rafael Gatsios</cp:lastModifiedBy>
  <cp:revision>8</cp:revision>
  <dcterms:created xsi:type="dcterms:W3CDTF">2017-03-15T15:14:33Z</dcterms:created>
  <dcterms:modified xsi:type="dcterms:W3CDTF">2017-03-23T14:37:22Z</dcterms:modified>
</cp:coreProperties>
</file>