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8"/>
  </p:notesMasterIdLst>
  <p:sldIdLst>
    <p:sldId id="256" r:id="rId2"/>
    <p:sldId id="330" r:id="rId3"/>
    <p:sldId id="260" r:id="rId4"/>
    <p:sldId id="314" r:id="rId5"/>
    <p:sldId id="318" r:id="rId6"/>
    <p:sldId id="325" r:id="rId7"/>
    <p:sldId id="284" r:id="rId8"/>
    <p:sldId id="334" r:id="rId9"/>
    <p:sldId id="335" r:id="rId10"/>
    <p:sldId id="336" r:id="rId11"/>
    <p:sldId id="320" r:id="rId12"/>
    <p:sldId id="321" r:id="rId13"/>
    <p:sldId id="322" r:id="rId14"/>
    <p:sldId id="343" r:id="rId15"/>
    <p:sldId id="344" r:id="rId16"/>
    <p:sldId id="355" r:id="rId17"/>
    <p:sldId id="323" r:id="rId18"/>
    <p:sldId id="326" r:id="rId19"/>
    <p:sldId id="316" r:id="rId20"/>
    <p:sldId id="324" r:id="rId21"/>
    <p:sldId id="333" r:id="rId22"/>
    <p:sldId id="337" r:id="rId23"/>
    <p:sldId id="327" r:id="rId24"/>
    <p:sldId id="315" r:id="rId25"/>
    <p:sldId id="328" r:id="rId26"/>
    <p:sldId id="317" r:id="rId27"/>
    <p:sldId id="338" r:id="rId28"/>
    <p:sldId id="265" r:id="rId29"/>
    <p:sldId id="262" r:id="rId30"/>
    <p:sldId id="266" r:id="rId31"/>
    <p:sldId id="270" r:id="rId32"/>
    <p:sldId id="275" r:id="rId33"/>
    <p:sldId id="276" r:id="rId34"/>
    <p:sldId id="277" r:id="rId35"/>
    <p:sldId id="278" r:id="rId36"/>
    <p:sldId id="345" r:id="rId37"/>
    <p:sldId id="331" r:id="rId38"/>
    <p:sldId id="280" r:id="rId39"/>
    <p:sldId id="282" r:id="rId40"/>
    <p:sldId id="279" r:id="rId41"/>
    <p:sldId id="348" r:id="rId42"/>
    <p:sldId id="340" r:id="rId43"/>
    <p:sldId id="341" r:id="rId44"/>
    <p:sldId id="342" r:id="rId45"/>
    <p:sldId id="339" r:id="rId46"/>
    <p:sldId id="349" r:id="rId47"/>
    <p:sldId id="350" r:id="rId48"/>
    <p:sldId id="352" r:id="rId49"/>
    <p:sldId id="347" r:id="rId50"/>
    <p:sldId id="354" r:id="rId51"/>
    <p:sldId id="353" r:id="rId52"/>
    <p:sldId id="309" r:id="rId53"/>
    <p:sldId id="310" r:id="rId54"/>
    <p:sldId id="312" r:id="rId55"/>
    <p:sldId id="313" r:id="rId56"/>
    <p:sldId id="34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9929" autoAdjust="0"/>
  </p:normalViewPr>
  <p:slideViewPr>
    <p:cSldViewPr snapToGrid="0" snapToObjects="1">
      <p:cViewPr varScale="1">
        <p:scale>
          <a:sx n="60" d="100"/>
          <a:sy n="60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16"/>
    </p:cViewPr>
  </p:sorterViewPr>
  <p:notesViewPr>
    <p:cSldViewPr snapToGrid="0" snapToObjects="1">
      <p:cViewPr varScale="1">
        <p:scale>
          <a:sx n="48" d="100"/>
          <a:sy n="48" d="100"/>
        </p:scale>
        <p:origin x="275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Acesso ao Facebook segundo a classe social no Brasil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23-4819-944A-D56BCB55D1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23-4819-944A-D56BCB55D1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23-4819-944A-D56BCB55D1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Classe B</c:v>
                </c:pt>
                <c:pt idx="1">
                  <c:v>Classe A</c:v>
                </c:pt>
                <c:pt idx="2">
                  <c:v>Classes D e 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80</c:v>
                </c:pt>
                <c:pt idx="1">
                  <c:v>79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23-4819-944A-D56BCB55D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312552"/>
        <c:axId val="388315688"/>
      </c:barChart>
      <c:catAx>
        <c:axId val="38831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8315688"/>
        <c:crosses val="autoZero"/>
        <c:auto val="1"/>
        <c:lblAlgn val="ctr"/>
        <c:lblOffset val="100"/>
        <c:noMultiLvlLbl val="0"/>
      </c:catAx>
      <c:valAx>
        <c:axId val="38831568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88312552"/>
        <c:crosses val="autoZero"/>
        <c:crossBetween val="between"/>
      </c:valAx>
      <c:spPr>
        <a:gradFill>
          <a:gsLst>
            <a:gs pos="0">
              <a:srgbClr val="4E67C8">
                <a:lumMod val="20000"/>
                <a:lumOff val="80000"/>
                <a:alpha val="12000"/>
              </a:srgbClr>
            </a:gs>
            <a:gs pos="50000">
              <a:srgbClr val="4E67C8">
                <a:tint val="44500"/>
                <a:satMod val="160000"/>
              </a:srgbClr>
            </a:gs>
            <a:gs pos="100000">
              <a:srgbClr val="4E67C8">
                <a:tint val="23500"/>
                <a:satMod val="160000"/>
              </a:srgbClr>
            </a:gs>
          </a:gsLst>
          <a:lin ang="5400000" scaled="0"/>
        </a:gradFill>
        <a:effectLst>
          <a:outerShdw blurRad="50800" dist="50800" dir="5400000" algn="ctr" rotWithShape="0">
            <a:srgbClr val="212745">
              <a:lumMod val="75000"/>
              <a:alpha val="96000"/>
            </a:srgbClr>
          </a:outerShdw>
        </a:effectLst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03FF2-EB78-B14F-9460-283D3556C63B}" type="doc">
      <dgm:prSet loTypeId="urn:microsoft.com/office/officeart/2005/8/layout/matrix3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132B0F-BD41-2A4E-B28A-32286B95115E}">
      <dgm:prSet phldrT="[Text]"/>
      <dgm:spPr/>
      <dgm:t>
        <a:bodyPr/>
        <a:lstStyle/>
        <a:p>
          <a:r>
            <a:rPr lang="en-US" dirty="0" err="1"/>
            <a:t>Vigilância</a:t>
          </a:r>
          <a:r>
            <a:rPr lang="en-US" dirty="0"/>
            <a:t> </a:t>
          </a:r>
          <a:r>
            <a:rPr lang="en-US" dirty="0" err="1"/>
            <a:t>Sanitária</a:t>
          </a:r>
          <a:r>
            <a:rPr lang="en-US" dirty="0"/>
            <a:t> e </a:t>
          </a:r>
          <a:r>
            <a:rPr lang="en-US" dirty="0" err="1"/>
            <a:t>riscos</a:t>
          </a:r>
          <a:r>
            <a:rPr lang="en-US" dirty="0"/>
            <a:t> </a:t>
          </a:r>
          <a:r>
            <a:rPr lang="en-US" dirty="0" err="1"/>
            <a:t>sanitários</a:t>
          </a:r>
          <a:endParaRPr lang="en-US" dirty="0"/>
        </a:p>
      </dgm:t>
    </dgm:pt>
    <dgm:pt modelId="{0A1EE6A9-47F1-7643-8A0A-647DB9B8FD5B}" type="parTrans" cxnId="{33873339-AECB-6D42-A609-12002279CA80}">
      <dgm:prSet/>
      <dgm:spPr/>
      <dgm:t>
        <a:bodyPr/>
        <a:lstStyle/>
        <a:p>
          <a:endParaRPr lang="en-US"/>
        </a:p>
      </dgm:t>
    </dgm:pt>
    <dgm:pt modelId="{E680393E-A991-B64B-B1E5-A7DD265299E7}" type="sibTrans" cxnId="{33873339-AECB-6D42-A609-12002279CA80}">
      <dgm:prSet/>
      <dgm:spPr/>
      <dgm:t>
        <a:bodyPr/>
        <a:lstStyle/>
        <a:p>
          <a:endParaRPr lang="en-US"/>
        </a:p>
      </dgm:t>
    </dgm:pt>
    <dgm:pt modelId="{DACA72EE-E2F3-DD46-9C50-795A638F8D37}">
      <dgm:prSet phldrT="[Text]"/>
      <dgm:spPr/>
      <dgm:t>
        <a:bodyPr/>
        <a:lstStyle/>
        <a:p>
          <a:r>
            <a:rPr lang="en-US" dirty="0" err="1"/>
            <a:t>Comunicação</a:t>
          </a:r>
          <a:r>
            <a:rPr lang="en-US" dirty="0"/>
            <a:t> </a:t>
          </a:r>
          <a:r>
            <a:rPr lang="en-US" dirty="0" err="1"/>
            <a:t>pública</a:t>
          </a:r>
          <a:r>
            <a:rPr lang="en-US" dirty="0"/>
            <a:t> e </a:t>
          </a:r>
          <a:r>
            <a:rPr lang="en-US" dirty="0" err="1"/>
            <a:t>comunicação</a:t>
          </a:r>
          <a:r>
            <a:rPr lang="en-US" dirty="0"/>
            <a:t> do </a:t>
          </a:r>
          <a:r>
            <a:rPr lang="en-US" dirty="0" err="1"/>
            <a:t>risco</a:t>
          </a:r>
          <a:endParaRPr lang="en-US" dirty="0"/>
        </a:p>
      </dgm:t>
    </dgm:pt>
    <dgm:pt modelId="{D88D5806-6585-334F-BFE0-15A51813D9DA}" type="parTrans" cxnId="{B55A3FBA-29B2-E640-90BC-C17F9DA0BD1F}">
      <dgm:prSet/>
      <dgm:spPr/>
      <dgm:t>
        <a:bodyPr/>
        <a:lstStyle/>
        <a:p>
          <a:endParaRPr lang="en-US"/>
        </a:p>
      </dgm:t>
    </dgm:pt>
    <dgm:pt modelId="{803CCF30-04A8-CB41-BD52-53156C446D54}" type="sibTrans" cxnId="{B55A3FBA-29B2-E640-90BC-C17F9DA0BD1F}">
      <dgm:prSet/>
      <dgm:spPr/>
      <dgm:t>
        <a:bodyPr/>
        <a:lstStyle/>
        <a:p>
          <a:endParaRPr lang="en-US"/>
        </a:p>
      </dgm:t>
    </dgm:pt>
    <dgm:pt modelId="{01E1C06F-7EBA-654C-88CD-464426224349}">
      <dgm:prSet phldrT="[Text]"/>
      <dgm:spPr/>
      <dgm:t>
        <a:bodyPr/>
        <a:lstStyle/>
        <a:p>
          <a:r>
            <a:rPr lang="en-US" dirty="0" err="1"/>
            <a:t>Acesso</a:t>
          </a:r>
          <a:r>
            <a:rPr lang="en-US" dirty="0"/>
            <a:t> à Internet; </a:t>
          </a:r>
          <a:r>
            <a:rPr lang="en-US" dirty="0" err="1"/>
            <a:t>mídias</a:t>
          </a:r>
          <a:r>
            <a:rPr lang="en-US" dirty="0"/>
            <a:t> </a:t>
          </a:r>
          <a:r>
            <a:rPr lang="en-US" dirty="0" err="1"/>
            <a:t>sociais</a:t>
          </a:r>
          <a:r>
            <a:rPr lang="en-US" dirty="0"/>
            <a:t> e o Facebook</a:t>
          </a:r>
        </a:p>
      </dgm:t>
    </dgm:pt>
    <dgm:pt modelId="{2E344D43-F172-2A48-8C98-E65A111EB5A7}" type="parTrans" cxnId="{126BC13E-2022-8646-AB0B-CFDB575BC36E}">
      <dgm:prSet/>
      <dgm:spPr/>
      <dgm:t>
        <a:bodyPr/>
        <a:lstStyle/>
        <a:p>
          <a:endParaRPr lang="en-US"/>
        </a:p>
      </dgm:t>
    </dgm:pt>
    <dgm:pt modelId="{D6F4FF58-005B-D044-9806-CBC4ABD1D4C4}" type="sibTrans" cxnId="{126BC13E-2022-8646-AB0B-CFDB575BC36E}">
      <dgm:prSet/>
      <dgm:spPr/>
      <dgm:t>
        <a:bodyPr/>
        <a:lstStyle/>
        <a:p>
          <a:endParaRPr lang="en-US"/>
        </a:p>
      </dgm:t>
    </dgm:pt>
    <dgm:pt modelId="{94537555-91E1-4B4E-A902-A66DEE6E8021}">
      <dgm:prSet phldrT="[Text]"/>
      <dgm:spPr/>
      <dgm:t>
        <a:bodyPr/>
        <a:lstStyle/>
        <a:p>
          <a:r>
            <a:rPr lang="en-US" dirty="0" err="1"/>
            <a:t>Comunicação</a:t>
          </a:r>
          <a:r>
            <a:rPr lang="en-US" dirty="0"/>
            <a:t> do </a:t>
          </a:r>
          <a:r>
            <a:rPr lang="en-US" dirty="0" err="1"/>
            <a:t>risco</a:t>
          </a:r>
          <a:r>
            <a:rPr lang="en-US" dirty="0"/>
            <a:t> </a:t>
          </a:r>
          <a:r>
            <a:rPr lang="en-US" dirty="0" err="1"/>
            <a:t>sanitário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direito</a:t>
          </a:r>
          <a:r>
            <a:rPr lang="en-US" dirty="0"/>
            <a:t> </a:t>
          </a:r>
        </a:p>
      </dgm:t>
    </dgm:pt>
    <dgm:pt modelId="{D23A7314-DCDB-674E-9429-64AAFBC7C6F7}" type="parTrans" cxnId="{10B142AB-8C10-BA41-9419-C9C3F6E48567}">
      <dgm:prSet/>
      <dgm:spPr/>
      <dgm:t>
        <a:bodyPr/>
        <a:lstStyle/>
        <a:p>
          <a:endParaRPr lang="en-US"/>
        </a:p>
      </dgm:t>
    </dgm:pt>
    <dgm:pt modelId="{BDB01807-7DFF-0D4F-BEA0-E4D034FAB5A8}" type="sibTrans" cxnId="{10B142AB-8C10-BA41-9419-C9C3F6E48567}">
      <dgm:prSet/>
      <dgm:spPr/>
      <dgm:t>
        <a:bodyPr/>
        <a:lstStyle/>
        <a:p>
          <a:endParaRPr lang="en-US"/>
        </a:p>
      </dgm:t>
    </dgm:pt>
    <dgm:pt modelId="{EC81E562-64F0-0449-84AD-949A5BD7E06C}" type="pres">
      <dgm:prSet presAssocID="{18003FF2-EB78-B14F-9460-283D3556C63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3C8385-4770-0744-9DD7-36B1462B86D3}" type="pres">
      <dgm:prSet presAssocID="{18003FF2-EB78-B14F-9460-283D3556C63B}" presName="diamond" presStyleLbl="bgShp" presStyleIdx="0" presStyleCnt="1" custScaleX="133230"/>
      <dgm:spPr/>
    </dgm:pt>
    <dgm:pt modelId="{E6E25986-BC7A-0C49-AE69-96DADFEBEDC5}" type="pres">
      <dgm:prSet presAssocID="{18003FF2-EB78-B14F-9460-283D3556C63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48C57A-E23B-5843-AF56-080C373E72FD}" type="pres">
      <dgm:prSet presAssocID="{18003FF2-EB78-B14F-9460-283D3556C63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B85333-4037-4A49-BABA-7E8345EFCCFC}" type="pres">
      <dgm:prSet presAssocID="{18003FF2-EB78-B14F-9460-283D3556C63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5637F-415A-614F-935C-F870200FA9E6}" type="pres">
      <dgm:prSet presAssocID="{18003FF2-EB78-B14F-9460-283D3556C63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B142AB-8C10-BA41-9419-C9C3F6E48567}" srcId="{18003FF2-EB78-B14F-9460-283D3556C63B}" destId="{94537555-91E1-4B4E-A902-A66DEE6E8021}" srcOrd="2" destOrd="0" parTransId="{D23A7314-DCDB-674E-9429-64AAFBC7C6F7}" sibTransId="{BDB01807-7DFF-0D4F-BEA0-E4D034FAB5A8}"/>
    <dgm:cxn modelId="{520CEF68-8477-B245-A2D0-3374E28FDB1C}" type="presOf" srcId="{01E1C06F-7EBA-654C-88CD-464426224349}" destId="{23B5637F-415A-614F-935C-F870200FA9E6}" srcOrd="0" destOrd="0" presId="urn:microsoft.com/office/officeart/2005/8/layout/matrix3"/>
    <dgm:cxn modelId="{BB8CB9BF-17A2-524C-8E92-8C5E94A51676}" type="presOf" srcId="{94537555-91E1-4B4E-A902-A66DEE6E8021}" destId="{4FB85333-4037-4A49-BABA-7E8345EFCCFC}" srcOrd="0" destOrd="0" presId="urn:microsoft.com/office/officeart/2005/8/layout/matrix3"/>
    <dgm:cxn modelId="{126BC13E-2022-8646-AB0B-CFDB575BC36E}" srcId="{18003FF2-EB78-B14F-9460-283D3556C63B}" destId="{01E1C06F-7EBA-654C-88CD-464426224349}" srcOrd="3" destOrd="0" parTransId="{2E344D43-F172-2A48-8C98-E65A111EB5A7}" sibTransId="{D6F4FF58-005B-D044-9806-CBC4ABD1D4C4}"/>
    <dgm:cxn modelId="{30F92816-CF46-714F-A97E-7A624F81D364}" type="presOf" srcId="{DACA72EE-E2F3-DD46-9C50-795A638F8D37}" destId="{5948C57A-E23B-5843-AF56-080C373E72FD}" srcOrd="0" destOrd="0" presId="urn:microsoft.com/office/officeart/2005/8/layout/matrix3"/>
    <dgm:cxn modelId="{98A18A36-F867-FB40-8EAF-61C66479440E}" type="presOf" srcId="{18003FF2-EB78-B14F-9460-283D3556C63B}" destId="{EC81E562-64F0-0449-84AD-949A5BD7E06C}" srcOrd="0" destOrd="0" presId="urn:microsoft.com/office/officeart/2005/8/layout/matrix3"/>
    <dgm:cxn modelId="{33873339-AECB-6D42-A609-12002279CA80}" srcId="{18003FF2-EB78-B14F-9460-283D3556C63B}" destId="{51132B0F-BD41-2A4E-B28A-32286B95115E}" srcOrd="0" destOrd="0" parTransId="{0A1EE6A9-47F1-7643-8A0A-647DB9B8FD5B}" sibTransId="{E680393E-A991-B64B-B1E5-A7DD265299E7}"/>
    <dgm:cxn modelId="{DA80CF33-D681-EB41-B0BB-338FD9EBF1CE}" type="presOf" srcId="{51132B0F-BD41-2A4E-B28A-32286B95115E}" destId="{E6E25986-BC7A-0C49-AE69-96DADFEBEDC5}" srcOrd="0" destOrd="0" presId="urn:microsoft.com/office/officeart/2005/8/layout/matrix3"/>
    <dgm:cxn modelId="{B55A3FBA-29B2-E640-90BC-C17F9DA0BD1F}" srcId="{18003FF2-EB78-B14F-9460-283D3556C63B}" destId="{DACA72EE-E2F3-DD46-9C50-795A638F8D37}" srcOrd="1" destOrd="0" parTransId="{D88D5806-6585-334F-BFE0-15A51813D9DA}" sibTransId="{803CCF30-04A8-CB41-BD52-53156C446D54}"/>
    <dgm:cxn modelId="{AC496E1E-6C81-9740-B38C-69E7278B593C}" type="presParOf" srcId="{EC81E562-64F0-0449-84AD-949A5BD7E06C}" destId="{C63C8385-4770-0744-9DD7-36B1462B86D3}" srcOrd="0" destOrd="0" presId="urn:microsoft.com/office/officeart/2005/8/layout/matrix3"/>
    <dgm:cxn modelId="{274250F0-9413-7248-B54F-49147F8ABCA7}" type="presParOf" srcId="{EC81E562-64F0-0449-84AD-949A5BD7E06C}" destId="{E6E25986-BC7A-0C49-AE69-96DADFEBEDC5}" srcOrd="1" destOrd="0" presId="urn:microsoft.com/office/officeart/2005/8/layout/matrix3"/>
    <dgm:cxn modelId="{48D3CFB8-BB11-BA4A-88EB-7BED4FE924D5}" type="presParOf" srcId="{EC81E562-64F0-0449-84AD-949A5BD7E06C}" destId="{5948C57A-E23B-5843-AF56-080C373E72FD}" srcOrd="2" destOrd="0" presId="urn:microsoft.com/office/officeart/2005/8/layout/matrix3"/>
    <dgm:cxn modelId="{21519F78-BE90-884F-B335-D154AF89C231}" type="presParOf" srcId="{EC81E562-64F0-0449-84AD-949A5BD7E06C}" destId="{4FB85333-4037-4A49-BABA-7E8345EFCCFC}" srcOrd="3" destOrd="0" presId="urn:microsoft.com/office/officeart/2005/8/layout/matrix3"/>
    <dgm:cxn modelId="{DAB914BF-95D7-BB46-95BF-D1112FA35703}" type="presParOf" srcId="{EC81E562-64F0-0449-84AD-949A5BD7E06C}" destId="{23B5637F-415A-614F-935C-F870200FA9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C2577-FDB5-4EB2-993F-4EB2F222C42B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62F51278-7C11-4A7F-B024-908B7047BD26}">
      <dgm:prSet phldrT="[Texto]"/>
      <dgm:spPr/>
      <dgm:t>
        <a:bodyPr/>
        <a:lstStyle/>
        <a:p>
          <a:r>
            <a:rPr lang="en-US" dirty="0"/>
            <a:t>&lt; 1% (1994)</a:t>
          </a:r>
          <a:endParaRPr lang="pt-BR" dirty="0"/>
        </a:p>
      </dgm:t>
    </dgm:pt>
    <dgm:pt modelId="{1E6FB6C6-BD96-492D-BA5D-2CE44A1C292A}" type="parTrans" cxnId="{A7F16E0B-3376-460A-9DFC-FCA3A6B9CEB4}">
      <dgm:prSet/>
      <dgm:spPr/>
      <dgm:t>
        <a:bodyPr/>
        <a:lstStyle/>
        <a:p>
          <a:endParaRPr lang="pt-BR"/>
        </a:p>
      </dgm:t>
    </dgm:pt>
    <dgm:pt modelId="{60276313-80B6-4AB9-9440-9CAAC5EE6FFC}" type="sibTrans" cxnId="{A7F16E0B-3376-460A-9DFC-FCA3A6B9CEB4}">
      <dgm:prSet/>
      <dgm:spPr/>
      <dgm:t>
        <a:bodyPr/>
        <a:lstStyle/>
        <a:p>
          <a:endParaRPr lang="pt-BR"/>
        </a:p>
      </dgm:t>
    </dgm:pt>
    <dgm:pt modelId="{61CEBBE0-5DB2-47A9-9679-8AE13E77294A}">
      <dgm:prSet phldrT="[Texto]"/>
      <dgm:spPr/>
      <dgm:t>
        <a:bodyPr/>
        <a:lstStyle/>
        <a:p>
          <a:r>
            <a:rPr lang="en-US" dirty="0"/>
            <a:t>&gt; 40% (2014)</a:t>
          </a:r>
          <a:endParaRPr lang="pt-BR" dirty="0"/>
        </a:p>
      </dgm:t>
    </dgm:pt>
    <dgm:pt modelId="{B8333222-5022-4B41-9D24-45610B610588}" type="parTrans" cxnId="{B54F6CB2-4261-420B-BE57-D69B172E6840}">
      <dgm:prSet/>
      <dgm:spPr/>
      <dgm:t>
        <a:bodyPr/>
        <a:lstStyle/>
        <a:p>
          <a:endParaRPr lang="pt-BR"/>
        </a:p>
      </dgm:t>
    </dgm:pt>
    <dgm:pt modelId="{C4F3DEC5-F366-4B6A-AE5F-51119FA1D1F4}" type="sibTrans" cxnId="{B54F6CB2-4261-420B-BE57-D69B172E6840}">
      <dgm:prSet/>
      <dgm:spPr/>
      <dgm:t>
        <a:bodyPr/>
        <a:lstStyle/>
        <a:p>
          <a:endParaRPr lang="pt-BR"/>
        </a:p>
      </dgm:t>
    </dgm:pt>
    <dgm:pt modelId="{BBFCE354-96B1-4FB8-A22F-2123E4897CB4}">
      <dgm:prSet phldrT="[Texto]"/>
      <dgm:spPr/>
      <dgm:t>
        <a:bodyPr/>
        <a:lstStyle/>
        <a:p>
          <a:r>
            <a:rPr lang="en-US" dirty="0"/>
            <a:t>&gt; 50% (2017)</a:t>
          </a:r>
          <a:endParaRPr lang="pt-BR" dirty="0"/>
        </a:p>
      </dgm:t>
    </dgm:pt>
    <dgm:pt modelId="{47B84DFC-FFB0-4CF6-823B-C07985342E55}" type="parTrans" cxnId="{89CADE4B-2DB4-4581-9887-883C301A9F0A}">
      <dgm:prSet/>
      <dgm:spPr/>
      <dgm:t>
        <a:bodyPr/>
        <a:lstStyle/>
        <a:p>
          <a:endParaRPr lang="pt-BR"/>
        </a:p>
      </dgm:t>
    </dgm:pt>
    <dgm:pt modelId="{5109B5EF-81F5-4AD8-A3B1-28F66D1EB042}" type="sibTrans" cxnId="{89CADE4B-2DB4-4581-9887-883C301A9F0A}">
      <dgm:prSet/>
      <dgm:spPr/>
      <dgm:t>
        <a:bodyPr/>
        <a:lstStyle/>
        <a:p>
          <a:endParaRPr lang="pt-BR"/>
        </a:p>
      </dgm:t>
    </dgm:pt>
    <dgm:pt modelId="{32835A0E-1DDD-4BDC-A7BB-5015A09E629A}" type="pres">
      <dgm:prSet presAssocID="{A70C2577-FDB5-4EB2-993F-4EB2F222C42B}" presName="CompostProcess" presStyleCnt="0">
        <dgm:presLayoutVars>
          <dgm:dir/>
          <dgm:resizeHandles val="exact"/>
        </dgm:presLayoutVars>
      </dgm:prSet>
      <dgm:spPr/>
    </dgm:pt>
    <dgm:pt modelId="{B2F72B99-C42C-4FE6-B768-888C08C2E09F}" type="pres">
      <dgm:prSet presAssocID="{A70C2577-FDB5-4EB2-993F-4EB2F222C42B}" presName="arrow" presStyleLbl="bgShp" presStyleIdx="0" presStyleCnt="1"/>
      <dgm:spPr/>
    </dgm:pt>
    <dgm:pt modelId="{3D733D2C-E120-4730-A7F5-A5D12E8E2946}" type="pres">
      <dgm:prSet presAssocID="{A70C2577-FDB5-4EB2-993F-4EB2F222C42B}" presName="linearProcess" presStyleCnt="0"/>
      <dgm:spPr/>
    </dgm:pt>
    <dgm:pt modelId="{FD3FB1E6-7E58-4391-B238-06AB94FB70BE}" type="pres">
      <dgm:prSet presAssocID="{62F51278-7C11-4A7F-B024-908B7047BD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A8EEE-74DC-4AAE-AF3F-AD026AA4B3C4}" type="pres">
      <dgm:prSet presAssocID="{60276313-80B6-4AB9-9440-9CAAC5EE6FFC}" presName="sibTrans" presStyleCnt="0"/>
      <dgm:spPr/>
    </dgm:pt>
    <dgm:pt modelId="{54355822-BE1F-41F8-84C9-FBD0C84454D2}" type="pres">
      <dgm:prSet presAssocID="{61CEBBE0-5DB2-47A9-9679-8AE13E7729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3ACBC-3D12-4360-9F61-5881B89D3719}" type="pres">
      <dgm:prSet presAssocID="{C4F3DEC5-F366-4B6A-AE5F-51119FA1D1F4}" presName="sibTrans" presStyleCnt="0"/>
      <dgm:spPr/>
    </dgm:pt>
    <dgm:pt modelId="{2AB8F830-2208-4DE3-96EC-8190C87F550E}" type="pres">
      <dgm:prSet presAssocID="{BBFCE354-96B1-4FB8-A22F-2123E4897CB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EA7341-5F54-4B8F-8D08-781A5859776F}" type="presOf" srcId="{61CEBBE0-5DB2-47A9-9679-8AE13E77294A}" destId="{54355822-BE1F-41F8-84C9-FBD0C84454D2}" srcOrd="0" destOrd="0" presId="urn:microsoft.com/office/officeart/2005/8/layout/hProcess9"/>
    <dgm:cxn modelId="{8A353E56-F1BA-40AC-B682-CA66FAE246C7}" type="presOf" srcId="{A70C2577-FDB5-4EB2-993F-4EB2F222C42B}" destId="{32835A0E-1DDD-4BDC-A7BB-5015A09E629A}" srcOrd="0" destOrd="0" presId="urn:microsoft.com/office/officeart/2005/8/layout/hProcess9"/>
    <dgm:cxn modelId="{A7F16E0B-3376-460A-9DFC-FCA3A6B9CEB4}" srcId="{A70C2577-FDB5-4EB2-993F-4EB2F222C42B}" destId="{62F51278-7C11-4A7F-B024-908B7047BD26}" srcOrd="0" destOrd="0" parTransId="{1E6FB6C6-BD96-492D-BA5D-2CE44A1C292A}" sibTransId="{60276313-80B6-4AB9-9440-9CAAC5EE6FFC}"/>
    <dgm:cxn modelId="{B54F6CB2-4261-420B-BE57-D69B172E6840}" srcId="{A70C2577-FDB5-4EB2-993F-4EB2F222C42B}" destId="{61CEBBE0-5DB2-47A9-9679-8AE13E77294A}" srcOrd="1" destOrd="0" parTransId="{B8333222-5022-4B41-9D24-45610B610588}" sibTransId="{C4F3DEC5-F366-4B6A-AE5F-51119FA1D1F4}"/>
    <dgm:cxn modelId="{892BC2E1-7117-4EBB-9A85-ECE8B63C3737}" type="presOf" srcId="{62F51278-7C11-4A7F-B024-908B7047BD26}" destId="{FD3FB1E6-7E58-4391-B238-06AB94FB70BE}" srcOrd="0" destOrd="0" presId="urn:microsoft.com/office/officeart/2005/8/layout/hProcess9"/>
    <dgm:cxn modelId="{71ED9113-C76D-4E51-BA4E-4DF790703C9D}" type="presOf" srcId="{BBFCE354-96B1-4FB8-A22F-2123E4897CB4}" destId="{2AB8F830-2208-4DE3-96EC-8190C87F550E}" srcOrd="0" destOrd="0" presId="urn:microsoft.com/office/officeart/2005/8/layout/hProcess9"/>
    <dgm:cxn modelId="{89CADE4B-2DB4-4581-9887-883C301A9F0A}" srcId="{A70C2577-FDB5-4EB2-993F-4EB2F222C42B}" destId="{BBFCE354-96B1-4FB8-A22F-2123E4897CB4}" srcOrd="2" destOrd="0" parTransId="{47B84DFC-FFB0-4CF6-823B-C07985342E55}" sibTransId="{5109B5EF-81F5-4AD8-A3B1-28F66D1EB042}"/>
    <dgm:cxn modelId="{EDC462DD-9B99-45A6-B9E9-30E288CE68B9}" type="presParOf" srcId="{32835A0E-1DDD-4BDC-A7BB-5015A09E629A}" destId="{B2F72B99-C42C-4FE6-B768-888C08C2E09F}" srcOrd="0" destOrd="0" presId="urn:microsoft.com/office/officeart/2005/8/layout/hProcess9"/>
    <dgm:cxn modelId="{6ED14405-3EC3-4939-8235-B6ED9298C8F9}" type="presParOf" srcId="{32835A0E-1DDD-4BDC-A7BB-5015A09E629A}" destId="{3D733D2C-E120-4730-A7F5-A5D12E8E2946}" srcOrd="1" destOrd="0" presId="urn:microsoft.com/office/officeart/2005/8/layout/hProcess9"/>
    <dgm:cxn modelId="{D2292F07-2D21-449C-BA5E-0EF94B58ACBD}" type="presParOf" srcId="{3D733D2C-E120-4730-A7F5-A5D12E8E2946}" destId="{FD3FB1E6-7E58-4391-B238-06AB94FB70BE}" srcOrd="0" destOrd="0" presId="urn:microsoft.com/office/officeart/2005/8/layout/hProcess9"/>
    <dgm:cxn modelId="{8228677D-87C7-4509-AD1A-2B20C72BB814}" type="presParOf" srcId="{3D733D2C-E120-4730-A7F5-A5D12E8E2946}" destId="{79AA8EEE-74DC-4AAE-AF3F-AD026AA4B3C4}" srcOrd="1" destOrd="0" presId="urn:microsoft.com/office/officeart/2005/8/layout/hProcess9"/>
    <dgm:cxn modelId="{7303E9F1-9EC3-4516-9A1C-B3AEB2B794E3}" type="presParOf" srcId="{3D733D2C-E120-4730-A7F5-A5D12E8E2946}" destId="{54355822-BE1F-41F8-84C9-FBD0C84454D2}" srcOrd="2" destOrd="0" presId="urn:microsoft.com/office/officeart/2005/8/layout/hProcess9"/>
    <dgm:cxn modelId="{0C38E485-3DF1-457E-93A1-574C7F22BE1C}" type="presParOf" srcId="{3D733D2C-E120-4730-A7F5-A5D12E8E2946}" destId="{2123ACBC-3D12-4360-9F61-5881B89D3719}" srcOrd="3" destOrd="0" presId="urn:microsoft.com/office/officeart/2005/8/layout/hProcess9"/>
    <dgm:cxn modelId="{4B2C590A-8AA6-4ADA-B1EE-2EBBC23C150B}" type="presParOf" srcId="{3D733D2C-E120-4730-A7F5-A5D12E8E2946}" destId="{2AB8F830-2208-4DE3-96EC-8190C87F55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64966-2E89-4514-BDA6-651A61299D5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D99EF62-3781-435C-9582-A0CAC7C0B847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21% (2005)</a:t>
          </a:r>
          <a:endParaRPr lang="pt-BR" dirty="0">
            <a:solidFill>
              <a:schemeClr val="tx1"/>
            </a:solidFill>
          </a:endParaRPr>
        </a:p>
      </dgm:t>
    </dgm:pt>
    <dgm:pt modelId="{625D39C4-A93A-41D5-A3AE-02B417A8A301}" type="parTrans" cxnId="{1E2B6535-E84D-4B5C-BEC6-2274DEAA221A}">
      <dgm:prSet/>
      <dgm:spPr/>
      <dgm:t>
        <a:bodyPr/>
        <a:lstStyle/>
        <a:p>
          <a:endParaRPr lang="pt-BR"/>
        </a:p>
      </dgm:t>
    </dgm:pt>
    <dgm:pt modelId="{6D716D2F-E5EB-436B-8768-29075FB53DD0}" type="sibTrans" cxnId="{1E2B6535-E84D-4B5C-BEC6-2274DEAA221A}">
      <dgm:prSet/>
      <dgm:spPr/>
      <dgm:t>
        <a:bodyPr/>
        <a:lstStyle/>
        <a:p>
          <a:endParaRPr lang="pt-BR"/>
        </a:p>
      </dgm:t>
    </dgm:pt>
    <dgm:pt modelId="{298280CB-A8C0-4756-8BC2-F44BB954A769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34,8% (2008)</a:t>
          </a:r>
          <a:endParaRPr lang="pt-BR" dirty="0">
            <a:solidFill>
              <a:schemeClr val="tx1"/>
            </a:solidFill>
          </a:endParaRPr>
        </a:p>
      </dgm:t>
    </dgm:pt>
    <dgm:pt modelId="{6CEFAC30-49A8-4675-A72B-F020A803F9E1}" type="parTrans" cxnId="{A067093C-CF7C-455A-8CAA-B5EE580F122E}">
      <dgm:prSet/>
      <dgm:spPr/>
      <dgm:t>
        <a:bodyPr/>
        <a:lstStyle/>
        <a:p>
          <a:endParaRPr lang="pt-BR"/>
        </a:p>
      </dgm:t>
    </dgm:pt>
    <dgm:pt modelId="{FFE190B6-FE4A-474C-90D3-86E9B1E7593C}" type="sibTrans" cxnId="{A067093C-CF7C-455A-8CAA-B5EE580F122E}">
      <dgm:prSet/>
      <dgm:spPr/>
      <dgm:t>
        <a:bodyPr/>
        <a:lstStyle/>
        <a:p>
          <a:endParaRPr lang="pt-BR"/>
        </a:p>
      </dgm:t>
    </dgm:pt>
    <dgm:pt modelId="{B86526E0-0E47-40E1-A5A4-99DDA3E5C181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46,5% (2011)</a:t>
          </a:r>
          <a:endParaRPr lang="pt-BR" dirty="0">
            <a:solidFill>
              <a:schemeClr val="tx1"/>
            </a:solidFill>
          </a:endParaRPr>
        </a:p>
      </dgm:t>
    </dgm:pt>
    <dgm:pt modelId="{F6890787-A2AE-41BF-8477-CCB4FF3A4E95}" type="parTrans" cxnId="{8D219694-B627-4CBB-A0D8-E1F9EFDFCDA5}">
      <dgm:prSet/>
      <dgm:spPr/>
      <dgm:t>
        <a:bodyPr/>
        <a:lstStyle/>
        <a:p>
          <a:endParaRPr lang="pt-BR"/>
        </a:p>
      </dgm:t>
    </dgm:pt>
    <dgm:pt modelId="{44F4C475-B2B8-4940-8385-CCBF756766E7}" type="sibTrans" cxnId="{8D219694-B627-4CBB-A0D8-E1F9EFDFCDA5}">
      <dgm:prSet/>
      <dgm:spPr/>
      <dgm:t>
        <a:bodyPr/>
        <a:lstStyle/>
        <a:p>
          <a:endParaRPr lang="pt-BR"/>
        </a:p>
      </dgm:t>
    </dgm:pt>
    <dgm:pt modelId="{BEAC4577-F23A-45D1-8AE5-36032910D239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45,3% (2013)</a:t>
          </a:r>
          <a:endParaRPr lang="pt-BR" dirty="0">
            <a:solidFill>
              <a:schemeClr val="tx1"/>
            </a:solidFill>
          </a:endParaRPr>
        </a:p>
      </dgm:t>
    </dgm:pt>
    <dgm:pt modelId="{C772C817-D27D-4132-BCCD-B8CDDE2220B2}" type="parTrans" cxnId="{1CC38C8D-8EC4-4882-8332-C60434C0DAEF}">
      <dgm:prSet/>
      <dgm:spPr/>
    </dgm:pt>
    <dgm:pt modelId="{C9BC837E-FA95-471F-ABC2-F801B1DBF0AD}" type="sibTrans" cxnId="{1CC38C8D-8EC4-4882-8332-C60434C0DAEF}">
      <dgm:prSet/>
      <dgm:spPr/>
    </dgm:pt>
    <dgm:pt modelId="{32870E60-AF91-4F93-B6DF-152042719B56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43,9% (2014)</a:t>
          </a:r>
          <a:endParaRPr lang="pt-BR" dirty="0">
            <a:solidFill>
              <a:schemeClr val="tx1"/>
            </a:solidFill>
          </a:endParaRPr>
        </a:p>
      </dgm:t>
    </dgm:pt>
    <dgm:pt modelId="{7CA03A14-BA34-4B95-96A3-32111BC6671B}" type="parTrans" cxnId="{0E660A19-16B1-4BEF-AB0B-570FC90E2B03}">
      <dgm:prSet/>
      <dgm:spPr/>
    </dgm:pt>
    <dgm:pt modelId="{1C6FB770-EE5A-4077-BB22-1BEC78559D72}" type="sibTrans" cxnId="{0E660A19-16B1-4BEF-AB0B-570FC90E2B03}">
      <dgm:prSet/>
      <dgm:spPr/>
    </dgm:pt>
    <dgm:pt modelId="{4507AD9D-D5D3-4749-9A8C-4D21AE393908}" type="pres">
      <dgm:prSet presAssocID="{11964966-2E89-4514-BDA6-651A61299D5D}" presName="CompostProcess" presStyleCnt="0">
        <dgm:presLayoutVars>
          <dgm:dir/>
          <dgm:resizeHandles val="exact"/>
        </dgm:presLayoutVars>
      </dgm:prSet>
      <dgm:spPr/>
    </dgm:pt>
    <dgm:pt modelId="{E2938D3C-BB51-4F9C-A7A6-1E90A8B00F46}" type="pres">
      <dgm:prSet presAssocID="{11964966-2E89-4514-BDA6-651A61299D5D}" presName="arrow" presStyleLbl="bgShp" presStyleIdx="0" presStyleCnt="1"/>
      <dgm:spPr/>
    </dgm:pt>
    <dgm:pt modelId="{B0A651D7-3B7C-4E7C-B4A8-A457906929B7}" type="pres">
      <dgm:prSet presAssocID="{11964966-2E89-4514-BDA6-651A61299D5D}" presName="linearProcess" presStyleCnt="0"/>
      <dgm:spPr/>
    </dgm:pt>
    <dgm:pt modelId="{BC363AF7-210F-400B-B072-34579D9048AB}" type="pres">
      <dgm:prSet presAssocID="{0D99EF62-3781-435C-9582-A0CAC7C0B84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C32AFF-B125-4072-893D-FF88347C3EC5}" type="pres">
      <dgm:prSet presAssocID="{6D716D2F-E5EB-436B-8768-29075FB53DD0}" presName="sibTrans" presStyleCnt="0"/>
      <dgm:spPr/>
    </dgm:pt>
    <dgm:pt modelId="{7F7ED8BD-A379-4B01-B7D6-FB5A926954D5}" type="pres">
      <dgm:prSet presAssocID="{298280CB-A8C0-4756-8BC2-F44BB954A76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5D83A5-02B7-4BE9-BA16-6AE4BAC184EA}" type="pres">
      <dgm:prSet presAssocID="{FFE190B6-FE4A-474C-90D3-86E9B1E7593C}" presName="sibTrans" presStyleCnt="0"/>
      <dgm:spPr/>
    </dgm:pt>
    <dgm:pt modelId="{181FBFDC-3BAE-4BAA-98E9-F08336C9F434}" type="pres">
      <dgm:prSet presAssocID="{B86526E0-0E47-40E1-A5A4-99DDA3E5C18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E2896-3497-4BDD-BBAF-8FED17256F42}" type="pres">
      <dgm:prSet presAssocID="{44F4C475-B2B8-4940-8385-CCBF756766E7}" presName="sibTrans" presStyleCnt="0"/>
      <dgm:spPr/>
    </dgm:pt>
    <dgm:pt modelId="{5040911F-700C-4793-9AE3-0CA8B4F6264A}" type="pres">
      <dgm:prSet presAssocID="{BEAC4577-F23A-45D1-8AE5-36032910D23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F472-123F-4F7F-A8C8-471F3132B692}" type="pres">
      <dgm:prSet presAssocID="{C9BC837E-FA95-471F-ABC2-F801B1DBF0AD}" presName="sibTrans" presStyleCnt="0"/>
      <dgm:spPr/>
    </dgm:pt>
    <dgm:pt modelId="{6F69CFAE-AE13-4586-8F5E-FCEB4DD80F50}" type="pres">
      <dgm:prSet presAssocID="{32870E60-AF91-4F93-B6DF-152042719B5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660A19-16B1-4BEF-AB0B-570FC90E2B03}" srcId="{11964966-2E89-4514-BDA6-651A61299D5D}" destId="{32870E60-AF91-4F93-B6DF-152042719B56}" srcOrd="4" destOrd="0" parTransId="{7CA03A14-BA34-4B95-96A3-32111BC6671B}" sibTransId="{1C6FB770-EE5A-4077-BB22-1BEC78559D72}"/>
    <dgm:cxn modelId="{47D070B1-9CE5-4D3B-BAD1-980463131D86}" type="presOf" srcId="{0D99EF62-3781-435C-9582-A0CAC7C0B847}" destId="{BC363AF7-210F-400B-B072-34579D9048AB}" srcOrd="0" destOrd="0" presId="urn:microsoft.com/office/officeart/2005/8/layout/hProcess9"/>
    <dgm:cxn modelId="{48EFDD97-6353-4BC7-A206-F7E8FC6F61E3}" type="presOf" srcId="{32870E60-AF91-4F93-B6DF-152042719B56}" destId="{6F69CFAE-AE13-4586-8F5E-FCEB4DD80F50}" srcOrd="0" destOrd="0" presId="urn:microsoft.com/office/officeart/2005/8/layout/hProcess9"/>
    <dgm:cxn modelId="{8D219694-B627-4CBB-A0D8-E1F9EFDFCDA5}" srcId="{11964966-2E89-4514-BDA6-651A61299D5D}" destId="{B86526E0-0E47-40E1-A5A4-99DDA3E5C181}" srcOrd="2" destOrd="0" parTransId="{F6890787-A2AE-41BF-8477-CCB4FF3A4E95}" sibTransId="{44F4C475-B2B8-4940-8385-CCBF756766E7}"/>
    <dgm:cxn modelId="{328DDB51-D785-480B-B291-7D3FA40069FB}" type="presOf" srcId="{11964966-2E89-4514-BDA6-651A61299D5D}" destId="{4507AD9D-D5D3-4749-9A8C-4D21AE393908}" srcOrd="0" destOrd="0" presId="urn:microsoft.com/office/officeart/2005/8/layout/hProcess9"/>
    <dgm:cxn modelId="{789F9F19-755F-41BF-AA61-DEF966F99E20}" type="presOf" srcId="{B86526E0-0E47-40E1-A5A4-99DDA3E5C181}" destId="{181FBFDC-3BAE-4BAA-98E9-F08336C9F434}" srcOrd="0" destOrd="0" presId="urn:microsoft.com/office/officeart/2005/8/layout/hProcess9"/>
    <dgm:cxn modelId="{1CC38C8D-8EC4-4882-8332-C60434C0DAEF}" srcId="{11964966-2E89-4514-BDA6-651A61299D5D}" destId="{BEAC4577-F23A-45D1-8AE5-36032910D239}" srcOrd="3" destOrd="0" parTransId="{C772C817-D27D-4132-BCCD-B8CDDE2220B2}" sibTransId="{C9BC837E-FA95-471F-ABC2-F801B1DBF0AD}"/>
    <dgm:cxn modelId="{F7128B3F-6B30-4005-9366-42063F274E31}" type="presOf" srcId="{BEAC4577-F23A-45D1-8AE5-36032910D239}" destId="{5040911F-700C-4793-9AE3-0CA8B4F6264A}" srcOrd="0" destOrd="0" presId="urn:microsoft.com/office/officeart/2005/8/layout/hProcess9"/>
    <dgm:cxn modelId="{156B57CD-FAFC-40D2-A55D-2259F967F02D}" type="presOf" srcId="{298280CB-A8C0-4756-8BC2-F44BB954A769}" destId="{7F7ED8BD-A379-4B01-B7D6-FB5A926954D5}" srcOrd="0" destOrd="0" presId="urn:microsoft.com/office/officeart/2005/8/layout/hProcess9"/>
    <dgm:cxn modelId="{A067093C-CF7C-455A-8CAA-B5EE580F122E}" srcId="{11964966-2E89-4514-BDA6-651A61299D5D}" destId="{298280CB-A8C0-4756-8BC2-F44BB954A769}" srcOrd="1" destOrd="0" parTransId="{6CEFAC30-49A8-4675-A72B-F020A803F9E1}" sibTransId="{FFE190B6-FE4A-474C-90D3-86E9B1E7593C}"/>
    <dgm:cxn modelId="{1E2B6535-E84D-4B5C-BEC6-2274DEAA221A}" srcId="{11964966-2E89-4514-BDA6-651A61299D5D}" destId="{0D99EF62-3781-435C-9582-A0CAC7C0B847}" srcOrd="0" destOrd="0" parTransId="{625D39C4-A93A-41D5-A3AE-02B417A8A301}" sibTransId="{6D716D2F-E5EB-436B-8768-29075FB53DD0}"/>
    <dgm:cxn modelId="{05C5BA08-AA34-44AE-9BEF-E540CC5F59A4}" type="presParOf" srcId="{4507AD9D-D5D3-4749-9A8C-4D21AE393908}" destId="{E2938D3C-BB51-4F9C-A7A6-1E90A8B00F46}" srcOrd="0" destOrd="0" presId="urn:microsoft.com/office/officeart/2005/8/layout/hProcess9"/>
    <dgm:cxn modelId="{DD3808CA-6D3C-4075-AFC0-E981C743B7C0}" type="presParOf" srcId="{4507AD9D-D5D3-4749-9A8C-4D21AE393908}" destId="{B0A651D7-3B7C-4E7C-B4A8-A457906929B7}" srcOrd="1" destOrd="0" presId="urn:microsoft.com/office/officeart/2005/8/layout/hProcess9"/>
    <dgm:cxn modelId="{3D70F067-CBD2-457C-B65E-60667811A03A}" type="presParOf" srcId="{B0A651D7-3B7C-4E7C-B4A8-A457906929B7}" destId="{BC363AF7-210F-400B-B072-34579D9048AB}" srcOrd="0" destOrd="0" presId="urn:microsoft.com/office/officeart/2005/8/layout/hProcess9"/>
    <dgm:cxn modelId="{DEDC9C94-9247-4D35-9943-3F7819662F92}" type="presParOf" srcId="{B0A651D7-3B7C-4E7C-B4A8-A457906929B7}" destId="{3EC32AFF-B125-4072-893D-FF88347C3EC5}" srcOrd="1" destOrd="0" presId="urn:microsoft.com/office/officeart/2005/8/layout/hProcess9"/>
    <dgm:cxn modelId="{6EAA2926-919A-4E13-A079-75383DEE6833}" type="presParOf" srcId="{B0A651D7-3B7C-4E7C-B4A8-A457906929B7}" destId="{7F7ED8BD-A379-4B01-B7D6-FB5A926954D5}" srcOrd="2" destOrd="0" presId="urn:microsoft.com/office/officeart/2005/8/layout/hProcess9"/>
    <dgm:cxn modelId="{88C0B2A4-CED0-450A-8D65-D4B71A8D10AF}" type="presParOf" srcId="{B0A651D7-3B7C-4E7C-B4A8-A457906929B7}" destId="{725D83A5-02B7-4BE9-BA16-6AE4BAC184EA}" srcOrd="3" destOrd="0" presId="urn:microsoft.com/office/officeart/2005/8/layout/hProcess9"/>
    <dgm:cxn modelId="{1A706BC2-E529-44E3-BF03-35091DC36A66}" type="presParOf" srcId="{B0A651D7-3B7C-4E7C-B4A8-A457906929B7}" destId="{181FBFDC-3BAE-4BAA-98E9-F08336C9F434}" srcOrd="4" destOrd="0" presId="urn:microsoft.com/office/officeart/2005/8/layout/hProcess9"/>
    <dgm:cxn modelId="{7FBA510F-4DCA-4F92-AB11-1C3C61B44737}" type="presParOf" srcId="{B0A651D7-3B7C-4E7C-B4A8-A457906929B7}" destId="{D2DE2896-3497-4BDD-BBAF-8FED17256F42}" srcOrd="5" destOrd="0" presId="urn:microsoft.com/office/officeart/2005/8/layout/hProcess9"/>
    <dgm:cxn modelId="{8897F50C-D1A8-49B9-829B-7891636BAA20}" type="presParOf" srcId="{B0A651D7-3B7C-4E7C-B4A8-A457906929B7}" destId="{5040911F-700C-4793-9AE3-0CA8B4F6264A}" srcOrd="6" destOrd="0" presId="urn:microsoft.com/office/officeart/2005/8/layout/hProcess9"/>
    <dgm:cxn modelId="{67DF1D66-5EE2-404B-9883-3202CAC4069D}" type="presParOf" srcId="{B0A651D7-3B7C-4E7C-B4A8-A457906929B7}" destId="{8A5BF472-123F-4F7F-A8C8-471F3132B692}" srcOrd="7" destOrd="0" presId="urn:microsoft.com/office/officeart/2005/8/layout/hProcess9"/>
    <dgm:cxn modelId="{DFA2F9E9-9893-4156-81E5-43ACB741B163}" type="presParOf" srcId="{B0A651D7-3B7C-4E7C-B4A8-A457906929B7}" destId="{6F69CFAE-AE13-4586-8F5E-FCEB4DD80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E8B7D-7C70-4664-9789-7DA3496DA61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FBA2B2F2-EF36-426C-BA95-CE6A8980B7F2}">
      <dgm:prSet phldrT="[Texto]" custT="1"/>
      <dgm:spPr/>
      <dgm:t>
        <a:bodyPr/>
        <a:lstStyle/>
        <a:p>
          <a:r>
            <a:rPr lang="en-US" sz="2200" dirty="0" err="1"/>
            <a:t>Participação</a:t>
          </a:r>
          <a:r>
            <a:rPr lang="en-US" sz="2200" dirty="0"/>
            <a:t> </a:t>
          </a:r>
          <a:r>
            <a:rPr lang="en-US" sz="2200" dirty="0" err="1"/>
            <a:t>ativa</a:t>
          </a:r>
          <a:endParaRPr lang="pt-BR" sz="2200" dirty="0"/>
        </a:p>
      </dgm:t>
    </dgm:pt>
    <dgm:pt modelId="{8CC129CB-2830-460C-AE8B-5DDCDBD65833}" type="parTrans" cxnId="{FFC524EF-1D1D-4E8B-B8B9-A7EE7B62A2E8}">
      <dgm:prSet/>
      <dgm:spPr/>
      <dgm:t>
        <a:bodyPr/>
        <a:lstStyle/>
        <a:p>
          <a:endParaRPr lang="pt-BR" sz="2200"/>
        </a:p>
      </dgm:t>
    </dgm:pt>
    <dgm:pt modelId="{E377B76C-73FA-44F7-9BAD-60A25D908120}" type="sibTrans" cxnId="{FFC524EF-1D1D-4E8B-B8B9-A7EE7B62A2E8}">
      <dgm:prSet/>
      <dgm:spPr/>
      <dgm:t>
        <a:bodyPr/>
        <a:lstStyle/>
        <a:p>
          <a:endParaRPr lang="pt-BR" sz="2200"/>
        </a:p>
      </dgm:t>
    </dgm:pt>
    <dgm:pt modelId="{1751077E-E32B-46B0-A5B2-AAEAF06A2718}">
      <dgm:prSet phldrT="[Texto]" custT="1"/>
      <dgm:spPr/>
      <dgm:t>
        <a:bodyPr/>
        <a:lstStyle/>
        <a:p>
          <a:r>
            <a:rPr lang="en-US" sz="2200" dirty="0" err="1"/>
            <a:t>Expressividade</a:t>
          </a:r>
          <a:r>
            <a:rPr lang="en-US" sz="2200" dirty="0"/>
            <a:t> dos </a:t>
          </a:r>
          <a:r>
            <a:rPr lang="en-US" sz="2200" dirty="0" err="1"/>
            <a:t>usuários</a:t>
          </a:r>
          <a:r>
            <a:rPr lang="en-US" sz="2200" dirty="0"/>
            <a:t> </a:t>
          </a:r>
          <a:r>
            <a:rPr lang="en-US" sz="2200" dirty="0" err="1"/>
            <a:t>em</a:t>
          </a:r>
          <a:r>
            <a:rPr lang="en-US" sz="2200" dirty="0"/>
            <a:t> </a:t>
          </a:r>
          <a:r>
            <a:rPr lang="en-US" sz="2200" dirty="0" err="1"/>
            <a:t>rede</a:t>
          </a:r>
          <a:endParaRPr lang="pt-BR" sz="2200" dirty="0"/>
        </a:p>
      </dgm:t>
    </dgm:pt>
    <dgm:pt modelId="{8AF881BB-C1D9-4CED-9347-BF307EE457E3}" type="parTrans" cxnId="{D4603B55-9332-4962-A1F8-C65AEEFE6938}">
      <dgm:prSet/>
      <dgm:spPr/>
      <dgm:t>
        <a:bodyPr/>
        <a:lstStyle/>
        <a:p>
          <a:endParaRPr lang="pt-BR" sz="2200"/>
        </a:p>
      </dgm:t>
    </dgm:pt>
    <dgm:pt modelId="{ECA93A54-94DB-46F9-954F-B5C449641A00}" type="sibTrans" cxnId="{D4603B55-9332-4962-A1F8-C65AEEFE6938}">
      <dgm:prSet/>
      <dgm:spPr/>
      <dgm:t>
        <a:bodyPr/>
        <a:lstStyle/>
        <a:p>
          <a:endParaRPr lang="pt-BR" sz="2200"/>
        </a:p>
      </dgm:t>
    </dgm:pt>
    <dgm:pt modelId="{2972C21B-5E9F-4A2B-8B07-69F69CCFE2B0}">
      <dgm:prSet phldrT="[Texto]" custT="1"/>
      <dgm:spPr/>
      <dgm:t>
        <a:bodyPr/>
        <a:lstStyle/>
        <a:p>
          <a:r>
            <a:rPr lang="en-US" sz="2200" dirty="0" err="1"/>
            <a:t>Dialogia</a:t>
          </a:r>
          <a:endParaRPr lang="pt-BR" sz="2200" dirty="0"/>
        </a:p>
      </dgm:t>
    </dgm:pt>
    <dgm:pt modelId="{C3B872D0-F695-4F36-8D8C-4319F4D42FD1}" type="parTrans" cxnId="{1B6A1268-CFDD-4FE0-A3F8-323460D10F70}">
      <dgm:prSet/>
      <dgm:spPr/>
      <dgm:t>
        <a:bodyPr/>
        <a:lstStyle/>
        <a:p>
          <a:endParaRPr lang="pt-BR" sz="2200"/>
        </a:p>
      </dgm:t>
    </dgm:pt>
    <dgm:pt modelId="{40DF0713-9689-4AD3-9411-69E6FECCA6C9}" type="sibTrans" cxnId="{1B6A1268-CFDD-4FE0-A3F8-323460D10F70}">
      <dgm:prSet/>
      <dgm:spPr/>
      <dgm:t>
        <a:bodyPr/>
        <a:lstStyle/>
        <a:p>
          <a:endParaRPr lang="pt-BR" sz="2200"/>
        </a:p>
      </dgm:t>
    </dgm:pt>
    <dgm:pt modelId="{F1C7F667-8890-47AC-B961-6D936064503A}" type="pres">
      <dgm:prSet presAssocID="{8AAE8B7D-7C70-4664-9789-7DA3496DA61B}" presName="compositeShape" presStyleCnt="0">
        <dgm:presLayoutVars>
          <dgm:chMax val="7"/>
          <dgm:dir/>
          <dgm:resizeHandles val="exact"/>
        </dgm:presLayoutVars>
      </dgm:prSet>
      <dgm:spPr/>
    </dgm:pt>
    <dgm:pt modelId="{2DB40019-B3AB-4F95-91E2-A7A470C0F8D0}" type="pres">
      <dgm:prSet presAssocID="{FBA2B2F2-EF36-426C-BA95-CE6A8980B7F2}" presName="circ1" presStyleLbl="vennNode1" presStyleIdx="0" presStyleCnt="3"/>
      <dgm:spPr/>
      <dgm:t>
        <a:bodyPr/>
        <a:lstStyle/>
        <a:p>
          <a:endParaRPr lang="pt-BR"/>
        </a:p>
      </dgm:t>
    </dgm:pt>
    <dgm:pt modelId="{1F44DDFC-066F-44E7-A392-200F27D41CFC}" type="pres">
      <dgm:prSet presAssocID="{FBA2B2F2-EF36-426C-BA95-CE6A8980B7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61E78-A2A3-4EB1-8EBC-87F186D684E8}" type="pres">
      <dgm:prSet presAssocID="{1751077E-E32B-46B0-A5B2-AAEAF06A2718}" presName="circ2" presStyleLbl="vennNode1" presStyleIdx="1" presStyleCnt="3"/>
      <dgm:spPr/>
      <dgm:t>
        <a:bodyPr/>
        <a:lstStyle/>
        <a:p>
          <a:endParaRPr lang="pt-BR"/>
        </a:p>
      </dgm:t>
    </dgm:pt>
    <dgm:pt modelId="{6A6F4044-538B-43FB-B311-193EB72043E8}" type="pres">
      <dgm:prSet presAssocID="{1751077E-E32B-46B0-A5B2-AAEAF06A27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40919-A696-472C-990E-27FD669F7B80}" type="pres">
      <dgm:prSet presAssocID="{2972C21B-5E9F-4A2B-8B07-69F69CCFE2B0}" presName="circ3" presStyleLbl="vennNode1" presStyleIdx="2" presStyleCnt="3"/>
      <dgm:spPr/>
      <dgm:t>
        <a:bodyPr/>
        <a:lstStyle/>
        <a:p>
          <a:endParaRPr lang="pt-BR"/>
        </a:p>
      </dgm:t>
    </dgm:pt>
    <dgm:pt modelId="{6385E6B6-6AD8-46AA-8DD0-98B409965327}" type="pres">
      <dgm:prSet presAssocID="{2972C21B-5E9F-4A2B-8B07-69F69CCFE2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59FC63-629B-4403-B07C-83B784788831}" type="presOf" srcId="{1751077E-E32B-46B0-A5B2-AAEAF06A2718}" destId="{6A6F4044-538B-43FB-B311-193EB72043E8}" srcOrd="1" destOrd="0" presId="urn:microsoft.com/office/officeart/2005/8/layout/venn1"/>
    <dgm:cxn modelId="{CB50AE98-ADE1-4488-BB0B-2991DE3BF71F}" type="presOf" srcId="{FBA2B2F2-EF36-426C-BA95-CE6A8980B7F2}" destId="{2DB40019-B3AB-4F95-91E2-A7A470C0F8D0}" srcOrd="0" destOrd="0" presId="urn:microsoft.com/office/officeart/2005/8/layout/venn1"/>
    <dgm:cxn modelId="{BA739899-CE57-42A5-B75F-882BFECCBC9F}" type="presOf" srcId="{FBA2B2F2-EF36-426C-BA95-CE6A8980B7F2}" destId="{1F44DDFC-066F-44E7-A392-200F27D41CFC}" srcOrd="1" destOrd="0" presId="urn:microsoft.com/office/officeart/2005/8/layout/venn1"/>
    <dgm:cxn modelId="{1B6A1268-CFDD-4FE0-A3F8-323460D10F70}" srcId="{8AAE8B7D-7C70-4664-9789-7DA3496DA61B}" destId="{2972C21B-5E9F-4A2B-8B07-69F69CCFE2B0}" srcOrd="2" destOrd="0" parTransId="{C3B872D0-F695-4F36-8D8C-4319F4D42FD1}" sibTransId="{40DF0713-9689-4AD3-9411-69E6FECCA6C9}"/>
    <dgm:cxn modelId="{335579C9-BC3C-4CB4-AF93-5448908C4BD5}" type="presOf" srcId="{8AAE8B7D-7C70-4664-9789-7DA3496DA61B}" destId="{F1C7F667-8890-47AC-B961-6D936064503A}" srcOrd="0" destOrd="0" presId="urn:microsoft.com/office/officeart/2005/8/layout/venn1"/>
    <dgm:cxn modelId="{FFC524EF-1D1D-4E8B-B8B9-A7EE7B62A2E8}" srcId="{8AAE8B7D-7C70-4664-9789-7DA3496DA61B}" destId="{FBA2B2F2-EF36-426C-BA95-CE6A8980B7F2}" srcOrd="0" destOrd="0" parTransId="{8CC129CB-2830-460C-AE8B-5DDCDBD65833}" sibTransId="{E377B76C-73FA-44F7-9BAD-60A25D908120}"/>
    <dgm:cxn modelId="{D4603B55-9332-4962-A1F8-C65AEEFE6938}" srcId="{8AAE8B7D-7C70-4664-9789-7DA3496DA61B}" destId="{1751077E-E32B-46B0-A5B2-AAEAF06A2718}" srcOrd="1" destOrd="0" parTransId="{8AF881BB-C1D9-4CED-9347-BF307EE457E3}" sibTransId="{ECA93A54-94DB-46F9-954F-B5C449641A00}"/>
    <dgm:cxn modelId="{655EEC6F-EEFE-45CD-B979-C9A82B1D1251}" type="presOf" srcId="{2972C21B-5E9F-4A2B-8B07-69F69CCFE2B0}" destId="{6385E6B6-6AD8-46AA-8DD0-98B409965327}" srcOrd="1" destOrd="0" presId="urn:microsoft.com/office/officeart/2005/8/layout/venn1"/>
    <dgm:cxn modelId="{01D03A8D-F335-43A6-9229-5A9E313FDAEA}" type="presOf" srcId="{2972C21B-5E9F-4A2B-8B07-69F69CCFE2B0}" destId="{4D140919-A696-472C-990E-27FD669F7B80}" srcOrd="0" destOrd="0" presId="urn:microsoft.com/office/officeart/2005/8/layout/venn1"/>
    <dgm:cxn modelId="{1FACE1B1-B1C3-4D21-B160-5047D17BBB54}" type="presOf" srcId="{1751077E-E32B-46B0-A5B2-AAEAF06A2718}" destId="{74F61E78-A2A3-4EB1-8EBC-87F186D684E8}" srcOrd="0" destOrd="0" presId="urn:microsoft.com/office/officeart/2005/8/layout/venn1"/>
    <dgm:cxn modelId="{AEB00EC5-E12C-4ECE-A551-693A41D804A1}" type="presParOf" srcId="{F1C7F667-8890-47AC-B961-6D936064503A}" destId="{2DB40019-B3AB-4F95-91E2-A7A470C0F8D0}" srcOrd="0" destOrd="0" presId="urn:microsoft.com/office/officeart/2005/8/layout/venn1"/>
    <dgm:cxn modelId="{44B9A18C-1C5B-4300-8C69-E55C4CDC5230}" type="presParOf" srcId="{F1C7F667-8890-47AC-B961-6D936064503A}" destId="{1F44DDFC-066F-44E7-A392-200F27D41CFC}" srcOrd="1" destOrd="0" presId="urn:microsoft.com/office/officeart/2005/8/layout/venn1"/>
    <dgm:cxn modelId="{524FA962-D2E7-4468-889D-947327DDF829}" type="presParOf" srcId="{F1C7F667-8890-47AC-B961-6D936064503A}" destId="{74F61E78-A2A3-4EB1-8EBC-87F186D684E8}" srcOrd="2" destOrd="0" presId="urn:microsoft.com/office/officeart/2005/8/layout/venn1"/>
    <dgm:cxn modelId="{475256E6-26EE-4556-A56B-BF5463DB858B}" type="presParOf" srcId="{F1C7F667-8890-47AC-B961-6D936064503A}" destId="{6A6F4044-538B-43FB-B311-193EB72043E8}" srcOrd="3" destOrd="0" presId="urn:microsoft.com/office/officeart/2005/8/layout/venn1"/>
    <dgm:cxn modelId="{462C7B02-963F-4D1D-BAA9-8B352AA146AC}" type="presParOf" srcId="{F1C7F667-8890-47AC-B961-6D936064503A}" destId="{4D140919-A696-472C-990E-27FD669F7B80}" srcOrd="4" destOrd="0" presId="urn:microsoft.com/office/officeart/2005/8/layout/venn1"/>
    <dgm:cxn modelId="{3BAF20F9-1162-4462-8DD2-9CA72ABB4233}" type="presParOf" srcId="{F1C7F667-8890-47AC-B961-6D936064503A}" destId="{6385E6B6-6AD8-46AA-8DD0-98B4099653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9C400A-969C-0B4A-BFAF-FA3545BAC1E9}" type="doc">
      <dgm:prSet loTypeId="urn:microsoft.com/office/officeart/2005/8/layout/default#1" loCatId="" qsTypeId="urn:microsoft.com/office/officeart/2005/8/quickstyle/simple4" qsCatId="simple" csTypeId="urn:microsoft.com/office/officeart/2005/8/colors/accent1_3" csCatId="accent1" phldr="1"/>
      <dgm:spPr/>
    </dgm:pt>
    <dgm:pt modelId="{6FE494EF-2EF9-1F4A-A4EA-D14379C61A16}">
      <dgm:prSet phldrT="[Text]"/>
      <dgm:spPr/>
      <dgm:t>
        <a:bodyPr/>
        <a:lstStyle/>
        <a:p>
          <a:r>
            <a:rPr lang="en-US" dirty="0" err="1"/>
            <a:t>Produtos</a:t>
          </a:r>
          <a:r>
            <a:rPr lang="en-US" dirty="0"/>
            <a:t> de </a:t>
          </a:r>
          <a:r>
            <a:rPr lang="en-US" dirty="0" err="1"/>
            <a:t>interesse</a:t>
          </a:r>
          <a:r>
            <a:rPr lang="en-US" dirty="0"/>
            <a:t> </a:t>
          </a:r>
          <a:r>
            <a:rPr lang="en-US" dirty="0" err="1"/>
            <a:t>à</a:t>
          </a:r>
          <a:r>
            <a:rPr lang="en-US" dirty="0"/>
            <a:t> </a:t>
          </a:r>
          <a:r>
            <a:rPr lang="en-US" dirty="0" err="1"/>
            <a:t>saúde</a:t>
          </a:r>
          <a:endParaRPr lang="en-US" dirty="0"/>
        </a:p>
      </dgm:t>
    </dgm:pt>
    <dgm:pt modelId="{5AA1D9F8-63ED-F24E-98C5-B222CCC3AA2A}" type="parTrans" cxnId="{3707036A-A793-6A48-8E78-08F5613D40E4}">
      <dgm:prSet/>
      <dgm:spPr/>
      <dgm:t>
        <a:bodyPr/>
        <a:lstStyle/>
        <a:p>
          <a:endParaRPr lang="en-US"/>
        </a:p>
      </dgm:t>
    </dgm:pt>
    <dgm:pt modelId="{B9E406C6-2167-0648-9AF2-467ACB62D4DC}" type="sibTrans" cxnId="{3707036A-A793-6A48-8E78-08F5613D40E4}">
      <dgm:prSet/>
      <dgm:spPr/>
      <dgm:t>
        <a:bodyPr/>
        <a:lstStyle/>
        <a:p>
          <a:endParaRPr lang="en-US"/>
        </a:p>
      </dgm:t>
    </dgm:pt>
    <dgm:pt modelId="{5F743320-08D6-C542-863F-470223DB01BC}">
      <dgm:prSet phldrT="[Text]"/>
      <dgm:spPr/>
      <dgm:t>
        <a:bodyPr/>
        <a:lstStyle/>
        <a:p>
          <a:r>
            <a:rPr lang="en-US" dirty="0" err="1"/>
            <a:t>Serviços</a:t>
          </a:r>
          <a:r>
            <a:rPr lang="en-US" dirty="0"/>
            <a:t> </a:t>
          </a:r>
          <a:r>
            <a:rPr lang="en-US" dirty="0" err="1"/>
            <a:t>direta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indiretamente</a:t>
          </a:r>
          <a:r>
            <a:rPr lang="en-US" dirty="0"/>
            <a:t> </a:t>
          </a:r>
          <a:r>
            <a:rPr lang="en-US" dirty="0" err="1"/>
            <a:t>relacionados</a:t>
          </a:r>
          <a:r>
            <a:rPr lang="en-US" dirty="0"/>
            <a:t> </a:t>
          </a:r>
          <a:r>
            <a:rPr lang="en-US" dirty="0" err="1"/>
            <a:t>à</a:t>
          </a:r>
          <a:r>
            <a:rPr lang="en-US" dirty="0"/>
            <a:t> </a:t>
          </a:r>
          <a:r>
            <a:rPr lang="en-US" dirty="0" err="1"/>
            <a:t>saúde</a:t>
          </a:r>
          <a:endParaRPr lang="en-US" dirty="0"/>
        </a:p>
      </dgm:t>
    </dgm:pt>
    <dgm:pt modelId="{6193A827-B1DB-7F47-8066-525705470BDB}" type="parTrans" cxnId="{FD750DB4-86C9-244E-A170-FFEDDF8906EB}">
      <dgm:prSet/>
      <dgm:spPr/>
      <dgm:t>
        <a:bodyPr/>
        <a:lstStyle/>
        <a:p>
          <a:endParaRPr lang="en-US"/>
        </a:p>
      </dgm:t>
    </dgm:pt>
    <dgm:pt modelId="{E047FFC3-B70D-A049-82BA-BF55CDAAC5F9}" type="sibTrans" cxnId="{FD750DB4-86C9-244E-A170-FFEDDF8906EB}">
      <dgm:prSet/>
      <dgm:spPr/>
      <dgm:t>
        <a:bodyPr/>
        <a:lstStyle/>
        <a:p>
          <a:endParaRPr lang="en-US"/>
        </a:p>
      </dgm:t>
    </dgm:pt>
    <dgm:pt modelId="{163F8069-03E7-5A4A-94B2-41A1E671CB86}">
      <dgm:prSet phldrT="[Text]"/>
      <dgm:spPr/>
      <dgm:t>
        <a:bodyPr/>
        <a:lstStyle/>
        <a:p>
          <a:r>
            <a:rPr lang="en-US" dirty="0" err="1"/>
            <a:t>Portos</a:t>
          </a:r>
          <a:r>
            <a:rPr lang="en-US" dirty="0"/>
            <a:t>, </a:t>
          </a:r>
          <a:r>
            <a:rPr lang="en-US" dirty="0" err="1"/>
            <a:t>aeroportos</a:t>
          </a:r>
          <a:r>
            <a:rPr lang="en-US" dirty="0"/>
            <a:t> e </a:t>
          </a:r>
          <a:r>
            <a:rPr lang="en-US" dirty="0" err="1"/>
            <a:t>fronteiras</a:t>
          </a:r>
          <a:endParaRPr lang="en-US" dirty="0"/>
        </a:p>
      </dgm:t>
    </dgm:pt>
    <dgm:pt modelId="{F3C00AB6-100B-3D45-86AD-65F1409B30F7}" type="parTrans" cxnId="{8A4BD207-CA0A-2E4F-8BCE-7ABFCDA440C0}">
      <dgm:prSet/>
      <dgm:spPr/>
      <dgm:t>
        <a:bodyPr/>
        <a:lstStyle/>
        <a:p>
          <a:endParaRPr lang="en-US"/>
        </a:p>
      </dgm:t>
    </dgm:pt>
    <dgm:pt modelId="{2121ED24-A1BC-7742-B4B9-F610AC6EEB56}" type="sibTrans" cxnId="{8A4BD207-CA0A-2E4F-8BCE-7ABFCDA440C0}">
      <dgm:prSet/>
      <dgm:spPr/>
      <dgm:t>
        <a:bodyPr/>
        <a:lstStyle/>
        <a:p>
          <a:endParaRPr lang="en-US"/>
        </a:p>
      </dgm:t>
    </dgm:pt>
    <dgm:pt modelId="{92040AE5-EE34-8E4D-A17A-7AF80EC08C41}">
      <dgm:prSet/>
      <dgm:spPr/>
      <dgm:t>
        <a:bodyPr/>
        <a:lstStyle/>
        <a:p>
          <a:r>
            <a:rPr lang="en-US" dirty="0" err="1"/>
            <a:t>Meio</a:t>
          </a:r>
          <a:r>
            <a:rPr lang="en-US" dirty="0"/>
            <a:t> </a:t>
          </a:r>
          <a:r>
            <a:rPr lang="en-US" dirty="0" err="1"/>
            <a:t>ambiente</a:t>
          </a:r>
          <a:endParaRPr lang="en-US" dirty="0"/>
        </a:p>
      </dgm:t>
    </dgm:pt>
    <dgm:pt modelId="{8AA9AA25-CFBE-EB4F-8A8C-7B3ECD0F6415}" type="parTrans" cxnId="{FB10B482-3E15-9341-8A7F-937354053E3C}">
      <dgm:prSet/>
      <dgm:spPr/>
      <dgm:t>
        <a:bodyPr/>
        <a:lstStyle/>
        <a:p>
          <a:endParaRPr lang="en-US"/>
        </a:p>
      </dgm:t>
    </dgm:pt>
    <dgm:pt modelId="{56C880B1-8E9B-EF4A-8716-28EC41CEABB6}" type="sibTrans" cxnId="{FB10B482-3E15-9341-8A7F-937354053E3C}">
      <dgm:prSet/>
      <dgm:spPr/>
      <dgm:t>
        <a:bodyPr/>
        <a:lstStyle/>
        <a:p>
          <a:endParaRPr lang="en-US"/>
        </a:p>
      </dgm:t>
    </dgm:pt>
    <dgm:pt modelId="{04CE47AB-7618-7142-9728-8D54BAD1902A}">
      <dgm:prSet/>
      <dgm:spPr/>
      <dgm:t>
        <a:bodyPr/>
        <a:lstStyle/>
        <a:p>
          <a:r>
            <a:rPr lang="en-US" dirty="0" err="1"/>
            <a:t>Saúde</a:t>
          </a:r>
          <a:r>
            <a:rPr lang="en-US" dirty="0"/>
            <a:t> do </a:t>
          </a:r>
          <a:r>
            <a:rPr lang="en-US" dirty="0" err="1"/>
            <a:t>viajante</a:t>
          </a:r>
          <a:r>
            <a:rPr lang="en-US" dirty="0"/>
            <a:t> e do </a:t>
          </a:r>
          <a:r>
            <a:rPr lang="en-US" dirty="0" err="1"/>
            <a:t>trabalhador</a:t>
          </a:r>
          <a:endParaRPr lang="en-US" dirty="0"/>
        </a:p>
      </dgm:t>
    </dgm:pt>
    <dgm:pt modelId="{B9144FA5-2A89-B940-8583-C2CD62823B85}" type="parTrans" cxnId="{80AE996E-2606-8243-B56A-4D02A05670C6}">
      <dgm:prSet/>
      <dgm:spPr/>
      <dgm:t>
        <a:bodyPr/>
        <a:lstStyle/>
        <a:p>
          <a:endParaRPr lang="en-US"/>
        </a:p>
      </dgm:t>
    </dgm:pt>
    <dgm:pt modelId="{E309CF4D-8AE8-7B4E-BA64-08DDF398D1F9}" type="sibTrans" cxnId="{80AE996E-2606-8243-B56A-4D02A05670C6}">
      <dgm:prSet/>
      <dgm:spPr/>
      <dgm:t>
        <a:bodyPr/>
        <a:lstStyle/>
        <a:p>
          <a:endParaRPr lang="en-US"/>
        </a:p>
      </dgm:t>
    </dgm:pt>
    <dgm:pt modelId="{2DA86AF7-5BD5-2A43-AFD8-7C2957F44E9B}">
      <dgm:prSet/>
      <dgm:spPr/>
      <dgm:t>
        <a:bodyPr/>
        <a:lstStyle/>
        <a:p>
          <a:r>
            <a:rPr lang="en-US" dirty="0" err="1"/>
            <a:t>Produção</a:t>
          </a:r>
          <a:r>
            <a:rPr lang="en-US" dirty="0"/>
            <a:t> e </a:t>
          </a:r>
          <a:r>
            <a:rPr lang="en-US" dirty="0" err="1"/>
            <a:t>circulação</a:t>
          </a:r>
          <a:r>
            <a:rPr lang="en-US" dirty="0"/>
            <a:t> de bens</a:t>
          </a:r>
        </a:p>
      </dgm:t>
    </dgm:pt>
    <dgm:pt modelId="{AA1F89F0-F14B-A549-9443-AE3A114BA412}" type="parTrans" cxnId="{89698D84-1CD7-F142-B028-15A10F0C65D0}">
      <dgm:prSet/>
      <dgm:spPr/>
      <dgm:t>
        <a:bodyPr/>
        <a:lstStyle/>
        <a:p>
          <a:endParaRPr lang="en-US"/>
        </a:p>
      </dgm:t>
    </dgm:pt>
    <dgm:pt modelId="{332347BA-BB04-3B4A-B8BD-9AD032AFBB99}" type="sibTrans" cxnId="{89698D84-1CD7-F142-B028-15A10F0C65D0}">
      <dgm:prSet/>
      <dgm:spPr/>
      <dgm:t>
        <a:bodyPr/>
        <a:lstStyle/>
        <a:p>
          <a:endParaRPr lang="en-US"/>
        </a:p>
      </dgm:t>
    </dgm:pt>
    <dgm:pt modelId="{F9A57534-788C-F446-B8B7-75EE982F5EDD}" type="pres">
      <dgm:prSet presAssocID="{DD9C400A-969C-0B4A-BFAF-FA3545BAC1E9}" presName="diagram" presStyleCnt="0">
        <dgm:presLayoutVars>
          <dgm:dir/>
          <dgm:resizeHandles val="exact"/>
        </dgm:presLayoutVars>
      </dgm:prSet>
      <dgm:spPr/>
    </dgm:pt>
    <dgm:pt modelId="{5933F7D8-6589-234A-9E56-671BBC840EA2}" type="pres">
      <dgm:prSet presAssocID="{6FE494EF-2EF9-1F4A-A4EA-D14379C61A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9147-3750-D443-BBF5-CC0169EB1DE3}" type="pres">
      <dgm:prSet presAssocID="{B9E406C6-2167-0648-9AF2-467ACB62D4DC}" presName="sibTrans" presStyleCnt="0"/>
      <dgm:spPr/>
    </dgm:pt>
    <dgm:pt modelId="{E1D1D344-3D6D-D141-8D40-0AB3E55FD0BE}" type="pres">
      <dgm:prSet presAssocID="{2DA86AF7-5BD5-2A43-AFD8-7C2957F44E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43013-0CF5-D947-B8D2-3D26FEF2334C}" type="pres">
      <dgm:prSet presAssocID="{332347BA-BB04-3B4A-B8BD-9AD032AFBB99}" presName="sibTrans" presStyleCnt="0"/>
      <dgm:spPr/>
    </dgm:pt>
    <dgm:pt modelId="{7DA90C75-577A-FF46-90AB-4C7B05823BFE}" type="pres">
      <dgm:prSet presAssocID="{5F743320-08D6-C542-863F-470223DB01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647F16-6B0A-BD4C-9E7C-4028F4F75D33}" type="pres">
      <dgm:prSet presAssocID="{E047FFC3-B70D-A049-82BA-BF55CDAAC5F9}" presName="sibTrans" presStyleCnt="0"/>
      <dgm:spPr/>
    </dgm:pt>
    <dgm:pt modelId="{5B1D0FEA-7A8B-2B4F-B455-7699EC4371BF}" type="pres">
      <dgm:prSet presAssocID="{163F8069-03E7-5A4A-94B2-41A1E671CB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A4208-A081-6140-A1CE-08532C24BB24}" type="pres">
      <dgm:prSet presAssocID="{2121ED24-A1BC-7742-B4B9-F610AC6EEB56}" presName="sibTrans" presStyleCnt="0"/>
      <dgm:spPr/>
    </dgm:pt>
    <dgm:pt modelId="{320A0D1C-AFF6-7B41-A3A9-2C9F3FB53629}" type="pres">
      <dgm:prSet presAssocID="{92040AE5-EE34-8E4D-A17A-7AF80EC08C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D23135-53AF-5342-8461-E65E0EE22EA9}" type="pres">
      <dgm:prSet presAssocID="{56C880B1-8E9B-EF4A-8716-28EC41CEABB6}" presName="sibTrans" presStyleCnt="0"/>
      <dgm:spPr/>
    </dgm:pt>
    <dgm:pt modelId="{06578ECC-638B-8F41-B05F-FBD7CA1FB5B6}" type="pres">
      <dgm:prSet presAssocID="{04CE47AB-7618-7142-9728-8D54BAD1902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3C016A-0A48-7746-9537-61729F46B55F}" type="presOf" srcId="{6FE494EF-2EF9-1F4A-A4EA-D14379C61A16}" destId="{5933F7D8-6589-234A-9E56-671BBC840EA2}" srcOrd="0" destOrd="0" presId="urn:microsoft.com/office/officeart/2005/8/layout/default#1"/>
    <dgm:cxn modelId="{3707036A-A793-6A48-8E78-08F5613D40E4}" srcId="{DD9C400A-969C-0B4A-BFAF-FA3545BAC1E9}" destId="{6FE494EF-2EF9-1F4A-A4EA-D14379C61A16}" srcOrd="0" destOrd="0" parTransId="{5AA1D9F8-63ED-F24E-98C5-B222CCC3AA2A}" sibTransId="{B9E406C6-2167-0648-9AF2-467ACB62D4DC}"/>
    <dgm:cxn modelId="{89698D84-1CD7-F142-B028-15A10F0C65D0}" srcId="{DD9C400A-969C-0B4A-BFAF-FA3545BAC1E9}" destId="{2DA86AF7-5BD5-2A43-AFD8-7C2957F44E9B}" srcOrd="1" destOrd="0" parTransId="{AA1F89F0-F14B-A549-9443-AE3A114BA412}" sibTransId="{332347BA-BB04-3B4A-B8BD-9AD032AFBB99}"/>
    <dgm:cxn modelId="{72AF3AE2-536F-AD4B-8BF6-93827FFFC9CF}" type="presOf" srcId="{5F743320-08D6-C542-863F-470223DB01BC}" destId="{7DA90C75-577A-FF46-90AB-4C7B05823BFE}" srcOrd="0" destOrd="0" presId="urn:microsoft.com/office/officeart/2005/8/layout/default#1"/>
    <dgm:cxn modelId="{1C91D3B9-3933-EA43-A9F4-628D079401B1}" type="presOf" srcId="{163F8069-03E7-5A4A-94B2-41A1E671CB86}" destId="{5B1D0FEA-7A8B-2B4F-B455-7699EC4371BF}" srcOrd="0" destOrd="0" presId="urn:microsoft.com/office/officeart/2005/8/layout/default#1"/>
    <dgm:cxn modelId="{FD750DB4-86C9-244E-A170-FFEDDF8906EB}" srcId="{DD9C400A-969C-0B4A-BFAF-FA3545BAC1E9}" destId="{5F743320-08D6-C542-863F-470223DB01BC}" srcOrd="2" destOrd="0" parTransId="{6193A827-B1DB-7F47-8066-525705470BDB}" sibTransId="{E047FFC3-B70D-A049-82BA-BF55CDAAC5F9}"/>
    <dgm:cxn modelId="{FB10B482-3E15-9341-8A7F-937354053E3C}" srcId="{DD9C400A-969C-0B4A-BFAF-FA3545BAC1E9}" destId="{92040AE5-EE34-8E4D-A17A-7AF80EC08C41}" srcOrd="4" destOrd="0" parTransId="{8AA9AA25-CFBE-EB4F-8A8C-7B3ECD0F6415}" sibTransId="{56C880B1-8E9B-EF4A-8716-28EC41CEABB6}"/>
    <dgm:cxn modelId="{5C558412-43D2-AF45-B359-3EB8CBABABC6}" type="presOf" srcId="{92040AE5-EE34-8E4D-A17A-7AF80EC08C41}" destId="{320A0D1C-AFF6-7B41-A3A9-2C9F3FB53629}" srcOrd="0" destOrd="0" presId="urn:microsoft.com/office/officeart/2005/8/layout/default#1"/>
    <dgm:cxn modelId="{80AE996E-2606-8243-B56A-4D02A05670C6}" srcId="{DD9C400A-969C-0B4A-BFAF-FA3545BAC1E9}" destId="{04CE47AB-7618-7142-9728-8D54BAD1902A}" srcOrd="5" destOrd="0" parTransId="{B9144FA5-2A89-B940-8583-C2CD62823B85}" sibTransId="{E309CF4D-8AE8-7B4E-BA64-08DDF398D1F9}"/>
    <dgm:cxn modelId="{A4BC34BC-97EC-2948-804D-1B208C992E99}" type="presOf" srcId="{2DA86AF7-5BD5-2A43-AFD8-7C2957F44E9B}" destId="{E1D1D344-3D6D-D141-8D40-0AB3E55FD0BE}" srcOrd="0" destOrd="0" presId="urn:microsoft.com/office/officeart/2005/8/layout/default#1"/>
    <dgm:cxn modelId="{AC4F22C8-4019-1146-B1E8-0D4B4777FE8B}" type="presOf" srcId="{DD9C400A-969C-0B4A-BFAF-FA3545BAC1E9}" destId="{F9A57534-788C-F446-B8B7-75EE982F5EDD}" srcOrd="0" destOrd="0" presId="urn:microsoft.com/office/officeart/2005/8/layout/default#1"/>
    <dgm:cxn modelId="{AD282407-A02D-AA42-B88E-66679E3740CD}" type="presOf" srcId="{04CE47AB-7618-7142-9728-8D54BAD1902A}" destId="{06578ECC-638B-8F41-B05F-FBD7CA1FB5B6}" srcOrd="0" destOrd="0" presId="urn:microsoft.com/office/officeart/2005/8/layout/default#1"/>
    <dgm:cxn modelId="{8A4BD207-CA0A-2E4F-8BCE-7ABFCDA440C0}" srcId="{DD9C400A-969C-0B4A-BFAF-FA3545BAC1E9}" destId="{163F8069-03E7-5A4A-94B2-41A1E671CB86}" srcOrd="3" destOrd="0" parTransId="{F3C00AB6-100B-3D45-86AD-65F1409B30F7}" sibTransId="{2121ED24-A1BC-7742-B4B9-F610AC6EEB56}"/>
    <dgm:cxn modelId="{A0D794DD-C7C3-5346-BC6A-2B4C2BDABF96}" type="presParOf" srcId="{F9A57534-788C-F446-B8B7-75EE982F5EDD}" destId="{5933F7D8-6589-234A-9E56-671BBC840EA2}" srcOrd="0" destOrd="0" presId="urn:microsoft.com/office/officeart/2005/8/layout/default#1"/>
    <dgm:cxn modelId="{41659DCA-DDBC-EF4E-8239-10369C24748B}" type="presParOf" srcId="{F9A57534-788C-F446-B8B7-75EE982F5EDD}" destId="{FC229147-3750-D443-BBF5-CC0169EB1DE3}" srcOrd="1" destOrd="0" presId="urn:microsoft.com/office/officeart/2005/8/layout/default#1"/>
    <dgm:cxn modelId="{26538CA1-BF07-074F-9A84-2A6C0B07AEDE}" type="presParOf" srcId="{F9A57534-788C-F446-B8B7-75EE982F5EDD}" destId="{E1D1D344-3D6D-D141-8D40-0AB3E55FD0BE}" srcOrd="2" destOrd="0" presId="urn:microsoft.com/office/officeart/2005/8/layout/default#1"/>
    <dgm:cxn modelId="{FCBB1FD2-A1CA-024E-86E2-F8217E8A6FFC}" type="presParOf" srcId="{F9A57534-788C-F446-B8B7-75EE982F5EDD}" destId="{B9343013-0CF5-D947-B8D2-3D26FEF2334C}" srcOrd="3" destOrd="0" presId="urn:microsoft.com/office/officeart/2005/8/layout/default#1"/>
    <dgm:cxn modelId="{88ADAB9B-0AE3-EF4C-8A8D-5586C5C373F3}" type="presParOf" srcId="{F9A57534-788C-F446-B8B7-75EE982F5EDD}" destId="{7DA90C75-577A-FF46-90AB-4C7B05823BFE}" srcOrd="4" destOrd="0" presId="urn:microsoft.com/office/officeart/2005/8/layout/default#1"/>
    <dgm:cxn modelId="{EFD3DA83-4A71-8D40-A6FD-CC9355C848A7}" type="presParOf" srcId="{F9A57534-788C-F446-B8B7-75EE982F5EDD}" destId="{0D647F16-6B0A-BD4C-9E7C-4028F4F75D33}" srcOrd="5" destOrd="0" presId="urn:microsoft.com/office/officeart/2005/8/layout/default#1"/>
    <dgm:cxn modelId="{13808AF4-B6F0-3845-A15A-DEABC9C4C248}" type="presParOf" srcId="{F9A57534-788C-F446-B8B7-75EE982F5EDD}" destId="{5B1D0FEA-7A8B-2B4F-B455-7699EC4371BF}" srcOrd="6" destOrd="0" presId="urn:microsoft.com/office/officeart/2005/8/layout/default#1"/>
    <dgm:cxn modelId="{1943D912-BEFE-774F-8241-31F2F1B252C1}" type="presParOf" srcId="{F9A57534-788C-F446-B8B7-75EE982F5EDD}" destId="{7E9A4208-A081-6140-A1CE-08532C24BB24}" srcOrd="7" destOrd="0" presId="urn:microsoft.com/office/officeart/2005/8/layout/default#1"/>
    <dgm:cxn modelId="{29516D12-ABD3-8044-B3EA-804B35C18FC9}" type="presParOf" srcId="{F9A57534-788C-F446-B8B7-75EE982F5EDD}" destId="{320A0D1C-AFF6-7B41-A3A9-2C9F3FB53629}" srcOrd="8" destOrd="0" presId="urn:microsoft.com/office/officeart/2005/8/layout/default#1"/>
    <dgm:cxn modelId="{4FB04068-A37C-C346-8237-75D5C8DEEE56}" type="presParOf" srcId="{F9A57534-788C-F446-B8B7-75EE982F5EDD}" destId="{DDD23135-53AF-5342-8461-E65E0EE22EA9}" srcOrd="9" destOrd="0" presId="urn:microsoft.com/office/officeart/2005/8/layout/default#1"/>
    <dgm:cxn modelId="{FAD6CA20-D060-0B4B-B4C4-B42E8A03489D}" type="presParOf" srcId="{F9A57534-788C-F446-B8B7-75EE982F5EDD}" destId="{06578ECC-638B-8F41-B05F-FBD7CA1FB5B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CBA964-8A1D-4C7B-A66B-BDFCA93F7FC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1D8D836-6AD6-4087-870C-2088A03F2B2B}">
      <dgm:prSet phldrT="[Texto]"/>
      <dgm:spPr/>
      <dgm:t>
        <a:bodyPr anchor="ctr"/>
        <a:lstStyle/>
        <a:p>
          <a:pPr algn="ctr"/>
          <a:r>
            <a:rPr lang="pt-BR" dirty="0"/>
            <a:t>Senso comum</a:t>
          </a:r>
        </a:p>
        <a:p>
          <a:pPr algn="ctr"/>
          <a:r>
            <a:rPr lang="pt-BR" dirty="0"/>
            <a:t>(não pode ser subestimado)</a:t>
          </a:r>
        </a:p>
      </dgm:t>
    </dgm:pt>
    <dgm:pt modelId="{C41BC273-70E3-4800-88EA-A589725C708A}" type="parTrans" cxnId="{62CB1F83-EB9A-40B1-9370-98CFB792105C}">
      <dgm:prSet/>
      <dgm:spPr/>
      <dgm:t>
        <a:bodyPr/>
        <a:lstStyle/>
        <a:p>
          <a:endParaRPr lang="pt-BR"/>
        </a:p>
      </dgm:t>
    </dgm:pt>
    <dgm:pt modelId="{3C4DC305-DDB1-4D39-A0CC-E150A8BF2EC0}" type="sibTrans" cxnId="{62CB1F83-EB9A-40B1-9370-98CFB792105C}">
      <dgm:prSet/>
      <dgm:spPr/>
      <dgm:t>
        <a:bodyPr/>
        <a:lstStyle/>
        <a:p>
          <a:endParaRPr lang="pt-BR"/>
        </a:p>
      </dgm:t>
    </dgm:pt>
    <dgm:pt modelId="{2008F120-0B85-47A5-9EE8-0C693AD02E9A}">
      <dgm:prSet phldrT="[Texto]"/>
      <dgm:spPr/>
      <dgm:t>
        <a:bodyPr/>
        <a:lstStyle/>
        <a:p>
          <a:r>
            <a:rPr lang="pt-BR" dirty="0"/>
            <a:t>Probabilístico</a:t>
          </a:r>
        </a:p>
        <a:p>
          <a:r>
            <a:rPr lang="pt-BR" dirty="0"/>
            <a:t>(epidemiológico)</a:t>
          </a:r>
        </a:p>
      </dgm:t>
    </dgm:pt>
    <dgm:pt modelId="{85157F52-44C0-427D-BFE9-E5547343A164}" type="parTrans" cxnId="{7737EDCE-BEF6-444E-BCB0-9D4B9068AC1E}">
      <dgm:prSet/>
      <dgm:spPr/>
      <dgm:t>
        <a:bodyPr/>
        <a:lstStyle/>
        <a:p>
          <a:endParaRPr lang="pt-BR"/>
        </a:p>
      </dgm:t>
    </dgm:pt>
    <dgm:pt modelId="{BA54B8D1-23EB-4075-A700-9DB9F8E6C8E8}" type="sibTrans" cxnId="{7737EDCE-BEF6-444E-BCB0-9D4B9068AC1E}">
      <dgm:prSet/>
      <dgm:spPr/>
      <dgm:t>
        <a:bodyPr/>
        <a:lstStyle/>
        <a:p>
          <a:endParaRPr lang="pt-BR"/>
        </a:p>
      </dgm:t>
    </dgm:pt>
    <dgm:pt modelId="{77D3D725-719A-4B00-B55D-C99F38995217}">
      <dgm:prSet phldrT="[Texto]"/>
      <dgm:spPr/>
      <dgm:t>
        <a:bodyPr/>
        <a:lstStyle/>
        <a:p>
          <a:r>
            <a:rPr lang="pt-BR" dirty="0"/>
            <a:t>“Da clínica”</a:t>
          </a:r>
        </a:p>
        <a:p>
          <a:r>
            <a:rPr lang="pt-BR" dirty="0"/>
            <a:t>(individualizado)</a:t>
          </a:r>
        </a:p>
      </dgm:t>
    </dgm:pt>
    <dgm:pt modelId="{71D527F3-CDC5-4129-A160-79A9FD857ECF}" type="parTrans" cxnId="{8717814F-BAA7-49D9-8AD7-75453AEF8A13}">
      <dgm:prSet/>
      <dgm:spPr/>
      <dgm:t>
        <a:bodyPr/>
        <a:lstStyle/>
        <a:p>
          <a:endParaRPr lang="pt-BR"/>
        </a:p>
      </dgm:t>
    </dgm:pt>
    <dgm:pt modelId="{0EE1CAFD-8B07-472C-9311-FDB5E29D200D}" type="sibTrans" cxnId="{8717814F-BAA7-49D9-8AD7-75453AEF8A13}">
      <dgm:prSet/>
      <dgm:spPr/>
      <dgm:t>
        <a:bodyPr/>
        <a:lstStyle/>
        <a:p>
          <a:endParaRPr lang="pt-BR"/>
        </a:p>
      </dgm:t>
    </dgm:pt>
    <dgm:pt modelId="{EDB416A6-CF1A-4B1B-9A5E-CD0CCF1F9F23}" type="pres">
      <dgm:prSet presAssocID="{6ECBA964-8A1D-4C7B-A66B-BDFCA93F7F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465EE2-54E9-4C30-A3EF-A1AFD601A1BA}" type="pres">
      <dgm:prSet presAssocID="{11D8D836-6AD6-4087-870C-2088A03F2B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3D9020-2546-456E-BB79-902B1AC69039}" type="pres">
      <dgm:prSet presAssocID="{3C4DC305-DDB1-4D39-A0CC-E150A8BF2EC0}" presName="sibTrans" presStyleCnt="0"/>
      <dgm:spPr/>
    </dgm:pt>
    <dgm:pt modelId="{8B4AB79A-E5B6-4104-A818-095DDF71F074}" type="pres">
      <dgm:prSet presAssocID="{2008F120-0B85-47A5-9EE8-0C693AD02E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6EBF10-8448-46F9-A12A-5B2D6733DDC6}" type="pres">
      <dgm:prSet presAssocID="{BA54B8D1-23EB-4075-A700-9DB9F8E6C8E8}" presName="sibTrans" presStyleCnt="0"/>
      <dgm:spPr/>
    </dgm:pt>
    <dgm:pt modelId="{435482A0-28D3-4F23-AE21-1209724DE257}" type="pres">
      <dgm:prSet presAssocID="{77D3D725-719A-4B00-B55D-C99F389952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5D7716-6EB9-4EAE-94EA-3CC1D49730B5}" type="presOf" srcId="{77D3D725-719A-4B00-B55D-C99F38995217}" destId="{435482A0-28D3-4F23-AE21-1209724DE257}" srcOrd="0" destOrd="0" presId="urn:microsoft.com/office/officeart/2005/8/layout/hList6"/>
    <dgm:cxn modelId="{95C93341-BB91-4350-9B2C-66E0270B469E}" type="presOf" srcId="{2008F120-0B85-47A5-9EE8-0C693AD02E9A}" destId="{8B4AB79A-E5B6-4104-A818-095DDF71F074}" srcOrd="0" destOrd="0" presId="urn:microsoft.com/office/officeart/2005/8/layout/hList6"/>
    <dgm:cxn modelId="{62CB1F83-EB9A-40B1-9370-98CFB792105C}" srcId="{6ECBA964-8A1D-4C7B-A66B-BDFCA93F7FC9}" destId="{11D8D836-6AD6-4087-870C-2088A03F2B2B}" srcOrd="0" destOrd="0" parTransId="{C41BC273-70E3-4800-88EA-A589725C708A}" sibTransId="{3C4DC305-DDB1-4D39-A0CC-E150A8BF2EC0}"/>
    <dgm:cxn modelId="{2601AE65-63B0-4232-85F2-8C87034A76F1}" type="presOf" srcId="{6ECBA964-8A1D-4C7B-A66B-BDFCA93F7FC9}" destId="{EDB416A6-CF1A-4B1B-9A5E-CD0CCF1F9F23}" srcOrd="0" destOrd="0" presId="urn:microsoft.com/office/officeart/2005/8/layout/hList6"/>
    <dgm:cxn modelId="{7737EDCE-BEF6-444E-BCB0-9D4B9068AC1E}" srcId="{6ECBA964-8A1D-4C7B-A66B-BDFCA93F7FC9}" destId="{2008F120-0B85-47A5-9EE8-0C693AD02E9A}" srcOrd="1" destOrd="0" parTransId="{85157F52-44C0-427D-BFE9-E5547343A164}" sibTransId="{BA54B8D1-23EB-4075-A700-9DB9F8E6C8E8}"/>
    <dgm:cxn modelId="{D5D79131-F0FB-4218-8B87-F21599BA6364}" type="presOf" srcId="{11D8D836-6AD6-4087-870C-2088A03F2B2B}" destId="{95465EE2-54E9-4C30-A3EF-A1AFD601A1BA}" srcOrd="0" destOrd="0" presId="urn:microsoft.com/office/officeart/2005/8/layout/hList6"/>
    <dgm:cxn modelId="{8717814F-BAA7-49D9-8AD7-75453AEF8A13}" srcId="{6ECBA964-8A1D-4C7B-A66B-BDFCA93F7FC9}" destId="{77D3D725-719A-4B00-B55D-C99F38995217}" srcOrd="2" destOrd="0" parTransId="{71D527F3-CDC5-4129-A160-79A9FD857ECF}" sibTransId="{0EE1CAFD-8B07-472C-9311-FDB5E29D200D}"/>
    <dgm:cxn modelId="{247827BC-4D68-4F16-8BBA-95A1EE2C16B2}" type="presParOf" srcId="{EDB416A6-CF1A-4B1B-9A5E-CD0CCF1F9F23}" destId="{95465EE2-54E9-4C30-A3EF-A1AFD601A1BA}" srcOrd="0" destOrd="0" presId="urn:microsoft.com/office/officeart/2005/8/layout/hList6"/>
    <dgm:cxn modelId="{047C343C-0881-496E-9601-F180FF461A34}" type="presParOf" srcId="{EDB416A6-CF1A-4B1B-9A5E-CD0CCF1F9F23}" destId="{0C3D9020-2546-456E-BB79-902B1AC69039}" srcOrd="1" destOrd="0" presId="urn:microsoft.com/office/officeart/2005/8/layout/hList6"/>
    <dgm:cxn modelId="{D8600B31-E2DC-47E8-A006-66E06504E5D5}" type="presParOf" srcId="{EDB416A6-CF1A-4B1B-9A5E-CD0CCF1F9F23}" destId="{8B4AB79A-E5B6-4104-A818-095DDF71F074}" srcOrd="2" destOrd="0" presId="urn:microsoft.com/office/officeart/2005/8/layout/hList6"/>
    <dgm:cxn modelId="{2F7D0F00-D08A-43F3-BE72-F39664AFE36D}" type="presParOf" srcId="{EDB416A6-CF1A-4B1B-9A5E-CD0CCF1F9F23}" destId="{006EBF10-8448-46F9-A12A-5B2D6733DDC6}" srcOrd="3" destOrd="0" presId="urn:microsoft.com/office/officeart/2005/8/layout/hList6"/>
    <dgm:cxn modelId="{21E0CBB9-581C-4CD3-9ECE-0E9F3212F098}" type="presParOf" srcId="{EDB416A6-CF1A-4B1B-9A5E-CD0CCF1F9F23}" destId="{435482A0-28D3-4F23-AE21-1209724DE2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557C6B-6F62-4A2A-99CE-32F6947E3DCB}" type="doc">
      <dgm:prSet loTypeId="urn:microsoft.com/office/officeart/2005/8/layout/radial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DA53AA3-249B-4734-8F24-9F5F81ECBBDB}">
      <dgm:prSet phldrT="[Texto]"/>
      <dgm:spPr/>
      <dgm:t>
        <a:bodyPr/>
        <a:lstStyle/>
        <a:p>
          <a:r>
            <a:rPr lang="pt-BR" dirty="0"/>
            <a:t>Risco</a:t>
          </a:r>
        </a:p>
      </dgm:t>
    </dgm:pt>
    <dgm:pt modelId="{301F2F1C-5A1E-49F4-8CF0-4DA6C0E17B3B}" type="parTrans" cxnId="{4879F236-AD9D-4AC0-942B-81C241FC5E3F}">
      <dgm:prSet/>
      <dgm:spPr/>
      <dgm:t>
        <a:bodyPr/>
        <a:lstStyle/>
        <a:p>
          <a:endParaRPr lang="pt-BR"/>
        </a:p>
      </dgm:t>
    </dgm:pt>
    <dgm:pt modelId="{3B227CDA-59D3-4497-B339-A6D067A994CE}" type="sibTrans" cxnId="{4879F236-AD9D-4AC0-942B-81C241FC5E3F}">
      <dgm:prSet/>
      <dgm:spPr/>
      <dgm:t>
        <a:bodyPr/>
        <a:lstStyle/>
        <a:p>
          <a:endParaRPr lang="pt-BR"/>
        </a:p>
      </dgm:t>
    </dgm:pt>
    <dgm:pt modelId="{0C932027-5F0A-4C1D-8580-1FF9951A3F12}">
      <dgm:prSet phldrT="[Texto]" custT="1"/>
      <dgm:spPr/>
      <dgm:t>
        <a:bodyPr/>
        <a:lstStyle/>
        <a:p>
          <a:r>
            <a:rPr lang="pt-BR" sz="2200" dirty="0"/>
            <a:t>Conceito sociológico</a:t>
          </a:r>
        </a:p>
      </dgm:t>
    </dgm:pt>
    <dgm:pt modelId="{E65960B3-633B-491E-A028-6805EF377080}" type="parTrans" cxnId="{1BA85381-3F3D-4D06-8472-BFBCA6BAB290}">
      <dgm:prSet/>
      <dgm:spPr/>
      <dgm:t>
        <a:bodyPr/>
        <a:lstStyle/>
        <a:p>
          <a:endParaRPr lang="pt-BR"/>
        </a:p>
      </dgm:t>
    </dgm:pt>
    <dgm:pt modelId="{12FA19D4-5851-4878-8503-85007A961567}" type="sibTrans" cxnId="{1BA85381-3F3D-4D06-8472-BFBCA6BAB290}">
      <dgm:prSet/>
      <dgm:spPr/>
      <dgm:t>
        <a:bodyPr/>
        <a:lstStyle/>
        <a:p>
          <a:endParaRPr lang="pt-BR"/>
        </a:p>
      </dgm:t>
    </dgm:pt>
    <dgm:pt modelId="{D74AEE86-4987-4421-A926-97092EFB48E5}">
      <dgm:prSet phldrT="[Texto]"/>
      <dgm:spPr/>
      <dgm:t>
        <a:bodyPr/>
        <a:lstStyle/>
        <a:p>
          <a:r>
            <a:rPr lang="pt-BR" dirty="0"/>
            <a:t>Categoria nativa</a:t>
          </a:r>
        </a:p>
      </dgm:t>
    </dgm:pt>
    <dgm:pt modelId="{4845EAF8-C32C-4C67-87D7-60320D7D2066}" type="parTrans" cxnId="{A790FEF2-587D-421A-9F49-1ADF66DF4142}">
      <dgm:prSet/>
      <dgm:spPr/>
      <dgm:t>
        <a:bodyPr/>
        <a:lstStyle/>
        <a:p>
          <a:endParaRPr lang="pt-BR"/>
        </a:p>
      </dgm:t>
    </dgm:pt>
    <dgm:pt modelId="{158392E9-B25F-46A1-8F34-94B413213541}" type="sibTrans" cxnId="{A790FEF2-587D-421A-9F49-1ADF66DF4142}">
      <dgm:prSet/>
      <dgm:spPr/>
      <dgm:t>
        <a:bodyPr/>
        <a:lstStyle/>
        <a:p>
          <a:endParaRPr lang="pt-BR"/>
        </a:p>
      </dgm:t>
    </dgm:pt>
    <dgm:pt modelId="{D43D39FD-8FE2-4682-9F67-50C2ECE5348E}" type="pres">
      <dgm:prSet presAssocID="{02557C6B-6F62-4A2A-99CE-32F6947E3D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28A0C4-014A-4779-AC64-1663C2BFC2FE}" type="pres">
      <dgm:prSet presAssocID="{ADA53AA3-249B-4734-8F24-9F5F81ECBBDB}" presName="centerShape" presStyleLbl="node0" presStyleIdx="0" presStyleCnt="1" custScaleX="130457" custScaleY="128738" custLinFactNeighborX="-11717" custLinFactNeighborY="-468"/>
      <dgm:spPr/>
      <dgm:t>
        <a:bodyPr/>
        <a:lstStyle/>
        <a:p>
          <a:endParaRPr lang="pt-BR"/>
        </a:p>
      </dgm:t>
    </dgm:pt>
    <dgm:pt modelId="{23518777-1CAA-4C5C-8366-C0B0A922AFA7}" type="pres">
      <dgm:prSet presAssocID="{E65960B3-633B-491E-A028-6805EF377080}" presName="Name9" presStyleLbl="parChTrans1D2" presStyleIdx="0" presStyleCnt="2"/>
      <dgm:spPr/>
      <dgm:t>
        <a:bodyPr/>
        <a:lstStyle/>
        <a:p>
          <a:endParaRPr lang="pt-BR"/>
        </a:p>
      </dgm:t>
    </dgm:pt>
    <dgm:pt modelId="{176BE94E-45FF-4325-A827-FCC8900C7EA6}" type="pres">
      <dgm:prSet presAssocID="{E65960B3-633B-491E-A028-6805EF377080}" presName="connTx" presStyleLbl="parChTrans1D2" presStyleIdx="0" presStyleCnt="2"/>
      <dgm:spPr/>
      <dgm:t>
        <a:bodyPr/>
        <a:lstStyle/>
        <a:p>
          <a:endParaRPr lang="pt-BR"/>
        </a:p>
      </dgm:t>
    </dgm:pt>
    <dgm:pt modelId="{C0E4EF61-AB35-42E1-B0A8-878EFC645B3D}" type="pres">
      <dgm:prSet presAssocID="{0C932027-5F0A-4C1D-8580-1FF9951A3F12}" presName="node" presStyleLbl="node1" presStyleIdx="0" presStyleCnt="2" custScaleX="141619" custScaleY="134399" custRadScaleRad="127969" custRadScaleInc="438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B3870-C6AB-48F3-A8F4-805419714C8F}" type="pres">
      <dgm:prSet presAssocID="{4845EAF8-C32C-4C67-87D7-60320D7D2066}" presName="Name9" presStyleLbl="parChTrans1D2" presStyleIdx="1" presStyleCnt="2"/>
      <dgm:spPr/>
      <dgm:t>
        <a:bodyPr/>
        <a:lstStyle/>
        <a:p>
          <a:endParaRPr lang="pt-BR"/>
        </a:p>
      </dgm:t>
    </dgm:pt>
    <dgm:pt modelId="{1941298B-A9E7-46C3-A50E-D5D384E965D0}" type="pres">
      <dgm:prSet presAssocID="{4845EAF8-C32C-4C67-87D7-60320D7D2066}" presName="connTx" presStyleLbl="parChTrans1D2" presStyleIdx="1" presStyleCnt="2"/>
      <dgm:spPr/>
      <dgm:t>
        <a:bodyPr/>
        <a:lstStyle/>
        <a:p>
          <a:endParaRPr lang="pt-BR"/>
        </a:p>
      </dgm:t>
    </dgm:pt>
    <dgm:pt modelId="{FF60D553-6B20-4825-9D94-C5371C9EB7CF}" type="pres">
      <dgm:prSet presAssocID="{D74AEE86-4987-4421-A926-97092EFB48E5}" presName="node" presStyleLbl="node1" presStyleIdx="1" presStyleCnt="2" custScaleX="124757" custScaleY="125180" custRadScaleRad="122559" custRadScaleInc="-66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90FEF2-587D-421A-9F49-1ADF66DF4142}" srcId="{ADA53AA3-249B-4734-8F24-9F5F81ECBBDB}" destId="{D74AEE86-4987-4421-A926-97092EFB48E5}" srcOrd="1" destOrd="0" parTransId="{4845EAF8-C32C-4C67-87D7-60320D7D2066}" sibTransId="{158392E9-B25F-46A1-8F34-94B413213541}"/>
    <dgm:cxn modelId="{4B91CCDF-1622-4636-9C71-7D2083765DB8}" type="presOf" srcId="{4845EAF8-C32C-4C67-87D7-60320D7D2066}" destId="{1941298B-A9E7-46C3-A50E-D5D384E965D0}" srcOrd="1" destOrd="0" presId="urn:microsoft.com/office/officeart/2005/8/layout/radial1"/>
    <dgm:cxn modelId="{568D4FFC-5925-4001-BF67-FB33D30009C8}" type="presOf" srcId="{E65960B3-633B-491E-A028-6805EF377080}" destId="{176BE94E-45FF-4325-A827-FCC8900C7EA6}" srcOrd="1" destOrd="0" presId="urn:microsoft.com/office/officeart/2005/8/layout/radial1"/>
    <dgm:cxn modelId="{7AA5335B-A19D-4839-A433-67B03BFB929D}" type="presOf" srcId="{0C932027-5F0A-4C1D-8580-1FF9951A3F12}" destId="{C0E4EF61-AB35-42E1-B0A8-878EFC645B3D}" srcOrd="0" destOrd="0" presId="urn:microsoft.com/office/officeart/2005/8/layout/radial1"/>
    <dgm:cxn modelId="{57A7614B-477E-4699-A17B-7BB2156611A9}" type="presOf" srcId="{E65960B3-633B-491E-A028-6805EF377080}" destId="{23518777-1CAA-4C5C-8366-C0B0A922AFA7}" srcOrd="0" destOrd="0" presId="urn:microsoft.com/office/officeart/2005/8/layout/radial1"/>
    <dgm:cxn modelId="{7E567C7C-19A3-4D27-89A4-27722CEA2EB5}" type="presOf" srcId="{ADA53AA3-249B-4734-8F24-9F5F81ECBBDB}" destId="{AF28A0C4-014A-4779-AC64-1663C2BFC2FE}" srcOrd="0" destOrd="0" presId="urn:microsoft.com/office/officeart/2005/8/layout/radial1"/>
    <dgm:cxn modelId="{1BA85381-3F3D-4D06-8472-BFBCA6BAB290}" srcId="{ADA53AA3-249B-4734-8F24-9F5F81ECBBDB}" destId="{0C932027-5F0A-4C1D-8580-1FF9951A3F12}" srcOrd="0" destOrd="0" parTransId="{E65960B3-633B-491E-A028-6805EF377080}" sibTransId="{12FA19D4-5851-4878-8503-85007A961567}"/>
    <dgm:cxn modelId="{6408A690-4E5C-4063-8D5F-05BF943CE327}" type="presOf" srcId="{D74AEE86-4987-4421-A926-97092EFB48E5}" destId="{FF60D553-6B20-4825-9D94-C5371C9EB7CF}" srcOrd="0" destOrd="0" presId="urn:microsoft.com/office/officeart/2005/8/layout/radial1"/>
    <dgm:cxn modelId="{6E5AE167-BBE1-4031-9980-33B904956C3B}" type="presOf" srcId="{02557C6B-6F62-4A2A-99CE-32F6947E3DCB}" destId="{D43D39FD-8FE2-4682-9F67-50C2ECE5348E}" srcOrd="0" destOrd="0" presId="urn:microsoft.com/office/officeart/2005/8/layout/radial1"/>
    <dgm:cxn modelId="{4E5D926B-84E7-4A66-B06F-14B11A7FE777}" type="presOf" srcId="{4845EAF8-C32C-4C67-87D7-60320D7D2066}" destId="{295B3870-C6AB-48F3-A8F4-805419714C8F}" srcOrd="0" destOrd="0" presId="urn:microsoft.com/office/officeart/2005/8/layout/radial1"/>
    <dgm:cxn modelId="{4879F236-AD9D-4AC0-942B-81C241FC5E3F}" srcId="{02557C6B-6F62-4A2A-99CE-32F6947E3DCB}" destId="{ADA53AA3-249B-4734-8F24-9F5F81ECBBDB}" srcOrd="0" destOrd="0" parTransId="{301F2F1C-5A1E-49F4-8CF0-4DA6C0E17B3B}" sibTransId="{3B227CDA-59D3-4497-B339-A6D067A994CE}"/>
    <dgm:cxn modelId="{E088C62A-9850-4057-A54E-E5E45A57F641}" type="presParOf" srcId="{D43D39FD-8FE2-4682-9F67-50C2ECE5348E}" destId="{AF28A0C4-014A-4779-AC64-1663C2BFC2FE}" srcOrd="0" destOrd="0" presId="urn:microsoft.com/office/officeart/2005/8/layout/radial1"/>
    <dgm:cxn modelId="{30C562FE-A463-475B-8DDF-315C955C9002}" type="presParOf" srcId="{D43D39FD-8FE2-4682-9F67-50C2ECE5348E}" destId="{23518777-1CAA-4C5C-8366-C0B0A922AFA7}" srcOrd="1" destOrd="0" presId="urn:microsoft.com/office/officeart/2005/8/layout/radial1"/>
    <dgm:cxn modelId="{40D00F34-5308-4A05-9DD8-48A93BF69DA9}" type="presParOf" srcId="{23518777-1CAA-4C5C-8366-C0B0A922AFA7}" destId="{176BE94E-45FF-4325-A827-FCC8900C7EA6}" srcOrd="0" destOrd="0" presId="urn:microsoft.com/office/officeart/2005/8/layout/radial1"/>
    <dgm:cxn modelId="{FD4C089D-9EF5-4FA4-9323-DB64E0A428C3}" type="presParOf" srcId="{D43D39FD-8FE2-4682-9F67-50C2ECE5348E}" destId="{C0E4EF61-AB35-42E1-B0A8-878EFC645B3D}" srcOrd="2" destOrd="0" presId="urn:microsoft.com/office/officeart/2005/8/layout/radial1"/>
    <dgm:cxn modelId="{8A850673-467D-4B2B-AF47-403D6046D614}" type="presParOf" srcId="{D43D39FD-8FE2-4682-9F67-50C2ECE5348E}" destId="{295B3870-C6AB-48F3-A8F4-805419714C8F}" srcOrd="3" destOrd="0" presId="urn:microsoft.com/office/officeart/2005/8/layout/radial1"/>
    <dgm:cxn modelId="{1CCD9A5F-DD50-4718-909F-94D78B958FC9}" type="presParOf" srcId="{295B3870-C6AB-48F3-A8F4-805419714C8F}" destId="{1941298B-A9E7-46C3-A50E-D5D384E965D0}" srcOrd="0" destOrd="0" presId="urn:microsoft.com/office/officeart/2005/8/layout/radial1"/>
    <dgm:cxn modelId="{13BD1231-0990-429B-A240-568B3B819FD3}" type="presParOf" srcId="{D43D39FD-8FE2-4682-9F67-50C2ECE5348E}" destId="{FF60D553-6B20-4825-9D94-C5371C9EB7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FDD510-C30D-44F2-8396-F74DF8973B0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EE4B494-0E80-4222-BFDC-684677F04A64}">
      <dgm:prSet phldrT="[Texto]"/>
      <dgm:spPr/>
      <dgm:t>
        <a:bodyPr/>
        <a:lstStyle/>
        <a:p>
          <a:r>
            <a:rPr lang="pt-BR" dirty="0"/>
            <a:t>Proteção sanitária</a:t>
          </a:r>
        </a:p>
      </dgm:t>
    </dgm:pt>
    <dgm:pt modelId="{61514B55-6ABF-4AAD-BB74-F320EA8BBB4D}" type="parTrans" cxnId="{4E5D5690-CBD3-405B-BF74-E56A21DB7357}">
      <dgm:prSet/>
      <dgm:spPr/>
      <dgm:t>
        <a:bodyPr/>
        <a:lstStyle/>
        <a:p>
          <a:endParaRPr lang="pt-BR"/>
        </a:p>
      </dgm:t>
    </dgm:pt>
    <dgm:pt modelId="{EC68DC4F-C7C1-4040-9505-A6470E7CCD49}" type="sibTrans" cxnId="{4E5D5690-CBD3-405B-BF74-E56A21DB7357}">
      <dgm:prSet/>
      <dgm:spPr/>
      <dgm:t>
        <a:bodyPr/>
        <a:lstStyle/>
        <a:p>
          <a:endParaRPr lang="pt-BR"/>
        </a:p>
      </dgm:t>
    </dgm:pt>
    <dgm:pt modelId="{579A7578-7043-4D11-AC1B-C04FB65178CD}">
      <dgm:prSet/>
      <dgm:spPr/>
      <dgm:t>
        <a:bodyPr/>
        <a:lstStyle/>
        <a:p>
          <a:r>
            <a:rPr lang="pt-BR" dirty="0"/>
            <a:t>Características econômicas da regulação</a:t>
          </a:r>
        </a:p>
      </dgm:t>
    </dgm:pt>
    <dgm:pt modelId="{2E165D9B-4915-44EF-8CA6-B6EAFF4DB586}" type="parTrans" cxnId="{A2DF000D-176D-454B-B42C-FE68A450D219}">
      <dgm:prSet/>
      <dgm:spPr/>
      <dgm:t>
        <a:bodyPr/>
        <a:lstStyle/>
        <a:p>
          <a:endParaRPr lang="pt-BR"/>
        </a:p>
      </dgm:t>
    </dgm:pt>
    <dgm:pt modelId="{78A07500-885E-4B76-8254-02ECC4DA36C2}" type="sibTrans" cxnId="{A2DF000D-176D-454B-B42C-FE68A450D219}">
      <dgm:prSet/>
      <dgm:spPr/>
      <dgm:t>
        <a:bodyPr/>
        <a:lstStyle/>
        <a:p>
          <a:endParaRPr lang="pt-BR"/>
        </a:p>
      </dgm:t>
    </dgm:pt>
    <dgm:pt modelId="{9706E49D-37D5-42B3-91D1-F9D641E0EEA6}" type="pres">
      <dgm:prSet presAssocID="{A1FDD510-C30D-44F2-8396-F74DF8973B0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9D0DC6-2BE8-4D89-837E-38B54AE7B40B}" type="pres">
      <dgm:prSet presAssocID="{A1FDD510-C30D-44F2-8396-F74DF8973B0B}" presName="dummyMaxCanvas" presStyleCnt="0"/>
      <dgm:spPr/>
    </dgm:pt>
    <dgm:pt modelId="{F86252DA-C075-4E54-B321-B667C4A3B421}" type="pres">
      <dgm:prSet presAssocID="{A1FDD510-C30D-44F2-8396-F74DF8973B0B}" presName="parentComposite" presStyleCnt="0"/>
      <dgm:spPr/>
    </dgm:pt>
    <dgm:pt modelId="{F13D0B0F-3210-4CF4-B7FE-1501014E4B4C}" type="pres">
      <dgm:prSet presAssocID="{A1FDD510-C30D-44F2-8396-F74DF8973B0B}" presName="parent1" presStyleLbl="alignAccFollowNode1" presStyleIdx="0" presStyleCnt="4" custLinFactY="100000" custLinFactNeighborX="1488" custLinFactNeighborY="170536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0387F8C2-0F81-4EA7-81C5-011C7D3D376D}" type="pres">
      <dgm:prSet presAssocID="{A1FDD510-C30D-44F2-8396-F74DF8973B0B}" presName="parent2" presStyleLbl="alignAccFollowNode1" presStyleIdx="1" presStyleCnt="4" custScaleX="136607" custScaleY="161600" custLinFactY="100000" custLinFactNeighborX="6647" custLinFactNeighborY="17209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81BD39C-DC4B-4ABA-885B-7025AAADC48E}" type="pres">
      <dgm:prSet presAssocID="{A1FDD510-C30D-44F2-8396-F74DF8973B0B}" presName="childrenComposite" presStyleCnt="0"/>
      <dgm:spPr/>
    </dgm:pt>
    <dgm:pt modelId="{744CFEA7-667D-4A44-A501-77CC53D72C5B}" type="pres">
      <dgm:prSet presAssocID="{A1FDD510-C30D-44F2-8396-F74DF8973B0B}" presName="dummyMaxCanvas_ChildArea" presStyleCnt="0"/>
      <dgm:spPr/>
    </dgm:pt>
    <dgm:pt modelId="{ED491FA2-DD02-4951-A1B2-59D2FB2D0E60}" type="pres">
      <dgm:prSet presAssocID="{A1FDD510-C30D-44F2-8396-F74DF8973B0B}" presName="fulcrum" presStyleLbl="alignAccFollowNode1" presStyleIdx="2" presStyleCnt="4"/>
      <dgm:spPr/>
    </dgm:pt>
    <dgm:pt modelId="{912538AF-1A1C-4B81-B343-68E88C022941}" type="pres">
      <dgm:prSet presAssocID="{A1FDD510-C30D-44F2-8396-F74DF8973B0B}" presName="balance_00" presStyleLbl="alignAccFollowNode1" presStyleIdx="3" presStyleCnt="4" custAng="478527">
        <dgm:presLayoutVars>
          <dgm:bulletEnabled val="1"/>
        </dgm:presLayoutVars>
      </dgm:prSet>
      <dgm:spPr/>
    </dgm:pt>
  </dgm:ptLst>
  <dgm:cxnLst>
    <dgm:cxn modelId="{4E5D5690-CBD3-405B-BF74-E56A21DB7357}" srcId="{A1FDD510-C30D-44F2-8396-F74DF8973B0B}" destId="{6EE4B494-0E80-4222-BFDC-684677F04A64}" srcOrd="0" destOrd="0" parTransId="{61514B55-6ABF-4AAD-BB74-F320EA8BBB4D}" sibTransId="{EC68DC4F-C7C1-4040-9505-A6470E7CCD49}"/>
    <dgm:cxn modelId="{2A093AF8-A055-461C-ACA7-654D3FC54A0D}" type="presOf" srcId="{A1FDD510-C30D-44F2-8396-F74DF8973B0B}" destId="{9706E49D-37D5-42B3-91D1-F9D641E0EEA6}" srcOrd="0" destOrd="0" presId="urn:microsoft.com/office/officeart/2005/8/layout/balance1"/>
    <dgm:cxn modelId="{D96B43C9-AF30-494D-9866-B00FBF1F1E53}" type="presOf" srcId="{579A7578-7043-4D11-AC1B-C04FB65178CD}" destId="{0387F8C2-0F81-4EA7-81C5-011C7D3D376D}" srcOrd="0" destOrd="0" presId="urn:microsoft.com/office/officeart/2005/8/layout/balance1"/>
    <dgm:cxn modelId="{A2DF000D-176D-454B-B42C-FE68A450D219}" srcId="{A1FDD510-C30D-44F2-8396-F74DF8973B0B}" destId="{579A7578-7043-4D11-AC1B-C04FB65178CD}" srcOrd="1" destOrd="0" parTransId="{2E165D9B-4915-44EF-8CA6-B6EAFF4DB586}" sibTransId="{78A07500-885E-4B76-8254-02ECC4DA36C2}"/>
    <dgm:cxn modelId="{5E48AC9F-3ED0-455E-B22A-EB9A52B92791}" type="presOf" srcId="{6EE4B494-0E80-4222-BFDC-684677F04A64}" destId="{F13D0B0F-3210-4CF4-B7FE-1501014E4B4C}" srcOrd="0" destOrd="0" presId="urn:microsoft.com/office/officeart/2005/8/layout/balance1"/>
    <dgm:cxn modelId="{9C8978EC-A76E-44EC-B7EC-9B79F9C66ACC}" type="presParOf" srcId="{9706E49D-37D5-42B3-91D1-F9D641E0EEA6}" destId="{F79D0DC6-2BE8-4D89-837E-38B54AE7B40B}" srcOrd="0" destOrd="0" presId="urn:microsoft.com/office/officeart/2005/8/layout/balance1"/>
    <dgm:cxn modelId="{53B82C6C-ACAB-43CB-9E88-BB4F20703EA3}" type="presParOf" srcId="{9706E49D-37D5-42B3-91D1-F9D641E0EEA6}" destId="{F86252DA-C075-4E54-B321-B667C4A3B421}" srcOrd="1" destOrd="0" presId="urn:microsoft.com/office/officeart/2005/8/layout/balance1"/>
    <dgm:cxn modelId="{308BBAAF-2869-4C53-8710-760576EA0D01}" type="presParOf" srcId="{F86252DA-C075-4E54-B321-B667C4A3B421}" destId="{F13D0B0F-3210-4CF4-B7FE-1501014E4B4C}" srcOrd="0" destOrd="0" presId="urn:microsoft.com/office/officeart/2005/8/layout/balance1"/>
    <dgm:cxn modelId="{72BEF5DE-BC3F-4A50-B5BE-DBC006F0C344}" type="presParOf" srcId="{F86252DA-C075-4E54-B321-B667C4A3B421}" destId="{0387F8C2-0F81-4EA7-81C5-011C7D3D376D}" srcOrd="1" destOrd="0" presId="urn:microsoft.com/office/officeart/2005/8/layout/balance1"/>
    <dgm:cxn modelId="{F11C04FE-30F6-480D-8839-88B1264259EF}" type="presParOf" srcId="{9706E49D-37D5-42B3-91D1-F9D641E0EEA6}" destId="{381BD39C-DC4B-4ABA-885B-7025AAADC48E}" srcOrd="2" destOrd="0" presId="urn:microsoft.com/office/officeart/2005/8/layout/balance1"/>
    <dgm:cxn modelId="{CA9357D6-4B32-4FCE-B38E-2C5F4555A6AE}" type="presParOf" srcId="{381BD39C-DC4B-4ABA-885B-7025AAADC48E}" destId="{744CFEA7-667D-4A44-A501-77CC53D72C5B}" srcOrd="0" destOrd="0" presId="urn:microsoft.com/office/officeart/2005/8/layout/balance1"/>
    <dgm:cxn modelId="{9F61772E-1A55-4B73-8C04-7ED619DA4247}" type="presParOf" srcId="{381BD39C-DC4B-4ABA-885B-7025AAADC48E}" destId="{ED491FA2-DD02-4951-A1B2-59D2FB2D0E60}" srcOrd="1" destOrd="0" presId="urn:microsoft.com/office/officeart/2005/8/layout/balance1"/>
    <dgm:cxn modelId="{81FE8BC3-DE62-4A58-AC8B-76A04155E764}" type="presParOf" srcId="{381BD39C-DC4B-4ABA-885B-7025AAADC48E}" destId="{912538AF-1A1C-4B81-B343-68E88C022941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A6AF-1F51-074C-A82C-B780F000E4A4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134A-9F79-244D-B62D-108B61848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Segundo a tese de Claudia </a:t>
            </a:r>
            <a:r>
              <a:rPr lang="pt-BR" dirty="0" err="1"/>
              <a:t>Malinverni</a:t>
            </a:r>
            <a:r>
              <a:rPr lang="pt-BR" dirty="0"/>
              <a:t>: “A literatura científica refere que entre 2% e 5% dos vacinados apresentarão algum tipo de reação ao antiamarílico, sendo os graves menos de 0,01%. Embora rara, a chamada “febre amarela vacinal” tem 50% de letalidade. </a:t>
            </a:r>
          </a:p>
          <a:p>
            <a:endParaRPr lang="pt-BR" dirty="0"/>
          </a:p>
          <a:p>
            <a:r>
              <a:rPr lang="pt-BR" dirty="0"/>
              <a:t>Ao final de janeiro de 2008, o Ministério da Saúde contabilizava 49 casos de reação adversa à vacina contra a febre amarela, mais que o dobro de casos confirmados da doença (19 casos entre dez07 e 31jan08).</a:t>
            </a:r>
          </a:p>
          <a:p>
            <a:endParaRPr lang="pt-BR" dirty="0"/>
          </a:p>
          <a:p>
            <a:r>
              <a:rPr lang="pt-BR" dirty="0"/>
              <a:t>Ainda sobre os exageros da cobertura vacinal em curto espaço de tempo, a “corrida da vacina” no verão de 2007-2008: “[...] mais de 85% da distribuição prevista para ocorrer ao longo de 12 meses foi feita em pouco menos de dois meses.”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Fonte: http://www.visualcapitalist.com/internet-minute-2018/</a:t>
            </a:r>
          </a:p>
          <a:p>
            <a:r>
              <a:rPr lang="pt-BR" dirty="0"/>
              <a:t>Pesquisa conduzida por </a:t>
            </a:r>
            <a:r>
              <a:rPr lang="pt-BR" dirty="0" err="1"/>
              <a:t>Cumulus</a:t>
            </a:r>
            <a:r>
              <a:rPr lang="pt-BR" dirty="0"/>
              <a:t> Media.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2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 da agência criativa Trailer Park e do Annenberg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Southern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mostra que 88% dos jovens de 18 a 34 anos sabem que algo está ficando grande quando "acende em toda parte na internet". 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https://www.mediapost.com/publications/article/320271/report-brands-need-to-capture-share-of-cultural.html?utm_source=Lahar&amp;utm_medium=email&amp;utm_campaign=_20180611_124627_MARKET_BRIEF__A_relacao_do_Google_com_Brasil__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Traduzido de: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88% of 18-34-year-olds know something is getting big when “it lights up everywhere on the internet.”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Atualmente a VISA é a face mais complexa da Saúde Pública (COSTA, 2009).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dos motivos dessa complexidade pode ser atribuído à diversidade de objetos e práticas que a compõem (</a:t>
            </a:r>
            <a:r>
              <a:rPr lang="pt-BR" sz="12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O'Dwyer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REIS e SILVA, 2010), uma vez que o sistema de vigilância sanitária opera numa densa gama de competências, passando por produtos de interesse à saúde, tecnologias médicas, serviços direta ou indiretamente relacionados à saúde, portos, aeroportos e fronteiras e saúde dos viajantes e do trabalhador (COSTA, 2004, citada por RANGEL-S, MARQUES e COSTA, 2007, p.15).</a:t>
            </a:r>
            <a:r>
              <a:rPr lang="pt-BR" dirty="0">
                <a:effectLst/>
              </a:rPr>
              <a:t> </a:t>
            </a:r>
          </a:p>
          <a:p>
            <a:endParaRPr lang="pt-BR" dirty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VISA opera sobre o risco sanitário através de </a:t>
            </a:r>
            <a:r>
              <a:rPr lang="pt-BR" u="sng" dirty="0"/>
              <a:t>regulamentação, controle e fiscalização </a:t>
            </a:r>
            <a:r>
              <a:rPr lang="pt-BR" dirty="0"/>
              <a:t>das relações de produção e consumo de bens e serviços relacionados à saúde, que possuem riscos de natureza variada, pressupondo uma </a:t>
            </a:r>
            <a:r>
              <a:rPr lang="pt-BR" u="sng" dirty="0"/>
              <a:t>análise permanente do risco</a:t>
            </a:r>
            <a:r>
              <a:rPr lang="pt-BR" dirty="0"/>
              <a:t> em um espaço onde interagem os </a:t>
            </a:r>
            <a:r>
              <a:rPr lang="pt-BR" u="sng" dirty="0"/>
              <a:t>produtores, os prestadores, os profissionais e a população </a:t>
            </a:r>
            <a:r>
              <a:rPr lang="pt-BR" dirty="0"/>
              <a:t>(SILVA e LANA, 2014).</a:t>
            </a:r>
            <a:r>
              <a:rPr lang="pt-BR" dirty="0">
                <a:effectLst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 O </a:t>
            </a:r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</a:t>
            </a:r>
            <a:r>
              <a:rPr lang="en-US" dirty="0" err="1"/>
              <a:t>discursivo</a:t>
            </a:r>
            <a:r>
              <a:rPr lang="en-US" dirty="0"/>
              <a:t>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e </a:t>
            </a:r>
            <a:r>
              <a:rPr lang="en-US" dirty="0" err="1"/>
              <a:t>causa</a:t>
            </a:r>
            <a:r>
              <a:rPr lang="en-US" dirty="0"/>
              <a:t>, </a:t>
            </a:r>
            <a:r>
              <a:rPr lang="en-US" dirty="0" err="1"/>
              <a:t>perigo</a:t>
            </a:r>
            <a:r>
              <a:rPr lang="en-US" dirty="0"/>
              <a:t> e </a:t>
            </a:r>
            <a:r>
              <a:rPr lang="en-US" dirty="0" err="1"/>
              <a:t>possibilidade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distinção</a:t>
            </a:r>
            <a:r>
              <a:rPr lang="en-US" dirty="0"/>
              <a:t> [</a:t>
            </a:r>
            <a:r>
              <a:rPr lang="is-IS" dirty="0"/>
              <a:t>…]” (FIGUEIREDO, 2016, p.86)</a:t>
            </a:r>
            <a:endParaRPr lang="en-US" dirty="0"/>
          </a:p>
          <a:p>
            <a:endParaRPr lang="pt-BR" dirty="0"/>
          </a:p>
          <a:p>
            <a:r>
              <a:rPr lang="pt-BR" dirty="0"/>
              <a:t>O risco probabilístico é estimado, calculado! Definido como: a probabilidade de ocorrência de um evento, em determinado tempo de observação e vinculado à incidência acumulativa. Risco está relacionado ao perigo e à exposição a esse perigo, com a probabilidade de resultar em um dano.</a:t>
            </a:r>
          </a:p>
          <a:p>
            <a:endParaRPr lang="pt-BR" dirty="0"/>
          </a:p>
          <a:p>
            <a:r>
              <a:rPr lang="pt-BR" dirty="0"/>
              <a:t>Risco da clínica: deslocamento da ideia de risco para fatores de risco individuais. Perde-se o caráter preventivo da coletividade.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comunicação do risco enquanto tecnologia de controle de riscos surgiu nos Estados Unidos na década de 80. Surge como uma estratégia estruturada para informar sobre riscos ambientais e ocupacionais, a partir de indústrias e órgãos governamentais. Em sua origem, esteve voltada para situações emergenciais, em que populações e meio ambiente foram tremendamente afetados por acidentes de grandes empresas (RANGEL-S, 2007b).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Entre 1974 e 1987 ocorreram 13 acidentes de grande monta, que afetaram de forma grave grande contingente populacional e produziram extensos danos à vida e à saúde humana (RANGEL-S, 2007a).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134A-9F79-244D-B62D-108B61848C9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2644-E822-4DAA-89E7-6E58F2AE3C45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631-CB3F-474E-A235-765723564C72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1B9-1DC4-4CD5-8A0E-33E87EAE0A20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E97B-88A0-4B5B-B12E-D34ADAC8CAB7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A1AF-2CF4-41B9-BB99-9EA9FC3D8283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7068-1697-4D35-A8AA-A3D9FA0EA000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5755-5CEE-4E90-9AF7-73D42778B690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D600-FADA-4A25-8B1B-A331FD440D0E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5D36-0BEB-497B-8F99-C039C6ACEEBF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409-65AD-4674-BA68-4025186D65EF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F692-1864-4FAB-B19E-99F01776F71B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D11F-8A86-4EA7-96D1-DC727458C9D9}" type="datetime1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EBB2-9C31-704B-88D8-7A72DED669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eer.uscs.edu.br/index.php/revista_comunicacao_inovacao/article/view/5031/23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672" y="2342587"/>
            <a:ext cx="8188655" cy="1204306"/>
          </a:xfrm>
        </p:spPr>
        <p:txBody>
          <a:bodyPr>
            <a:noAutofit/>
          </a:bodyPr>
          <a:lstStyle/>
          <a:p>
            <a:r>
              <a:rPr lang="pt-BR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Comunicação PÚBLICA DO Risco Sanitário </a:t>
            </a:r>
            <a:r>
              <a:rPr lang="pt-BR" sz="3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pt-BR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FACEBOOK: ESTRATÉGIA DA Vigilância Sanitária</a:t>
            </a:r>
            <a:r>
              <a:rPr lang="pt-B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FORTALECER O DIREITO À SAÚDE?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25884"/>
            <a:ext cx="9143999" cy="2404035"/>
          </a:xfrm>
        </p:spPr>
        <p:txBody>
          <a:bodyPr>
            <a:normAutofit lnSpcReduction="10000"/>
          </a:bodyPr>
          <a:lstStyle/>
          <a:p>
            <a:pPr algn="ctr"/>
            <a:endParaRPr lang="en-US" sz="20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Mestranda</a:t>
            </a:r>
            <a:r>
              <a:rPr lang="en-US" sz="2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Fernanda </a:t>
            </a:r>
            <a:r>
              <a:rPr lang="en-US" sz="2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Voos</a:t>
            </a:r>
            <a:endParaRPr lang="en-US" sz="2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Orientadora</a:t>
            </a:r>
            <a:r>
              <a:rPr lang="en-US" sz="2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Profa</a:t>
            </a:r>
            <a:r>
              <a:rPr lang="en-US" sz="2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Dra. Maria Cristina da Costa Marques</a:t>
            </a:r>
          </a:p>
          <a:p>
            <a:pPr algn="ctr"/>
            <a:endParaRPr lang="en-US" sz="2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Paulo</a:t>
            </a:r>
          </a:p>
          <a:p>
            <a:pPr algn="ctr"/>
            <a:r>
              <a:rPr lang="en-US" sz="2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5242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Universidade de São Paulo</a:t>
            </a:r>
          </a:p>
          <a:p>
            <a:pPr algn="ctr"/>
            <a:r>
              <a:rPr lang="pt-BR" sz="2200" dirty="0"/>
              <a:t>Faculdade de Saúde Pública</a:t>
            </a:r>
          </a:p>
          <a:p>
            <a:pPr algn="ctr"/>
            <a:r>
              <a:rPr lang="pt-BR" sz="2200" dirty="0"/>
              <a:t>Departamento de Política, Gestão e Saúde</a:t>
            </a:r>
          </a:p>
        </p:txBody>
      </p:sp>
    </p:spTree>
    <p:extLst>
      <p:ext uri="{BB962C8B-B14F-4D97-AF65-F5344CB8AC3E}">
        <p14:creationId xmlns:p14="http://schemas.microsoft.com/office/powerpoint/2010/main" val="64021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TIC </a:t>
            </a:r>
            <a:r>
              <a:rPr lang="en-US" b="1" dirty="0" err="1"/>
              <a:t>Domicílios</a:t>
            </a:r>
            <a:r>
              <a:rPr lang="en-US" b="1" dirty="0"/>
              <a:t> - 2015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77% dos </a:t>
            </a:r>
            <a:r>
              <a:rPr lang="en-US" dirty="0" err="1"/>
              <a:t>brasileiros</a:t>
            </a:r>
            <a:r>
              <a:rPr lang="en-US" dirty="0"/>
              <a:t> </a:t>
            </a:r>
            <a:r>
              <a:rPr lang="en-US" dirty="0" err="1"/>
              <a:t>usam</a:t>
            </a:r>
            <a:r>
              <a:rPr lang="en-US" dirty="0"/>
              <a:t> as “redes </a:t>
            </a:r>
            <a:r>
              <a:rPr lang="en-US" dirty="0" err="1"/>
              <a:t>sociais</a:t>
            </a:r>
            <a:r>
              <a:rPr lang="en-US" dirty="0"/>
              <a:t>” (</a:t>
            </a:r>
            <a:r>
              <a:rPr lang="en-US" dirty="0" err="1"/>
              <a:t>mais</a:t>
            </a:r>
            <a:r>
              <a:rPr lang="en-US" dirty="0"/>
              <a:t> de 78,5 </a:t>
            </a:r>
            <a:r>
              <a:rPr lang="en-US" dirty="0" err="1"/>
              <a:t>milhões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)</a:t>
            </a:r>
          </a:p>
          <a:p>
            <a:r>
              <a:rPr lang="en-US" dirty="0"/>
              <a:t>9% </a:t>
            </a:r>
            <a:r>
              <a:rPr lang="en-US" dirty="0" err="1"/>
              <a:t>usam</a:t>
            </a:r>
            <a:r>
              <a:rPr lang="en-US" dirty="0"/>
              <a:t> </a:t>
            </a:r>
            <a:r>
              <a:rPr lang="en-US" dirty="0" err="1"/>
              <a:t>microblogs</a:t>
            </a:r>
            <a:endParaRPr lang="en-US" dirty="0"/>
          </a:p>
          <a:p>
            <a:r>
              <a:rPr lang="en-US" dirty="0"/>
              <a:t>85% </a:t>
            </a:r>
            <a:r>
              <a:rPr lang="en-US" dirty="0" err="1"/>
              <a:t>usam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B462CB5-7007-4C91-AFCD-74BBC861FDD2}"/>
              </a:ext>
            </a:extLst>
          </p:cNvPr>
          <p:cNvSpPr txBox="1"/>
          <p:nvPr/>
        </p:nvSpPr>
        <p:spPr>
          <a:xfrm>
            <a:off x="638629" y="5268686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(CETIC.BR, 2016)</a:t>
            </a:r>
          </a:p>
        </p:txBody>
      </p:sp>
    </p:spTree>
    <p:extLst>
      <p:ext uri="{BB962C8B-B14F-4D97-AF65-F5344CB8AC3E}">
        <p14:creationId xmlns:p14="http://schemas.microsoft.com/office/powerpoint/2010/main" val="384789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B6F96E9-EE47-49C5-B66D-CD7B9886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EAB4C37-759E-4E74-AE04-3B02C923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926C602-47D4-4AA6-B93D-F25C9EAC958D}"/>
              </a:ext>
            </a:extLst>
          </p:cNvPr>
          <p:cNvSpPr txBox="1"/>
          <p:nvPr/>
        </p:nvSpPr>
        <p:spPr>
          <a:xfrm>
            <a:off x="220337" y="6312282"/>
            <a:ext cx="50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WE ARE SOCIAL e HOOTSUITE, 2018.</a:t>
            </a:r>
          </a:p>
        </p:txBody>
      </p:sp>
    </p:spTree>
    <p:extLst>
      <p:ext uri="{BB962C8B-B14F-4D97-AF65-F5344CB8AC3E}">
        <p14:creationId xmlns:p14="http://schemas.microsoft.com/office/powerpoint/2010/main" val="106079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0B13E04-75D3-4D6B-A46F-FB0A9AA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940293C-2AA7-4491-A003-55173EB7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2E3C750-4C5A-4FA6-8817-3B32DCA218FC}"/>
              </a:ext>
            </a:extLst>
          </p:cNvPr>
          <p:cNvSpPr txBox="1"/>
          <p:nvPr/>
        </p:nvSpPr>
        <p:spPr>
          <a:xfrm>
            <a:off x="220337" y="6312282"/>
            <a:ext cx="50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WE ARE SOCIAL e HOOTSUITE, 2018.</a:t>
            </a:r>
          </a:p>
        </p:txBody>
      </p:sp>
    </p:spTree>
    <p:extLst>
      <p:ext uri="{BB962C8B-B14F-4D97-AF65-F5344CB8AC3E}">
        <p14:creationId xmlns:p14="http://schemas.microsoft.com/office/powerpoint/2010/main" val="57044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354B4EB-29F6-4652-AEE6-60DA2412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958FEEB-77EC-4F1E-837B-815129D2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0F905CA-B6E5-492E-85C4-77E67923EC81}"/>
              </a:ext>
            </a:extLst>
          </p:cNvPr>
          <p:cNvSpPr txBox="1"/>
          <p:nvPr/>
        </p:nvSpPr>
        <p:spPr>
          <a:xfrm>
            <a:off x="220337" y="6312282"/>
            <a:ext cx="50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WE ARE SOCIAL e HOOTSUITE, 2018.</a:t>
            </a:r>
          </a:p>
        </p:txBody>
      </p:sp>
    </p:spTree>
    <p:extLst>
      <p:ext uri="{BB962C8B-B14F-4D97-AF65-F5344CB8AC3E}">
        <p14:creationId xmlns:p14="http://schemas.microsoft.com/office/powerpoint/2010/main" val="343320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60ABFF3-ADAE-4973-A011-2AA4AB65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8D70235-C3B5-4B76-9BDE-ED1349D4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930970-0DC2-4C26-8165-8FD2C757F96C}"/>
              </a:ext>
            </a:extLst>
          </p:cNvPr>
          <p:cNvSpPr txBox="1"/>
          <p:nvPr/>
        </p:nvSpPr>
        <p:spPr>
          <a:xfrm>
            <a:off x="108857" y="6302831"/>
            <a:ext cx="539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ComScore</a:t>
            </a:r>
            <a:r>
              <a:rPr lang="pt-BR" dirty="0"/>
              <a:t>, 2017.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63CB602-9A8F-49BC-880B-5AE256379A2D}"/>
              </a:ext>
            </a:extLst>
          </p:cNvPr>
          <p:cNvSpPr/>
          <p:nvPr/>
        </p:nvSpPr>
        <p:spPr>
          <a:xfrm>
            <a:off x="3773714" y="2002971"/>
            <a:ext cx="580572" cy="2133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EFDE41A-4AFC-4C53-94E0-4E367C2A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1C39E1C-40BE-48D0-9B22-549F3FF3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CD9BDFA-38B6-4041-98C8-A78CF139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7873ED0-2D94-4278-913C-B7FA14EE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4" y="667657"/>
            <a:ext cx="8728878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2DF9B22-726A-41DB-8F62-A47994A2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https://image.slidesharecdn.com/digitalin2018-180129162554/95/digital-in-2018-global-overview-58-1024.jpg?cb=1517379595">
            <a:extLst>
              <a:ext uri="{FF2B5EF4-FFF2-40B4-BE49-F238E27FC236}">
                <a16:creationId xmlns:a16="http://schemas.microsoft.com/office/drawing/2014/main" xmlns="" id="{86120E6D-81FF-475C-8978-614E85E4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8C08B8C-960C-4DD0-A51B-2443E23A25AE}"/>
              </a:ext>
            </a:extLst>
          </p:cNvPr>
          <p:cNvSpPr txBox="1"/>
          <p:nvPr/>
        </p:nvSpPr>
        <p:spPr>
          <a:xfrm>
            <a:off x="272143" y="5769429"/>
            <a:ext cx="827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BRASIL: o 2º lugar da pesquisa - média de 3h39min em mídias sociais por dia (usuários 16-64 anos, por qualquer dispositivo conectado à internet)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49C75AF7-0523-43B2-A2F6-2820CBC71FBF}"/>
              </a:ext>
            </a:extLst>
          </p:cNvPr>
          <p:cNvCxnSpPr/>
          <p:nvPr/>
        </p:nvCxnSpPr>
        <p:spPr>
          <a:xfrm flipH="1">
            <a:off x="605928" y="1046602"/>
            <a:ext cx="473725" cy="484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0EDA7-7EE9-4B76-B3B7-0FAD4D5C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pt-BR" dirty="0"/>
              <a:t>As mídias sociais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294D744-249A-4E43-A2BB-D24EBD00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3CA7ADED-2E44-4C7E-BB9A-A173D3C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7C905FB-80B3-4BF3-947E-F9C95BF5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68" y="0"/>
            <a:ext cx="3957663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4138A78-2A9B-4542-89CD-E9DDA9EF6D48}"/>
              </a:ext>
            </a:extLst>
          </p:cNvPr>
          <p:cNvSpPr txBox="1"/>
          <p:nvPr/>
        </p:nvSpPr>
        <p:spPr>
          <a:xfrm>
            <a:off x="250372" y="5410548"/>
            <a:ext cx="1415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(Artigo de BOYD &amp; ELLISON, 2008).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45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2EDD3-2C4F-4330-9836-3BFCCAC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85" y="2240646"/>
            <a:ext cx="7772400" cy="34440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0" dirty="0"/>
              <a:t/>
            </a:r>
            <a:br>
              <a:rPr lang="pt-BR" sz="3200" b="0" dirty="0"/>
            </a:br>
            <a:r>
              <a:rPr lang="pt-BR" sz="3200" b="0" dirty="0"/>
              <a:t>A proposta comunicativa das visas no facebook favorece a concretização do direito à saúde, por meio do direito à informação sobre os riscos sanitários?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0741B32-8737-4C8D-A25E-E8CBC74A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1B1E5A4-8C8D-45DF-A418-CD4414F1BD1F}"/>
              </a:ext>
            </a:extLst>
          </p:cNvPr>
          <p:cNvSpPr txBox="1"/>
          <p:nvPr/>
        </p:nvSpPr>
        <p:spPr>
          <a:xfrm>
            <a:off x="820285" y="94705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PERGUNTA DE PESQUISA</a:t>
            </a:r>
          </a:p>
        </p:txBody>
      </p:sp>
    </p:spTree>
    <p:extLst>
      <p:ext uri="{BB962C8B-B14F-4D97-AF65-F5344CB8AC3E}">
        <p14:creationId xmlns:p14="http://schemas.microsoft.com/office/powerpoint/2010/main" val="328612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3CC15A8-10A8-4E73-B73A-6FBC9063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59DF3EC-9281-495D-8CD1-04C8849B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47850"/>
            <a:ext cx="6781799" cy="64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MÍDIAS SOCIAIS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16859994"/>
              </p:ext>
            </p:extLst>
          </p:nvPr>
        </p:nvGraphicFramePr>
        <p:xfrm>
          <a:off x="1105472" y="1240971"/>
          <a:ext cx="6906414" cy="491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00299" y="6126163"/>
            <a:ext cx="20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(CORRÊA, 2015)</a:t>
            </a:r>
          </a:p>
        </p:txBody>
      </p:sp>
    </p:spTree>
    <p:extLst>
      <p:ext uri="{BB962C8B-B14F-4D97-AF65-F5344CB8AC3E}">
        <p14:creationId xmlns:p14="http://schemas.microsoft.com/office/powerpoint/2010/main" val="216266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FACEBOOK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32310" y="6356350"/>
            <a:ext cx="210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(CETIC.BR, 2016)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9220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72C7DE-12D8-4CF4-A84B-C1DCF1C5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tempo da era digital e conectada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9588F6-F1BC-4EB6-B89F-3AC3F448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1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A3768A7F-E041-4B5D-9F42-0D7F2610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D9115D5-F7F7-4765-AD98-5EF6AB4B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AF2CF-E7D9-436D-BE94-F4FC0E64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“bolhas” sociais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C7A8411-B510-4D4B-B835-D4DA70D6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D666A87-3516-4134-ADA3-F5A39D54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EA95372-C639-4E62-8AD9-24CBD76C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19100"/>
            <a:ext cx="5334000" cy="60198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5F2208FC-9563-4EE1-93B6-B1C12D323C06}"/>
              </a:ext>
            </a:extLst>
          </p:cNvPr>
          <p:cNvSpPr/>
          <p:nvPr/>
        </p:nvSpPr>
        <p:spPr>
          <a:xfrm>
            <a:off x="1465243" y="441593"/>
            <a:ext cx="6246564" cy="586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A FORMAÇÃO DE OPINIÃO DIANTE DAS “BOLHAS SOCIAIS E CULTURAIS”</a:t>
            </a:r>
          </a:p>
        </p:txBody>
      </p:sp>
    </p:spTree>
    <p:extLst>
      <p:ext uri="{BB962C8B-B14F-4D97-AF65-F5344CB8AC3E}">
        <p14:creationId xmlns:p14="http://schemas.microsoft.com/office/powerpoint/2010/main" val="35830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MÍDIAS SOCIAIS X SAÚDE COLETIVA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MÚLTIPLOS PROPÓSITOS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 </a:t>
            </a:r>
            <a:r>
              <a:rPr lang="en-US" dirty="0" err="1"/>
              <a:t>promoção</a:t>
            </a:r>
            <a:r>
              <a:rPr lang="en-US" dirty="0"/>
              <a:t> da </a:t>
            </a:r>
            <a:r>
              <a:rPr lang="en-US" dirty="0" err="1"/>
              <a:t>saúde</a:t>
            </a:r>
            <a:r>
              <a:rPr lang="en-US" dirty="0"/>
              <a:t>: </a:t>
            </a:r>
            <a:r>
              <a:rPr lang="en-US" dirty="0" err="1"/>
              <a:t>compreender</a:t>
            </a:r>
            <a:r>
              <a:rPr lang="en-US" dirty="0"/>
              <a:t> o “</a:t>
            </a:r>
            <a:r>
              <a:rPr lang="en-US" dirty="0" err="1"/>
              <a:t>mercado</a:t>
            </a:r>
            <a:r>
              <a:rPr lang="en-US" dirty="0"/>
              <a:t>”; </a:t>
            </a:r>
            <a:r>
              <a:rPr lang="en-US" dirty="0" err="1"/>
              <a:t>estabelecer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marca</a:t>
            </a:r>
            <a:r>
              <a:rPr lang="en-US" dirty="0"/>
              <a:t>; </a:t>
            </a:r>
            <a:r>
              <a:rPr lang="en-US" dirty="0" err="1"/>
              <a:t>disseminar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crítica</a:t>
            </a:r>
            <a:r>
              <a:rPr lang="en-US" dirty="0"/>
              <a:t>; </a:t>
            </a:r>
            <a:r>
              <a:rPr lang="en-US" dirty="0" err="1"/>
              <a:t>expandir</a:t>
            </a:r>
            <a:r>
              <a:rPr lang="en-US" dirty="0"/>
              <a:t> </a:t>
            </a:r>
            <a:r>
              <a:rPr lang="en-US" dirty="0" err="1"/>
              <a:t>alcance</a:t>
            </a:r>
            <a:r>
              <a:rPr lang="en-US" dirty="0"/>
              <a:t> a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(NEIGER et al., 2012)</a:t>
            </a:r>
          </a:p>
          <a:p>
            <a:endParaRPr lang="en-US" dirty="0"/>
          </a:p>
          <a:p>
            <a:r>
              <a:rPr lang="en-US" dirty="0" err="1"/>
              <a:t>Promover</a:t>
            </a:r>
            <a:r>
              <a:rPr lang="en-US" dirty="0"/>
              <a:t> o </a:t>
            </a:r>
            <a:r>
              <a:rPr lang="en-US" dirty="0" err="1"/>
              <a:t>engajamento</a:t>
            </a:r>
            <a:r>
              <a:rPr lang="en-US" dirty="0"/>
              <a:t>: principal </a:t>
            </a:r>
            <a:r>
              <a:rPr lang="en-US" dirty="0" err="1"/>
              <a:t>objetivo</a:t>
            </a:r>
            <a:r>
              <a:rPr lang="pt-BR" dirty="0"/>
              <a:t> (NEIGER et al., 2013)</a:t>
            </a:r>
          </a:p>
          <a:p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MÉTRICAS e KPIs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curtidas</a:t>
            </a:r>
            <a:endParaRPr lang="en-US" dirty="0"/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reações</a:t>
            </a:r>
            <a:endParaRPr lang="en-US" dirty="0"/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comentários</a:t>
            </a:r>
            <a:endParaRPr lang="en-US" dirty="0"/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compartilhamentos</a:t>
            </a:r>
            <a:endParaRPr lang="en-US" dirty="0"/>
          </a:p>
          <a:p>
            <a:r>
              <a:rPr lang="en-US" dirty="0" err="1"/>
              <a:t>Engajamento</a:t>
            </a:r>
            <a:r>
              <a:rPr lang="en-US" dirty="0"/>
              <a:t> (KPI)</a:t>
            </a:r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fãs</a:t>
            </a:r>
            <a:r>
              <a:rPr lang="en-US" dirty="0"/>
              <a:t>/</a:t>
            </a:r>
            <a:r>
              <a:rPr lang="en-US" dirty="0" err="1"/>
              <a:t>seguidores</a:t>
            </a:r>
            <a:endParaRPr lang="en-US" dirty="0"/>
          </a:p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visualizações</a:t>
            </a: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1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110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As </a:t>
            </a:r>
            <a:r>
              <a:rPr lang="en-US" dirty="0" err="1"/>
              <a:t>dimensões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sanitário</a:t>
            </a:r>
            <a:r>
              <a:rPr lang="en-US" dirty="0"/>
              <a:t>: </a:t>
            </a:r>
            <a:r>
              <a:rPr lang="en-US" dirty="0" err="1"/>
              <a:t>pluralidade</a:t>
            </a:r>
            <a:r>
              <a:rPr lang="en-US" dirty="0"/>
              <a:t> de </a:t>
            </a:r>
            <a:r>
              <a:rPr lang="en-US" dirty="0" err="1"/>
              <a:t>significados</a:t>
            </a:r>
            <a:r>
              <a:rPr lang="en-US" dirty="0"/>
              <a:t> e </a:t>
            </a:r>
            <a:r>
              <a:rPr lang="en-US" dirty="0" err="1"/>
              <a:t>sentidos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Vigilância</a:t>
            </a:r>
            <a:r>
              <a:rPr lang="en-US" b="1" dirty="0"/>
              <a:t> </a:t>
            </a:r>
            <a:r>
              <a:rPr lang="en-US" b="1" dirty="0" err="1"/>
              <a:t>Sanitária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Função</a:t>
            </a:r>
            <a:r>
              <a:rPr lang="en-US" dirty="0"/>
              <a:t> de “</a:t>
            </a:r>
            <a:r>
              <a:rPr lang="en-US" dirty="0" err="1"/>
              <a:t>proteção</a:t>
            </a:r>
            <a:r>
              <a:rPr lang="en-US" dirty="0"/>
              <a:t> social”.</a:t>
            </a:r>
          </a:p>
          <a:p>
            <a:endParaRPr lang="en-US" dirty="0"/>
          </a:p>
          <a:p>
            <a:pPr algn="just"/>
            <a:r>
              <a:rPr lang="pt-BR" dirty="0"/>
              <a:t>Conjunto de ações capaz de </a:t>
            </a:r>
            <a:r>
              <a:rPr lang="pt-BR" u="sng" dirty="0"/>
              <a:t>eliminar, diminuir ou prevenir</a:t>
            </a:r>
            <a:r>
              <a:rPr lang="pt-BR" b="1" dirty="0"/>
              <a:t> riscos à saúde</a:t>
            </a:r>
            <a:r>
              <a:rPr lang="pt-BR" dirty="0"/>
              <a:t>, e de </a:t>
            </a:r>
            <a:r>
              <a:rPr lang="pt-BR" u="sng" dirty="0"/>
              <a:t>intervir</a:t>
            </a:r>
            <a:r>
              <a:rPr lang="pt-BR" dirty="0"/>
              <a:t> nos problemas sanitários decorrentes do meio ambiente, da produção e circulação de bens, e da prestação de serviços de interesse da saúde. </a:t>
            </a:r>
            <a:r>
              <a:rPr lang="pt-BR" dirty="0">
                <a:effectLst/>
              </a:rPr>
              <a:t>(Lei n</a:t>
            </a:r>
            <a:r>
              <a:rPr lang="pt-BR" baseline="30000" dirty="0">
                <a:effectLst/>
              </a:rPr>
              <a:t>o</a:t>
            </a:r>
            <a:r>
              <a:rPr lang="pt-BR" dirty="0">
                <a:effectLst/>
              </a:rPr>
              <a:t> 8.080/1990, </a:t>
            </a:r>
            <a:r>
              <a:rPr lang="pt-BR" dirty="0"/>
              <a:t>artigo VI, inciso XI, § 1</a:t>
            </a:r>
            <a:r>
              <a:rPr lang="en-US" baseline="30000" dirty="0"/>
              <a:t>º</a:t>
            </a:r>
            <a:r>
              <a:rPr lang="pt-BR" dirty="0"/>
              <a:t>).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3740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Eixos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da </a:t>
            </a:r>
            <a:r>
              <a:rPr lang="en-US" dirty="0" err="1"/>
              <a:t>pesquisa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961905"/>
              </p:ext>
            </p:extLst>
          </p:nvPr>
        </p:nvGraphicFramePr>
        <p:xfrm>
          <a:off x="143219" y="1208314"/>
          <a:ext cx="8793952" cy="515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Campos de </a:t>
            </a:r>
            <a:r>
              <a:rPr lang="en-US" dirty="0" err="1"/>
              <a:t>atuação</a:t>
            </a:r>
            <a:r>
              <a:rPr lang="en-US" dirty="0"/>
              <a:t> da VISA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017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470847" y="6208051"/>
            <a:ext cx="522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(BRASIL, 1990; RANGEL-S, MARQUES e COSTA, 2007)</a:t>
            </a:r>
          </a:p>
        </p:txBody>
      </p:sp>
    </p:spTree>
    <p:extLst>
      <p:ext uri="{BB962C8B-B14F-4D97-AF65-F5344CB8AC3E}">
        <p14:creationId xmlns:p14="http://schemas.microsoft.com/office/powerpoint/2010/main" val="187334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577211"/>
              </p:ext>
            </p:extLst>
          </p:nvPr>
        </p:nvGraphicFramePr>
        <p:xfrm>
          <a:off x="1187357" y="1678669"/>
          <a:ext cx="6960358" cy="388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9307" y="6114197"/>
            <a:ext cx="779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RANGEL-S, MARQUES e COSTA, 2007; RANGEL-S, 2007a; BARBOSA e COSTA, 2010; SPINK, MEDRADO e MELLO, 2002; FIGUEIREDO, 2016. </a:t>
            </a:r>
          </a:p>
        </p:txBody>
      </p:sp>
    </p:spTree>
    <p:extLst>
      <p:ext uri="{BB962C8B-B14F-4D97-AF65-F5344CB8AC3E}">
        <p14:creationId xmlns:p14="http://schemas.microsoft.com/office/powerpoint/2010/main" val="1947233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b="1" dirty="0"/>
              <a:t>BECK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Novo </a:t>
            </a:r>
            <a:r>
              <a:rPr lang="en-US" dirty="0" err="1"/>
              <a:t>princípio</a:t>
            </a:r>
            <a:r>
              <a:rPr lang="en-US" dirty="0"/>
              <a:t> </a:t>
            </a:r>
            <a:r>
              <a:rPr lang="en-US" dirty="0" err="1"/>
              <a:t>organizador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endParaRPr lang="en-US" dirty="0"/>
          </a:p>
          <a:p>
            <a:r>
              <a:rPr lang="en-US" dirty="0" err="1"/>
              <a:t>Pluralidade</a:t>
            </a:r>
            <a:r>
              <a:rPr lang="en-US" dirty="0"/>
              <a:t> de </a:t>
            </a:r>
            <a:r>
              <a:rPr lang="en-US" dirty="0" err="1"/>
              <a:t>definições</a:t>
            </a:r>
            <a:r>
              <a:rPr lang="en-US" dirty="0"/>
              <a:t> </a:t>
            </a:r>
            <a:r>
              <a:rPr lang="en-US" dirty="0" err="1"/>
              <a:t>conflitantes</a:t>
            </a:r>
            <a:endParaRPr lang="en-US" dirty="0"/>
          </a:p>
          <a:p>
            <a:r>
              <a:rPr lang="en-US" dirty="0" err="1"/>
              <a:t>Sociedade</a:t>
            </a:r>
            <a:r>
              <a:rPr lang="en-US" dirty="0"/>
              <a:t> (global) do </a:t>
            </a:r>
            <a:r>
              <a:rPr lang="en-US" dirty="0" err="1"/>
              <a:t>risco</a:t>
            </a:r>
            <a:endParaRPr lang="en-US" dirty="0"/>
          </a:p>
          <a:p>
            <a:r>
              <a:rPr lang="en-US" dirty="0" err="1"/>
              <a:t>Componente</a:t>
            </a:r>
            <a:r>
              <a:rPr lang="en-US" dirty="0"/>
              <a:t> de </a:t>
            </a:r>
            <a:r>
              <a:rPr lang="en-US" dirty="0" err="1"/>
              <a:t>futuro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F0C7CA7-0C74-4E73-8ABF-10D94FA860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u="sng" dirty="0" err="1"/>
              <a:t>Momento</a:t>
            </a:r>
            <a:r>
              <a:rPr lang="en-US" u="sng" dirty="0"/>
              <a:t> </a:t>
            </a:r>
            <a:r>
              <a:rPr lang="en-US" u="sng" dirty="0" err="1"/>
              <a:t>cosmopolita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globais</a:t>
            </a:r>
            <a:r>
              <a:rPr lang="en-US" dirty="0"/>
              <a:t> (</a:t>
            </a:r>
            <a:r>
              <a:rPr lang="en-US" dirty="0" err="1"/>
              <a:t>ecológico</a:t>
            </a:r>
            <a:r>
              <a:rPr lang="en-US" dirty="0"/>
              <a:t>, </a:t>
            </a:r>
            <a:r>
              <a:rPr lang="en-US" dirty="0" err="1"/>
              <a:t>econômico</a:t>
            </a:r>
            <a:r>
              <a:rPr lang="en-US" dirty="0"/>
              <a:t> e </a:t>
            </a:r>
            <a:r>
              <a:rPr lang="en-US" dirty="0" err="1"/>
              <a:t>terrorista</a:t>
            </a:r>
            <a:r>
              <a:rPr lang="en-US" dirty="0"/>
              <a:t>)</a:t>
            </a:r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reforçam</a:t>
            </a:r>
            <a:r>
              <a:rPr lang="en-US" dirty="0"/>
              <a:t> as </a:t>
            </a:r>
            <a:r>
              <a:rPr lang="en-US" dirty="0" err="1"/>
              <a:t>sociedades</a:t>
            </a:r>
            <a:r>
              <a:rPr lang="en-US" dirty="0"/>
              <a:t> de </a:t>
            </a:r>
            <a:r>
              <a:rPr lang="en-US" dirty="0" err="1"/>
              <a:t>classe</a:t>
            </a:r>
            <a:r>
              <a:rPr lang="en-US" dirty="0"/>
              <a:t>: </a:t>
            </a:r>
            <a:r>
              <a:rPr lang="en-US" dirty="0" err="1"/>
              <a:t>distribuição</a:t>
            </a:r>
            <a:r>
              <a:rPr lang="en-US" dirty="0"/>
              <a:t> </a:t>
            </a:r>
            <a:r>
              <a:rPr lang="en-US" dirty="0" err="1"/>
              <a:t>assimétrica</a:t>
            </a:r>
            <a:endParaRPr lang="en-US" dirty="0"/>
          </a:p>
          <a:p>
            <a:r>
              <a:rPr lang="en-US" dirty="0" err="1"/>
              <a:t>Efeito</a:t>
            </a:r>
            <a:r>
              <a:rPr lang="en-US" dirty="0"/>
              <a:t> “</a:t>
            </a:r>
            <a:r>
              <a:rPr lang="en-US" dirty="0" err="1"/>
              <a:t>bumerangue</a:t>
            </a:r>
            <a:r>
              <a:rPr lang="en-US" dirty="0"/>
              <a:t>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457200" y="6230540"/>
            <a:ext cx="81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(BECK, 2010; BECK, 1986; 1997; 2007; citado por MOTTA, 2014; RANGEL-S, 2007b)</a:t>
            </a:r>
          </a:p>
        </p:txBody>
      </p:sp>
    </p:spTree>
    <p:extLst>
      <p:ext uri="{BB962C8B-B14F-4D97-AF65-F5344CB8AC3E}">
        <p14:creationId xmlns:p14="http://schemas.microsoft.com/office/powerpoint/2010/main" val="785624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392072" y="573201"/>
            <a:ext cx="6005015" cy="50185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>
            <a:stCxn id="4" idx="0"/>
          </p:cNvCxnSpPr>
          <p:nvPr/>
        </p:nvCxnSpPr>
        <p:spPr>
          <a:xfrm>
            <a:off x="4394580" y="573201"/>
            <a:ext cx="23248" cy="5018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402960" y="2257912"/>
            <a:ext cx="1711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Decidem sobre o risco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755981" y="2381850"/>
            <a:ext cx="1988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Consomem o risco</a:t>
            </a:r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5554639" y="5591767"/>
            <a:ext cx="313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(BECK segundo MOTTA, 2014)</a:t>
            </a:r>
          </a:p>
        </p:txBody>
      </p:sp>
    </p:spTree>
    <p:extLst>
      <p:ext uri="{BB962C8B-B14F-4D97-AF65-F5344CB8AC3E}">
        <p14:creationId xmlns:p14="http://schemas.microsoft.com/office/powerpoint/2010/main" val="2909186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Motta </a:t>
            </a:r>
            <a:r>
              <a:rPr lang="pt-BR" b="1" i="1" dirty="0"/>
              <a:t>versus</a:t>
            </a:r>
            <a:r>
              <a:rPr lang="pt-BR" b="1" dirty="0"/>
              <a:t> Beck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98700" y="2634018"/>
            <a:ext cx="3697284" cy="148760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t-BR" dirty="0"/>
              <a:t>O risco não é somente negativo!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6020487"/>
              </p:ext>
            </p:extLst>
          </p:nvPr>
        </p:nvGraphicFramePr>
        <p:xfrm>
          <a:off x="-1506678" y="1711788"/>
          <a:ext cx="7015112" cy="483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7444976" y="5994912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(MOTTA, 2014)</a:t>
            </a:r>
          </a:p>
        </p:txBody>
      </p:sp>
    </p:spTree>
    <p:extLst>
      <p:ext uri="{BB962C8B-B14F-4D97-AF65-F5344CB8AC3E}">
        <p14:creationId xmlns:p14="http://schemas.microsoft.com/office/powerpoint/2010/main" val="234247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12074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/>
                </a:solidFill>
              </a:rPr>
              <a:t>Comunicação do risco sanitário como meio para efetivação do direito pleno à saúde: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119373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pt-BR" sz="3200" dirty="0">
                <a:solidFill>
                  <a:schemeClr val="tx1"/>
                </a:solidFill>
              </a:rPr>
              <a:t>Aspectos legais, jurídicos e sociais.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5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AC931D7-7B33-430A-AF36-C89A2D11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Visa no centro dos conflitos e tensões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4E99337-EE78-4695-AA58-22F2DC2A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4ED9F2C-97CA-45CA-A0FB-F4BC7B285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46632"/>
              </p:ext>
            </p:extLst>
          </p:nvPr>
        </p:nvGraphicFramePr>
        <p:xfrm>
          <a:off x="838200" y="500743"/>
          <a:ext cx="7467600" cy="494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523612-9310-4E25-90AA-819289A4DD3F}"/>
              </a:ext>
            </a:extLst>
          </p:cNvPr>
          <p:cNvSpPr txBox="1"/>
          <p:nvPr/>
        </p:nvSpPr>
        <p:spPr>
          <a:xfrm>
            <a:off x="729343" y="5976257"/>
            <a:ext cx="2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(Figueiredo, 2016)</a:t>
            </a:r>
          </a:p>
        </p:txBody>
      </p:sp>
    </p:spTree>
    <p:extLst>
      <p:ext uri="{BB962C8B-B14F-4D97-AF65-F5344CB8AC3E}">
        <p14:creationId xmlns:p14="http://schemas.microsoft.com/office/powerpoint/2010/main" val="3715994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71574D1-DA82-49F7-A171-FBDD0C25B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25416"/>
            <a:ext cx="7772400" cy="4968607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/>
                </a:solidFill>
              </a:rPr>
              <a:t>Cabe à vigilância sanitária atuar em um </a:t>
            </a:r>
            <a:r>
              <a:rPr lang="pt-BR" sz="3000" i="1" dirty="0">
                <a:solidFill>
                  <a:schemeClr val="tx1"/>
                </a:solidFill>
              </a:rPr>
              <a:t>novo modelo</a:t>
            </a:r>
            <a:r>
              <a:rPr lang="pt-BR" sz="3000" dirty="0">
                <a:solidFill>
                  <a:schemeClr val="tx1"/>
                </a:solidFill>
              </a:rPr>
              <a:t>, aquele que “se constrói entre a necessidade de se ajustar ao regime multilateral e ao regime de política social, pelos compromissos que cercam o conceito da saúde no Estado Democrático de Direito”.</a:t>
            </a:r>
          </a:p>
          <a:p>
            <a:r>
              <a:rPr lang="pt-BR" sz="3000" dirty="0">
                <a:solidFill>
                  <a:schemeClr val="tx1"/>
                </a:solidFill>
              </a:rPr>
              <a:t>(FIGUEIREDO, 2016, p. 222)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4972CE9-00FE-4FA8-BD86-1A414731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8527"/>
            <a:ext cx="8229600" cy="1143000"/>
          </a:xfrm>
        </p:spPr>
        <p:txBody>
          <a:bodyPr/>
          <a:lstStyle/>
          <a:p>
            <a:r>
              <a:rPr lang="pt-BR" b="1" dirty="0"/>
              <a:t>Constituição Federal 1988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5934" y="2206261"/>
            <a:ext cx="4038600" cy="1121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Direitos individuais (civis e políticos)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5908" y="2332918"/>
            <a:ext cx="4038600" cy="905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Direitos sociais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90733" y="2445490"/>
            <a:ext cx="2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45888" y="3099144"/>
            <a:ext cx="2828261" cy="35394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Art. 6º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saúde</a:t>
            </a:r>
          </a:p>
          <a:p>
            <a:endParaRPr lang="pt-BR" sz="2000" dirty="0"/>
          </a:p>
          <a:p>
            <a:r>
              <a:rPr lang="pt-BR" sz="2000" dirty="0"/>
              <a:t>educação, alimentação, trabalho, moradia, transporte, lazer, segurança, previdência social, proteção à maternidade e à infância, assistência aos desamparados.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13101" y="6318933"/>
            <a:ext cx="38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(BRASIL, 1988)</a:t>
            </a:r>
          </a:p>
        </p:txBody>
      </p:sp>
    </p:spTree>
    <p:extLst>
      <p:ext uri="{BB962C8B-B14F-4D97-AF65-F5344CB8AC3E}">
        <p14:creationId xmlns:p14="http://schemas.microsoft.com/office/powerpoint/2010/main" val="260855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41245" y="1129242"/>
            <a:ext cx="229663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2264" y="581011"/>
            <a:ext cx="1825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DIREITO</a:t>
            </a:r>
          </a:p>
          <a:p>
            <a:pPr algn="ctr"/>
            <a:r>
              <a:rPr lang="pt-BR" sz="2800" dirty="0"/>
              <a:t>DE TODOS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32260" y="4757115"/>
            <a:ext cx="21371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Acesso universal e igualitário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113728" y="397363"/>
            <a:ext cx="2604977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Políticas sociais e econômicas que visem à redução do risco de doença e de outros agravos [...]</a:t>
            </a:r>
          </a:p>
        </p:txBody>
      </p:sp>
      <p:sp>
        <p:nvSpPr>
          <p:cNvPr id="18" name="Seta em curva para a esquerda 17"/>
          <p:cNvSpPr/>
          <p:nvPr/>
        </p:nvSpPr>
        <p:spPr>
          <a:xfrm rot="10800000">
            <a:off x="4944136" y="832221"/>
            <a:ext cx="1020726" cy="1472607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3728" y="3507505"/>
            <a:ext cx="2604977" cy="307776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Noção de risco</a:t>
            </a:r>
          </a:p>
          <a:p>
            <a:endParaRPr lang="pt-BR" sz="2200" dirty="0"/>
          </a:p>
          <a:p>
            <a:r>
              <a:rPr lang="pt-BR" sz="2200" dirty="0"/>
              <a:t>Variáveis: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Econômicas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Culturais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Morais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Políticas</a:t>
            </a:r>
          </a:p>
          <a:p>
            <a:endParaRPr lang="pt-BR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90431" y="6341000"/>
            <a:ext cx="49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(Art. 196 da CF: BRASIL, 1988; RANGEL-S, 2007b)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F1A07C1-31CB-4000-98D8-D911BC549360}"/>
              </a:ext>
            </a:extLst>
          </p:cNvPr>
          <p:cNvSpPr txBox="1"/>
          <p:nvPr/>
        </p:nvSpPr>
        <p:spPr>
          <a:xfrm>
            <a:off x="334626" y="1876409"/>
            <a:ext cx="1825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DEVER DO ESTADO</a:t>
            </a:r>
            <a:endParaRPr lang="pt-BR" dirty="0"/>
          </a:p>
          <a:p>
            <a:pPr algn="ctr"/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536AF9C3-7B06-4976-977A-AECE3599BF9D}"/>
              </a:ext>
            </a:extLst>
          </p:cNvPr>
          <p:cNvCxnSpPr/>
          <p:nvPr/>
        </p:nvCxnSpPr>
        <p:spPr>
          <a:xfrm>
            <a:off x="1903359" y="938331"/>
            <a:ext cx="531628" cy="41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877D339B-D9D5-4B35-ABB7-2E4A6BCF1BDD}"/>
              </a:ext>
            </a:extLst>
          </p:cNvPr>
          <p:cNvCxnSpPr>
            <a:cxnSpLocks/>
          </p:cNvCxnSpPr>
          <p:nvPr/>
        </p:nvCxnSpPr>
        <p:spPr>
          <a:xfrm flipV="1">
            <a:off x="2060048" y="1736564"/>
            <a:ext cx="374939" cy="384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1987EC0-6F3A-4132-9C37-98BC682D919A}"/>
              </a:ext>
            </a:extLst>
          </p:cNvPr>
          <p:cNvSpPr txBox="1"/>
          <p:nvPr/>
        </p:nvSpPr>
        <p:spPr>
          <a:xfrm>
            <a:off x="2541245" y="2076222"/>
            <a:ext cx="229663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Ações e serviços para proteção, promoção e recuperação</a:t>
            </a:r>
          </a:p>
        </p:txBody>
      </p:sp>
      <p:sp>
        <p:nvSpPr>
          <p:cNvPr id="8" name="Seta para baixo 7"/>
          <p:cNvSpPr/>
          <p:nvPr/>
        </p:nvSpPr>
        <p:spPr>
          <a:xfrm rot="10800000">
            <a:off x="3309835" y="3472548"/>
            <a:ext cx="765482" cy="1200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9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A42EE02-61E6-4140-A818-5E88B4A4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378096"/>
            <a:ext cx="7772400" cy="1500187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Grande parcela dos processos comunicativos ocorre por meio da esfera digital, o que altera as relações entre os diversos atores sociais e amplia suas possibilidades informativas e dialógicas.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Diante das reconfigurações da comunicação contemporânea, “as maneiras de </a:t>
            </a:r>
            <a:r>
              <a:rPr lang="pt-BR" sz="2800" dirty="0" err="1">
                <a:solidFill>
                  <a:schemeClr val="tx1"/>
                </a:solidFill>
              </a:rPr>
              <a:t>inter</a:t>
            </a:r>
            <a:r>
              <a:rPr lang="pt-BR" sz="2800" dirty="0">
                <a:solidFill>
                  <a:schemeClr val="tx1"/>
                </a:solidFill>
              </a:rPr>
              <a:t>(agir) remetem à presença de novos autores e atores.” (TRIGO, 2018).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6F54512-61BD-4042-BB6B-B9137304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xmlns="" id="{20EB74CC-01DB-4D2B-B199-D170565EEF0A}"/>
              </a:ext>
            </a:extLst>
          </p:cNvPr>
          <p:cNvSpPr txBox="1">
            <a:spLocks/>
          </p:cNvSpPr>
          <p:nvPr/>
        </p:nvSpPr>
        <p:spPr>
          <a:xfrm>
            <a:off x="741801" y="386733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5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2260" y="370335"/>
            <a:ext cx="8229600" cy="1143000"/>
          </a:xfrm>
        </p:spPr>
        <p:txBody>
          <a:bodyPr/>
          <a:lstStyle/>
          <a:p>
            <a:r>
              <a:rPr lang="pt-BR" b="1" dirty="0"/>
              <a:t>Comunicação como direito</a:t>
            </a:r>
          </a:p>
        </p:txBody>
      </p:sp>
      <p:sp>
        <p:nvSpPr>
          <p:cNvPr id="5" name="Elipse 4"/>
          <p:cNvSpPr/>
          <p:nvPr/>
        </p:nvSpPr>
        <p:spPr>
          <a:xfrm>
            <a:off x="308334" y="1690577"/>
            <a:ext cx="5029200" cy="47314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679403" y="3551273"/>
            <a:ext cx="2073350" cy="19244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Comunicação do risco sanitário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84510" y="2624585"/>
            <a:ext cx="174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Direito à 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84111" y="1956718"/>
            <a:ext cx="2647507" cy="156966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Elementos fundamentais e estruturantes do SUS!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4111" y="4359363"/>
            <a:ext cx="290268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Tensões:</a:t>
            </a:r>
          </a:p>
          <a:p>
            <a:pPr algn="ctr"/>
            <a:r>
              <a:rPr lang="pt-BR" sz="2400" dirty="0"/>
              <a:t>Estado X Mercado X Indivíduo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C108F1-8B3E-42CE-9F05-0D010245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8C3B15-6BB7-4202-BA32-B66FE40C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Componente da Análise de Risco (gerenciamento, avaliação e comunicação).</a:t>
            </a:r>
          </a:p>
          <a:p>
            <a:endParaRPr lang="pt-BR" dirty="0"/>
          </a:p>
          <a:p>
            <a:r>
              <a:rPr lang="pt-BR" dirty="0"/>
              <a:t>Intercâmbio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interativo</a:t>
            </a:r>
            <a:r>
              <a:rPr lang="pt-BR" dirty="0"/>
              <a:t> de informações e opiniões sobre os riscos entre as pessoas encarregadas da avaliação e do gerenciamento dos riscos, os consumidores e outras partes interessadas.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BC04B48-E155-41EF-B30A-76F4CF3B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99FE0EA-3D97-43B6-A51B-5AFDD977DB77}"/>
              </a:ext>
            </a:extLst>
          </p:cNvPr>
          <p:cNvSpPr txBox="1"/>
          <p:nvPr/>
        </p:nvSpPr>
        <p:spPr>
          <a:xfrm>
            <a:off x="598715" y="6240689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(RANGEL-S, 2007b)</a:t>
            </a:r>
          </a:p>
        </p:txBody>
      </p:sp>
    </p:spTree>
    <p:extLst>
      <p:ext uri="{BB962C8B-B14F-4D97-AF65-F5344CB8AC3E}">
        <p14:creationId xmlns:p14="http://schemas.microsoft.com/office/powerpoint/2010/main" val="1538574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6B16E1-A28E-4B30-AD58-079FE15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DF37BF6-0C6A-4496-8645-617A46D5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49"/>
            <a:ext cx="9144000" cy="59561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844590A-D2AC-4BF4-849B-9C86A01BB70B}"/>
              </a:ext>
            </a:extLst>
          </p:cNvPr>
          <p:cNvSpPr txBox="1"/>
          <p:nvPr/>
        </p:nvSpPr>
        <p:spPr>
          <a:xfrm>
            <a:off x="495759" y="727113"/>
            <a:ext cx="271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ANOS 80</a:t>
            </a:r>
          </a:p>
        </p:txBody>
      </p:sp>
    </p:spTree>
    <p:extLst>
      <p:ext uri="{BB962C8B-B14F-4D97-AF65-F5344CB8AC3E}">
        <p14:creationId xmlns:p14="http://schemas.microsoft.com/office/powerpoint/2010/main" val="3127234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351CDD05-2061-482B-BB42-0930A62A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8CA88DA-B5AE-45C5-B15D-0316F3D79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8270" cy="341281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2AD526B-A30B-4D66-A4B9-C89A331B3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" y="3294484"/>
            <a:ext cx="4735738" cy="35635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298BF65-51D7-4097-89E2-C67D317D2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270" y="6483"/>
            <a:ext cx="4383198" cy="46488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9653016-B285-4775-814E-A8CE02809114}"/>
              </a:ext>
            </a:extLst>
          </p:cNvPr>
          <p:cNvSpPr txBox="1"/>
          <p:nvPr/>
        </p:nvSpPr>
        <p:spPr>
          <a:xfrm>
            <a:off x="5166911" y="5023693"/>
            <a:ext cx="321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sentido horário: Acidentes “clássicos” ocorridos em </a:t>
            </a:r>
            <a:r>
              <a:rPr lang="pt-BR" dirty="0" err="1"/>
              <a:t>Sevezo</a:t>
            </a:r>
            <a:r>
              <a:rPr lang="pt-BR" dirty="0"/>
              <a:t>-Itália (1976); México (1984); Vila Socó-Cubatão/SP (1984).</a:t>
            </a:r>
          </a:p>
        </p:txBody>
      </p:sp>
    </p:spTree>
    <p:extLst>
      <p:ext uri="{BB962C8B-B14F-4D97-AF65-F5344CB8AC3E}">
        <p14:creationId xmlns:p14="http://schemas.microsoft.com/office/powerpoint/2010/main" val="3121248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31DB2A7-673A-4B80-A7DD-F26D2E4D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CFA10FA-9C06-443D-B8D9-E040A73A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5"/>
            <a:ext cx="4721516" cy="35253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BA8D77E-F7D7-476C-8186-060CFFFE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892" y="2170327"/>
            <a:ext cx="4454234" cy="369065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0FDAE12-4C6E-4D58-BE64-AC1FDD52E010}"/>
              </a:ext>
            </a:extLst>
          </p:cNvPr>
          <p:cNvSpPr txBox="1"/>
          <p:nvPr/>
        </p:nvSpPr>
        <p:spPr>
          <a:xfrm>
            <a:off x="1107192" y="3935194"/>
            <a:ext cx="223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Chernobyl: 1986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C96FA2C-30D1-47B5-990C-D5A7C23DA458}"/>
              </a:ext>
            </a:extLst>
          </p:cNvPr>
          <p:cNvSpPr txBox="1"/>
          <p:nvPr/>
        </p:nvSpPr>
        <p:spPr>
          <a:xfrm>
            <a:off x="5530467" y="6158431"/>
            <a:ext cx="2506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Goiânia: 1987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2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4D4688-688B-407B-9D98-660AE5DD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4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 do Risco Sanitário (CRS)</a:t>
            </a:r>
            <a:r>
              <a:rPr lang="pt-BR" dirty="0"/>
              <a:t/>
            </a:r>
            <a:br>
              <a:rPr lang="pt-BR" dirty="0"/>
            </a:br>
            <a:endParaRPr lang="pt-BR" sz="3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5338D6C-05C7-461F-AE84-3295EACA1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0709"/>
            <a:ext cx="4038600" cy="4525963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Tecnologia para o controle de riscos, a proteção e a promoção da saúde.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Dupla complexidade: da comunicação na sociedade e dos fenômenos dos riscos à saúde.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9FF725A-4B7F-49CB-A0A8-9ACF4BE6B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30710"/>
            <a:ext cx="4038600" cy="4525963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Exige a aproximação de diversos campos do conhecimento.</a:t>
            </a:r>
          </a:p>
          <a:p>
            <a:endParaRPr lang="pt-BR" dirty="0"/>
          </a:p>
          <a:p>
            <a:r>
              <a:rPr lang="pt-BR" dirty="0"/>
              <a:t>Parte inalienável do direito à saúde!!!!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D759744-606A-46EA-ACA8-8108285A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1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766BB2D-317E-4CEF-8CF9-1B0D9DE5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85258"/>
            <a:ext cx="7772400" cy="3309256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Segundo </a:t>
            </a:r>
            <a:r>
              <a:rPr lang="pt-BR" sz="2800" dirty="0" err="1">
                <a:solidFill>
                  <a:schemeClr val="tx1"/>
                </a:solidFill>
              </a:rPr>
              <a:t>Lucchese</a:t>
            </a:r>
            <a:r>
              <a:rPr lang="pt-BR" sz="2800" dirty="0">
                <a:solidFill>
                  <a:schemeClr val="tx1"/>
                </a:solidFill>
              </a:rPr>
              <a:t> (2001 apud RANGEL-S, 2007b):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rgbClr val="FF0000"/>
                </a:solidFill>
              </a:rPr>
              <a:t>comunicação do risco sanitário </a:t>
            </a:r>
            <a:r>
              <a:rPr lang="pt-BR" sz="2800" dirty="0">
                <a:solidFill>
                  <a:schemeClr val="tx1"/>
                </a:solidFill>
              </a:rPr>
              <a:t>é uma dimensão da regulação do risco sanitário pouco trabalhada pelos agentes reguladores, inclusive no Brasil, e que </a:t>
            </a:r>
            <a:r>
              <a:rPr lang="pt-BR" sz="2800" b="1" dirty="0">
                <a:solidFill>
                  <a:schemeClr val="tx1"/>
                </a:solidFill>
              </a:rPr>
              <a:t>concretiza a relação entre a avaliação do risco e a participação da sociedade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dirty="0">
                <a:solidFill>
                  <a:schemeClr val="accent5"/>
                </a:solidFill>
              </a:rPr>
              <a:t>com o objetivo de que a sociedade possa realizar escolhas, sociais e individuais, com a melhor informação possível</a:t>
            </a:r>
            <a:r>
              <a:rPr lang="pt-BR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38055A9-FFF2-4A52-9451-C6622555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B1821AB-FB08-42A2-9417-4EBE131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1C2D04F-D79B-4EDC-8771-59846D8BBA4E}"/>
              </a:ext>
            </a:extLst>
          </p:cNvPr>
          <p:cNvSpPr txBox="1"/>
          <p:nvPr/>
        </p:nvSpPr>
        <p:spPr>
          <a:xfrm>
            <a:off x="685800" y="1132115"/>
            <a:ext cx="7772400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r>
              <a:rPr lang="pt-BR" sz="3200" dirty="0"/>
              <a:t>PARADIGMA DA REGULAÇÃO</a:t>
            </a:r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					</a:t>
            </a:r>
          </a:p>
          <a:p>
            <a:r>
              <a:rPr lang="pt-BR" sz="3200" dirty="0"/>
              <a:t>					PARADIGMA DA EMANCIPAÇÃO</a:t>
            </a:r>
          </a:p>
          <a:p>
            <a:endParaRPr lang="pt-BR" sz="3200" dirty="0"/>
          </a:p>
        </p:txBody>
      </p:sp>
      <p:sp>
        <p:nvSpPr>
          <p:cNvPr id="4" name="Seta: Curva para a Direita 3">
            <a:extLst>
              <a:ext uri="{FF2B5EF4-FFF2-40B4-BE49-F238E27FC236}">
                <a16:creationId xmlns:a16="http://schemas.microsoft.com/office/drawing/2014/main" xmlns="" id="{1161C8D9-B3B2-4270-B75D-41B39EC19CF6}"/>
              </a:ext>
            </a:extLst>
          </p:cNvPr>
          <p:cNvSpPr/>
          <p:nvPr/>
        </p:nvSpPr>
        <p:spPr>
          <a:xfrm rot="20359687">
            <a:off x="1854255" y="2465478"/>
            <a:ext cx="1261593" cy="2170565"/>
          </a:xfrm>
          <a:prstGeom prst="curvedRightArrow">
            <a:avLst>
              <a:gd name="adj1" fmla="val 25000"/>
              <a:gd name="adj2" fmla="val 50000"/>
              <a:gd name="adj3" fmla="val 3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902C88C-52BA-422D-B674-FAFBB7DD3819}"/>
              </a:ext>
            </a:extLst>
          </p:cNvPr>
          <p:cNvSpPr txBox="1"/>
          <p:nvPr/>
        </p:nvSpPr>
        <p:spPr>
          <a:xfrm>
            <a:off x="783771" y="5769429"/>
            <a:ext cx="757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Proposta de Paim (2007) para a formulação de uma política de vigilância sanitária 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3246902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E9CD8E-5F3C-4109-B853-9AAC12E2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Aspectos problemáticos da leitura da CRS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4B206C-C2D5-48DE-BB19-881FC5991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500" dirty="0">
                <a:solidFill>
                  <a:srgbClr val="FF0000"/>
                </a:solidFill>
              </a:rPr>
              <a:t>1) </a:t>
            </a:r>
            <a:r>
              <a:rPr lang="pt-BR" sz="3500" dirty="0"/>
              <a:t>Formas de interação entre Estado x populações expostas ao risco: crises de confiança e credibilidade.</a:t>
            </a:r>
          </a:p>
          <a:p>
            <a:pPr marL="0" indent="0">
              <a:buNone/>
            </a:pPr>
            <a:r>
              <a:rPr lang="pt-BR" sz="3500" dirty="0">
                <a:solidFill>
                  <a:srgbClr val="FF0000"/>
                </a:solidFill>
              </a:rPr>
              <a:t>2) </a:t>
            </a:r>
            <a:r>
              <a:rPr lang="pt-BR" sz="3500" dirty="0"/>
              <a:t>Comunicação em si representa um risco; estímulo ao consumo.</a:t>
            </a:r>
          </a:p>
          <a:p>
            <a:pPr marL="0" indent="0">
              <a:buNone/>
            </a:pPr>
            <a:r>
              <a:rPr lang="pt-BR" sz="3500" dirty="0">
                <a:solidFill>
                  <a:srgbClr val="FF0000"/>
                </a:solidFill>
              </a:rPr>
              <a:t>3) </a:t>
            </a:r>
            <a:r>
              <a:rPr lang="pt-BR" sz="3500" dirty="0"/>
              <a:t>Sensacionalismo dos </a:t>
            </a:r>
            <a:r>
              <a:rPr lang="pt-BR" sz="3500" i="1" dirty="0"/>
              <a:t>Mass Media </a:t>
            </a:r>
            <a:r>
              <a:rPr lang="pt-BR" sz="3500" dirty="0"/>
              <a:t>(entre outras características).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200" dirty="0"/>
              <a:t>(p. 1378 do artigo de </a:t>
            </a:r>
            <a:r>
              <a:rPr lang="pt-BR" sz="2200" dirty="0" err="1"/>
              <a:t>Rangel-S</a:t>
            </a:r>
            <a:r>
              <a:rPr lang="pt-BR" sz="2200" dirty="0"/>
              <a:t>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471FF34-F025-4041-B78C-775706BB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3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1237A75-4780-4B45-B52E-F8B26450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551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Febre amarela: epidemia midiática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DBA16A1-F385-4D8B-A845-9AE9317A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79287C-525F-4311-9BC1-FCC43869A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"/>
          <a:stretch/>
        </p:blipFill>
        <p:spPr>
          <a:xfrm>
            <a:off x="152396" y="1510989"/>
            <a:ext cx="8850086" cy="41190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83322CA-6690-497B-8297-AB002184252C}"/>
              </a:ext>
            </a:extLst>
          </p:cNvPr>
          <p:cNvSpPr txBox="1"/>
          <p:nvPr/>
        </p:nvSpPr>
        <p:spPr>
          <a:xfrm>
            <a:off x="152396" y="5987018"/>
            <a:ext cx="4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(MALINVERNI, 2016, p.26)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4CE60930-6E95-4AAD-A8B1-B7A94B63ECEC}"/>
              </a:ext>
            </a:extLst>
          </p:cNvPr>
          <p:cNvCxnSpPr/>
          <p:nvPr/>
        </p:nvCxnSpPr>
        <p:spPr>
          <a:xfrm>
            <a:off x="4223653" y="2950029"/>
            <a:ext cx="334191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8D48CF9-F951-4B35-A902-4F009685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Image result for modos de comunicaÃ§Ã£o ao longo da histÃ³ria">
            <a:extLst>
              <a:ext uri="{FF2B5EF4-FFF2-40B4-BE49-F238E27FC236}">
                <a16:creationId xmlns:a16="http://schemas.microsoft.com/office/drawing/2014/main" xmlns="" id="{644929D5-56AA-4934-8F53-96A07B1D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0" y="154234"/>
            <a:ext cx="8872405" cy="55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7306793-BEF2-4A62-A44B-8862DBF7F3EE}"/>
              </a:ext>
            </a:extLst>
          </p:cNvPr>
          <p:cNvSpPr txBox="1"/>
          <p:nvPr/>
        </p:nvSpPr>
        <p:spPr>
          <a:xfrm>
            <a:off x="352540" y="6356350"/>
            <a:ext cx="493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Google Imagens.</a:t>
            </a:r>
          </a:p>
        </p:txBody>
      </p:sp>
    </p:spTree>
    <p:extLst>
      <p:ext uri="{BB962C8B-B14F-4D97-AF65-F5344CB8AC3E}">
        <p14:creationId xmlns:p14="http://schemas.microsoft.com/office/powerpoint/2010/main" val="1350851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1311EEE-217C-4DAA-9E1A-30A0BEB7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070D71-4DA5-4FE8-A61F-FFFA2F6FFB00}"/>
              </a:ext>
            </a:extLst>
          </p:cNvPr>
          <p:cNvSpPr txBox="1"/>
          <p:nvPr/>
        </p:nvSpPr>
        <p:spPr>
          <a:xfrm>
            <a:off x="609600" y="624114"/>
            <a:ext cx="78812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Segundo a tese de Claudia </a:t>
            </a:r>
            <a:r>
              <a:rPr lang="pt-BR" sz="2400" dirty="0" err="1"/>
              <a:t>Malinverni</a:t>
            </a:r>
            <a:r>
              <a:rPr lang="pt-BR" sz="2400" dirty="0"/>
              <a:t>: “A literatura científica refere que entre </a:t>
            </a:r>
            <a:r>
              <a:rPr lang="pt-BR" sz="2400" b="1" dirty="0"/>
              <a:t>2% e 5% dos vacinados apresentarão algum tipo de reação ao antiamarílico</a:t>
            </a:r>
            <a:r>
              <a:rPr lang="pt-BR" sz="2400" dirty="0"/>
              <a:t>, sendo os graves menos de 0,01%. </a:t>
            </a:r>
            <a:r>
              <a:rPr lang="pt-BR" sz="2400" dirty="0">
                <a:solidFill>
                  <a:srgbClr val="FF0000"/>
                </a:solidFill>
              </a:rPr>
              <a:t>Embora rara, a chamada “febre amarela vacinal” tem 50% de letalidade. </a:t>
            </a:r>
          </a:p>
          <a:p>
            <a:endParaRPr lang="pt-BR" sz="2400" dirty="0"/>
          </a:p>
          <a:p>
            <a:r>
              <a:rPr lang="pt-BR" sz="2400" dirty="0"/>
              <a:t>Ao final de janeiro de 2008, o Ministério da Saúde contabilizava 49 casos de reação adversa à vacina contra a febre amarela, </a:t>
            </a:r>
            <a:r>
              <a:rPr lang="pt-BR" sz="2400" b="1" dirty="0"/>
              <a:t>mais que o dobro de casos confirmados da doença </a:t>
            </a:r>
            <a:r>
              <a:rPr lang="pt-BR" sz="2400" dirty="0"/>
              <a:t>(19 casos entre dez07 e 31jan08).</a:t>
            </a:r>
          </a:p>
          <a:p>
            <a:endParaRPr lang="pt-BR" sz="2400" dirty="0"/>
          </a:p>
          <a:p>
            <a:r>
              <a:rPr lang="pt-BR" sz="2400" dirty="0"/>
              <a:t>Ainda sobre os exageros da cobertura vacinal em curto espaço de tempo, a “corrida da vacina” no verão de 2007-2008: “[...] mais de 85% da distribuição prevista para ocorrer ao longo de 12 meses foi feita em pouco menos de dois meses.”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573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5B35B5-B03E-44C2-BBEE-C4EB568E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Confronto à CR linear e paternalista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2710AC-C84A-4AED-9DE6-C05FCA4A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entendimento não é o único fator envolvido nas considerações dos riscos: o poder é outro fator a considerar!</a:t>
            </a:r>
          </a:p>
          <a:p>
            <a:endParaRPr lang="pt-BR" dirty="0"/>
          </a:p>
          <a:p>
            <a:r>
              <a:rPr lang="pt-BR" dirty="0"/>
              <a:t>Incluir diversidade das audiências; considerar as incertezas (busca e processamento das informações); julgar o que é equitativo, razoável, seguro e estético; expressar </a:t>
            </a:r>
            <a:r>
              <a:rPr lang="pt-BR" dirty="0" err="1"/>
              <a:t>auto-interesse</a:t>
            </a:r>
            <a:r>
              <a:rPr lang="pt-BR" dirty="0"/>
              <a:t> e altruísmo (HEATH e NATHAN apud RANGEL-S, 2007b).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F5F1932-02A1-44A8-ABF9-5D677E29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0071"/>
            <a:ext cx="8229600" cy="47561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sz="3500" dirty="0"/>
          </a:p>
          <a:p>
            <a:pPr algn="just"/>
            <a:r>
              <a:rPr lang="pt-BR" sz="3500" dirty="0"/>
              <a:t>BRASIL. </a:t>
            </a:r>
            <a:r>
              <a:rPr lang="pt-BR" sz="3500" b="1" dirty="0"/>
              <a:t>Lei n</a:t>
            </a:r>
            <a:r>
              <a:rPr lang="pt-BR" sz="3500" b="1" baseline="30000" dirty="0"/>
              <a:t>o</a:t>
            </a:r>
            <a:r>
              <a:rPr lang="pt-BR" sz="3500" b="1" dirty="0"/>
              <a:t> 8.080, de 19 de setembro de 1990</a:t>
            </a:r>
            <a:r>
              <a:rPr lang="pt-BR" sz="3500" dirty="0"/>
              <a:t>. Dispõe sobre as condições para a promoção, proteção e recuperação da saúde, a organização e o funcionamento dos serviços correspondentes e dá outras providências.</a:t>
            </a:r>
          </a:p>
          <a:p>
            <a:pPr marL="0" indent="0" algn="just">
              <a:buNone/>
            </a:pPr>
            <a:endParaRPr lang="pt-BR" sz="3500" dirty="0"/>
          </a:p>
          <a:p>
            <a:pPr algn="just"/>
            <a:r>
              <a:rPr lang="pt-BR" sz="3500" dirty="0"/>
              <a:t>BECK, U. </a:t>
            </a:r>
            <a:r>
              <a:rPr lang="pt-BR" sz="3500" b="1" dirty="0"/>
              <a:t>Sociedade de risco – </a:t>
            </a:r>
            <a:r>
              <a:rPr lang="pt-BR" sz="3500" dirty="0"/>
              <a:t>rumo a uma outra modernidade. São Paulo: Editora 34, 2010. 384 p.</a:t>
            </a:r>
          </a:p>
          <a:p>
            <a:pPr algn="just"/>
            <a:endParaRPr lang="pt-BR" sz="3500" dirty="0"/>
          </a:p>
          <a:p>
            <a:pPr algn="just"/>
            <a:r>
              <a:rPr lang="pt-BR" sz="3500" dirty="0"/>
              <a:t>COMSCORE. 2017 Global Digital Future in Focus: </a:t>
            </a:r>
            <a:r>
              <a:rPr lang="pt-BR" sz="3500" dirty="0" err="1"/>
              <a:t>Latin</a:t>
            </a:r>
            <a:r>
              <a:rPr lang="pt-BR" sz="3500" dirty="0"/>
              <a:t> </a:t>
            </a:r>
            <a:r>
              <a:rPr lang="pt-BR" sz="3500" dirty="0" err="1"/>
              <a:t>America</a:t>
            </a:r>
            <a:r>
              <a:rPr lang="pt-BR" sz="3500" dirty="0"/>
              <a:t>. 2017. 41 p.</a:t>
            </a:r>
          </a:p>
          <a:p>
            <a:pPr marL="0" indent="0" algn="just">
              <a:buNone/>
            </a:pPr>
            <a:endParaRPr lang="pt-BR" sz="3500" dirty="0"/>
          </a:p>
          <a:p>
            <a:pPr algn="just"/>
            <a:r>
              <a:rPr lang="pt-BR" sz="3500" dirty="0"/>
              <a:t>___________. Global Digital Future in Focus 2018: </a:t>
            </a:r>
            <a:r>
              <a:rPr lang="pt-BR" sz="3500" dirty="0" err="1"/>
              <a:t>International</a:t>
            </a:r>
            <a:r>
              <a:rPr lang="pt-BR" sz="3500" dirty="0"/>
              <a:t> </a:t>
            </a:r>
            <a:r>
              <a:rPr lang="pt-BR" sz="3500" dirty="0" err="1"/>
              <a:t>Edition</a:t>
            </a:r>
            <a:r>
              <a:rPr lang="pt-BR" sz="3500" dirty="0"/>
              <a:t>. 2017. 46 p.</a:t>
            </a:r>
          </a:p>
          <a:p>
            <a:pPr lvl="0"/>
            <a:endParaRPr lang="pt-BR" sz="3600" dirty="0"/>
          </a:p>
          <a:p>
            <a:pPr lvl="0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9127"/>
            <a:ext cx="8229600" cy="52714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800" dirty="0"/>
              <a:t>CETIC.BR. </a:t>
            </a:r>
            <a:r>
              <a:rPr lang="pt-BR" sz="8800" b="1" dirty="0"/>
              <a:t>TIC Domicílios 2015 – Pesquisa sobre o uso das tecnologias de informação e comunicação nos domicílios brasileiros</a:t>
            </a:r>
            <a:r>
              <a:rPr lang="pt-BR" sz="8800" i="1" dirty="0"/>
              <a:t>. </a:t>
            </a:r>
            <a:r>
              <a:rPr lang="pt-BR" sz="8800" dirty="0"/>
              <a:t>São Paulo: Comitê Gestor da Internet no Brasil, 2016.</a:t>
            </a:r>
          </a:p>
          <a:p>
            <a:pPr lvl="0"/>
            <a:endParaRPr lang="pt-BR" sz="8800" dirty="0"/>
          </a:p>
          <a:p>
            <a:r>
              <a:rPr lang="pt-BR" sz="8800" dirty="0"/>
              <a:t>CORRÊA, E. S. </a:t>
            </a:r>
            <a:r>
              <a:rPr lang="pt-BR" sz="8800" b="1" dirty="0"/>
              <a:t>Centralidade, transversalidade e </a:t>
            </a:r>
            <a:r>
              <a:rPr lang="pt-BR" sz="8800" b="1" dirty="0" err="1"/>
              <a:t>resiliência</a:t>
            </a:r>
            <a:r>
              <a:rPr lang="pt-BR" sz="8800" b="1" dirty="0"/>
              <a:t>: reflexões sobre as três condições da contemporaneidade digital e a epistemologia da Comunicação</a:t>
            </a:r>
            <a:r>
              <a:rPr lang="pt-BR" sz="8800" dirty="0"/>
              <a:t>. São Paulo: XIV Congresso Internacional </a:t>
            </a:r>
            <a:r>
              <a:rPr lang="pt-BR" sz="8800" dirty="0" err="1"/>
              <a:t>Ibercom</a:t>
            </a:r>
            <a:r>
              <a:rPr lang="pt-BR" sz="8800" dirty="0"/>
              <a:t> 2015, 2015.</a:t>
            </a:r>
          </a:p>
          <a:p>
            <a:pPr lvl="0"/>
            <a:endParaRPr lang="pt-BR" sz="8800" dirty="0"/>
          </a:p>
          <a:p>
            <a:r>
              <a:rPr lang="pt-BR" sz="8800" dirty="0"/>
              <a:t>DATA FAVELA. </a:t>
            </a:r>
            <a:r>
              <a:rPr lang="pt-BR" sz="8800" b="1" dirty="0"/>
              <a:t>Classe média na favela sobe de 33% para 65% em 10 anos</a:t>
            </a:r>
            <a:r>
              <a:rPr lang="pt-BR" sz="8800" dirty="0"/>
              <a:t>. Data Favela, 26 Nov. 2013. </a:t>
            </a:r>
          </a:p>
          <a:p>
            <a:pPr>
              <a:buNone/>
            </a:pPr>
            <a:endParaRPr lang="pt-BR" sz="8800" dirty="0"/>
          </a:p>
          <a:p>
            <a:r>
              <a:rPr lang="pt-BR" sz="8800" dirty="0"/>
              <a:t>FIGUEIREDO, A. </a:t>
            </a:r>
            <a:r>
              <a:rPr lang="pt-BR" sz="8800" b="1" dirty="0"/>
              <a:t>Caminhos da vigilância sanitária brasileira – proteger, vigiar, regular</a:t>
            </a:r>
            <a:r>
              <a:rPr lang="pt-BR" sz="8800" dirty="0"/>
              <a:t>. São Paulo: HUCITEC, 2016. 268 p.</a:t>
            </a:r>
          </a:p>
          <a:p>
            <a:pPr lvl="0"/>
            <a:endParaRPr lang="pt-BR" sz="8800" dirty="0"/>
          </a:p>
          <a:p>
            <a:pPr lvl="0"/>
            <a:r>
              <a:rPr lang="pt-BR" sz="8800" dirty="0"/>
              <a:t>FRAGOSO, S.; RECUERO, R.; AMARAL, A. </a:t>
            </a:r>
            <a:r>
              <a:rPr lang="pt-BR" sz="8800" b="1" dirty="0"/>
              <a:t>Métodos de pesquisa para internet.</a:t>
            </a:r>
            <a:r>
              <a:rPr lang="pt-BR" sz="8800" dirty="0"/>
              <a:t> Porto Alegre: Sulina, 2015. 239 p.</a:t>
            </a:r>
          </a:p>
          <a:p>
            <a:pPr lvl="0">
              <a:buNone/>
            </a:pPr>
            <a:endParaRPr lang="pt-BR" sz="2400" dirty="0"/>
          </a:p>
          <a:p>
            <a:pPr lvl="0">
              <a:buNone/>
            </a:pPr>
            <a:endParaRPr lang="pt-BR" sz="2400" dirty="0"/>
          </a:p>
          <a:p>
            <a:pPr lvl="0"/>
            <a:endParaRPr lang="pt-BR" sz="2000" dirty="0"/>
          </a:p>
          <a:p>
            <a:endParaRPr lang="pt-BR" sz="2000" dirty="0"/>
          </a:p>
          <a:p>
            <a:pPr lvl="0"/>
            <a:endParaRPr lang="pt-BR" sz="2000" dirty="0"/>
          </a:p>
          <a:p>
            <a:pPr lvl="0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9127"/>
            <a:ext cx="8229600" cy="51212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800" dirty="0"/>
              <a:t>MALINVERNI, C. </a:t>
            </a:r>
            <a:r>
              <a:rPr lang="pt-BR" sz="8800" b="1" dirty="0"/>
              <a:t>A epidemia midiática de febre amarela: desdobramentos e aprendizados de uma crise de comunicação na saúde pública brasileira</a:t>
            </a:r>
            <a:r>
              <a:rPr lang="pt-BR" sz="8800" dirty="0"/>
              <a:t>. 2016. 194 p. Tese (Doutorado em Ciências) – Faculdade de Saúde Pública, Universidade de São Paulo, São Paulo, 2016.</a:t>
            </a:r>
          </a:p>
          <a:p>
            <a:pPr algn="just"/>
            <a:endParaRPr lang="pt-BR" sz="8800" dirty="0"/>
          </a:p>
          <a:p>
            <a:pPr algn="just"/>
            <a:r>
              <a:rPr lang="pt-BR" sz="8800" dirty="0"/>
              <a:t>MOTTA, R. C. </a:t>
            </a:r>
            <a:r>
              <a:rPr lang="pt-BR" sz="8800" b="1" dirty="0"/>
              <a:t>O risco nas fronteiras entre política, economia e ciência: a controvérsia acerca da política sanitária para alimentos geneticamente modificados.</a:t>
            </a:r>
            <a:r>
              <a:rPr lang="pt-BR" sz="8800" dirty="0"/>
              <a:t> 2008. 109 f. Dissertação (Mestrado em Ciências Sociais) – Instituto de Ciências Sociais, Universidade de Brasília, Brasília, 2008.</a:t>
            </a:r>
          </a:p>
          <a:p>
            <a:pPr algn="just"/>
            <a:endParaRPr lang="pt-BR" sz="8800" dirty="0"/>
          </a:p>
          <a:p>
            <a:pPr algn="just"/>
            <a:r>
              <a:rPr lang="pt-BR" sz="8800" dirty="0"/>
              <a:t>___________. Risco e modernidade – uma nova teoria social? </a:t>
            </a:r>
            <a:r>
              <a:rPr lang="pt-BR" sz="8800" b="1" dirty="0"/>
              <a:t>Revista Brasileira de Ciências Sociais</a:t>
            </a:r>
            <a:r>
              <a:rPr lang="pt-BR" sz="8800" dirty="0"/>
              <a:t>, v.29, n.86, pp. 15-27, 2014.</a:t>
            </a:r>
            <a:endParaRPr lang="en-US" sz="8800" dirty="0"/>
          </a:p>
          <a:p>
            <a:pPr lvl="0" algn="just"/>
            <a:endParaRPr lang="en-US" sz="8800" dirty="0"/>
          </a:p>
          <a:p>
            <a:pPr lvl="0" algn="just"/>
            <a:r>
              <a:rPr lang="en-US" sz="8800" dirty="0"/>
              <a:t>NEIGER, B. L. et al. Use of Social Media in Health Promotion: Purposes, Key Performance Indicators, and Evaluation Metrics. </a:t>
            </a:r>
            <a:r>
              <a:rPr lang="en-US" sz="8800" b="1" dirty="0"/>
              <a:t>Health Promotion Practice</a:t>
            </a:r>
            <a:r>
              <a:rPr lang="en-US" sz="8800" dirty="0"/>
              <a:t>,</a:t>
            </a:r>
            <a:r>
              <a:rPr lang="en-US" sz="8800" b="1" dirty="0"/>
              <a:t> </a:t>
            </a:r>
            <a:r>
              <a:rPr lang="en-US" sz="8800" dirty="0"/>
              <a:t>v. 13, n. 2, pp. 159-164, 2012.</a:t>
            </a:r>
          </a:p>
          <a:p>
            <a:pPr>
              <a:buNone/>
            </a:pPr>
            <a:endParaRPr lang="en-US" sz="8800" dirty="0"/>
          </a:p>
          <a:p>
            <a:r>
              <a:rPr lang="en-US" sz="8800" dirty="0"/>
              <a:t>NEIGER B. L., </a:t>
            </a:r>
            <a:r>
              <a:rPr lang="en-US" sz="8800" cap="all" dirty="0" err="1"/>
              <a:t>Thackery</a:t>
            </a:r>
            <a:r>
              <a:rPr lang="en-US" sz="8800" dirty="0"/>
              <a:t> R., BURTON S.H., </a:t>
            </a:r>
            <a:r>
              <a:rPr lang="en-US" sz="8800" cap="all" dirty="0"/>
              <a:t>Giraud-Carrier</a:t>
            </a:r>
            <a:r>
              <a:rPr lang="en-US" sz="8800" dirty="0"/>
              <a:t> C.G., FAGEN, M.C. Evaluating social media’s capacity to develop engaged audiences in health promotion settings: Use of Twitter metrics as </a:t>
            </a:r>
            <a:r>
              <a:rPr lang="en-US" sz="8000" dirty="0"/>
              <a:t>a case study. </a:t>
            </a:r>
            <a:r>
              <a:rPr lang="en-US" sz="8000" b="1" dirty="0"/>
              <a:t>Health Promotion Practice</a:t>
            </a:r>
            <a:r>
              <a:rPr lang="en-US" sz="8000" dirty="0"/>
              <a:t>, v. 14, n. 2, p. 157-162, 2013.</a:t>
            </a:r>
          </a:p>
          <a:p>
            <a:pPr lvl="0"/>
            <a:endParaRPr lang="pt-BR" sz="2000" dirty="0"/>
          </a:p>
          <a:p>
            <a:endParaRPr lang="pt-BR" sz="2000" dirty="0"/>
          </a:p>
          <a:p>
            <a:pPr lvl="0"/>
            <a:endParaRPr lang="pt-BR" sz="2000" dirty="0"/>
          </a:p>
          <a:p>
            <a:pPr lvl="0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2775"/>
            <a:ext cx="8229600" cy="5160587"/>
          </a:xfrm>
        </p:spPr>
        <p:txBody>
          <a:bodyPr>
            <a:normAutofit fontScale="92500"/>
          </a:bodyPr>
          <a:lstStyle/>
          <a:p>
            <a:pPr lvl="0" algn="just"/>
            <a:r>
              <a:rPr lang="pt-BR" sz="2400" dirty="0"/>
              <a:t>PAIM, J. S. Formulação de políticas de saúde: comunicação em vigilância sanitária. pp. 41-55, 2007. In: COSTA, E. A. e RANGEL-S, M.L (</a:t>
            </a:r>
            <a:r>
              <a:rPr lang="pt-BR" sz="2400" dirty="0" err="1"/>
              <a:t>Orgs</a:t>
            </a:r>
            <a:r>
              <a:rPr lang="pt-BR" sz="2400" dirty="0"/>
              <a:t>.). </a:t>
            </a:r>
            <a:r>
              <a:rPr lang="pt-BR" sz="2400" b="1" dirty="0"/>
              <a:t>Comunicação em vigilância sanitária</a:t>
            </a:r>
            <a:r>
              <a:rPr lang="pt-BR" sz="2400" dirty="0"/>
              <a:t>: princípios e diretrizes para uma política. Salvador: EDUFBA, 2007. 180 p</a:t>
            </a:r>
            <a:r>
              <a:rPr lang="pt-BR" sz="2600" dirty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RANGEL-S, M. L. Risco, cultura e comunicação na proteção e promoção da saúde. In: COSTA, E. A. e RANGEL-S, M.L (</a:t>
            </a:r>
            <a:r>
              <a:rPr lang="pt-BR" sz="2400" dirty="0" err="1"/>
              <a:t>Orgs</a:t>
            </a:r>
            <a:r>
              <a:rPr lang="pt-BR" sz="2400" dirty="0"/>
              <a:t>.). </a:t>
            </a:r>
            <a:r>
              <a:rPr lang="pt-BR" sz="2400" b="1" dirty="0"/>
              <a:t>Comunicação em vigilância sanitária</a:t>
            </a:r>
            <a:r>
              <a:rPr lang="pt-BR" sz="2400" dirty="0"/>
              <a:t>: princípios e diretrizes para uma política. </a:t>
            </a:r>
            <a:r>
              <a:rPr lang="en-US" sz="2400" dirty="0"/>
              <a:t>Salvador: EDUFBA, 2007a. 180 p.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pt-BR" sz="2400" dirty="0"/>
              <a:t>RANGEL-S, M. L. Comunicação no controle de risco à saúde e segurança  na sociedade contemporânea: uma abordagem interdisciplinar. </a:t>
            </a:r>
            <a:r>
              <a:rPr lang="pt-BR" sz="2400" b="1" dirty="0"/>
              <a:t>Ciência &amp; Saúde Coletiva</a:t>
            </a:r>
            <a:r>
              <a:rPr lang="pt-BR" sz="2400" dirty="0"/>
              <a:t>, v.12, n.5, pp. 1375- 1385, 2007b.</a:t>
            </a:r>
          </a:p>
          <a:p>
            <a:pPr lvl="0"/>
            <a:endParaRPr lang="pt-BR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2775"/>
            <a:ext cx="8229600" cy="51605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/>
              <a:t>RANGEL-S, M. L; MARQUES, T.; COSTA, E. A. Risco, vigilância sanitária e comunicação: subsídios para uma política de proteção e promoção da saúde. In: COSTA, E. A. e RANGEL-S, M.L (</a:t>
            </a:r>
            <a:r>
              <a:rPr lang="pt-BR" sz="2400" dirty="0" err="1"/>
              <a:t>Orgs</a:t>
            </a:r>
            <a:r>
              <a:rPr lang="pt-BR" sz="2400" dirty="0"/>
              <a:t>.). </a:t>
            </a:r>
            <a:r>
              <a:rPr lang="pt-BR" sz="2400" b="1" dirty="0"/>
              <a:t>Comunicação em vigilância sanitária</a:t>
            </a:r>
            <a:r>
              <a:rPr lang="pt-BR" sz="2400" dirty="0"/>
              <a:t>: princípios e diretrizes para uma política. </a:t>
            </a:r>
            <a:r>
              <a:rPr lang="en-US" sz="2400" dirty="0"/>
              <a:t>Salvador: EDUFBA, 2007. 180 p.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SPINK, M. J. P.; MEDRADO, B.; MELLO, R. P. Perigo, probabilidade e oportunidade: a linguagem dos riscos na mídia. Psicologia, reflexão e crítica, v. 15, n. 1, p. 151-164, 2002.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TRIGO, L. </a:t>
            </a:r>
            <a:r>
              <a:rPr lang="pt-BR" sz="2400" i="1" dirty="0"/>
              <a:t>Youtubers</a:t>
            </a:r>
            <a:r>
              <a:rPr lang="pt-BR" sz="2400" dirty="0"/>
              <a:t> da saúde: a informação de saúde sem mediação jornalística. </a:t>
            </a:r>
            <a:r>
              <a:rPr lang="pt-BR" sz="2400" b="1" dirty="0"/>
              <a:t>Comunicação &amp; Inovação</a:t>
            </a:r>
            <a:r>
              <a:rPr lang="pt-BR" sz="2400" dirty="0"/>
              <a:t>, PPGCOM/USCS, v. 19, n. 39, pp. 82-96, 2018. Disponível em: &lt;</a:t>
            </a:r>
            <a:r>
              <a:rPr lang="pt-BR" sz="2400" u="sng" dirty="0">
                <a:hlinkClick r:id="rId2"/>
              </a:rPr>
              <a:t>http://seer.uscs.edu.br/</a:t>
            </a:r>
            <a:r>
              <a:rPr lang="pt-BR" sz="2400" u="sng" dirty="0" err="1">
                <a:hlinkClick r:id="rId2"/>
              </a:rPr>
              <a:t>index.php</a:t>
            </a:r>
            <a:r>
              <a:rPr lang="pt-BR" sz="2400" u="sng" dirty="0">
                <a:hlinkClick r:id="rId2"/>
              </a:rPr>
              <a:t>/</a:t>
            </a:r>
            <a:r>
              <a:rPr lang="pt-BR" sz="2400" u="sng" dirty="0" err="1">
                <a:hlinkClick r:id="rId2"/>
              </a:rPr>
              <a:t>revista_comunicacao_inovacao</a:t>
            </a:r>
            <a:r>
              <a:rPr lang="pt-BR" sz="2400" u="sng" dirty="0">
                <a:hlinkClick r:id="rId2"/>
              </a:rPr>
              <a:t>/</a:t>
            </a:r>
            <a:r>
              <a:rPr lang="pt-BR" sz="2400" u="sng" dirty="0" err="1">
                <a:hlinkClick r:id="rId2"/>
              </a:rPr>
              <a:t>article</a:t>
            </a:r>
            <a:r>
              <a:rPr lang="pt-BR" sz="2400" u="sng" dirty="0">
                <a:hlinkClick r:id="rId2"/>
              </a:rPr>
              <a:t>/</a:t>
            </a:r>
            <a:r>
              <a:rPr lang="pt-BR" sz="2400" u="sng" dirty="0" err="1">
                <a:hlinkClick r:id="rId2"/>
              </a:rPr>
              <a:t>view</a:t>
            </a:r>
            <a:r>
              <a:rPr lang="pt-BR" sz="2400" u="sng" dirty="0">
                <a:hlinkClick r:id="rId2"/>
              </a:rPr>
              <a:t>/5031/2396</a:t>
            </a:r>
            <a:r>
              <a:rPr lang="pt-BR" sz="2400" dirty="0"/>
              <a:t>&gt;. Acesso em: 13 jun. 2018.</a:t>
            </a:r>
          </a:p>
          <a:p>
            <a:endParaRPr lang="pt-BR" sz="1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DEBD2-87ED-4422-BFC1-49AE1369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842331"/>
            <a:ext cx="7772400" cy="1362075"/>
          </a:xfrm>
        </p:spPr>
        <p:txBody>
          <a:bodyPr/>
          <a:lstStyle/>
          <a:p>
            <a:r>
              <a:rPr lang="pt-BR" dirty="0"/>
              <a:t>Acesso à internet no mundo e no brasil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A8E20EE-BDC4-40F8-B398-BC66A68C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7BBA1B4-E727-4894-899D-A645C064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7" y="303936"/>
            <a:ext cx="616359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Acesso</a:t>
            </a:r>
            <a:r>
              <a:rPr lang="en-US" dirty="0"/>
              <a:t> à internet no </a:t>
            </a:r>
            <a:r>
              <a:rPr lang="en-US" dirty="0" err="1"/>
              <a:t>mundo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49687"/>
              </p:ext>
            </p:extLst>
          </p:nvPr>
        </p:nvGraphicFramePr>
        <p:xfrm>
          <a:off x="771104" y="1774202"/>
          <a:ext cx="7526740" cy="396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771104" y="5744019"/>
            <a:ext cx="2272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(LÉVY, 2014, 2017)</a:t>
            </a:r>
            <a:endParaRPr lang="pt-B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Acesso</a:t>
            </a:r>
            <a:r>
              <a:rPr lang="en-US" dirty="0"/>
              <a:t>* à Internet no </a:t>
            </a:r>
            <a:r>
              <a:rPr lang="en-US" dirty="0" err="1"/>
              <a:t>Brasil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a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88959" y="5431819"/>
            <a:ext cx="464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Microcomputador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Fonte</a:t>
            </a:r>
            <a:r>
              <a:rPr lang="en-US" dirty="0"/>
              <a:t>: IBGE (2007, 2009, 2012, 2015 e 2016).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58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FAVELA - 2013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mil </a:t>
            </a:r>
            <a:r>
              <a:rPr lang="en-US" dirty="0" err="1"/>
              <a:t>moradores</a:t>
            </a:r>
            <a:r>
              <a:rPr lang="en-US" dirty="0"/>
              <a:t> </a:t>
            </a:r>
            <a:r>
              <a:rPr lang="en-US" dirty="0" err="1"/>
              <a:t>entrevistados</a:t>
            </a:r>
            <a:r>
              <a:rPr lang="en-US" dirty="0"/>
              <a:t>: 50% com </a:t>
            </a:r>
            <a:r>
              <a:rPr lang="en-US" dirty="0" err="1"/>
              <a:t>acesso</a:t>
            </a:r>
            <a:r>
              <a:rPr lang="en-US" dirty="0"/>
              <a:t> à Internet</a:t>
            </a:r>
          </a:p>
          <a:p>
            <a:pPr lvl="1"/>
            <a:r>
              <a:rPr lang="en-US" dirty="0"/>
              <a:t> 41% </a:t>
            </a:r>
            <a:r>
              <a:rPr lang="en-US" dirty="0" err="1"/>
              <a:t>acessavam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celular</a:t>
            </a:r>
            <a:endParaRPr lang="en-US" dirty="0"/>
          </a:p>
          <a:p>
            <a:pPr lvl="1"/>
            <a:r>
              <a:rPr lang="en-US" dirty="0"/>
              <a:t> 47% </a:t>
            </a:r>
            <a:r>
              <a:rPr lang="en-US" dirty="0" err="1"/>
              <a:t>tinham</a:t>
            </a:r>
            <a:r>
              <a:rPr lang="en-US" dirty="0"/>
              <a:t> </a:t>
            </a:r>
            <a:r>
              <a:rPr lang="en-US" dirty="0" err="1"/>
              <a:t>computador</a:t>
            </a:r>
            <a:endParaRPr lang="en-US" dirty="0"/>
          </a:p>
          <a:p>
            <a:pPr lvl="1"/>
            <a:r>
              <a:rPr lang="en-US" dirty="0"/>
              <a:t> 85% </a:t>
            </a:r>
            <a:r>
              <a:rPr lang="en-US" dirty="0" err="1"/>
              <a:t>tinham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no </a:t>
            </a:r>
            <a:r>
              <a:rPr lang="en-US" dirty="0" err="1"/>
              <a:t>Facebook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EBB2-9C31-704B-88D8-7A72DED669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6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2938</Words>
  <Application>Microsoft Office PowerPoint</Application>
  <PresentationFormat>Apresentação na tela (4:3)</PresentationFormat>
  <Paragraphs>341</Paragraphs>
  <Slides>56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Bauhaus 93</vt:lpstr>
      <vt:lpstr>Calibri</vt:lpstr>
      <vt:lpstr>Tema do Office</vt:lpstr>
      <vt:lpstr>Comunicação PÚBLICA DO Risco Sanitário pelO FACEBOOK: ESTRATÉGIA DA Vigilância Sanitária PARA FORTALECER O DIREITO À SAÚDE?</vt:lpstr>
      <vt:lpstr> A proposta comunicativa das visas no facebook favorece a concretização do direito à saúde, por meio do direito à informação sobre os riscos sanitários?</vt:lpstr>
      <vt:lpstr>Eixos principais da pesquisa</vt:lpstr>
      <vt:lpstr>Apresentação do PowerPoint</vt:lpstr>
      <vt:lpstr>Apresentação do PowerPoint</vt:lpstr>
      <vt:lpstr>Acesso à internet no mundo e no brasil</vt:lpstr>
      <vt:lpstr>Acesso à internet no mundo</vt:lpstr>
      <vt:lpstr>Acesso* à Internet no Brasil</vt:lpstr>
      <vt:lpstr>DATA FAVELA - 2013</vt:lpstr>
      <vt:lpstr>TIC Domicílios - 2015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mídias sociais</vt:lpstr>
      <vt:lpstr>Apresentação do PowerPoint</vt:lpstr>
      <vt:lpstr>Apresentação do PowerPoint</vt:lpstr>
      <vt:lpstr>MÍDIAS SOCIAIS</vt:lpstr>
      <vt:lpstr>FACEBOOK</vt:lpstr>
      <vt:lpstr>O tempo da era digital e conectada</vt:lpstr>
      <vt:lpstr>Apresentação do PowerPoint</vt:lpstr>
      <vt:lpstr>As “bolhas” sociais</vt:lpstr>
      <vt:lpstr>Apresentação do PowerPoint</vt:lpstr>
      <vt:lpstr>MÍDIAS SOCIAIS X SAÚDE COLETIVA</vt:lpstr>
      <vt:lpstr>As dimensões do Risco sanitário: pluralidade de significados e sentidos</vt:lpstr>
      <vt:lpstr>Vigilância Sanitária</vt:lpstr>
      <vt:lpstr>Campos de atuação da VISA</vt:lpstr>
      <vt:lpstr>Sentidos para o RISCO</vt:lpstr>
      <vt:lpstr>Risco segundo BECK</vt:lpstr>
      <vt:lpstr>Apresentação do PowerPoint</vt:lpstr>
      <vt:lpstr>Motta versus Beck</vt:lpstr>
      <vt:lpstr>Comunicação do risco sanitário como meio para efetivação do direito pleno à saúde:</vt:lpstr>
      <vt:lpstr>Visa no centro dos conflitos e tensões</vt:lpstr>
      <vt:lpstr>Apresentação do PowerPoint</vt:lpstr>
      <vt:lpstr>Constituição Federal 1988</vt:lpstr>
      <vt:lpstr>Apresentação do PowerPoint</vt:lpstr>
      <vt:lpstr>Comunicação como direito</vt:lpstr>
      <vt:lpstr>Comunicação do Risco</vt:lpstr>
      <vt:lpstr>Apresentação do PowerPoint</vt:lpstr>
      <vt:lpstr>Apresentação do PowerPoint</vt:lpstr>
      <vt:lpstr>Apresentação do PowerPoint</vt:lpstr>
      <vt:lpstr>Comunicação do Risco Sanitário (CRS) </vt:lpstr>
      <vt:lpstr>Apresentação do PowerPoint</vt:lpstr>
      <vt:lpstr>Apresentação do PowerPoint</vt:lpstr>
      <vt:lpstr>Aspectos problemáticos da leitura da CRS</vt:lpstr>
      <vt:lpstr>Febre amarela: epidemia midiática</vt:lpstr>
      <vt:lpstr>Apresentação do PowerPoint</vt:lpstr>
      <vt:lpstr>Confronto à CR linear e paternalista</vt:lpstr>
      <vt:lpstr>REFERÊNCIAS</vt:lpstr>
      <vt:lpstr>REFERÊNCIAS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de Risco Sanitário pela Internet: o emprego de mídias sociais pela Vigilância Sanitária</dc:title>
  <dc:creator>Rafael Deodato</dc:creator>
  <cp:lastModifiedBy>Sala Pedro Egydio</cp:lastModifiedBy>
  <cp:revision>257</cp:revision>
  <dcterms:created xsi:type="dcterms:W3CDTF">2017-10-06T16:17:46Z</dcterms:created>
  <dcterms:modified xsi:type="dcterms:W3CDTF">2018-06-20T17:03:29Z</dcterms:modified>
</cp:coreProperties>
</file>