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6" y="4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" name="Google Shape;273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" name="Google Shape;282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Google Shape;309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2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8" name="Google Shape;318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2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2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2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" name="Google Shape;345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4" name="Google Shape;354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3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4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2" name="Google Shape;372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4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0" name="Google Shape;380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3ed8a08c60_1_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g3ed8a08c60_1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body" idx="2"/>
          </p:nvPr>
        </p:nvSpPr>
        <p:spPr>
          <a:xfrm>
            <a:off x="8422482" y="914401"/>
            <a:ext cx="2895600" cy="57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  <a:defRPr sz="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body" idx="1"/>
          </p:nvPr>
        </p:nvSpPr>
        <p:spPr>
          <a:xfrm>
            <a:off x="838200" y="2364581"/>
            <a:ext cx="10515600" cy="3812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60"/>
              <a:buFont typeface="Arial"/>
              <a:buNone/>
            </a:pPr>
            <a:endParaRPr sz="1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70"/>
              <a:buFont typeface="Arial"/>
              <a:buNone/>
            </a:pPr>
            <a:r>
              <a:rPr lang="pt-BR" sz="357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Gestão de Políticas Públicas</a:t>
            </a:r>
            <a:endParaRPr/>
          </a:p>
          <a:p>
            <a:pPr marL="0" marR="0" lvl="0" indent="0" algn="ctr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pt-BR" sz="28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ACH 3534</a:t>
            </a:r>
            <a:r>
              <a:rPr lang="pt-BR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28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– DIREITO ADMINISTRATIVO</a:t>
            </a:r>
            <a:endParaRPr/>
          </a:p>
          <a:p>
            <a:pPr marL="0" marR="0" lvl="0" indent="0" algn="ctr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pt-BR" b="1"/>
              <a:t>PODERES ADMINISTRATIVOS</a:t>
            </a:r>
            <a:endParaRPr sz="2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60"/>
              <a:buFont typeface="Arial"/>
              <a:buNone/>
            </a:pPr>
            <a:endParaRPr sz="196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pt-BR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			</a:t>
            </a:r>
            <a:r>
              <a:rPr lang="pt-BR" sz="252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Profa. Dra. Ana Carla Bliacheriene</a:t>
            </a:r>
            <a:endParaRPr/>
          </a:p>
        </p:txBody>
      </p:sp>
      <p:pic>
        <p:nvPicPr>
          <p:cNvPr id="90" name="Google Shape;90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1431" y="0"/>
            <a:ext cx="7048862" cy="2419474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2"/>
          <p:cNvSpPr txBox="1">
            <a:spLocks noGrp="1"/>
          </p:cNvSpPr>
          <p:nvPr>
            <p:ph type="title"/>
          </p:nvPr>
        </p:nvSpPr>
        <p:spPr>
          <a:xfrm>
            <a:off x="838200" y="20437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b="1"/>
              <a:t>Poder hierárquico</a:t>
            </a:r>
            <a:r>
              <a:rPr lang="pt-BR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22"/>
          <p:cNvSpPr txBox="1">
            <a:spLocks noGrp="1"/>
          </p:cNvSpPr>
          <p:nvPr>
            <p:ph type="body" idx="1"/>
          </p:nvPr>
        </p:nvSpPr>
        <p:spPr>
          <a:xfrm>
            <a:off x="838200" y="1210850"/>
            <a:ext cx="7584300" cy="53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endParaRPr sz="600" b="1" i="0" u="none" strike="noStrike" cap="none" dirty="0">
              <a:solidFill>
                <a:schemeClr val="dk1"/>
              </a:solidFill>
            </a:endParaRPr>
          </a:p>
          <a:p>
            <a:pPr marL="685800" lvl="1" indent="-1651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pt-BR" sz="2600" dirty="0"/>
              <a:t> Hierarquia como meio para a Administração atingir seus objetivos</a:t>
            </a:r>
            <a:endParaRPr sz="2600" dirty="0"/>
          </a:p>
          <a:p>
            <a:pPr marL="685800" lvl="0" indent="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000" dirty="0"/>
          </a:p>
          <a:p>
            <a:pPr marL="685800" lvl="1" indent="-1651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pt-BR" sz="2600" dirty="0"/>
              <a:t> Características:</a:t>
            </a:r>
            <a:endParaRPr sz="2600" dirty="0"/>
          </a:p>
          <a:p>
            <a:pPr marL="685800" lvl="0" indent="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000" dirty="0"/>
          </a:p>
          <a:p>
            <a:pPr marL="685800" lvl="1" indent="-1651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pt-BR" sz="2600" dirty="0"/>
              <a:t>Dar ordens</a:t>
            </a:r>
            <a:endParaRPr sz="2600" dirty="0"/>
          </a:p>
          <a:p>
            <a:pPr marL="685800" lvl="0" indent="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000" dirty="0"/>
          </a:p>
          <a:p>
            <a:pPr marL="685800" lvl="1" indent="-1651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pt-BR" sz="2600" dirty="0"/>
              <a:t>Fiscalizar</a:t>
            </a:r>
            <a:endParaRPr sz="2600" dirty="0"/>
          </a:p>
          <a:p>
            <a:pPr marL="685800" lvl="0" indent="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000" dirty="0"/>
          </a:p>
          <a:p>
            <a:pPr marL="685800" lvl="1" indent="-1651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pt-BR" sz="2600" dirty="0"/>
              <a:t>Delegar</a:t>
            </a:r>
            <a:endParaRPr sz="2600" dirty="0"/>
          </a:p>
          <a:p>
            <a:pPr marL="685800" lvl="0" indent="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000" dirty="0"/>
          </a:p>
          <a:p>
            <a:pPr marL="685800" lvl="1" indent="-1651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pt-BR" sz="2600" dirty="0"/>
              <a:t>Avocar a revisão de atos ou autotutela</a:t>
            </a:r>
            <a:endParaRPr sz="1625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2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</a:pPr>
            <a:endParaRPr sz="1625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</a:pPr>
            <a:r>
              <a:rPr lang="pt-BR" sz="1625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dirty="0"/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7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7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9" name="Google Shape;169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504" y="57151"/>
            <a:ext cx="2497496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22"/>
          <p:cNvSpPr txBox="1">
            <a:spLocks noGrp="1"/>
          </p:cNvSpPr>
          <p:nvPr>
            <p:ph type="body" idx="2"/>
          </p:nvPr>
        </p:nvSpPr>
        <p:spPr>
          <a:xfrm>
            <a:off x="8422482" y="914401"/>
            <a:ext cx="3428700" cy="57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18415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pt-BR" sz="1800" b="1" i="0" u="sng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pt-BR" sz="1800" b="1" u="sng" dirty="0">
                <a:solidFill>
                  <a:schemeClr val="lt1"/>
                </a:solidFill>
              </a:rPr>
              <a:t>oderes administrativos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Atos regulamentares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>
                <a:solidFill>
                  <a:schemeClr val="bg1"/>
                </a:solidFill>
              </a:rPr>
              <a:t>Poder hierárquico</a:t>
            </a:r>
            <a:endParaRPr sz="1800" dirty="0">
              <a:solidFill>
                <a:schemeClr val="bg1"/>
              </a:solidFill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disciplinar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de polícia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regulamentar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Meios de atuação da polícia administrativa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Deveres administrativos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Uso e abuso de poder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Omissão da Administração ou Silêncio administrativo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Bibliografia</a:t>
            </a:r>
            <a:endParaRPr sz="1800" dirty="0"/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841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7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b="1"/>
              <a:t>Poder disciplinar</a:t>
            </a:r>
            <a:r>
              <a:rPr lang="pt-BR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23"/>
          <p:cNvSpPr txBox="1">
            <a:spLocks noGrp="1"/>
          </p:cNvSpPr>
          <p:nvPr>
            <p:ph type="body" idx="1"/>
          </p:nvPr>
        </p:nvSpPr>
        <p:spPr>
          <a:xfrm>
            <a:off x="838200" y="1371600"/>
            <a:ext cx="7584282" cy="5393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dirty="0"/>
          </a:p>
          <a:p>
            <a:pPr marL="457200" lvl="0" indent="-3937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600"/>
              <a:buChar char="•"/>
            </a:pPr>
            <a:r>
              <a:rPr lang="pt-BR" sz="2600" dirty="0"/>
              <a:t>Apuração de infrações funcionais no âmbito administrativo</a:t>
            </a:r>
            <a:endParaRPr sz="2600" dirty="0"/>
          </a:p>
          <a:p>
            <a:pPr marL="457200" lvl="0" indent="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600" dirty="0"/>
          </a:p>
          <a:p>
            <a:pPr marL="457200" lvl="0" indent="-3937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600"/>
              <a:buChar char="•"/>
            </a:pPr>
            <a:r>
              <a:rPr lang="pt-BR" sz="2600" dirty="0"/>
              <a:t>Processo administrativo</a:t>
            </a:r>
            <a:endParaRPr sz="2600" dirty="0"/>
          </a:p>
          <a:p>
            <a:pPr marL="457200" lvl="0" indent="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600" dirty="0"/>
          </a:p>
          <a:p>
            <a:pPr marL="457200" lvl="0" indent="-3937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600"/>
              <a:buChar char="•"/>
            </a:pPr>
            <a:r>
              <a:rPr lang="pt-BR" sz="2600" dirty="0"/>
              <a:t>Devido processo legal</a:t>
            </a:r>
            <a:endParaRPr sz="2600" dirty="0"/>
          </a:p>
        </p:txBody>
      </p:sp>
      <p:pic>
        <p:nvPicPr>
          <p:cNvPr id="178" name="Google Shape;178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504" y="57151"/>
            <a:ext cx="2497496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23"/>
          <p:cNvSpPr txBox="1">
            <a:spLocks noGrp="1"/>
          </p:cNvSpPr>
          <p:nvPr>
            <p:ph type="body" idx="2"/>
          </p:nvPr>
        </p:nvSpPr>
        <p:spPr>
          <a:xfrm>
            <a:off x="8422482" y="914401"/>
            <a:ext cx="3428700" cy="57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18415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pt-BR" sz="1800" b="1" i="0" u="sng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pt-BR" sz="1800" b="1" u="sng" dirty="0">
                <a:solidFill>
                  <a:schemeClr val="lt1"/>
                </a:solidFill>
              </a:rPr>
              <a:t>oderes administrativos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Atos regulamentares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hierárquico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>
                <a:solidFill>
                  <a:schemeClr val="bg1"/>
                </a:solidFill>
              </a:rPr>
              <a:t>Poder disciplinar</a:t>
            </a:r>
            <a:endParaRPr sz="1800" dirty="0">
              <a:solidFill>
                <a:schemeClr val="bg1"/>
              </a:solidFill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de polícia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regulamentar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Meios de atuação da polícia administrativa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Deveres administrativos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Uso e abuso de poder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Omissão da Administração ou Silêncio administrativo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Bibliografia</a:t>
            </a:r>
            <a:endParaRPr sz="1800" dirty="0"/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841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7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b="1"/>
              <a:t>Poder disciplinar</a:t>
            </a:r>
            <a:r>
              <a:rPr lang="pt-BR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24"/>
          <p:cNvSpPr txBox="1">
            <a:spLocks noGrp="1"/>
          </p:cNvSpPr>
          <p:nvPr>
            <p:ph type="body" idx="1"/>
          </p:nvPr>
        </p:nvSpPr>
        <p:spPr>
          <a:xfrm>
            <a:off x="838200" y="1371600"/>
            <a:ext cx="7584282" cy="5393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7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1905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endParaRPr sz="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1905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endParaRPr sz="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1905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endParaRPr sz="26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lvl="1" indent="-1651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pt-BR" sz="26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2600" dirty="0"/>
              <a:t>O processo administrativo é uma "sucessão de ator a apurar, a apreciar e a julgar as faltas funcionais graves, ou seja, a investigação das normas e dos princípios que devem ser observados e cumpridos para a justa aplicação de penas disciplinares." (Franco Sobrinho, 1973, p. 98-99)</a:t>
            </a:r>
            <a:endParaRPr sz="2600" dirty="0"/>
          </a:p>
          <a:p>
            <a:pPr marL="685800" marR="0" lvl="1" indent="-762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125412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</a:pPr>
            <a:endParaRPr sz="2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2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</a:pPr>
            <a:endParaRPr sz="1625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</a:pPr>
            <a:r>
              <a:rPr lang="pt-BR" sz="1625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dirty="0"/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7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7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7" name="Google Shape;187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504" y="57151"/>
            <a:ext cx="2497496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24"/>
          <p:cNvSpPr txBox="1">
            <a:spLocks noGrp="1"/>
          </p:cNvSpPr>
          <p:nvPr>
            <p:ph type="body" idx="2"/>
          </p:nvPr>
        </p:nvSpPr>
        <p:spPr>
          <a:xfrm>
            <a:off x="8422482" y="914401"/>
            <a:ext cx="3428700" cy="57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18415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pt-BR" sz="1800" b="1" i="0" u="sng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pt-BR" sz="1800" b="1" u="sng" dirty="0">
                <a:solidFill>
                  <a:schemeClr val="lt1"/>
                </a:solidFill>
              </a:rPr>
              <a:t>oderes administrativos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Atos regulamentares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hierárquico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>
                <a:solidFill>
                  <a:schemeClr val="bg1"/>
                </a:solidFill>
              </a:rPr>
              <a:t>Poder disciplinar</a:t>
            </a:r>
            <a:endParaRPr sz="1800" dirty="0">
              <a:solidFill>
                <a:schemeClr val="bg1"/>
              </a:solidFill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de polícia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regulamentar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Meios de atuação da polícia administrativa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Deveres administrativos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Uso e abuso de poder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Omissão da Administração ou Silêncio administrativo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Bibliografia</a:t>
            </a:r>
            <a:endParaRPr sz="1800" dirty="0"/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841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7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b="1"/>
              <a:t>Poder disciplinar</a:t>
            </a:r>
            <a:r>
              <a:rPr lang="pt-BR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25"/>
          <p:cNvSpPr txBox="1">
            <a:spLocks noGrp="1"/>
          </p:cNvSpPr>
          <p:nvPr>
            <p:ph type="body" idx="1"/>
          </p:nvPr>
        </p:nvSpPr>
        <p:spPr>
          <a:xfrm>
            <a:off x="516750" y="1328075"/>
            <a:ext cx="7584300" cy="53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"/>
              <a:buFont typeface="Arial"/>
              <a:buNone/>
            </a:pPr>
            <a:endParaRPr sz="2600" i="0" u="none" strike="noStrike" cap="none" dirty="0">
              <a:solidFill>
                <a:schemeClr val="dk1"/>
              </a:solidFill>
            </a:endParaRPr>
          </a:p>
          <a:p>
            <a:pPr marL="685800" lvl="1" indent="-1651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pt-BR" sz="2600" dirty="0"/>
              <a:t> "(... ) punir internamente as infrações funcionais dos servidores e demais pessoas sujeitas à disciplina dos órgãos e serviços da Administração. É uma supremacia especial que o Estado exerce sobre todos aqueles que se vinculam à Administração por relações de qualquer natureza subordinando-se às normas de funcionamento do serviço ou estabelecimento que passam a integrar definitiva ou transitoriamente." (Meirelles, 1997, p. 108)</a:t>
            </a:r>
            <a:endParaRPr sz="2600" i="0" u="none" strike="noStrike" cap="none" dirty="0">
              <a:solidFill>
                <a:schemeClr val="dk1"/>
              </a:solidFill>
            </a:endParaRPr>
          </a:p>
        </p:txBody>
      </p:sp>
      <p:pic>
        <p:nvPicPr>
          <p:cNvPr id="196" name="Google Shape;196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504" y="57151"/>
            <a:ext cx="2497496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25"/>
          <p:cNvSpPr txBox="1">
            <a:spLocks noGrp="1"/>
          </p:cNvSpPr>
          <p:nvPr>
            <p:ph type="body" idx="2"/>
          </p:nvPr>
        </p:nvSpPr>
        <p:spPr>
          <a:xfrm>
            <a:off x="8422482" y="914401"/>
            <a:ext cx="3428700" cy="57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18415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pt-BR" sz="1800" b="1" i="0" u="sng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pt-BR" sz="1800" b="1" u="sng" dirty="0">
                <a:solidFill>
                  <a:schemeClr val="lt1"/>
                </a:solidFill>
              </a:rPr>
              <a:t>oderes administrativos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Atos regulamentares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hierárquico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>
                <a:solidFill>
                  <a:schemeClr val="bg1"/>
                </a:solidFill>
              </a:rPr>
              <a:t>Poder disciplinar</a:t>
            </a:r>
            <a:endParaRPr sz="1800" dirty="0">
              <a:solidFill>
                <a:schemeClr val="bg1"/>
              </a:solidFill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de polícia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regulamentar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Meios de atuação da polícia administrativa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Deveres administrativos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Uso e abuso de poder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Omissão da Administração ou Silêncio administrativo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Bibliografia</a:t>
            </a:r>
            <a:endParaRPr sz="1800" dirty="0"/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841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7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b="1"/>
              <a:t>Poder de polícia</a:t>
            </a:r>
            <a:r>
              <a:rPr lang="pt-BR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26"/>
          <p:cNvSpPr txBox="1">
            <a:spLocks noGrp="1"/>
          </p:cNvSpPr>
          <p:nvPr>
            <p:ph type="body" idx="1"/>
          </p:nvPr>
        </p:nvSpPr>
        <p:spPr>
          <a:xfrm>
            <a:off x="838200" y="1371600"/>
            <a:ext cx="7584282" cy="5393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80"/>
              <a:buFont typeface="Arial"/>
              <a:buNone/>
            </a:pPr>
            <a:endParaRPr sz="2000" dirty="0"/>
          </a:p>
          <a:p>
            <a:pPr marL="685800" lvl="1" indent="-1651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pt-BR" sz="2600" dirty="0"/>
              <a:t> Primeiro poder-dever conferido à Administração, ainda durante o século XIX, denominado Estado Polícia ou Estado Gendarme ("homens de armas")</a:t>
            </a:r>
            <a:endParaRPr sz="2600" dirty="0"/>
          </a:p>
          <a:p>
            <a:pPr marL="685800" lvl="0" indent="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200" dirty="0"/>
          </a:p>
          <a:p>
            <a:pPr marL="685800" lvl="1" indent="-1651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pt-BR" sz="2600" dirty="0"/>
              <a:t> Poder de polícia, atividade de polícia ou polícia administrativa ou atividade ordenadora</a:t>
            </a:r>
            <a:endParaRPr sz="2600" dirty="0"/>
          </a:p>
          <a:p>
            <a:pPr marL="0" lvl="0" indent="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200" dirty="0"/>
          </a:p>
          <a:p>
            <a:pPr marL="685800" lvl="1" indent="-1651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pt-BR" sz="2600" dirty="0"/>
              <a:t> Poder exercido por coação, tutelando, dirigindo, aconselhando. (Masagão, 1960, p. 184)</a:t>
            </a:r>
            <a:endParaRPr sz="2600" dirty="0"/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10"/>
              <a:buFont typeface="Arial"/>
              <a:buNone/>
            </a:pPr>
            <a:endParaRPr sz="2000" i="0" u="none" strike="noStrike" cap="none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10"/>
              <a:buFont typeface="Arial"/>
              <a:buNone/>
            </a:pPr>
            <a:endParaRPr sz="91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5" name="Google Shape;205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504" y="57151"/>
            <a:ext cx="2497496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Google Shape;206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26"/>
          <p:cNvSpPr txBox="1">
            <a:spLocks noGrp="1"/>
          </p:cNvSpPr>
          <p:nvPr>
            <p:ph type="body" idx="2"/>
          </p:nvPr>
        </p:nvSpPr>
        <p:spPr>
          <a:xfrm>
            <a:off x="8422482" y="914401"/>
            <a:ext cx="3428700" cy="57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18415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pt-BR" sz="1800" b="1" i="0" u="sng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pt-BR" sz="1800" b="1" u="sng" dirty="0">
                <a:solidFill>
                  <a:schemeClr val="lt1"/>
                </a:solidFill>
              </a:rPr>
              <a:t>oderes administrativos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Atos regulamentares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hierárquico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disciplinar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>
                <a:solidFill>
                  <a:schemeClr val="bg1"/>
                </a:solidFill>
              </a:rPr>
              <a:t>Poder de polícia</a:t>
            </a:r>
            <a:endParaRPr sz="1800" dirty="0">
              <a:solidFill>
                <a:schemeClr val="bg1"/>
              </a:solidFill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regulamentar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Meios de atuação da polícia administrativa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Deveres administrativos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Uso e abuso de poder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Omissão da Administração ou Silêncio administrativo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Bibliografia</a:t>
            </a:r>
            <a:endParaRPr sz="1800" dirty="0"/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841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7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pt-BR" b="1"/>
              <a:t>oder de polícia</a:t>
            </a:r>
            <a:r>
              <a:rPr lang="pt-BR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27"/>
          <p:cNvSpPr txBox="1">
            <a:spLocks noGrp="1"/>
          </p:cNvSpPr>
          <p:nvPr>
            <p:ph type="body" idx="1"/>
          </p:nvPr>
        </p:nvSpPr>
        <p:spPr>
          <a:xfrm>
            <a:off x="838200" y="1224625"/>
            <a:ext cx="7584300" cy="55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"/>
              <a:buFont typeface="Arial"/>
              <a:buNone/>
            </a:pPr>
            <a:endParaRPr sz="2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lvl="1" indent="-1651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Calibri"/>
              <a:buChar char="•"/>
            </a:pPr>
            <a:r>
              <a:rPr lang="pt-BR" sz="2600" dirty="0">
                <a:solidFill>
                  <a:srgbClr val="000000"/>
                </a:solidFill>
              </a:rPr>
              <a:t> Polícia de segurança ou polícia administrativa ( parcela minoritária da doutrina)</a:t>
            </a:r>
            <a:endParaRPr sz="2600" dirty="0">
              <a:solidFill>
                <a:srgbClr val="000000"/>
              </a:solidFill>
            </a:endParaRPr>
          </a:p>
          <a:p>
            <a:pPr marL="685800" lvl="0" indent="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200" dirty="0">
              <a:solidFill>
                <a:srgbClr val="000000"/>
              </a:solidFill>
            </a:endParaRPr>
          </a:p>
          <a:p>
            <a:pPr marL="685800" lvl="1" indent="-1651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Calibri"/>
              <a:buChar char="•"/>
            </a:pPr>
            <a:r>
              <a:rPr lang="pt-BR" sz="2600" dirty="0">
                <a:solidFill>
                  <a:srgbClr val="000000"/>
                </a:solidFill>
              </a:rPr>
              <a:t> Proteção do interesse público</a:t>
            </a:r>
            <a:endParaRPr sz="2600" dirty="0">
              <a:solidFill>
                <a:srgbClr val="000000"/>
              </a:solidFill>
            </a:endParaRPr>
          </a:p>
          <a:p>
            <a:pPr marL="685800" lvl="0" indent="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200" dirty="0">
              <a:solidFill>
                <a:srgbClr val="000000"/>
              </a:solidFill>
            </a:endParaRPr>
          </a:p>
          <a:p>
            <a:pPr marL="685800" lvl="1" indent="-1651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Calibri"/>
              <a:buChar char="•"/>
            </a:pPr>
            <a:r>
              <a:rPr lang="pt-BR" sz="2600" dirty="0">
                <a:solidFill>
                  <a:srgbClr val="000000"/>
                </a:solidFill>
              </a:rPr>
              <a:t> Imposição de limites aos direitos e liberdades</a:t>
            </a:r>
            <a:endParaRPr sz="2600" dirty="0">
              <a:solidFill>
                <a:srgbClr val="000000"/>
              </a:solidFill>
            </a:endParaRPr>
          </a:p>
          <a:p>
            <a:pPr marL="685800" lvl="0" indent="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200" dirty="0">
              <a:solidFill>
                <a:srgbClr val="000000"/>
              </a:solidFill>
            </a:endParaRPr>
          </a:p>
          <a:p>
            <a:pPr marL="685800" lvl="1" indent="-1651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Calibri"/>
              <a:buChar char="•"/>
            </a:pPr>
            <a:r>
              <a:rPr lang="pt-BR" sz="2600" dirty="0">
                <a:solidFill>
                  <a:srgbClr val="000000"/>
                </a:solidFill>
              </a:rPr>
              <a:t> Poder de polícia está situada no Direito Público</a:t>
            </a:r>
            <a:endParaRPr sz="2600" dirty="0">
              <a:solidFill>
                <a:srgbClr val="000000"/>
              </a:solidFill>
            </a:endParaRPr>
          </a:p>
          <a:p>
            <a:pPr marL="685800" lvl="0" indent="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200" dirty="0">
              <a:solidFill>
                <a:srgbClr val="000000"/>
              </a:solidFill>
            </a:endParaRPr>
          </a:p>
          <a:p>
            <a:pPr marL="685800" lvl="1" indent="-1651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Calibri"/>
              <a:buChar char="•"/>
            </a:pPr>
            <a:r>
              <a:rPr lang="pt-BR" sz="2600" dirty="0">
                <a:solidFill>
                  <a:srgbClr val="000000"/>
                </a:solidFill>
              </a:rPr>
              <a:t> Rege-se pelo princípios da legalidade, impessoalidade, moralidade e publicidade)</a:t>
            </a:r>
            <a:endParaRPr sz="2600"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None/>
            </a:pPr>
            <a:endParaRPr sz="11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None/>
            </a:pPr>
            <a:endParaRPr sz="11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4" name="Google Shape;214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504" y="57151"/>
            <a:ext cx="2497496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Google Shape;215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27"/>
          <p:cNvSpPr txBox="1">
            <a:spLocks noGrp="1"/>
          </p:cNvSpPr>
          <p:nvPr>
            <p:ph type="body" idx="2"/>
          </p:nvPr>
        </p:nvSpPr>
        <p:spPr>
          <a:xfrm>
            <a:off x="8422482" y="914401"/>
            <a:ext cx="3428700" cy="57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18415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pt-BR" sz="1800" b="1" i="0" u="sng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pt-BR" sz="1800" b="1" u="sng" dirty="0">
                <a:solidFill>
                  <a:schemeClr val="lt1"/>
                </a:solidFill>
              </a:rPr>
              <a:t>oderes administrativos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Atos regulamentares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hierárquico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disciplinar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>
                <a:solidFill>
                  <a:schemeClr val="bg1"/>
                </a:solidFill>
              </a:rPr>
              <a:t>Poder de polícia</a:t>
            </a:r>
            <a:endParaRPr sz="1800" dirty="0">
              <a:solidFill>
                <a:schemeClr val="bg1"/>
              </a:solidFill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regulamentar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Meios de atuação da polícia administrativa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Deveres administrativos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Uso e abuso de poder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Omissão da Administração ou Silêncio administrativo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Bibliografia</a:t>
            </a:r>
            <a:endParaRPr sz="1800" dirty="0"/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841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7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pt-BR" b="1"/>
              <a:t>oder de polícia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28"/>
          <p:cNvSpPr txBox="1">
            <a:spLocks noGrp="1"/>
          </p:cNvSpPr>
          <p:nvPr>
            <p:ph type="body" idx="1"/>
          </p:nvPr>
        </p:nvSpPr>
        <p:spPr>
          <a:xfrm>
            <a:off x="838200" y="1371600"/>
            <a:ext cx="7584282" cy="5393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685800" lvl="1" indent="-1524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lang="pt-BR" dirty="0"/>
              <a:t> Favor-</a:t>
            </a:r>
            <a:r>
              <a:rPr lang="pt-BR" dirty="0" err="1"/>
              <a:t>Libertati</a:t>
            </a:r>
            <a:r>
              <a:rPr lang="pt-BR" dirty="0"/>
              <a:t> ou Pró-</a:t>
            </a:r>
            <a:r>
              <a:rPr lang="pt-BR" dirty="0" err="1"/>
              <a:t>Libertat</a:t>
            </a:r>
            <a:endParaRPr dirty="0"/>
          </a:p>
          <a:p>
            <a:pPr marL="0" lvl="0" indent="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dirty="0"/>
          </a:p>
          <a:p>
            <a:pPr marL="685800" lvl="1" indent="-1524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lang="pt-BR" dirty="0"/>
              <a:t> Motivos e fins: razoabilidade e proporcionalidade</a:t>
            </a:r>
            <a:endParaRPr dirty="0"/>
          </a:p>
          <a:p>
            <a:pPr marL="0" lvl="0" indent="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dirty="0"/>
          </a:p>
          <a:p>
            <a:pPr marL="685800" lvl="1" indent="-1524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lang="pt-BR" dirty="0"/>
              <a:t> Conforme </a:t>
            </a:r>
            <a:r>
              <a:rPr lang="pt-BR" dirty="0" err="1"/>
              <a:t>Medauar</a:t>
            </a:r>
            <a:r>
              <a:rPr lang="pt-BR" dirty="0"/>
              <a:t> (2000, p. 394), devem ser observadas a motivação da limitação deve ser motivada, o devido processo legal na adoção de medidas como ordens, notificações, licenças, autorizações, fiscalização e sanções</a:t>
            </a:r>
            <a:endParaRPr b="1" dirty="0"/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lang="pt-BR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dirty="0"/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None/>
            </a:pPr>
            <a:endParaRPr sz="11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None/>
            </a:pPr>
            <a:endParaRPr sz="11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3" name="Google Shape;223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504" y="57151"/>
            <a:ext cx="2497496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28"/>
          <p:cNvSpPr txBox="1">
            <a:spLocks noGrp="1"/>
          </p:cNvSpPr>
          <p:nvPr>
            <p:ph type="body" idx="2"/>
          </p:nvPr>
        </p:nvSpPr>
        <p:spPr>
          <a:xfrm>
            <a:off x="8422482" y="914401"/>
            <a:ext cx="3428700" cy="57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18415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pt-BR" sz="1800" b="1" i="0" u="sng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pt-BR" sz="1800" b="1" u="sng" dirty="0">
                <a:solidFill>
                  <a:schemeClr val="lt1"/>
                </a:solidFill>
              </a:rPr>
              <a:t>oderes administrativos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Atos regulamentares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hierárquico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disciplinar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>
                <a:solidFill>
                  <a:schemeClr val="bg1"/>
                </a:solidFill>
              </a:rPr>
              <a:t>Poder de polícia</a:t>
            </a:r>
            <a:endParaRPr sz="1800" dirty="0">
              <a:solidFill>
                <a:schemeClr val="bg1"/>
              </a:solidFill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regulamentar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Meios de atuação da polícia administrativa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Deveres administrativos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Uso e abuso de poder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Omissão da Administração ou Silêncio administrativo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Bibliografia</a:t>
            </a:r>
            <a:endParaRPr sz="1800" dirty="0"/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841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7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b="1"/>
              <a:t>Poder de polícia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29"/>
          <p:cNvSpPr txBox="1">
            <a:spLocks noGrp="1"/>
          </p:cNvSpPr>
          <p:nvPr>
            <p:ph type="body" idx="1"/>
          </p:nvPr>
        </p:nvSpPr>
        <p:spPr>
          <a:xfrm>
            <a:off x="838200" y="1371600"/>
            <a:ext cx="7584282" cy="5393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None/>
            </a:pPr>
            <a:endParaRPr sz="11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16764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"/>
              <a:buFont typeface="Arial"/>
              <a:buNone/>
            </a:pPr>
            <a:endParaRPr sz="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16764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"/>
              <a:buFont typeface="Arial"/>
              <a:buNone/>
            </a:pPr>
            <a:endParaRPr sz="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16764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"/>
              <a:buFont typeface="Arial"/>
              <a:buNone/>
            </a:pPr>
            <a:endParaRPr sz="2000" i="0" u="none" strike="noStrike" cap="none">
              <a:solidFill>
                <a:schemeClr val="dk1"/>
              </a:solidFill>
            </a:endParaRPr>
          </a:p>
          <a:p>
            <a:pPr marL="685800" lvl="1" indent="-127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</a:pPr>
            <a:r>
              <a:rPr lang="pt-BR" sz="2000"/>
              <a:t> </a:t>
            </a:r>
            <a:r>
              <a:rPr lang="pt-BR" sz="2600"/>
              <a:t>"Além de impor limites e regrar a convivência em sociedade, ela deve caminhar no sentido de atender aos reclamos da sociedade atual, pois o Estado está se projetando inevitavelmente à promoção da Administração Pública Consensual" (SANTOS, M. W. B. QUEIROZ, J. E. L., p. 158)</a:t>
            </a:r>
            <a:endParaRPr sz="2600"/>
          </a:p>
          <a:p>
            <a:pPr marL="914400" marR="0" lvl="2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endParaRPr sz="2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lang="pt-BR"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/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None/>
            </a:pPr>
            <a:endParaRPr sz="11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None/>
            </a:pPr>
            <a:endParaRPr sz="11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2" name="Google Shape;232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504" y="57151"/>
            <a:ext cx="2497496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29"/>
          <p:cNvSpPr txBox="1">
            <a:spLocks noGrp="1"/>
          </p:cNvSpPr>
          <p:nvPr>
            <p:ph type="body" idx="2"/>
          </p:nvPr>
        </p:nvSpPr>
        <p:spPr>
          <a:xfrm>
            <a:off x="8422482" y="990601"/>
            <a:ext cx="3428700" cy="57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18415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pt-BR" sz="1800" b="1" i="0" u="sng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pt-BR" sz="1800" b="1" u="sng" dirty="0">
                <a:solidFill>
                  <a:schemeClr val="lt1"/>
                </a:solidFill>
              </a:rPr>
              <a:t>oderes administrativos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Atos regulamentares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hierárquico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disciplinar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>
                <a:solidFill>
                  <a:schemeClr val="bg1"/>
                </a:solidFill>
              </a:rPr>
              <a:t>Poder de polícia</a:t>
            </a:r>
            <a:endParaRPr sz="1800" dirty="0">
              <a:solidFill>
                <a:schemeClr val="bg1"/>
              </a:solidFill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regulamentar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Meios de atuação da polícia administrativa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Deveres administrativos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Uso e abuso de poder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Omissão da Administração ou Silêncio administrativo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Bibliografia</a:t>
            </a:r>
            <a:endParaRPr sz="1800" dirty="0"/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841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7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pt-BR" b="1"/>
              <a:t>oder regulamentar</a:t>
            </a:r>
            <a:r>
              <a:rPr lang="pt-BR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30"/>
          <p:cNvSpPr txBox="1">
            <a:spLocks noGrp="1"/>
          </p:cNvSpPr>
          <p:nvPr>
            <p:ph type="body" idx="1"/>
          </p:nvPr>
        </p:nvSpPr>
        <p:spPr>
          <a:xfrm>
            <a:off x="838200" y="1371600"/>
            <a:ext cx="7584282" cy="5393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700" dirty="0"/>
          </a:p>
          <a:p>
            <a:pPr marL="457200" marR="0" lvl="0" indent="-3937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2600"/>
              <a:buChar char="•"/>
            </a:pPr>
            <a:r>
              <a:rPr lang="pt-BR" sz="2600" dirty="0"/>
              <a:t>Atribuição da constituição Federal (art. 84, IV), aos chefes do Poder Executivo (presidente da República, governadores e prefeitos) de expedir regulamentos para fiel execução da lei</a:t>
            </a:r>
            <a:endParaRPr sz="2600" dirty="0"/>
          </a:p>
          <a:p>
            <a:pPr marL="45720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600" dirty="0"/>
          </a:p>
          <a:p>
            <a:pPr marL="457200" marR="0" lvl="0" indent="-3937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2600"/>
              <a:buChar char="•"/>
            </a:pPr>
            <a:r>
              <a:rPr lang="pt-BR" sz="2600" dirty="0"/>
              <a:t>Para Silva (2006, p. 84), o regulamento significa o "(...) decreto que consigna um conjunto ordenado de normas destinadas à melhor execução da lei, ou ao </a:t>
            </a:r>
            <a:r>
              <a:rPr lang="pt-BR" sz="2600" dirty="0" err="1"/>
              <a:t>melghor</a:t>
            </a:r>
            <a:r>
              <a:rPr lang="pt-BR" sz="2600" dirty="0"/>
              <a:t> exercício de uma atribuição ou faculdade consagrada expressamente na Constituição."</a:t>
            </a:r>
            <a:endParaRPr sz="2600" dirty="0"/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600" dirty="0"/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700" dirty="0"/>
          </a:p>
        </p:txBody>
      </p:sp>
      <p:pic>
        <p:nvPicPr>
          <p:cNvPr id="241" name="Google Shape;241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504" y="57151"/>
            <a:ext cx="2497496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242" name="Google Shape;242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30"/>
          <p:cNvSpPr txBox="1">
            <a:spLocks noGrp="1"/>
          </p:cNvSpPr>
          <p:nvPr>
            <p:ph type="body" idx="2"/>
          </p:nvPr>
        </p:nvSpPr>
        <p:spPr>
          <a:xfrm>
            <a:off x="8422482" y="914401"/>
            <a:ext cx="3428700" cy="57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18415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pt-BR" sz="1800" b="1" i="0" u="sng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pt-BR" sz="1800" b="1" u="sng" dirty="0">
                <a:solidFill>
                  <a:schemeClr val="lt1"/>
                </a:solidFill>
              </a:rPr>
              <a:t>oderes administrativos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Atos regulamentares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hierárquico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disciplinar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de polícia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>
                <a:solidFill>
                  <a:schemeClr val="bg1"/>
                </a:solidFill>
              </a:rPr>
              <a:t>Poder regulamentar</a:t>
            </a:r>
            <a:endParaRPr sz="1800" dirty="0">
              <a:solidFill>
                <a:schemeClr val="bg1"/>
              </a:solidFill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Meios de atuação da polícia administrativa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Deveres administrativos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Uso e abuso de poder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Omissão da Administração ou Silêncio administrativo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Bibliografia</a:t>
            </a:r>
            <a:endParaRPr sz="1800" dirty="0"/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841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7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b="1"/>
              <a:t>Poder regulamentar</a:t>
            </a:r>
            <a:r>
              <a:rPr lang="pt-BR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31"/>
          <p:cNvSpPr txBox="1">
            <a:spLocks noGrp="1"/>
          </p:cNvSpPr>
          <p:nvPr>
            <p:ph type="body" idx="1"/>
          </p:nvPr>
        </p:nvSpPr>
        <p:spPr>
          <a:xfrm>
            <a:off x="838200" y="1371600"/>
            <a:ext cx="7584282" cy="5393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None/>
            </a:pPr>
            <a:endParaRPr sz="11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16764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"/>
              <a:buFont typeface="Arial"/>
              <a:buNone/>
            </a:pPr>
            <a:endParaRPr sz="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16764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"/>
              <a:buFont typeface="Arial"/>
              <a:buNone/>
            </a:pPr>
            <a:endParaRPr sz="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16764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"/>
              <a:buFont typeface="Arial"/>
              <a:buNone/>
            </a:pPr>
            <a:endParaRPr sz="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937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2600"/>
              <a:buChar char="•"/>
            </a:pPr>
            <a:r>
              <a:rPr lang="pt-BR" sz="2600" dirty="0"/>
              <a:t>O poder regulamentar não pode inovar na ordem jurídica, cabendo ao Legislativo essa função</a:t>
            </a:r>
            <a:endParaRPr sz="2600" dirty="0"/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600" dirty="0"/>
          </a:p>
          <a:p>
            <a:pPr marL="457200" marR="0" lvl="0" indent="-3937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2600"/>
              <a:buChar char="•"/>
            </a:pPr>
            <a:r>
              <a:rPr lang="pt-BR" sz="2600" dirty="0"/>
              <a:t>Se houver extrapolação de limites, caberá, nos termos da Constituição (art. 49, V), sua sustação pelo Congresso Nacional, por representar usurpação de competência e abuso de poder. (SANTOS, M. W. B. QUEIROZ, J. E. L., p. 154)         </a:t>
            </a:r>
            <a:endParaRPr sz="2600" dirty="0"/>
          </a:p>
        </p:txBody>
      </p:sp>
      <p:pic>
        <p:nvPicPr>
          <p:cNvPr id="250" name="Google Shape;250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504" y="57151"/>
            <a:ext cx="2497496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251" name="Google Shape;251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31"/>
          <p:cNvSpPr txBox="1">
            <a:spLocks noGrp="1"/>
          </p:cNvSpPr>
          <p:nvPr>
            <p:ph type="body" idx="2"/>
          </p:nvPr>
        </p:nvSpPr>
        <p:spPr>
          <a:xfrm>
            <a:off x="8422482" y="914401"/>
            <a:ext cx="3428700" cy="57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18415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pt-BR" sz="1800" b="1" i="0" u="sng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pt-BR" sz="1800" b="1" u="sng" dirty="0">
                <a:solidFill>
                  <a:schemeClr val="lt1"/>
                </a:solidFill>
              </a:rPr>
              <a:t>oderes administrativos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Atos regulamentares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hierárquico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disciplinar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de polícia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>
                <a:solidFill>
                  <a:schemeClr val="bg1"/>
                </a:solidFill>
              </a:rPr>
              <a:t>Poder regulamentar</a:t>
            </a:r>
            <a:endParaRPr sz="1800" dirty="0">
              <a:solidFill>
                <a:schemeClr val="bg1"/>
              </a:solidFill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Meios de atuação da polícia administrativa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Deveres administrativos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Uso e abuso de poder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Omissão da Administração ou Silêncio administrativo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Bibliografia</a:t>
            </a:r>
            <a:endParaRPr sz="1800" dirty="0"/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841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7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>
            <a:spLocks noGrp="1"/>
          </p:cNvSpPr>
          <p:nvPr>
            <p:ph type="title"/>
          </p:nvPr>
        </p:nvSpPr>
        <p:spPr>
          <a:xfrm>
            <a:off x="914400" y="365125"/>
            <a:ext cx="104394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br>
              <a:rPr lang="pt-BR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BR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pt-BR" b="1"/>
              <a:t>oderes administrativos</a:t>
            </a:r>
            <a:endParaRPr/>
          </a:p>
        </p:txBody>
      </p:sp>
      <p:sp>
        <p:nvSpPr>
          <p:cNvPr id="97" name="Google Shape;97;p14"/>
          <p:cNvSpPr txBox="1">
            <a:spLocks noGrp="1"/>
          </p:cNvSpPr>
          <p:nvPr>
            <p:ph type="body" idx="1"/>
          </p:nvPr>
        </p:nvSpPr>
        <p:spPr>
          <a:xfrm>
            <a:off x="838200" y="1864896"/>
            <a:ext cx="7584282" cy="4900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50" dirty="0"/>
          </a:p>
          <a:p>
            <a:pPr marL="685800" marR="0" lvl="1" indent="-2413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pt-BR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Conceito</a:t>
            </a:r>
            <a:endParaRPr sz="2200" dirty="0"/>
          </a:p>
          <a:p>
            <a:pPr marL="685800" marR="0" lvl="1" indent="-101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2413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pt-BR" sz="2200" dirty="0"/>
              <a:t>Atuação preventiva e coativa para sustentação do Estado Democrático de Direito</a:t>
            </a:r>
            <a:endParaRPr sz="2200" dirty="0"/>
          </a:p>
          <a:p>
            <a:pPr marL="685800" marR="0" lvl="1" indent="-101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2413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pt-BR" sz="2200" dirty="0"/>
              <a:t>Prerrogativas do Poder Público</a:t>
            </a:r>
            <a:endParaRPr sz="2200" dirty="0"/>
          </a:p>
          <a:p>
            <a:pPr marL="685800" marR="0" lvl="0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200" dirty="0"/>
          </a:p>
          <a:p>
            <a:pPr marL="685800" marR="0" lvl="1" indent="-2413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pt-BR" sz="2200" dirty="0"/>
              <a:t>Poder vinculado, discricionário, regulamentar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2"/>
          </p:nvPr>
        </p:nvSpPr>
        <p:spPr>
          <a:xfrm>
            <a:off x="8422482" y="838201"/>
            <a:ext cx="3428700" cy="57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18415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pt-BR" sz="1800" b="1" i="0" u="sng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pt-BR" sz="1800" b="1" u="sng">
                <a:solidFill>
                  <a:schemeClr val="lt1"/>
                </a:solidFill>
              </a:rPr>
              <a:t>oderes administrativos</a:t>
            </a:r>
            <a:endParaRPr sz="180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/>
              <a:t>Atos regulamentares</a:t>
            </a:r>
            <a:endParaRPr sz="180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/>
              <a:t>Poder hierárquico</a:t>
            </a:r>
            <a:endParaRPr sz="180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/>
              <a:t>Poder disciplinar</a:t>
            </a:r>
            <a:endParaRPr sz="180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/>
              <a:t>Poder de polícia</a:t>
            </a:r>
            <a:endParaRPr sz="180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/>
              <a:t>Poder regulamentar</a:t>
            </a:r>
            <a:endParaRPr sz="180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/>
              <a:t>Meios de atuação da polícia administrativa</a:t>
            </a:r>
            <a:endParaRPr sz="180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/>
              <a:t>Deveres administrativos</a:t>
            </a:r>
            <a:endParaRPr sz="180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/>
              <a:t>Uso e abuso de poder</a:t>
            </a:r>
            <a:endParaRPr sz="180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/>
              <a:t>Omissão da Administração ou Silêncio administrativo</a:t>
            </a:r>
            <a:endParaRPr sz="180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/>
              <a:t>Bibliografia</a:t>
            </a:r>
            <a:endParaRPr sz="1800"/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841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9" name="Google Shape;99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504" y="57151"/>
            <a:ext cx="2497496" cy="857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pt-BR" b="1"/>
              <a:t>oder regulamentar</a:t>
            </a:r>
            <a:r>
              <a:rPr lang="pt-BR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p32"/>
          <p:cNvSpPr txBox="1">
            <a:spLocks noGrp="1"/>
          </p:cNvSpPr>
          <p:nvPr>
            <p:ph type="body" idx="1"/>
          </p:nvPr>
        </p:nvSpPr>
        <p:spPr>
          <a:xfrm>
            <a:off x="838200" y="1371600"/>
            <a:ext cx="7584282" cy="5393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"/>
              <a:buFont typeface="Arial"/>
              <a:buNone/>
            </a:pPr>
            <a:endParaRPr sz="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816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"/>
              <a:buFont typeface="Arial"/>
              <a:buNone/>
            </a:pPr>
            <a:endParaRPr sz="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937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</a:pPr>
            <a:r>
              <a:rPr lang="pt-BR" sz="2600" dirty="0"/>
              <a:t>Atos regulamentares de segundo plano, conforme lecionado por Celso Antônio Bandeira de Mello:</a:t>
            </a:r>
            <a:endParaRPr sz="2600" dirty="0"/>
          </a:p>
          <a:p>
            <a:pPr marL="914400" marR="0" lvl="0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1200" dirty="0"/>
          </a:p>
          <a:p>
            <a:pPr marL="457200" marR="0" lvl="0" indent="-3937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</a:pPr>
            <a:r>
              <a:rPr lang="pt-BR" sz="2600" dirty="0"/>
              <a:t>Resoluções</a:t>
            </a:r>
            <a:endParaRPr sz="2600" dirty="0"/>
          </a:p>
          <a:p>
            <a:pPr marL="914400" marR="0" lvl="0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1200" dirty="0"/>
          </a:p>
          <a:p>
            <a:pPr marL="457200" marR="0" lvl="0" indent="-3937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</a:pPr>
            <a:r>
              <a:rPr lang="pt-BR" sz="2600" dirty="0"/>
              <a:t>Instruções</a:t>
            </a:r>
            <a:endParaRPr sz="2600" dirty="0"/>
          </a:p>
          <a:p>
            <a:pPr marL="914400" marR="0" lvl="0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1200" dirty="0"/>
          </a:p>
          <a:p>
            <a:pPr marL="457200" marR="0" lvl="0" indent="-3937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</a:pPr>
            <a:r>
              <a:rPr lang="pt-BR" sz="2600" dirty="0"/>
              <a:t>Portarias</a:t>
            </a:r>
            <a:endParaRPr sz="2600" dirty="0"/>
          </a:p>
          <a:p>
            <a:pPr marL="914400" marR="0" lvl="0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pt-BR" sz="2600" dirty="0"/>
              <a:t> </a:t>
            </a:r>
            <a:endParaRPr sz="2600" dirty="0"/>
          </a:p>
          <a:p>
            <a:pPr marL="457200" marR="0" lvl="0" indent="-3937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</a:pPr>
            <a:r>
              <a:rPr lang="pt-BR" sz="2600" dirty="0"/>
              <a:t>Regimentos ou outros que venham a ser editados pelo Poder Executivo </a:t>
            </a:r>
            <a:endParaRPr sz="2600" dirty="0"/>
          </a:p>
        </p:txBody>
      </p:sp>
      <p:pic>
        <p:nvPicPr>
          <p:cNvPr id="259" name="Google Shape;259;p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504" y="57151"/>
            <a:ext cx="2497496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260" name="Google Shape;260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32"/>
          <p:cNvSpPr txBox="1">
            <a:spLocks noGrp="1"/>
          </p:cNvSpPr>
          <p:nvPr>
            <p:ph type="body" idx="2"/>
          </p:nvPr>
        </p:nvSpPr>
        <p:spPr>
          <a:xfrm>
            <a:off x="8422482" y="914401"/>
            <a:ext cx="3428700" cy="57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18415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pt-BR" sz="1800" b="1" i="0" u="sng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pt-BR" sz="1800" b="1" u="sng" dirty="0">
                <a:solidFill>
                  <a:schemeClr val="lt1"/>
                </a:solidFill>
              </a:rPr>
              <a:t>oderes administrativos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Atos regulamentares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hierárquico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disciplinar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de polícia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>
                <a:solidFill>
                  <a:schemeClr val="bg1"/>
                </a:solidFill>
              </a:rPr>
              <a:t>Poder regulamentar</a:t>
            </a:r>
            <a:endParaRPr sz="1800" dirty="0">
              <a:solidFill>
                <a:schemeClr val="bg1"/>
              </a:solidFill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Meios de atuação da polícia administrativa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Deveres administrativos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Uso e abuso de poder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Omissão da Administração ou Silêncio administrativo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Bibliografia</a:t>
            </a:r>
            <a:endParaRPr sz="1800" dirty="0"/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841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7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3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pt-BR" b="1"/>
              <a:t>oder regulamentar</a:t>
            </a:r>
            <a:r>
              <a:rPr lang="pt-BR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p33"/>
          <p:cNvSpPr txBox="1">
            <a:spLocks noGrp="1"/>
          </p:cNvSpPr>
          <p:nvPr>
            <p:ph type="body" idx="1"/>
          </p:nvPr>
        </p:nvSpPr>
        <p:spPr>
          <a:xfrm>
            <a:off x="838200" y="1371600"/>
            <a:ext cx="7584282" cy="5393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"/>
              <a:buFont typeface="Arial"/>
              <a:buNone/>
            </a:pPr>
            <a:endParaRPr sz="2600"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pt-BR" sz="2600" dirty="0"/>
              <a:t>Regulamentos autônomos:</a:t>
            </a:r>
            <a:endParaRPr sz="2600" dirty="0"/>
          </a:p>
          <a:p>
            <a:pPr marL="685800" marR="0" lvl="0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1200"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pt-BR" sz="2600" dirty="0"/>
              <a:t>Não prendem-se a determinada lei e é utilizado quando se trata da organização e funcionamento da Administração federal</a:t>
            </a:r>
            <a:endParaRPr sz="2600" dirty="0"/>
          </a:p>
          <a:p>
            <a:pPr marL="685800" marR="0" lvl="0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lang="pt-BR" sz="1200" dirty="0"/>
          </a:p>
          <a:p>
            <a:pPr marL="685800" marR="0" lvl="0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1200"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pt-BR" sz="2600" dirty="0"/>
              <a:t>Não devem gerar aumento de despesa ou criação de órgãos públicos</a:t>
            </a:r>
            <a:endParaRPr sz="2600" dirty="0"/>
          </a:p>
          <a:p>
            <a:pPr marL="685800" marR="0" lvl="0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lang="pt-BR" sz="1200" dirty="0"/>
          </a:p>
          <a:p>
            <a:pPr marL="685800" marR="0" lvl="0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1200"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pt-BR" sz="2600" dirty="0"/>
              <a:t>Extinção de funções ou cargos públicos, se estes estiverem vagos</a:t>
            </a:r>
            <a:endParaRPr sz="2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635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endParaRPr sz="2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635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endParaRPr sz="2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None/>
            </a:pPr>
            <a:endParaRPr sz="11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None/>
            </a:pPr>
            <a:endParaRPr sz="11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8" name="Google Shape;268;p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504" y="57151"/>
            <a:ext cx="2497496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269" name="Google Shape;269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21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p33"/>
          <p:cNvSpPr txBox="1">
            <a:spLocks noGrp="1"/>
          </p:cNvSpPr>
          <p:nvPr>
            <p:ph type="body" idx="2"/>
          </p:nvPr>
        </p:nvSpPr>
        <p:spPr>
          <a:xfrm>
            <a:off x="8422482" y="914401"/>
            <a:ext cx="3428700" cy="57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18415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pt-BR" sz="1800" b="1" i="0" u="sng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pt-BR" sz="1800" b="1" u="sng" dirty="0">
                <a:solidFill>
                  <a:schemeClr val="lt1"/>
                </a:solidFill>
              </a:rPr>
              <a:t>oderes administrativos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Atos regulamentares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hierárquico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disciplinar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de polícia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>
                <a:solidFill>
                  <a:schemeClr val="bg1"/>
                </a:solidFill>
              </a:rPr>
              <a:t>Poder regulamentar</a:t>
            </a:r>
            <a:endParaRPr sz="1800" dirty="0">
              <a:solidFill>
                <a:schemeClr val="bg1"/>
              </a:solidFill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Meios de atuação da polícia administrativa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Deveres administrativos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Uso e abuso de poder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Omissão da Administração ou Silêncio administrativo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Bibliografia</a:t>
            </a:r>
            <a:endParaRPr sz="1800" dirty="0"/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841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7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b="1"/>
              <a:t>Poder regulamentar</a:t>
            </a:r>
            <a:r>
              <a:rPr lang="pt-BR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p34"/>
          <p:cNvSpPr txBox="1">
            <a:spLocks noGrp="1"/>
          </p:cNvSpPr>
          <p:nvPr>
            <p:ph type="body" idx="1"/>
          </p:nvPr>
        </p:nvSpPr>
        <p:spPr>
          <a:xfrm>
            <a:off x="838200" y="1371600"/>
            <a:ext cx="7584282" cy="5393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None/>
            </a:pPr>
            <a:endParaRPr sz="11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16764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"/>
              <a:buFont typeface="Arial"/>
              <a:buNone/>
            </a:pPr>
            <a:endParaRPr sz="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16764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"/>
              <a:buFont typeface="Arial"/>
              <a:buNone/>
            </a:pPr>
            <a:endParaRPr sz="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pt-BR" sz="2600" b="1" dirty="0"/>
              <a:t> </a:t>
            </a:r>
            <a:r>
              <a:rPr lang="pt-BR" sz="2600" dirty="0"/>
              <a:t>Regulamentação versus Regulação</a:t>
            </a:r>
            <a:endParaRPr sz="2600" dirty="0"/>
          </a:p>
          <a:p>
            <a:pPr marL="685800" marR="0" lvl="0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600"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pt-BR" sz="2600" dirty="0"/>
              <a:t>Estado como agente normativo x Estado como agente regulador da atividade econômica</a:t>
            </a:r>
            <a:endParaRPr sz="2600" dirty="0"/>
          </a:p>
          <a:p>
            <a:pPr marL="685800" marR="0" lvl="0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600"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pt-BR" sz="2600" dirty="0"/>
              <a:t>As agências reguladoras exercitam o poder normativa; todavia, um poder diverso do regulamentar ou legislativo, há um poder normativo regulatório. (SANTOS, M. W. B. QUEIROZ, J. E. L., p. 154)</a:t>
            </a:r>
            <a:endParaRPr sz="2600" dirty="0"/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None/>
            </a:pPr>
            <a:endParaRPr sz="11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None/>
            </a:pPr>
            <a:endParaRPr sz="11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7" name="Google Shape;277;p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504" y="57151"/>
            <a:ext cx="2497496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278" name="Google Shape;278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22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Google Shape;279;p34"/>
          <p:cNvSpPr txBox="1">
            <a:spLocks noGrp="1"/>
          </p:cNvSpPr>
          <p:nvPr>
            <p:ph type="body" idx="2"/>
          </p:nvPr>
        </p:nvSpPr>
        <p:spPr>
          <a:xfrm>
            <a:off x="8422482" y="914401"/>
            <a:ext cx="3428700" cy="57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18415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pt-BR" sz="1800" b="1" i="0" u="sng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pt-BR" sz="1800" b="1" u="sng" dirty="0">
                <a:solidFill>
                  <a:schemeClr val="lt1"/>
                </a:solidFill>
              </a:rPr>
              <a:t>oderes administrativos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Atos regulamentares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hierárquico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disciplinar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de polícia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>
                <a:solidFill>
                  <a:schemeClr val="bg1"/>
                </a:solidFill>
              </a:rPr>
              <a:t>Poder regulamentar</a:t>
            </a:r>
            <a:endParaRPr sz="1800" dirty="0">
              <a:solidFill>
                <a:schemeClr val="bg1"/>
              </a:solidFill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Meios de atuação da polícia administrativa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Deveres administrativos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Uso e abuso de poder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Omissão da Administração ou Silêncio administrativo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Bibliografia</a:t>
            </a:r>
            <a:endParaRPr sz="1800" dirty="0"/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841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7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3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pt-BR" b="1"/>
              <a:t>oder regulamentar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Google Shape;285;p35"/>
          <p:cNvSpPr txBox="1">
            <a:spLocks noGrp="1"/>
          </p:cNvSpPr>
          <p:nvPr>
            <p:ph type="body" idx="1"/>
          </p:nvPr>
        </p:nvSpPr>
        <p:spPr>
          <a:xfrm>
            <a:off x="838200" y="1371600"/>
            <a:ext cx="7584282" cy="5393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10"/>
              <a:buFont typeface="Arial"/>
              <a:buNone/>
            </a:pPr>
            <a:endParaRPr sz="91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179069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80"/>
              <a:buFont typeface="Arial"/>
              <a:buNone/>
            </a:pPr>
            <a:endParaRPr sz="78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179069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80"/>
              <a:buFont typeface="Arial"/>
              <a:buNone/>
            </a:pPr>
            <a:endParaRPr sz="78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179069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80"/>
              <a:buFont typeface="Arial"/>
              <a:buNone/>
            </a:pPr>
            <a:endParaRPr sz="780"/>
          </a:p>
          <a:p>
            <a:pPr marL="685800" marR="0" lvl="1" indent="-179069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80"/>
              <a:buFont typeface="Arial"/>
              <a:buNone/>
            </a:pPr>
            <a:endParaRPr sz="780"/>
          </a:p>
          <a:p>
            <a:pPr marL="685800" marR="0" lvl="1" indent="-259587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pt-BR" sz="2600"/>
              <a:t>“Hierarquia permite o escalonamento de departamentos, secretarias, órgãos e internamente, entre os funcionários públicos, para que, por meio de uma relação de sujeição, a Administração possa atingir seus objetivos.” (SANTOS, M. W. B. QUEIROZ, J. E. L., p. 156).</a:t>
            </a:r>
            <a:endParaRPr sz="2600"/>
          </a:p>
          <a:p>
            <a:pPr marL="914400" marR="0" lvl="2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12"/>
              <a:buFont typeface="Arial"/>
              <a:buNone/>
            </a:pPr>
            <a:endParaRPr sz="211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12"/>
              <a:buFont typeface="Arial"/>
              <a:buNone/>
            </a:pPr>
            <a:r>
              <a:rPr lang="pt-BR" sz="21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/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10"/>
              <a:buFont typeface="Arial"/>
              <a:buNone/>
            </a:pPr>
            <a:endParaRPr sz="91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10"/>
              <a:buFont typeface="Arial"/>
              <a:buNone/>
            </a:pPr>
            <a:endParaRPr sz="91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6" name="Google Shape;286;p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504" y="57151"/>
            <a:ext cx="2497496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287" name="Google Shape;287;p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23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p35"/>
          <p:cNvSpPr txBox="1">
            <a:spLocks noGrp="1"/>
          </p:cNvSpPr>
          <p:nvPr>
            <p:ph type="body" idx="2"/>
          </p:nvPr>
        </p:nvSpPr>
        <p:spPr>
          <a:xfrm>
            <a:off x="8422482" y="914401"/>
            <a:ext cx="3428700" cy="57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18415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pt-BR" sz="1800" b="1" i="0" u="sng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pt-BR" sz="1800" b="1" u="sng" dirty="0">
                <a:solidFill>
                  <a:schemeClr val="lt1"/>
                </a:solidFill>
              </a:rPr>
              <a:t>oderes administrativos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Atos regulamentares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hierárquico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disciplinar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de polícia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>
                <a:solidFill>
                  <a:schemeClr val="bg1"/>
                </a:solidFill>
              </a:rPr>
              <a:t>Poder regulamentar</a:t>
            </a:r>
            <a:endParaRPr sz="1800" dirty="0">
              <a:solidFill>
                <a:schemeClr val="bg1"/>
              </a:solidFill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Meios de atuação da polícia administrativa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Deveres administrativos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Uso e abuso de poder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Omissão da Administração ou Silêncio administrativo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Bibliografia</a:t>
            </a:r>
            <a:endParaRPr sz="1800" dirty="0"/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841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7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3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b="1"/>
              <a:t>Poder regulamentar</a:t>
            </a:r>
            <a:r>
              <a:rPr lang="pt-BR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4" name="Google Shape;294;p36"/>
          <p:cNvSpPr txBox="1">
            <a:spLocks noGrp="1"/>
          </p:cNvSpPr>
          <p:nvPr>
            <p:ph type="body" idx="1"/>
          </p:nvPr>
        </p:nvSpPr>
        <p:spPr>
          <a:xfrm>
            <a:off x="838200" y="1371600"/>
            <a:ext cx="7584282" cy="5393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"/>
              <a:buFont typeface="Arial"/>
              <a:buNone/>
            </a:pPr>
            <a:endParaRPr sz="960" dirty="0"/>
          </a:p>
          <a:p>
            <a:pPr marL="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"/>
              <a:buFont typeface="Arial"/>
              <a:buNone/>
            </a:pPr>
            <a:endParaRPr sz="960" dirty="0"/>
          </a:p>
          <a:p>
            <a:pPr marL="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"/>
              <a:buFont typeface="Arial"/>
              <a:buNone/>
            </a:pPr>
            <a:endParaRPr sz="960" dirty="0"/>
          </a:p>
          <a:p>
            <a:pPr marL="457200" lvl="0" indent="-3937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pt-BR" sz="2600" dirty="0"/>
              <a:t>"Além de impor limites e regrar a convivência em sociedade, ela deve caminhar no sentido de atender aos reclamos da sociedade atual, pois o Estado está se projetando inevitavelmente à promoção da Administração Pública Consensual." (SANTOS, M. W. B. QUEIROZ, J. E. L., p. 154)</a:t>
            </a:r>
            <a:endParaRPr sz="2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None/>
            </a:pPr>
            <a:endParaRPr sz="11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None/>
            </a:pPr>
            <a:endParaRPr sz="11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5" name="Google Shape;295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504" y="57151"/>
            <a:ext cx="2497496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296" name="Google Shape;296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24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p36"/>
          <p:cNvSpPr txBox="1">
            <a:spLocks noGrp="1"/>
          </p:cNvSpPr>
          <p:nvPr>
            <p:ph type="body" idx="2"/>
          </p:nvPr>
        </p:nvSpPr>
        <p:spPr>
          <a:xfrm>
            <a:off x="8422482" y="914401"/>
            <a:ext cx="3428700" cy="57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18415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pt-BR" sz="1800" b="1" i="0" u="sng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pt-BR" sz="1800" b="1" u="sng" dirty="0">
                <a:solidFill>
                  <a:schemeClr val="lt1"/>
                </a:solidFill>
              </a:rPr>
              <a:t>oderes administrativos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Atos regulamentares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hierárquico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disciplinar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de polícia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>
                <a:solidFill>
                  <a:schemeClr val="bg1"/>
                </a:solidFill>
              </a:rPr>
              <a:t>Poder regulamentar</a:t>
            </a:r>
            <a:endParaRPr sz="1800" dirty="0">
              <a:solidFill>
                <a:schemeClr val="bg1"/>
              </a:solidFill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Meios de atuação da polícia administrativa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Deveres administrativos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Uso e abuso de poder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Omissão da Administração ou Silêncio administrativo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Bibliografia</a:t>
            </a:r>
            <a:endParaRPr sz="1800" dirty="0"/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841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7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pt-BR" b="1"/>
              <a:t>oder regulamentar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Google Shape;303;p37"/>
          <p:cNvSpPr txBox="1">
            <a:spLocks noGrp="1"/>
          </p:cNvSpPr>
          <p:nvPr>
            <p:ph type="body" idx="1"/>
          </p:nvPr>
        </p:nvSpPr>
        <p:spPr>
          <a:xfrm>
            <a:off x="489850" y="1464600"/>
            <a:ext cx="7584300" cy="53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80"/>
              <a:buFont typeface="Arial"/>
              <a:buNone/>
            </a:pPr>
            <a:endParaRPr sz="2600" dirty="0"/>
          </a:p>
          <a:p>
            <a:pPr marL="685800" lvl="1" indent="-165100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pt-BR" sz="2600" dirty="0"/>
              <a:t> "(...) antes de reprimir, limitar, sancionar alguma atividade, primeiramente vise orientar a sociedade no sentido de mostrar suas deficiências para que os próprios responsáveis, em um momento inicial, busquem soluções para os problemas. O Estado só deve reprimir se entender não ser cabível solucionar as questões de maneira diversa." (SANTOS, M. W. B. QUEIROZ, J. E. L., p. 154)</a:t>
            </a:r>
            <a:endParaRPr sz="2600" dirty="0"/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10"/>
              <a:buFont typeface="Arial"/>
              <a:buNone/>
            </a:pPr>
            <a:endParaRPr sz="2600" i="0" u="none" strike="noStrike" cap="none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10"/>
              <a:buFont typeface="Arial"/>
              <a:buNone/>
            </a:pPr>
            <a:endParaRPr sz="91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4" name="Google Shape;304;p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504" y="57151"/>
            <a:ext cx="2497496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305" name="Google Shape;305;p3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25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p37"/>
          <p:cNvSpPr txBox="1">
            <a:spLocks noGrp="1"/>
          </p:cNvSpPr>
          <p:nvPr>
            <p:ph type="body" idx="2"/>
          </p:nvPr>
        </p:nvSpPr>
        <p:spPr>
          <a:xfrm>
            <a:off x="8422482" y="914401"/>
            <a:ext cx="3428700" cy="57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18415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pt-BR" sz="1800" b="1" i="0" u="sng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pt-BR" sz="1800" b="1" u="sng" dirty="0">
                <a:solidFill>
                  <a:schemeClr val="lt1"/>
                </a:solidFill>
              </a:rPr>
              <a:t>oderes administrativos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Atos regulamentares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hierárquico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disciplinar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de polícia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>
                <a:solidFill>
                  <a:schemeClr val="bg1"/>
                </a:solidFill>
              </a:rPr>
              <a:t>Poder regulamentar</a:t>
            </a:r>
            <a:endParaRPr sz="1800" dirty="0">
              <a:solidFill>
                <a:schemeClr val="bg1"/>
              </a:solidFill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Meios de atuação da polícia administrativa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Deveres administrativos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Uso e abuso de poder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Omissão da Administração ou Silêncio administrativo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Bibliografia</a:t>
            </a:r>
            <a:endParaRPr sz="1800" dirty="0"/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841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7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3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b="1"/>
              <a:t>Poder regulamentar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2" name="Google Shape;312;p38"/>
          <p:cNvSpPr txBox="1">
            <a:spLocks noGrp="1"/>
          </p:cNvSpPr>
          <p:nvPr>
            <p:ph type="body" idx="1"/>
          </p:nvPr>
        </p:nvSpPr>
        <p:spPr>
          <a:xfrm>
            <a:off x="601875" y="1371600"/>
            <a:ext cx="7820700" cy="53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None/>
            </a:pPr>
            <a:endParaRPr sz="11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16764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"/>
              <a:buFont typeface="Arial"/>
              <a:buNone/>
            </a:pPr>
            <a:endParaRPr sz="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816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"/>
              <a:buFont typeface="Arial"/>
              <a:buNone/>
            </a:pPr>
            <a:endParaRPr sz="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20574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pt-BR" sz="2600" dirty="0"/>
              <a:t> Órgãos que atuam com características reguladoras:</a:t>
            </a:r>
            <a:endParaRPr sz="2600" dirty="0"/>
          </a:p>
          <a:p>
            <a:pPr marL="685800" marR="0" lvl="0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1200" dirty="0"/>
          </a:p>
          <a:p>
            <a:pPr marL="685800" marR="0" lvl="1" indent="-20574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pt-BR" sz="2600" dirty="0"/>
              <a:t>Conselho Administrativo de Defesa Econômica  CADE</a:t>
            </a:r>
            <a:endParaRPr sz="2600" dirty="0"/>
          </a:p>
          <a:p>
            <a:pPr marL="685800" marR="0" lvl="0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1200" dirty="0"/>
          </a:p>
          <a:p>
            <a:pPr marL="685800" marR="0" lvl="1" indent="-20574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pt-BR" sz="2600" dirty="0"/>
              <a:t>Banco Central - BC</a:t>
            </a:r>
            <a:endParaRPr sz="2600" dirty="0"/>
          </a:p>
          <a:p>
            <a:pPr marL="685800" marR="0" lvl="0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1200" dirty="0"/>
          </a:p>
          <a:p>
            <a:pPr marL="685800" marR="0" lvl="1" indent="-20574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pt-BR" sz="2600" dirty="0"/>
              <a:t>Algumas secretarias vinculadas aos Ministérios</a:t>
            </a:r>
            <a:endParaRPr sz="2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endParaRPr sz="2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lang="pt-BR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dirty="0"/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None/>
            </a:pPr>
            <a:endParaRPr sz="11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None/>
            </a:pPr>
            <a:endParaRPr sz="11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3" name="Google Shape;313;p3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504" y="57151"/>
            <a:ext cx="2497496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314" name="Google Shape;314;p3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26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5" name="Google Shape;315;p38"/>
          <p:cNvSpPr txBox="1">
            <a:spLocks noGrp="1"/>
          </p:cNvSpPr>
          <p:nvPr>
            <p:ph type="body" idx="2"/>
          </p:nvPr>
        </p:nvSpPr>
        <p:spPr>
          <a:xfrm>
            <a:off x="8422482" y="914401"/>
            <a:ext cx="3428700" cy="57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18415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pt-BR" sz="1800" b="1" i="0" u="sng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pt-BR" sz="1800" b="1" u="sng" dirty="0">
                <a:solidFill>
                  <a:schemeClr val="lt1"/>
                </a:solidFill>
              </a:rPr>
              <a:t>oderes administrativos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Atos regulamentares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hierárquico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disciplinar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de polícia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>
                <a:solidFill>
                  <a:schemeClr val="bg1"/>
                </a:solidFill>
              </a:rPr>
              <a:t>Poder regulamentar</a:t>
            </a:r>
            <a:endParaRPr sz="1800" dirty="0">
              <a:solidFill>
                <a:schemeClr val="bg1"/>
              </a:solidFill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Meios de atuação da polícia administrativa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Deveres administrativos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Uso e abuso de poder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Omissão da Administração ou Silêncio administrativo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Bibliografia</a:t>
            </a:r>
            <a:endParaRPr sz="1800" dirty="0"/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841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7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3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80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b="1"/>
              <a:t>Meios de atuação da </a:t>
            </a:r>
            <a:endParaRPr b="1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b="1"/>
              <a:t>polícia administrativa</a:t>
            </a:r>
            <a:r>
              <a:rPr lang="pt-BR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1" name="Google Shape;321;p39"/>
          <p:cNvSpPr txBox="1">
            <a:spLocks noGrp="1"/>
          </p:cNvSpPr>
          <p:nvPr>
            <p:ph type="body" idx="1"/>
          </p:nvPr>
        </p:nvSpPr>
        <p:spPr>
          <a:xfrm>
            <a:off x="838200" y="1371600"/>
            <a:ext cx="7584282" cy="5393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7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1905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endParaRPr sz="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1905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endParaRPr sz="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1905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endParaRPr sz="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0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400" b="1" dirty="0"/>
          </a:p>
          <a:p>
            <a:pPr marL="457200" lvl="0" indent="-3937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pt-BR" sz="2600" dirty="0"/>
              <a:t>Atos normativos em geral: decretos, resoluções, portarias, instruções</a:t>
            </a:r>
            <a:endParaRPr sz="2600" dirty="0"/>
          </a:p>
          <a:p>
            <a:pPr marL="457200" lvl="0" indent="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200" dirty="0"/>
          </a:p>
          <a:p>
            <a:pPr marL="457200" lvl="0" indent="-3937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600"/>
              <a:buChar char="•"/>
            </a:pPr>
            <a:r>
              <a:rPr lang="pt-BR" sz="2600" dirty="0"/>
              <a:t>Atos administrativos de operações materiais de aplicação da lei ao caso concreto: medidas preventivas de fiscalização, vistoria, ordem, notificação, autorização, licença</a:t>
            </a:r>
            <a:r>
              <a:rPr lang="pt-BR" sz="2600" i="0" u="none" strike="noStrike" cap="none" dirty="0">
                <a:solidFill>
                  <a:schemeClr val="dk1"/>
                </a:solidFill>
              </a:rPr>
              <a:t>	</a:t>
            </a:r>
            <a:endParaRPr sz="2600" dirty="0"/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7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7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22" name="Google Shape;322;p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504" y="57151"/>
            <a:ext cx="2497496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323" name="Google Shape;323;p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27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4" name="Google Shape;324;p39"/>
          <p:cNvSpPr txBox="1">
            <a:spLocks noGrp="1"/>
          </p:cNvSpPr>
          <p:nvPr>
            <p:ph type="body" idx="2"/>
          </p:nvPr>
        </p:nvSpPr>
        <p:spPr>
          <a:xfrm>
            <a:off x="8422482" y="914401"/>
            <a:ext cx="3428700" cy="57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18415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pt-BR" sz="1800" b="1" i="0" u="sng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pt-BR" sz="1800" b="1" u="sng" dirty="0">
                <a:solidFill>
                  <a:schemeClr val="lt1"/>
                </a:solidFill>
              </a:rPr>
              <a:t>oderes administrativos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Atos regulamentares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hierárquico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disciplinar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de polícia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regulamentar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>
                <a:solidFill>
                  <a:schemeClr val="bg1"/>
                </a:solidFill>
              </a:rPr>
              <a:t>Meios de atuação da polícia administrativa</a:t>
            </a:r>
            <a:endParaRPr sz="1800" dirty="0">
              <a:solidFill>
                <a:schemeClr val="bg1"/>
              </a:solidFill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Deveres administrativos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Uso e abuso de poder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Omissão da Administração ou Silêncio administrativo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Bibliografia</a:t>
            </a:r>
            <a:endParaRPr sz="1800" dirty="0"/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841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7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4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b="1"/>
              <a:t>Meios de atuação da </a:t>
            </a:r>
            <a:endParaRPr b="1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b="1"/>
              <a:t>polícia administrativa</a:t>
            </a:r>
            <a:r>
              <a:rPr lang="pt-BR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0" name="Google Shape;330;p40"/>
          <p:cNvSpPr txBox="1">
            <a:spLocks noGrp="1"/>
          </p:cNvSpPr>
          <p:nvPr>
            <p:ph type="body" idx="1"/>
          </p:nvPr>
        </p:nvSpPr>
        <p:spPr>
          <a:xfrm>
            <a:off x="838200" y="1371600"/>
            <a:ext cx="7584282" cy="5393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7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1905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endParaRPr sz="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1905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endParaRPr sz="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1905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endParaRPr sz="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dirty="0"/>
              <a:t>Atos administrativos coercitivos</a:t>
            </a:r>
            <a:endParaRPr dirty="0"/>
          </a:p>
          <a:p>
            <a:pPr marL="0" marR="0" lvl="0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lang="pt-BR" sz="1200" b="1" dirty="0"/>
          </a:p>
          <a:p>
            <a:pPr marL="0" marR="0" lvl="0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1200" b="1"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600" dirty="0"/>
              <a:t>Razoabilidade e proporcionalidade</a:t>
            </a:r>
            <a:endParaRPr sz="2600" dirty="0"/>
          </a:p>
          <a:p>
            <a:pPr marL="685800" marR="0" lvl="0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lang="pt-BR" sz="1200" dirty="0"/>
          </a:p>
          <a:p>
            <a:pPr marL="685800" marR="0" lvl="0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1200"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600" dirty="0"/>
              <a:t>Adoção de medidas necessárias e embasadas em lei</a:t>
            </a:r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1200"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600" dirty="0"/>
              <a:t>Negação do particular em cumprir a medida enseja no uso da força pública, se necessário</a:t>
            </a:r>
            <a:endParaRPr sz="2600" dirty="0"/>
          </a:p>
          <a:p>
            <a:pPr marL="685800" marR="0" lvl="0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lang="pt-BR" sz="1200" dirty="0"/>
          </a:p>
          <a:p>
            <a:pPr marL="685800" marR="0" lvl="0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1200"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600" dirty="0"/>
              <a:t>Atos administrativos com </a:t>
            </a:r>
            <a:r>
              <a:rPr lang="pt-BR" sz="2600" dirty="0" err="1"/>
              <a:t>autoexecutoriedade</a:t>
            </a:r>
            <a:endParaRPr sz="2600" b="1" dirty="0"/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</a:pPr>
            <a:r>
              <a:rPr lang="pt-BR" sz="1625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dirty="0"/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7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7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1" name="Google Shape;331;p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504" y="57151"/>
            <a:ext cx="2497496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332" name="Google Shape;332;p4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28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3" name="Google Shape;333;p40"/>
          <p:cNvSpPr txBox="1">
            <a:spLocks noGrp="1"/>
          </p:cNvSpPr>
          <p:nvPr>
            <p:ph type="body" idx="2"/>
          </p:nvPr>
        </p:nvSpPr>
        <p:spPr>
          <a:xfrm>
            <a:off x="8422482" y="914401"/>
            <a:ext cx="3428700" cy="57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18415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pt-BR" sz="1800" b="1" i="0" u="sng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pt-BR" sz="1800" b="1" u="sng" dirty="0">
                <a:solidFill>
                  <a:schemeClr val="lt1"/>
                </a:solidFill>
              </a:rPr>
              <a:t>oderes administrativos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Atos regulamentares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hierárquico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disciplinar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de polícia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regulamentar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>
                <a:solidFill>
                  <a:schemeClr val="bg1"/>
                </a:solidFill>
              </a:rPr>
              <a:t>Meios de atuação da polícia administrativa</a:t>
            </a:r>
            <a:endParaRPr sz="1800" dirty="0">
              <a:solidFill>
                <a:schemeClr val="bg1"/>
              </a:solidFill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Deveres administrativos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Uso e abuso de poder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Omissão da Administração ou Silêncio administrativo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Bibliografia</a:t>
            </a:r>
            <a:endParaRPr sz="1800" dirty="0"/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841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7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4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b="1"/>
              <a:t>Deveres administrativos</a:t>
            </a:r>
            <a:r>
              <a:rPr lang="pt-BR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9" name="Google Shape;339;p41"/>
          <p:cNvSpPr txBox="1">
            <a:spLocks noGrp="1"/>
          </p:cNvSpPr>
          <p:nvPr>
            <p:ph type="body" idx="1"/>
          </p:nvPr>
        </p:nvSpPr>
        <p:spPr>
          <a:xfrm>
            <a:off x="838200" y="1371600"/>
            <a:ext cx="7584282" cy="5393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3120" dirty="0"/>
          </a:p>
          <a:p>
            <a:pPr marL="914400" marR="0" lvl="0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1200" dirty="0"/>
          </a:p>
          <a:p>
            <a:pPr marL="457200" marR="0" lvl="0" indent="-3937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pt-BR" sz="2600" dirty="0">
                <a:latin typeface="Arial"/>
                <a:ea typeface="Arial"/>
                <a:cs typeface="Arial"/>
                <a:sym typeface="Arial"/>
              </a:rPr>
              <a:t>São irrenunciáveis</a:t>
            </a:r>
            <a:endParaRPr sz="2600" dirty="0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600" dirty="0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937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pt-BR" sz="2600" dirty="0">
                <a:latin typeface="Arial"/>
                <a:ea typeface="Arial"/>
                <a:cs typeface="Arial"/>
                <a:sym typeface="Arial"/>
              </a:rPr>
              <a:t>Devem ser obrigatoriamente exercido pelos titulares</a:t>
            </a:r>
            <a:endParaRPr sz="2600" dirty="0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600" dirty="0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937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pt-BR" sz="2600" dirty="0">
                <a:latin typeface="Arial"/>
                <a:ea typeface="Arial"/>
                <a:cs typeface="Arial"/>
                <a:sym typeface="Arial"/>
              </a:rPr>
              <a:t>Impõem o exercício e veda a inércia</a:t>
            </a:r>
            <a:endParaRPr sz="2600" dirty="0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600" dirty="0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937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pt-BR" sz="2600" dirty="0">
                <a:latin typeface="Arial"/>
                <a:ea typeface="Arial"/>
                <a:cs typeface="Arial"/>
                <a:sym typeface="Arial"/>
              </a:rPr>
              <a:t>O agente público deve atuar segundo os princípios da Administração Pública</a:t>
            </a:r>
            <a:endParaRPr sz="2600" dirty="0"/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10"/>
              <a:buFont typeface="Arial"/>
              <a:buNone/>
            </a:pPr>
            <a:endParaRPr sz="91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10"/>
              <a:buFont typeface="Arial"/>
              <a:buNone/>
            </a:pPr>
            <a:endParaRPr sz="91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40" name="Google Shape;340;p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504" y="57151"/>
            <a:ext cx="2497496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29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2" name="Google Shape;342;p41"/>
          <p:cNvSpPr txBox="1">
            <a:spLocks noGrp="1"/>
          </p:cNvSpPr>
          <p:nvPr>
            <p:ph type="body" idx="2"/>
          </p:nvPr>
        </p:nvSpPr>
        <p:spPr>
          <a:xfrm>
            <a:off x="8422482" y="914401"/>
            <a:ext cx="3428700" cy="57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18415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pt-BR" sz="1800" b="1" i="0" u="sng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pt-BR" sz="1800" b="1" u="sng" dirty="0">
                <a:solidFill>
                  <a:schemeClr val="lt1"/>
                </a:solidFill>
              </a:rPr>
              <a:t>oderes administrativos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Atos regulamentares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hierárquico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disciplinar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de polícia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regulamentar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>
                <a:solidFill>
                  <a:schemeClr val="tx1"/>
                </a:solidFill>
              </a:rPr>
              <a:t>Meios de atuação da polícia administrativa</a:t>
            </a:r>
            <a:endParaRPr sz="1800" dirty="0">
              <a:solidFill>
                <a:schemeClr val="tx1"/>
              </a:solidFill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>
                <a:solidFill>
                  <a:schemeClr val="bg1"/>
                </a:solidFill>
              </a:rPr>
              <a:t>Deveres administrativos</a:t>
            </a:r>
            <a:endParaRPr sz="1800" dirty="0">
              <a:solidFill>
                <a:schemeClr val="bg1"/>
              </a:solidFill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Uso e abuso de poder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Omissão da Administração ou Silêncio administrativo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Bibliografia</a:t>
            </a:r>
            <a:endParaRPr sz="1800" dirty="0"/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841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7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title"/>
          </p:nvPr>
        </p:nvSpPr>
        <p:spPr>
          <a:xfrm>
            <a:off x="914400" y="365125"/>
            <a:ext cx="104394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b="1"/>
              <a:t>Poderes administrativos</a:t>
            </a:r>
            <a:endParaRPr b="1"/>
          </a:p>
        </p:txBody>
      </p:sp>
      <p:sp>
        <p:nvSpPr>
          <p:cNvPr id="105" name="Google Shape;105;p15"/>
          <p:cNvSpPr txBox="1">
            <a:spLocks noGrp="1"/>
          </p:cNvSpPr>
          <p:nvPr>
            <p:ph type="body" idx="1"/>
          </p:nvPr>
        </p:nvSpPr>
        <p:spPr>
          <a:xfrm>
            <a:off x="838200" y="1864896"/>
            <a:ext cx="7584282" cy="4900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pt-BR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sz="2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pt-BR" sz="2600" dirty="0"/>
              <a:t>Poder vinculado</a:t>
            </a:r>
            <a:endParaRPr sz="2600" dirty="0"/>
          </a:p>
          <a:p>
            <a:pPr marL="685800" marR="0" lvl="0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1200"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pt-BR" sz="2600" dirty="0"/>
              <a:t>Estrita legalidade do ato</a:t>
            </a:r>
            <a:endParaRPr sz="2600" dirty="0"/>
          </a:p>
          <a:p>
            <a:pPr marL="685800" marR="0" lvl="0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1200"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pt-BR" sz="2600" dirty="0"/>
              <a:t>Não há margem de discricionariedade na ação do agente</a:t>
            </a:r>
            <a:endParaRPr sz="2600" dirty="0"/>
          </a:p>
          <a:p>
            <a:pPr marL="685800" marR="0" lvl="0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1200"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pt-BR" sz="2600" dirty="0"/>
              <a:t>Adstrito aos requisitos da norma legal que atribuiu a prática do ato</a:t>
            </a:r>
            <a:endParaRPr sz="2600" dirty="0"/>
          </a:p>
          <a:p>
            <a:pPr marL="685800" marR="0" lvl="0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1200"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pt-BR" sz="2600" dirty="0"/>
              <a:t>Nulidade do ato administrativo</a:t>
            </a:r>
            <a:endParaRPr sz="2600" dirty="0"/>
          </a:p>
          <a:p>
            <a:pPr marL="685800" marR="0" lvl="0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pt-BR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dirty="0"/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None/>
            </a:pPr>
            <a:endParaRPr sz="11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6" name="Google Shape;106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504" y="57151"/>
            <a:ext cx="2497496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5"/>
          <p:cNvSpPr txBox="1">
            <a:spLocks noGrp="1"/>
          </p:cNvSpPr>
          <p:nvPr>
            <p:ph type="body" idx="2"/>
          </p:nvPr>
        </p:nvSpPr>
        <p:spPr>
          <a:xfrm>
            <a:off x="8422482" y="914401"/>
            <a:ext cx="3428700" cy="57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4450" marR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pt-BR" sz="1800" b="1" i="0" u="sng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pt-BR" sz="1800" b="1" u="sng">
                <a:solidFill>
                  <a:schemeClr val="lt1"/>
                </a:solidFill>
              </a:rPr>
              <a:t>oderes administrativos</a:t>
            </a:r>
            <a:endParaRPr sz="180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/>
              <a:t>Atos regulamentares</a:t>
            </a:r>
            <a:endParaRPr sz="180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/>
              <a:t>Poder hierárquico</a:t>
            </a:r>
            <a:endParaRPr sz="180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/>
              <a:t>Poder disciplinar</a:t>
            </a:r>
            <a:endParaRPr sz="180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/>
              <a:t>Poder de polícia</a:t>
            </a:r>
            <a:endParaRPr sz="180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/>
              <a:t>Poder regulamentar</a:t>
            </a:r>
            <a:endParaRPr sz="180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/>
              <a:t>Meios de atuação da polícia administrativa</a:t>
            </a:r>
            <a:endParaRPr sz="180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/>
              <a:t>Deveres administrativos</a:t>
            </a:r>
            <a:endParaRPr sz="180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/>
              <a:t>Uso e abuso de poder</a:t>
            </a:r>
            <a:endParaRPr sz="180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/>
              <a:t>Omissão da Administração ou Silêncio administrativo</a:t>
            </a:r>
            <a:endParaRPr sz="180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/>
              <a:t>Bibliografia</a:t>
            </a:r>
            <a:endParaRPr sz="1800"/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841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4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b="1"/>
              <a:t>Uso e Abuso de Poder</a:t>
            </a:r>
            <a:r>
              <a:rPr lang="pt-BR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8" name="Google Shape;348;p42"/>
          <p:cNvSpPr txBox="1">
            <a:spLocks noGrp="1"/>
          </p:cNvSpPr>
          <p:nvPr>
            <p:ph type="body" idx="1"/>
          </p:nvPr>
        </p:nvSpPr>
        <p:spPr>
          <a:xfrm>
            <a:off x="838200" y="1371600"/>
            <a:ext cx="7584282" cy="5393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7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1905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endParaRPr sz="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1905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endParaRPr sz="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762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600" i="0" u="none" strike="noStrike" cap="none" dirty="0">
              <a:solidFill>
                <a:schemeClr val="dk1"/>
              </a:solidFill>
            </a:endParaRPr>
          </a:p>
          <a:p>
            <a:pPr marL="457200" marR="0" lvl="0" indent="-3937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pt-BR" sz="2600" dirty="0"/>
              <a:t>Uso do poder limitado pela Lei</a:t>
            </a:r>
            <a:endParaRPr sz="2600" dirty="0"/>
          </a:p>
          <a:p>
            <a:pPr marL="45720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600" dirty="0"/>
          </a:p>
          <a:p>
            <a:pPr marL="457200" marR="0" lvl="0" indent="-3937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2600"/>
              <a:buFont typeface="Calibri"/>
              <a:buChar char="•"/>
            </a:pPr>
            <a:r>
              <a:rPr lang="pt-BR" sz="2600" dirty="0"/>
              <a:t>Uso do poder em benefício da coletividade</a:t>
            </a:r>
            <a:endParaRPr sz="2600" dirty="0"/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dirty="0"/>
          </a:p>
          <a:p>
            <a:pPr marL="457200" lvl="0" indent="-3937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600"/>
              <a:buFont typeface="Calibri"/>
              <a:buChar char="•"/>
            </a:pPr>
            <a:r>
              <a:rPr lang="pt-BR" sz="2600" dirty="0"/>
              <a:t>Abuso do poder é uma conduta ilegítima daquele agente público que confronta a conduta desejada pela Lei</a:t>
            </a:r>
            <a:endParaRPr sz="2600" dirty="0"/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49" name="Google Shape;349;p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504" y="57151"/>
            <a:ext cx="2497496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350" name="Google Shape;350;p4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30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1" name="Google Shape;351;p42"/>
          <p:cNvSpPr txBox="1">
            <a:spLocks noGrp="1"/>
          </p:cNvSpPr>
          <p:nvPr>
            <p:ph type="body" idx="2"/>
          </p:nvPr>
        </p:nvSpPr>
        <p:spPr>
          <a:xfrm>
            <a:off x="8422482" y="914401"/>
            <a:ext cx="3428700" cy="57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18415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pt-BR" sz="1800" b="1" i="0" u="sng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pt-BR" sz="1800" b="1" u="sng" dirty="0">
                <a:solidFill>
                  <a:schemeClr val="lt1"/>
                </a:solidFill>
              </a:rPr>
              <a:t>oderes administrativos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Atos regulamentares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hierárquico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disciplinar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de polícia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regulamentar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Meios de atuação da polícia administrativa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Deveres administrativos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>
                <a:solidFill>
                  <a:schemeClr val="bg1"/>
                </a:solidFill>
              </a:rPr>
              <a:t>Uso e abuso de poder</a:t>
            </a:r>
            <a:endParaRPr sz="1800" dirty="0">
              <a:solidFill>
                <a:schemeClr val="bg1"/>
              </a:solidFill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Omissão da Administração ou Silêncio administrativo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Bibliografia</a:t>
            </a:r>
            <a:endParaRPr sz="1800" dirty="0"/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841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7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b="1"/>
              <a:t>Uso e Abuso de Poder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7" name="Google Shape;357;p43"/>
          <p:cNvSpPr txBox="1">
            <a:spLocks noGrp="1"/>
          </p:cNvSpPr>
          <p:nvPr>
            <p:ph type="body" idx="1"/>
          </p:nvPr>
        </p:nvSpPr>
        <p:spPr>
          <a:xfrm>
            <a:off x="838200" y="1371600"/>
            <a:ext cx="7584282" cy="5393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None/>
            </a:pPr>
            <a:endParaRPr sz="11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"/>
              <a:buFont typeface="Arial"/>
              <a:buNone/>
            </a:pPr>
            <a:endParaRPr sz="2600" i="0" u="none" strike="noStrike" cap="none" dirty="0">
              <a:solidFill>
                <a:schemeClr val="dk1"/>
              </a:solidFill>
            </a:endParaRPr>
          </a:p>
          <a:p>
            <a:pPr marL="685800" marR="0" lvl="1" indent="-2413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pt-BR" sz="2600" dirty="0"/>
              <a:t>Abuso por excesso ou abuso por desvio</a:t>
            </a:r>
            <a:endParaRPr sz="2600" dirty="0"/>
          </a:p>
          <a:p>
            <a:pPr marL="685800" marR="0" lvl="0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600" dirty="0"/>
          </a:p>
          <a:p>
            <a:pPr marL="685800" marR="0" lvl="1" indent="-2413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pt-BR" sz="2600" dirty="0"/>
              <a:t>Por excesso de poder</a:t>
            </a:r>
            <a:endParaRPr sz="2600" dirty="0"/>
          </a:p>
          <a:p>
            <a:pPr marL="685800" marR="0" lvl="0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600" dirty="0"/>
          </a:p>
          <a:p>
            <a:pPr marL="685800" marR="0" lvl="1" indent="-2413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pt-BR" sz="2600" dirty="0"/>
              <a:t>Por desvio de poder ou desvio de finalidade</a:t>
            </a:r>
            <a:endParaRPr sz="2600" dirty="0"/>
          </a:p>
          <a:p>
            <a:pPr marL="685800" marR="0" lvl="0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600" dirty="0"/>
          </a:p>
          <a:p>
            <a:pPr marL="685800" marR="0" lvl="1" indent="-2413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pt-BR" sz="2600" dirty="0"/>
              <a:t>Abuso de poder é um ilícito penal, além de comportar revisão e/ou reparação pela via administrativa e/ou judicial </a:t>
            </a:r>
            <a:endParaRPr sz="2600" dirty="0"/>
          </a:p>
          <a:p>
            <a:pPr marL="685800" marR="0" lvl="1" indent="-762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600" b="1" u="sng" dirty="0"/>
          </a:p>
        </p:txBody>
      </p:sp>
      <p:pic>
        <p:nvPicPr>
          <p:cNvPr id="358" name="Google Shape;358;p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504" y="57151"/>
            <a:ext cx="2497496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359" name="Google Shape;359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31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0" name="Google Shape;360;p43"/>
          <p:cNvSpPr txBox="1">
            <a:spLocks noGrp="1"/>
          </p:cNvSpPr>
          <p:nvPr>
            <p:ph type="body" idx="2"/>
          </p:nvPr>
        </p:nvSpPr>
        <p:spPr>
          <a:xfrm>
            <a:off x="8422482" y="914401"/>
            <a:ext cx="3428700" cy="57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18415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pt-BR" sz="1800" b="1" i="0" u="sng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pt-BR" sz="1800" b="1" u="sng" dirty="0">
                <a:solidFill>
                  <a:schemeClr val="lt1"/>
                </a:solidFill>
              </a:rPr>
              <a:t>oderes administrativos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Atos regulamentares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hierárquico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disciplinar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de polícia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regulamentar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Meios de atuação da polícia administrativa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Deveres administrativos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>
                <a:solidFill>
                  <a:schemeClr val="bg1"/>
                </a:solidFill>
              </a:rPr>
              <a:t>Uso e abuso de poder</a:t>
            </a:r>
            <a:endParaRPr sz="1800" dirty="0">
              <a:solidFill>
                <a:schemeClr val="bg1"/>
              </a:solidFill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Omissão da Administração ou Silêncio administrativo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Bibliografia</a:t>
            </a:r>
            <a:endParaRPr sz="1800" dirty="0"/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841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7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4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b="1"/>
              <a:t>Omissão da</a:t>
            </a:r>
            <a:r>
              <a:rPr lang="pt-BR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Administração</a:t>
            </a:r>
            <a:r>
              <a:rPr lang="pt-BR" b="1"/>
              <a:t> </a:t>
            </a:r>
            <a:endParaRPr sz="4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b="1"/>
              <a:t>(silêncio administrativo)</a:t>
            </a:r>
            <a:endParaRPr b="1"/>
          </a:p>
        </p:txBody>
      </p:sp>
      <p:sp>
        <p:nvSpPr>
          <p:cNvPr id="366" name="Google Shape;366;p44"/>
          <p:cNvSpPr txBox="1">
            <a:spLocks noGrp="1"/>
          </p:cNvSpPr>
          <p:nvPr>
            <p:ph type="body" idx="1"/>
          </p:nvPr>
        </p:nvSpPr>
        <p:spPr>
          <a:xfrm>
            <a:off x="838200" y="1103713"/>
            <a:ext cx="7584300" cy="53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None/>
            </a:pPr>
            <a:endParaRPr sz="11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816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"/>
              <a:buFont typeface="Arial"/>
              <a:buNone/>
            </a:pPr>
            <a:r>
              <a:rPr lang="pt-BR" sz="960" dirty="0"/>
              <a:t>s</a:t>
            </a:r>
            <a:endParaRPr sz="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16764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"/>
              <a:buFont typeface="Arial"/>
              <a:buNone/>
            </a:pPr>
            <a:endParaRPr sz="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16764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"/>
              <a:buFont typeface="Arial"/>
              <a:buNone/>
            </a:pPr>
            <a:endParaRPr sz="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937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pt-BR" sz="2600" dirty="0"/>
              <a:t>Conduta omissiva, não ato administrativo</a:t>
            </a:r>
            <a:endParaRPr sz="2600" dirty="0"/>
          </a:p>
          <a:p>
            <a:pPr marL="457200" lvl="0" indent="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200" dirty="0"/>
          </a:p>
          <a:p>
            <a:pPr marL="457200" lvl="0" indent="-3937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600"/>
              <a:buChar char="•"/>
            </a:pPr>
            <a:r>
              <a:rPr lang="pt-BR" sz="2600" dirty="0"/>
              <a:t>Quando a norma fixa um prazo para ação do Poder Público</a:t>
            </a:r>
            <a:endParaRPr sz="2600" dirty="0"/>
          </a:p>
          <a:p>
            <a:pPr marL="457200" lvl="0" indent="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200" dirty="0"/>
          </a:p>
          <a:p>
            <a:pPr marL="457200" lvl="0" indent="-3937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600"/>
              <a:buChar char="•"/>
            </a:pPr>
            <a:r>
              <a:rPr lang="pt-BR" sz="2600" dirty="0"/>
              <a:t>Quando a norma fixa um prazo para ação do Poder Público e uma consequente sanção pelo não cumprimento</a:t>
            </a:r>
            <a:endParaRPr sz="2600" dirty="0"/>
          </a:p>
          <a:p>
            <a:pPr marL="457200" lvl="0" indent="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200" dirty="0"/>
          </a:p>
          <a:p>
            <a:pPr marL="457200" lvl="0" indent="-3937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600"/>
              <a:buChar char="•"/>
            </a:pPr>
            <a:r>
              <a:rPr lang="pt-BR" sz="2600" dirty="0"/>
              <a:t>Quando a norma não fixa um prazo</a:t>
            </a:r>
            <a:endParaRPr sz="2600" dirty="0"/>
          </a:p>
        </p:txBody>
      </p:sp>
      <p:pic>
        <p:nvPicPr>
          <p:cNvPr id="367" name="Google Shape;367;p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504" y="57151"/>
            <a:ext cx="2497496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368" name="Google Shape;368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32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9" name="Google Shape;369;p44"/>
          <p:cNvSpPr txBox="1">
            <a:spLocks noGrp="1"/>
          </p:cNvSpPr>
          <p:nvPr>
            <p:ph type="body" idx="2"/>
          </p:nvPr>
        </p:nvSpPr>
        <p:spPr>
          <a:xfrm>
            <a:off x="8422482" y="914401"/>
            <a:ext cx="3428700" cy="57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18415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pt-BR" sz="1800" b="1" i="0" u="sng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pt-BR" sz="1800" b="1" u="sng" dirty="0">
                <a:solidFill>
                  <a:schemeClr val="lt1"/>
                </a:solidFill>
              </a:rPr>
              <a:t>oderes administrativos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Atos regulamentares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hierárquico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disciplinar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de polícia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regulamentar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Meios de atuação da polícia administrativa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Deveres administrativos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Uso e abuso de poder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>
                <a:solidFill>
                  <a:schemeClr val="bg1"/>
                </a:solidFill>
              </a:rPr>
              <a:t>Omissão da Administração ou Silêncio administrativo</a:t>
            </a:r>
            <a:endParaRPr sz="1800" dirty="0">
              <a:solidFill>
                <a:schemeClr val="bg1"/>
              </a:solidFill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Bibliografia</a:t>
            </a:r>
            <a:endParaRPr sz="1800" dirty="0"/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841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7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45"/>
          <p:cNvSpPr txBox="1">
            <a:spLocks noGrp="1"/>
          </p:cNvSpPr>
          <p:nvPr>
            <p:ph type="title"/>
          </p:nvPr>
        </p:nvSpPr>
        <p:spPr>
          <a:xfrm>
            <a:off x="838200" y="14345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Bibliografia</a:t>
            </a:r>
            <a:endParaRPr/>
          </a:p>
        </p:txBody>
      </p:sp>
      <p:sp>
        <p:nvSpPr>
          <p:cNvPr id="375" name="Google Shape;375;p45"/>
          <p:cNvSpPr txBox="1">
            <a:spLocks noGrp="1"/>
          </p:cNvSpPr>
          <p:nvPr>
            <p:ph type="body" idx="1"/>
          </p:nvPr>
        </p:nvSpPr>
        <p:spPr>
          <a:xfrm>
            <a:off x="838200" y="146915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pt-BR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Obrigatória:</a:t>
            </a:r>
            <a:endParaRPr/>
          </a:p>
          <a:p>
            <a:pPr marL="685800" marR="0" lvl="1" indent="-762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Santos, M. W; Queiroz, J. E. L.; Cardozo, J. E. M. Direito Administrativo. </a:t>
            </a:r>
            <a:r>
              <a:rPr lang="pt-BR"/>
              <a:t>Série</a:t>
            </a:r>
            <a:r>
              <a:rPr lang="pt-B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Universitária. Rio de Janeiro: Forense, 2015.</a:t>
            </a:r>
            <a:endParaRPr/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Santana, J. L. Apostilas (I e II) de Direito Administrativo. Aracaju: UFS, 2016 (atualizada).</a:t>
            </a:r>
            <a:endParaRPr/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Enterría, E. G. de. La lucha contra las inmunidades del poder e</a:t>
            </a:r>
            <a:r>
              <a:rPr lang="pt-BR"/>
              <a:t>n</a:t>
            </a:r>
            <a:r>
              <a:rPr lang="pt-B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el derecho administrativo. 3 ed. Madrid: Civitas, 1995, p. 14-15.</a:t>
            </a:r>
            <a:endParaRPr/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Moreira, Diogo de Figueiredo. Curso de Direito Administrativo. 14 ed. Rio de Janeiro: Forense, 2005, p. 96.</a:t>
            </a:r>
            <a:endParaRPr/>
          </a:p>
          <a:p>
            <a:pPr marL="228600" marR="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pt-BR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Complementar</a:t>
            </a:r>
            <a:endParaRPr/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Mello, C. A. B de. Curso de Direito Administrativo. São Paulo: Malheiros, 2015.</a:t>
            </a:r>
            <a:endParaRPr/>
          </a:p>
        </p:txBody>
      </p:sp>
      <p:pic>
        <p:nvPicPr>
          <p:cNvPr id="376" name="Google Shape;376;p4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30224" y="6000751"/>
            <a:ext cx="2497496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377" name="Google Shape;377;p4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33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46"/>
          <p:cNvSpPr txBox="1">
            <a:spLocks noGrp="1"/>
          </p:cNvSpPr>
          <p:nvPr>
            <p:ph type="body" idx="1"/>
          </p:nvPr>
        </p:nvSpPr>
        <p:spPr>
          <a:xfrm>
            <a:off x="2286000" y="549276"/>
            <a:ext cx="7543800" cy="5472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1" u="none" strike="noStrike" cap="none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1" u="none" strike="noStrike" cap="none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1" u="none" strike="noStrike" cap="non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1" u="none" strike="noStrike" cap="non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" marR="0" lvl="0" indent="-27432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1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83" name="Google Shape;383;p46" descr="C:\Users\Ana Carla\AppData\Local\Microsoft\Windows\Temporary Internet Files\Content.IE5\X184XJYH\charge acb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01205" y="549275"/>
            <a:ext cx="4248150" cy="5472113"/>
          </a:xfrm>
          <a:prstGeom prst="rect">
            <a:avLst/>
          </a:prstGeom>
          <a:noFill/>
          <a:ln>
            <a:noFill/>
          </a:ln>
        </p:spPr>
      </p:pic>
      <p:sp>
        <p:nvSpPr>
          <p:cNvPr id="384" name="Google Shape;384;p46"/>
          <p:cNvSpPr txBox="1"/>
          <p:nvPr/>
        </p:nvSpPr>
        <p:spPr>
          <a:xfrm>
            <a:off x="6959601" y="1125538"/>
            <a:ext cx="2665413" cy="2862262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200"/>
              <a:buFont typeface="Arial"/>
              <a:buNone/>
            </a:pPr>
            <a:r>
              <a:rPr lang="pt-BR" sz="3200" b="0" i="0" u="none" strike="noStrike" cap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OBRIGADA!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99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99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99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pt-BR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acb@usp.br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85" name="Google Shape;385;p4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730224" y="6000751"/>
            <a:ext cx="2497496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386" name="Google Shape;386;p4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34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822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b="1"/>
              <a:t>Poderes administrativos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6"/>
          <p:cNvSpPr txBox="1">
            <a:spLocks noGrp="1"/>
          </p:cNvSpPr>
          <p:nvPr>
            <p:ph type="body" idx="1"/>
          </p:nvPr>
        </p:nvSpPr>
        <p:spPr>
          <a:xfrm>
            <a:off x="562075" y="1371600"/>
            <a:ext cx="7860300" cy="53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600" dirty="0"/>
          </a:p>
          <a:p>
            <a:pPr marL="228600" marR="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600" dirty="0"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pt-BR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pt-BR" sz="2600" dirty="0"/>
              <a:t>oder discricionário:</a:t>
            </a:r>
            <a:endParaRPr sz="2600" dirty="0"/>
          </a:p>
          <a:p>
            <a:pPr marL="685800" marR="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1200" dirty="0"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pt-BR" sz="2600" dirty="0"/>
              <a:t>Atuação pautada no princípio da legalidade, com margem para discrição na conduta adotada</a:t>
            </a:r>
            <a:endParaRPr sz="2600" dirty="0"/>
          </a:p>
          <a:p>
            <a:pPr marL="685800" marR="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1200" dirty="0"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pt-BR" sz="2600" dirty="0"/>
              <a:t>Atuação livre, dentro dos limites da lei</a:t>
            </a:r>
            <a:endParaRPr sz="2600" dirty="0"/>
          </a:p>
          <a:p>
            <a:pPr marL="685800" marR="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1200" dirty="0"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pt-BR" sz="2600" dirty="0"/>
              <a:t>Conveniência e oportunidade</a:t>
            </a:r>
            <a:endParaRPr sz="2600" dirty="0"/>
          </a:p>
          <a:p>
            <a:pPr marL="685800" marR="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1200" dirty="0"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pt-BR" sz="2600" dirty="0"/>
              <a:t>Discricionariedade </a:t>
            </a:r>
            <a:r>
              <a:rPr lang="pt-BR" sz="2600" i="1" dirty="0"/>
              <a:t>versus</a:t>
            </a:r>
            <a:r>
              <a:rPr lang="pt-BR" sz="2600" dirty="0"/>
              <a:t> arbitrariedade</a:t>
            </a:r>
            <a:endParaRPr sz="2600" dirty="0"/>
          </a:p>
          <a:p>
            <a:pPr marL="685800" marR="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1200" dirty="0"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pt-BR" sz="2600" dirty="0"/>
              <a:t>No silêncio da lei não há discricionariedade do Administrador público</a:t>
            </a: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5" name="Google Shape;115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504" y="57151"/>
            <a:ext cx="2497496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6"/>
          <p:cNvSpPr txBox="1">
            <a:spLocks noGrp="1"/>
          </p:cNvSpPr>
          <p:nvPr>
            <p:ph type="body" idx="2"/>
          </p:nvPr>
        </p:nvSpPr>
        <p:spPr>
          <a:xfrm>
            <a:off x="8574882" y="1066801"/>
            <a:ext cx="3428700" cy="57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18415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pt-BR" sz="1800" b="1" i="0" u="sng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pt-BR" sz="1800" b="1" u="sng">
                <a:solidFill>
                  <a:schemeClr val="lt1"/>
                </a:solidFill>
              </a:rPr>
              <a:t>oderes administrativos</a:t>
            </a:r>
            <a:endParaRPr sz="180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/>
              <a:t>Atos regulamentares</a:t>
            </a:r>
            <a:endParaRPr sz="180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/>
              <a:t>Poder hierárquico</a:t>
            </a:r>
            <a:endParaRPr sz="180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/>
              <a:t>Poder disciplinar</a:t>
            </a:r>
            <a:endParaRPr sz="180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/>
              <a:t>Poder de polícia</a:t>
            </a:r>
            <a:endParaRPr sz="180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/>
              <a:t>Poder regulamentar</a:t>
            </a:r>
            <a:endParaRPr sz="180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/>
              <a:t>Meios de atuação da polícia administrativa</a:t>
            </a:r>
            <a:endParaRPr sz="180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/>
              <a:t>Deveres administrativos</a:t>
            </a:r>
            <a:endParaRPr sz="180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/>
              <a:t>Uso e abuso de poder</a:t>
            </a:r>
            <a:endParaRPr sz="180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/>
              <a:t>Omissão da Administração ou Silêncio administrativo</a:t>
            </a:r>
            <a:endParaRPr sz="180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/>
              <a:t>Bibliografia</a:t>
            </a:r>
            <a:endParaRPr sz="1800"/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841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b="1"/>
              <a:t>Poderes administrativos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7"/>
          <p:cNvSpPr txBox="1">
            <a:spLocks noGrp="1"/>
          </p:cNvSpPr>
          <p:nvPr>
            <p:ph type="body" idx="1"/>
          </p:nvPr>
        </p:nvSpPr>
        <p:spPr>
          <a:xfrm>
            <a:off x="562075" y="1371600"/>
            <a:ext cx="7860300" cy="53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600"/>
          </a:p>
          <a:p>
            <a:pPr marL="685800" marR="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600"/>
          </a:p>
          <a:p>
            <a:pPr marL="457200" marR="0" lvl="0" indent="-3937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</a:pPr>
            <a:r>
              <a:rPr lang="pt-BR" sz="2600"/>
              <a:t>“Escolha dos meios e modos mais eficazes para realizar o interesse público.” (SANTOS, M. W. B. QUEIROZ, J. E. L., p. 154)</a:t>
            </a:r>
            <a:endParaRPr sz="2600"/>
          </a:p>
          <a:p>
            <a: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pt-BR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4" name="Google Shape;124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504" y="57151"/>
            <a:ext cx="2497497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body" idx="2"/>
          </p:nvPr>
        </p:nvSpPr>
        <p:spPr>
          <a:xfrm>
            <a:off x="8574882" y="1066801"/>
            <a:ext cx="3428700" cy="57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18415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pt-BR" sz="1800" b="1" i="0" u="sng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pt-BR" sz="1800" b="1" u="sng">
                <a:solidFill>
                  <a:schemeClr val="lt1"/>
                </a:solidFill>
              </a:rPr>
              <a:t>oderes administrativos</a:t>
            </a:r>
            <a:endParaRPr sz="180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/>
              <a:t>Atos regulamentares</a:t>
            </a:r>
            <a:endParaRPr sz="180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/>
              <a:t>Poder hierárquico</a:t>
            </a:r>
            <a:endParaRPr sz="180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/>
              <a:t>Poder disciplinar</a:t>
            </a:r>
            <a:endParaRPr sz="180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/>
              <a:t>Poder de polícia</a:t>
            </a:r>
            <a:endParaRPr sz="180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/>
              <a:t>Poder regulamentar</a:t>
            </a:r>
            <a:endParaRPr sz="180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/>
              <a:t>Meios de atuação da polícia administrativa</a:t>
            </a:r>
            <a:endParaRPr sz="180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/>
              <a:t>Deveres administrativos</a:t>
            </a:r>
            <a:endParaRPr sz="180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/>
              <a:t>Uso e abuso de poder</a:t>
            </a:r>
            <a:endParaRPr sz="180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/>
              <a:t>Omissão da Administração ou Silêncio administrativo</a:t>
            </a:r>
            <a:endParaRPr sz="180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/>
              <a:t>Bibliografia</a:t>
            </a:r>
            <a:endParaRPr sz="1800"/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841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b="1"/>
              <a:t>Poderes administrativos</a:t>
            </a:r>
            <a:r>
              <a:rPr lang="pt-BR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8"/>
          <p:cNvSpPr txBox="1">
            <a:spLocks noGrp="1"/>
          </p:cNvSpPr>
          <p:nvPr>
            <p:ph type="body" idx="1"/>
          </p:nvPr>
        </p:nvSpPr>
        <p:spPr>
          <a:xfrm>
            <a:off x="838200" y="1371600"/>
            <a:ext cx="7584282" cy="5393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80" dirty="0"/>
          </a:p>
          <a:p>
            <a:pPr marL="457200" lvl="0" indent="-3937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600"/>
              <a:buChar char="•"/>
            </a:pPr>
            <a:r>
              <a:rPr lang="pt-BR" sz="2600" dirty="0">
                <a:solidFill>
                  <a:srgbClr val="000000"/>
                </a:solidFill>
              </a:rPr>
              <a:t>Poder regulamentar</a:t>
            </a:r>
            <a:endParaRPr sz="2600" dirty="0">
              <a:solidFill>
                <a:srgbClr val="000000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200" dirty="0">
              <a:solidFill>
                <a:srgbClr val="000000"/>
              </a:solidFill>
            </a:endParaRPr>
          </a:p>
          <a:p>
            <a:pPr marL="457200" lvl="0" indent="-3937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600"/>
              <a:buChar char="•"/>
            </a:pPr>
            <a:r>
              <a:rPr lang="pt-BR" sz="2600" dirty="0">
                <a:solidFill>
                  <a:srgbClr val="000000"/>
                </a:solidFill>
              </a:rPr>
              <a:t>Atribuição da constituição Federal (art. 84, IV), aos chefes do Poder Executivo (presidente da República, governadores e prefeitos) de expedir regulamentos para fiel execução da lei</a:t>
            </a:r>
            <a:endParaRPr sz="2600" dirty="0">
              <a:solidFill>
                <a:srgbClr val="000000"/>
              </a:solidFill>
            </a:endParaRPr>
          </a:p>
          <a:p>
            <a:pPr marL="457200" lvl="0" indent="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200" dirty="0">
              <a:solidFill>
                <a:srgbClr val="000000"/>
              </a:solidFill>
            </a:endParaRPr>
          </a:p>
          <a:p>
            <a:pPr marL="457200" lvl="0" indent="-3810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•"/>
            </a:pPr>
            <a:r>
              <a:rPr lang="pt-BR" sz="2400" dirty="0">
                <a:solidFill>
                  <a:srgbClr val="000000"/>
                </a:solidFill>
                <a:highlight>
                  <a:srgbClr val="FFFFFF"/>
                </a:highlight>
              </a:rPr>
              <a:t>“Art. 84. Compete privativamente ao Presidente da República: IV - sancionar, promulgar e fazer publicar as leis, bem como expedir decretos e regulamentos para sua fiel execução.” (CF, 1988)</a:t>
            </a:r>
            <a:endParaRPr sz="11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3" name="Google Shape;133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504" y="57151"/>
            <a:ext cx="2497496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8"/>
          <p:cNvSpPr txBox="1">
            <a:spLocks noGrp="1"/>
          </p:cNvSpPr>
          <p:nvPr>
            <p:ph type="body" idx="2"/>
          </p:nvPr>
        </p:nvSpPr>
        <p:spPr>
          <a:xfrm>
            <a:off x="8422482" y="914401"/>
            <a:ext cx="3428700" cy="57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18415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pt-BR" sz="1800" b="1" i="0" u="sng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pt-BR" sz="1800" b="1" u="sng" dirty="0">
                <a:solidFill>
                  <a:schemeClr val="lt1"/>
                </a:solidFill>
              </a:rPr>
              <a:t>oderes administrativos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>
                <a:solidFill>
                  <a:schemeClr val="bg1"/>
                </a:solidFill>
              </a:rPr>
              <a:t>Atos regulamentares</a:t>
            </a:r>
            <a:endParaRPr sz="1800" dirty="0">
              <a:solidFill>
                <a:schemeClr val="bg1"/>
              </a:solidFill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hierárquico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disciplinar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de polícia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regulamentar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Meios de atuação da polícia administrativa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Deveres administrativos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Uso e abuso de poder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Omissão da Administração ou Silêncio administrativo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Bibliografia</a:t>
            </a:r>
            <a:endParaRPr sz="1800" dirty="0"/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841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7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b="1"/>
              <a:t>Atos regulamentares</a:t>
            </a:r>
            <a:r>
              <a:rPr lang="pt-BR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19"/>
          <p:cNvSpPr txBox="1">
            <a:spLocks noGrp="1"/>
          </p:cNvSpPr>
          <p:nvPr>
            <p:ph type="body" idx="1"/>
          </p:nvPr>
        </p:nvSpPr>
        <p:spPr>
          <a:xfrm>
            <a:off x="838200" y="1447800"/>
            <a:ext cx="7584300" cy="53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dirty="0"/>
          </a:p>
          <a:p>
            <a:pPr marL="685800" lvl="1" indent="-1651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pt-BR" sz="2600" dirty="0"/>
              <a:t> Resoluções</a:t>
            </a:r>
            <a:endParaRPr sz="2600" dirty="0"/>
          </a:p>
          <a:p>
            <a:pPr marL="685800" lvl="0" indent="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200" dirty="0"/>
          </a:p>
          <a:p>
            <a:pPr marL="685800" lvl="1" indent="-1651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pt-BR" sz="2600" dirty="0"/>
              <a:t> Instruções</a:t>
            </a:r>
            <a:endParaRPr sz="2600" dirty="0"/>
          </a:p>
          <a:p>
            <a:pPr marL="0" lvl="0" indent="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200" dirty="0"/>
          </a:p>
          <a:p>
            <a:pPr marL="685800" lvl="1" indent="-1651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pt-BR" sz="2600" dirty="0"/>
              <a:t> Portarias</a:t>
            </a:r>
            <a:endParaRPr sz="2600" dirty="0"/>
          </a:p>
          <a:p>
            <a:pPr marL="685800" lvl="0" indent="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200" dirty="0"/>
          </a:p>
          <a:p>
            <a:pPr marL="685800" lvl="1" indent="-1651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pt-BR" sz="2600" dirty="0"/>
              <a:t> Regimentos</a:t>
            </a:r>
            <a:endParaRPr sz="2600" dirty="0"/>
          </a:p>
          <a:p>
            <a:pPr marL="0" lvl="0" indent="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200" dirty="0"/>
          </a:p>
          <a:p>
            <a:pPr marL="685800" lvl="1" indent="-1651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pt-BR" sz="2600" dirty="0"/>
              <a:t> Outros que venham a ser editados pelo Poder Executivo</a:t>
            </a:r>
            <a:endParaRPr sz="2600" dirty="0"/>
          </a:p>
          <a:p>
            <a:pPr marL="914400" marR="0" lvl="2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endParaRPr sz="2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lang="pt-BR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dirty="0"/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None/>
            </a:pPr>
            <a:endParaRPr sz="11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None/>
            </a:pPr>
            <a:endParaRPr sz="11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2" name="Google Shape;142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504" y="57151"/>
            <a:ext cx="2497496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9"/>
          <p:cNvSpPr txBox="1">
            <a:spLocks noGrp="1"/>
          </p:cNvSpPr>
          <p:nvPr>
            <p:ph type="body" idx="2"/>
          </p:nvPr>
        </p:nvSpPr>
        <p:spPr>
          <a:xfrm>
            <a:off x="8422482" y="914401"/>
            <a:ext cx="3428700" cy="57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18415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pt-BR" sz="1800" b="1" i="0" u="sng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pt-BR" sz="1800" b="1" u="sng" dirty="0">
                <a:solidFill>
                  <a:schemeClr val="lt1"/>
                </a:solidFill>
              </a:rPr>
              <a:t>oderes administrativos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>
                <a:solidFill>
                  <a:schemeClr val="bg1"/>
                </a:solidFill>
              </a:rPr>
              <a:t>Atos regulamentares</a:t>
            </a:r>
            <a:endParaRPr sz="1800" dirty="0">
              <a:solidFill>
                <a:schemeClr val="bg1"/>
              </a:solidFill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hierárquico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disciplinar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de polícia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regulamentar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Meios de atuação da polícia administrativa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Deveres administrativos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Uso e abuso de poder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Omissão da Administração ou Silêncio administrativo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Bibliografia</a:t>
            </a:r>
            <a:endParaRPr sz="1800" dirty="0"/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841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7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b="1"/>
              <a:t>Atos regulamentares</a:t>
            </a:r>
            <a:r>
              <a:rPr lang="pt-BR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20"/>
          <p:cNvSpPr txBox="1">
            <a:spLocks noGrp="1"/>
          </p:cNvSpPr>
          <p:nvPr>
            <p:ph type="body" idx="1"/>
          </p:nvPr>
        </p:nvSpPr>
        <p:spPr>
          <a:xfrm>
            <a:off x="838200" y="1371600"/>
            <a:ext cx="7584282" cy="5393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dirty="0"/>
          </a:p>
          <a:p>
            <a:pPr marL="228600" marR="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dirty="0"/>
          </a:p>
          <a:p>
            <a:pPr marL="685800" lvl="1" indent="-215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pt-BR" sz="2600" dirty="0"/>
              <a:t>Não é possível inovar na ordem jurídica com mero ato regulamentar, pois cabe ao Poder Legislativo essa função</a:t>
            </a:r>
            <a:endParaRPr sz="2600" dirty="0"/>
          </a:p>
          <a:p>
            <a:pPr marL="685800" lvl="0" indent="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600" dirty="0"/>
          </a:p>
          <a:p>
            <a:pPr marL="685800" lvl="1" indent="-2159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pt-BR" sz="2600" dirty="0"/>
              <a:t>Extrapolação de limites: consequências</a:t>
            </a:r>
            <a:endParaRPr sz="2600" dirty="0"/>
          </a:p>
          <a:p>
            <a:pPr marL="685800" lvl="0" indent="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600" dirty="0"/>
          </a:p>
          <a:p>
            <a:pPr marL="685800" lvl="1" indent="-2159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pt-BR" sz="2600" dirty="0"/>
              <a:t>Regulamentos autônomos</a:t>
            </a:r>
            <a:endParaRPr sz="2600" dirty="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600" i="0" u="none" strike="noStrike" cap="none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1" name="Google Shape;151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504" y="57151"/>
            <a:ext cx="2497496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20"/>
          <p:cNvSpPr txBox="1">
            <a:spLocks noGrp="1"/>
          </p:cNvSpPr>
          <p:nvPr>
            <p:ph type="body" idx="2"/>
          </p:nvPr>
        </p:nvSpPr>
        <p:spPr>
          <a:xfrm>
            <a:off x="8422482" y="914401"/>
            <a:ext cx="3428700" cy="57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18415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pt-BR" sz="1800" b="1" i="0" u="sng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pt-BR" sz="1800" b="1" u="sng" dirty="0">
                <a:solidFill>
                  <a:schemeClr val="lt1"/>
                </a:solidFill>
              </a:rPr>
              <a:t>oderes administrativos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>
                <a:solidFill>
                  <a:schemeClr val="bg1"/>
                </a:solidFill>
              </a:rPr>
              <a:t>Atos regulamentares</a:t>
            </a:r>
            <a:endParaRPr sz="1800" dirty="0">
              <a:solidFill>
                <a:schemeClr val="bg1"/>
              </a:solidFill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hierárquico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disciplinar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de polícia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regulamentar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Meios de atuação da polícia administrativa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Deveres administrativos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Uso e abuso de poder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Omissão da Administração ou Silêncio administrativo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Bibliografia</a:t>
            </a:r>
            <a:endParaRPr sz="1800" dirty="0"/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841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7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b="1"/>
              <a:t>Atos regulamentares</a:t>
            </a:r>
            <a:r>
              <a:rPr lang="pt-BR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21"/>
          <p:cNvSpPr txBox="1">
            <a:spLocks noGrp="1"/>
          </p:cNvSpPr>
          <p:nvPr>
            <p:ph type="body" idx="1"/>
          </p:nvPr>
        </p:nvSpPr>
        <p:spPr>
          <a:xfrm>
            <a:off x="838200" y="1371600"/>
            <a:ext cx="7584282" cy="5393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7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1905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endParaRPr sz="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1905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endParaRPr sz="600" dirty="0"/>
          </a:p>
          <a:p>
            <a:pPr marL="685800" marR="0" lvl="1" indent="-1905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endParaRPr sz="600" dirty="0"/>
          </a:p>
          <a:p>
            <a:pPr marL="685800" marR="0" lvl="1" indent="-1905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endParaRPr sz="6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lvl="1" indent="-1651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pt-BR" sz="2600" dirty="0"/>
              <a:t> Regulamentação </a:t>
            </a:r>
            <a:r>
              <a:rPr lang="pt-BR" sz="2600" i="1" dirty="0"/>
              <a:t>versus</a:t>
            </a:r>
            <a:r>
              <a:rPr lang="pt-BR" sz="2600" dirty="0"/>
              <a:t> Regulação</a:t>
            </a:r>
            <a:endParaRPr sz="2600" dirty="0"/>
          </a:p>
          <a:p>
            <a:pPr marL="685800" lvl="0" indent="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600" dirty="0"/>
          </a:p>
          <a:p>
            <a:pPr marL="685800" lvl="1" indent="-1651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pt-BR" sz="2600" dirty="0"/>
              <a:t> Estado como agente normativo x Estado como agente regulador da atividade econômica</a:t>
            </a:r>
            <a:endParaRPr sz="2600" dirty="0"/>
          </a:p>
          <a:p>
            <a:pPr marL="685800" lvl="0" indent="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600" dirty="0"/>
          </a:p>
          <a:p>
            <a:pPr marL="685800" lvl="1" indent="-1651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pt-BR" sz="2600" dirty="0"/>
              <a:t> Agências reguladoras: poder normativo regulatório</a:t>
            </a:r>
            <a:endParaRPr sz="1625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</a:pPr>
            <a:r>
              <a:rPr lang="pt-BR" sz="1625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dirty="0"/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7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7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0" name="Google Shape;160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504" y="57151"/>
            <a:ext cx="2497496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21"/>
          <p:cNvSpPr txBox="1">
            <a:spLocks noGrp="1"/>
          </p:cNvSpPr>
          <p:nvPr>
            <p:ph type="body" idx="2"/>
          </p:nvPr>
        </p:nvSpPr>
        <p:spPr>
          <a:xfrm>
            <a:off x="8422482" y="914401"/>
            <a:ext cx="3428700" cy="57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18415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pt-BR" sz="1800" b="1" i="0" u="sng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pt-BR" sz="1800" b="1" u="sng" dirty="0">
                <a:solidFill>
                  <a:schemeClr val="lt1"/>
                </a:solidFill>
              </a:rPr>
              <a:t>oderes administrativos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>
                <a:solidFill>
                  <a:schemeClr val="bg1"/>
                </a:solidFill>
              </a:rPr>
              <a:t>Atos regulamentares</a:t>
            </a:r>
            <a:endParaRPr sz="1800" dirty="0">
              <a:solidFill>
                <a:schemeClr val="bg1"/>
              </a:solidFill>
            </a:endParaRPr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hierárquico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disciplinar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de polícia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Poder regulamentar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Meios de atuação da polícia administrativa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Deveres administrativos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Uso e abuso de poder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Omissão da Administração ou Silêncio administrativo</a:t>
            </a:r>
            <a:endParaRPr sz="1800" dirty="0"/>
          </a:p>
          <a:p>
            <a:pPr marL="228600" marR="0" lvl="0" indent="-2730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/>
              <a:t>Bibliografia</a:t>
            </a:r>
            <a:endParaRPr sz="1800" dirty="0"/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841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7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2640</Words>
  <Application>Microsoft Office PowerPoint</Application>
  <PresentationFormat>Widescreen</PresentationFormat>
  <Paragraphs>763</Paragraphs>
  <Slides>34</Slides>
  <Notes>34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8" baseType="lpstr">
      <vt:lpstr>Arial</vt:lpstr>
      <vt:lpstr>Calibri</vt:lpstr>
      <vt:lpstr>Times New Roman</vt:lpstr>
      <vt:lpstr>Office Theme</vt:lpstr>
      <vt:lpstr>Apresentação do PowerPoint</vt:lpstr>
      <vt:lpstr> Poderes administrativos</vt:lpstr>
      <vt:lpstr> Poderes administrativos</vt:lpstr>
      <vt:lpstr>Poderes administrativos</vt:lpstr>
      <vt:lpstr>Poderes administrativos</vt:lpstr>
      <vt:lpstr>Poderes administrativos </vt:lpstr>
      <vt:lpstr>Atos regulamentares </vt:lpstr>
      <vt:lpstr>Atos regulamentares </vt:lpstr>
      <vt:lpstr>Atos regulamentares </vt:lpstr>
      <vt:lpstr>Poder hierárquico </vt:lpstr>
      <vt:lpstr>Poder disciplinar </vt:lpstr>
      <vt:lpstr>Poder disciplinar </vt:lpstr>
      <vt:lpstr>Poder disciplinar </vt:lpstr>
      <vt:lpstr>Poder de polícia </vt:lpstr>
      <vt:lpstr>Poder de polícia </vt:lpstr>
      <vt:lpstr>Poder de polícia</vt:lpstr>
      <vt:lpstr>Poder de polícia</vt:lpstr>
      <vt:lpstr>Poder regulamentar </vt:lpstr>
      <vt:lpstr>Poder regulamentar </vt:lpstr>
      <vt:lpstr>Poder regulamentar </vt:lpstr>
      <vt:lpstr>Poder regulamentar </vt:lpstr>
      <vt:lpstr>Poder regulamentar </vt:lpstr>
      <vt:lpstr>Poder regulamentar</vt:lpstr>
      <vt:lpstr>Poder regulamentar </vt:lpstr>
      <vt:lpstr>Poder regulamentar</vt:lpstr>
      <vt:lpstr>Poder regulamentar</vt:lpstr>
      <vt:lpstr>Meios de atuação da  polícia administrativa </vt:lpstr>
      <vt:lpstr>Meios de atuação da  polícia administrativa </vt:lpstr>
      <vt:lpstr>Deveres administrativos </vt:lpstr>
      <vt:lpstr>Uso e Abuso de Poder </vt:lpstr>
      <vt:lpstr>Uso e Abuso de Poder</vt:lpstr>
      <vt:lpstr>Omissão da Administração  (silêncio administrativo)</vt:lpstr>
      <vt:lpstr>Bibliografia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Carla</dc:creator>
  <cp:lastModifiedBy>Profa. Ana Carla Bliacheriene</cp:lastModifiedBy>
  <cp:revision>2</cp:revision>
  <dcterms:modified xsi:type="dcterms:W3CDTF">2018-08-20T14:13:20Z</dcterms:modified>
</cp:coreProperties>
</file>