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8" r:id="rId18"/>
    <p:sldId id="279" r:id="rId19"/>
    <p:sldId id="280" r:id="rId20"/>
    <p:sldId id="281" r:id="rId21"/>
    <p:sldId id="282" r:id="rId22"/>
    <p:sldId id="276" r:id="rId23"/>
    <p:sldId id="27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7878E-BADE-4759-B305-F043607C400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xmlns="" val="233536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3A9A0-E986-46EF-8439-D7C734F92038}" type="datetimeFigureOut">
              <a:rPr lang="pt-BR" smtClean="0"/>
              <a:t>23/9/2014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A91B-05F8-42EB-8848-79ECE72C1C4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Gestão Estratégica de Custos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500"/>
              <a:t>Para Shank e Govindarajan (1997) a gestão estratégica de custos trata de uma análise vista sob um contexto mais amplo, em que os elementos estratégicos se tornam mais conscientes, explícitos e formais, a análise de custos é vista tradicionalmente como o processo de avaliação do impacto financeiro das decisões gerenciais. Apontam ainda três alicerces básicos para o processo analítico de custos dentro do contexto estratégico: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Análise da cadeia de valor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Análise do posicionamento estratégico</a:t>
            </a:r>
          </a:p>
          <a:p>
            <a:pPr lvl="1">
              <a:lnSpc>
                <a:spcPct val="90000"/>
              </a:lnSpc>
            </a:pPr>
            <a:r>
              <a:rPr lang="pt-BR" altLang="pt-BR" sz="2400"/>
              <a:t>Análise de geradores de custos</a:t>
            </a:r>
          </a:p>
        </p:txBody>
      </p:sp>
    </p:spTree>
    <p:extLst>
      <p:ext uri="{BB962C8B-B14F-4D97-AF65-F5344CB8AC3E}">
        <p14:creationId xmlns:p14="http://schemas.microsoft.com/office/powerpoint/2010/main" xmlns="" val="283475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Custo da Qualidade - Classificação</a:t>
            </a:r>
          </a:p>
        </p:txBody>
      </p:sp>
      <p:sp>
        <p:nvSpPr>
          <p:cNvPr id="42016" name="Rectangle 3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A classificação mais freqüentemente encontrada na literatura é a exposta por Feigenbaum (1994) que expõem que os custos da qualidade são classificados de forma a incluir duas áreas principais: </a:t>
            </a:r>
          </a:p>
          <a:p>
            <a:pPr lvl="1">
              <a:lnSpc>
                <a:spcPct val="80000"/>
              </a:lnSpc>
            </a:pPr>
            <a:r>
              <a:rPr lang="pt-BR" altLang="pt-BR"/>
              <a:t>Custos do controle (de conformidade, voluntários, e para a qualidade)</a:t>
            </a:r>
          </a:p>
          <a:p>
            <a:pPr lvl="2">
              <a:lnSpc>
                <a:spcPct val="80000"/>
              </a:lnSpc>
            </a:pPr>
            <a:r>
              <a:rPr lang="pt-BR" altLang="pt-BR" sz="2400"/>
              <a:t>custos de prevenção e custos de avaliação;  </a:t>
            </a:r>
          </a:p>
          <a:p>
            <a:pPr lvl="1">
              <a:lnSpc>
                <a:spcPct val="80000"/>
              </a:lnSpc>
            </a:pPr>
            <a:r>
              <a:rPr lang="pt-BR" altLang="pt-BR"/>
              <a:t>Custos de falhas no controle (da não conformidade ou involuntários) </a:t>
            </a:r>
          </a:p>
          <a:p>
            <a:pPr lvl="2">
              <a:lnSpc>
                <a:spcPct val="80000"/>
              </a:lnSpc>
            </a:pPr>
            <a:r>
              <a:rPr lang="pt-BR" altLang="pt-BR" sz="2400"/>
              <a:t>Custos de falhas internas e custos das falhas externas.</a:t>
            </a:r>
            <a:r>
              <a:rPr lang="pt-BR" altLang="pt-BR" sz="31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0695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800" b="1"/>
              <a:t>Custo da Qualidade - Custos de Prevenção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altLang="pt-BR" sz="2600"/>
              <a:t>São derivados dos esforços da organização para prevenir desvios, são alocados a todas atividades dedicadas e evitar a aparição de não conformidades. Entre alguns dos exemplos destes custos têm-se: planejamento da qualidade, análise dos produtos novos (custos correspondentes à engenharia da confiabilidade e de outras atividades ligadas à qualidade associada ao lançamento de novos projetos), planejamento de processos, auditoria da qualidade, avaliação da qualidade do fornecedor garantia da qualidade, e treinamento.</a:t>
            </a:r>
          </a:p>
        </p:txBody>
      </p:sp>
    </p:spTree>
    <p:extLst>
      <p:ext uri="{BB962C8B-B14F-4D97-AF65-F5344CB8AC3E}">
        <p14:creationId xmlns:p14="http://schemas.microsoft.com/office/powerpoint/2010/main" xmlns="" val="2998739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800" b="1"/>
              <a:t>Custo da Qualidade - Custos de Avaliação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307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600"/>
              <a:t>São os custos relacionados com a medição, avaliação e auditoria de produtos e serviços para assegurar que se ajustam as normas de qualidade e aos requisitos de desempenho. Shank e Govindarajan (1993) colocam os mesmos como sendo aqueles que controlam o nível da má qualidade.</a:t>
            </a:r>
          </a:p>
          <a:p>
            <a:pPr>
              <a:lnSpc>
                <a:spcPct val="90000"/>
              </a:lnSpc>
            </a:pPr>
            <a:r>
              <a:rPr lang="pt-BR" altLang="pt-BR" sz="2600"/>
              <a:t>Os custos de avaliação podem ser para detecção de fatores externos ou internos. Entre alguns destes custos têm-se: inspeção e testes no recebimento, durante o processo, e testes finais; auditoria de qualidade do produto; manutenção da precisão dos equipamentos de testes; serviços e materiais para a inspeção e testes.</a:t>
            </a:r>
          </a:p>
        </p:txBody>
      </p:sp>
    </p:spTree>
    <p:extLst>
      <p:ext uri="{BB962C8B-B14F-4D97-AF65-F5344CB8AC3E}">
        <p14:creationId xmlns:p14="http://schemas.microsoft.com/office/powerpoint/2010/main" xmlns="" val="2328848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3800" b="1"/>
              <a:t>Custo da Qualidade - Custos de Falhas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30725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altLang="pt-BR" sz="2600"/>
              <a:t>São os custos que a empresa incorre em conseqüência de erros, ou seja, é o dinheiro que a empresa gasta porque nem todas as atividades foram desenvolvidas de forma correta.</a:t>
            </a:r>
          </a:p>
          <a:p>
            <a:pPr>
              <a:lnSpc>
                <a:spcPct val="90000"/>
              </a:lnSpc>
            </a:pPr>
            <a:r>
              <a:rPr lang="pt-BR" altLang="pt-BR" sz="2600"/>
              <a:t>Os custos de falhas são classificados em </a:t>
            </a:r>
            <a:r>
              <a:rPr lang="pt-BR" altLang="pt-BR" sz="2600" b="1" u="sng"/>
              <a:t>internos e externos</a:t>
            </a:r>
            <a:r>
              <a:rPr lang="pt-BR" altLang="pt-BR" sz="2600"/>
              <a:t>. Os internos são os resultantes da incapacidade de um produto para satisfazer as exigências da qualidade, antes de seu fornecimento ao cliente, como exemplos temos gatos com retrabalho e sucata. Os externos são os custos  que ocorrem após a entrega ao cliente, e como exemplos destes têm-se os gastos com garantia, correção de reclamações e responsabilidade civil.</a:t>
            </a:r>
          </a:p>
        </p:txBody>
      </p:sp>
    </p:spTree>
    <p:extLst>
      <p:ext uri="{BB962C8B-B14F-4D97-AF65-F5344CB8AC3E}">
        <p14:creationId xmlns:p14="http://schemas.microsoft.com/office/powerpoint/2010/main" xmlns="" val="736082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800" b="1"/>
              <a:t>Custo da Qualidade - </a:t>
            </a:r>
            <a:r>
              <a:rPr lang="pt-BR" altLang="pt-BR" sz="3800"/>
              <a:t>Calculo do Custo (PAF)</a:t>
            </a:r>
          </a:p>
        </p:txBody>
      </p:sp>
      <p:pic>
        <p:nvPicPr>
          <p:cNvPr id="47109" name="Picture 5" descr="pa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16113"/>
            <a:ext cx="91440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1372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800" b="1"/>
              <a:t>Indicadores e Modelos de relatórios do Custo da Qualidade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307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/>
              <a:t>Empresas aéreas: Percentual de vôos cancelados, Percentual de vôos que saem e chegam com pontualidade, Percentual de passagens vendidas sem duplicação (over booking);</a:t>
            </a:r>
          </a:p>
          <a:p>
            <a:pPr>
              <a:lnSpc>
                <a:spcPct val="90000"/>
              </a:lnSpc>
            </a:pPr>
            <a:r>
              <a:rPr lang="pt-BR" altLang="pt-BR" sz="2800"/>
              <a:t>Escolas: custo da qualidade por aluno, porcentual de alunos reprovados, percentual de alunos aprovados em vestibulares;</a:t>
            </a:r>
          </a:p>
          <a:p>
            <a:pPr>
              <a:lnSpc>
                <a:spcPct val="90000"/>
              </a:lnSpc>
            </a:pPr>
            <a:r>
              <a:rPr lang="pt-BR" altLang="pt-BR" sz="2800"/>
              <a:t>Bancos: número de clientes que cancelam suas contas por erros, número de contas e cartões clonados, número de lançamentos errados nas contas.</a:t>
            </a:r>
          </a:p>
        </p:txBody>
      </p:sp>
    </p:spTree>
    <p:extLst>
      <p:ext uri="{BB962C8B-B14F-4D97-AF65-F5344CB8AC3E}">
        <p14:creationId xmlns:p14="http://schemas.microsoft.com/office/powerpoint/2010/main" xmlns="" val="2645286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800" b="1"/>
              <a:t>Custo Alvo (Meta) – Target Costing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307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100"/>
              <a:t>custo-alvo ou custo-meta é o custo máximo admissível de um produto para que, dado o preço de venda que o mercado oferece, seja possível alcançar o nível de rentabilidade desejada. Em outras palavras, é o montante de custo no qual a produção pode incorrer e ainda obter o lucro para determinado produto </a:t>
            </a:r>
          </a:p>
          <a:p>
            <a:pPr>
              <a:lnSpc>
                <a:spcPct val="90000"/>
              </a:lnSpc>
            </a:pPr>
            <a:r>
              <a:rPr lang="pt-BR" altLang="pt-BR" sz="2100"/>
              <a:t>Pode ser definido como uma ferramenta de gestão de custos para realizar reduções de custos,  como um foco chave por toda a vida do produto. </a:t>
            </a:r>
            <a:r>
              <a:rPr lang="pt-BR" altLang="pt-BR" sz="2100" b="1" u="sng"/>
              <a:t>Um custo alvo é estabelecido antes de criar ou projetar o produto</a:t>
            </a:r>
            <a:r>
              <a:rPr lang="pt-BR" altLang="pt-BR" sz="2100"/>
              <a:t>. Ela é efetiva paras reduzir custo sem reduzir o valor do cliente.</a:t>
            </a:r>
          </a:p>
          <a:p>
            <a:pPr>
              <a:lnSpc>
                <a:spcPct val="90000"/>
              </a:lnSpc>
            </a:pPr>
            <a:r>
              <a:rPr lang="pt-BR" altLang="pt-BR" sz="2100"/>
              <a:t>É a subtração entre o preço de venda desejado, definido pelo mercado, e a margem de lucro definida pela empresa.</a:t>
            </a:r>
          </a:p>
        </p:txBody>
      </p:sp>
    </p:spTree>
    <p:extLst>
      <p:ext uri="{BB962C8B-B14F-4D97-AF65-F5344CB8AC3E}">
        <p14:creationId xmlns:p14="http://schemas.microsoft.com/office/powerpoint/2010/main" xmlns="" val="1714456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altLang="pt-BR" sz="3800" b="1" dirty="0" smtClean="0"/>
              <a:t>Custo Ambiental como Custo de Qualidade</a:t>
            </a:r>
            <a:endParaRPr lang="pt-BR" altLang="pt-BR" sz="38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0728"/>
            <a:ext cx="8785225" cy="5544616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altLang="pt-BR" sz="2300" dirty="0" smtClean="0"/>
              <a:t>Com a intenção de tornar mais fácil a tomada de decisão dos gerentes das empresas, surge a proposta dos custos ambientais. Eles são tratados de uma forma semelhante ao modelo da qualidade total dos produtos, que procura identificar as falhas existentes e os custos para a prevenção de problemas provenientes dessas falhas (Campos, 1996)</a:t>
            </a:r>
          </a:p>
          <a:p>
            <a:pPr>
              <a:lnSpc>
                <a:spcPct val="90000"/>
              </a:lnSpc>
            </a:pPr>
            <a:r>
              <a:rPr lang="pt-BR" altLang="pt-BR" sz="2300" dirty="0" smtClean="0"/>
              <a:t>“No modelo de qualidade ambiental total, o estado ideal é de danos zero para o meio ambiente” (</a:t>
            </a:r>
            <a:r>
              <a:rPr lang="pt-BR" altLang="pt-BR" sz="2300" dirty="0" err="1" smtClean="0"/>
              <a:t>Hansen</a:t>
            </a:r>
            <a:r>
              <a:rPr lang="pt-BR" altLang="pt-BR" sz="2300" dirty="0" smtClean="0"/>
              <a:t> e </a:t>
            </a:r>
            <a:r>
              <a:rPr lang="pt-BR" altLang="pt-BR" sz="2300" dirty="0" err="1" smtClean="0"/>
              <a:t>Mowen</a:t>
            </a:r>
            <a:r>
              <a:rPr lang="pt-BR" altLang="pt-BR" sz="2300" dirty="0" smtClean="0"/>
              <a:t>, 2003, p. 567), onde dano é a degradação direta (como exemplo, despejamento de resíduos) e indireta (consumo desnecessário de energia, por exemplo) ao meio ambiente, podendo, então, os custos ambientais serem chamados de custos da qualidade ambiental.</a:t>
            </a:r>
          </a:p>
          <a:p>
            <a:pPr>
              <a:lnSpc>
                <a:spcPct val="90000"/>
              </a:lnSpc>
            </a:pPr>
            <a:r>
              <a:rPr lang="pt-BR" altLang="pt-BR" sz="2300" dirty="0" smtClean="0"/>
              <a:t>Os custos de qualidade ambiental são decorrentes da criação, detecção, correção e prevenção da degradação ambiental e podem ser divididos em quatro categorias, conforme </a:t>
            </a:r>
            <a:r>
              <a:rPr lang="pt-BR" altLang="pt-BR" sz="2300" dirty="0" err="1" smtClean="0"/>
              <a:t>Hansen</a:t>
            </a:r>
            <a:r>
              <a:rPr lang="pt-BR" altLang="pt-BR" sz="2300" dirty="0" smtClean="0"/>
              <a:t> e </a:t>
            </a:r>
            <a:r>
              <a:rPr lang="pt-BR" altLang="pt-BR" sz="2300" dirty="0" err="1" smtClean="0"/>
              <a:t>Mowen</a:t>
            </a:r>
            <a:r>
              <a:rPr lang="pt-BR" altLang="pt-BR" sz="2300" dirty="0" smtClean="0"/>
              <a:t> (2003):</a:t>
            </a:r>
          </a:p>
          <a:p>
            <a:pPr>
              <a:lnSpc>
                <a:spcPct val="90000"/>
              </a:lnSpc>
            </a:pPr>
            <a:endParaRPr lang="pt-BR" altLang="pt-BR" sz="2300" dirty="0"/>
          </a:p>
        </p:txBody>
      </p:sp>
    </p:spTree>
    <p:extLst>
      <p:ext uri="{BB962C8B-B14F-4D97-AF65-F5344CB8AC3E}">
        <p14:creationId xmlns:p14="http://schemas.microsoft.com/office/powerpoint/2010/main" xmlns="" val="1714456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altLang="pt-BR" sz="3800" b="1" dirty="0" smtClean="0"/>
              <a:t>Custo Ambiental como Custo de Qualidade</a:t>
            </a:r>
            <a:endParaRPr lang="pt-BR" altLang="pt-BR" sz="38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0728"/>
            <a:ext cx="8785225" cy="5544616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altLang="pt-BR" sz="2700" dirty="0" smtClean="0"/>
              <a:t>i) </a:t>
            </a:r>
            <a:r>
              <a:rPr lang="pt-BR" altLang="pt-BR" sz="2700" b="1" dirty="0" smtClean="0"/>
              <a:t>Custos de Prevenção Ambiental</a:t>
            </a:r>
            <a:r>
              <a:rPr lang="pt-BR" altLang="pt-BR" sz="2700" dirty="0" smtClean="0"/>
              <a:t>: são os gastos com as atividades que visam a prevenir a produção de resíduos que possam vir a ser jogados no meio ambiente. Por exemplo: </a:t>
            </a:r>
          </a:p>
          <a:p>
            <a:pPr lvl="1">
              <a:lnSpc>
                <a:spcPct val="90000"/>
              </a:lnSpc>
            </a:pPr>
            <a:r>
              <a:rPr lang="pt-BR" altLang="pt-BR" sz="2300" dirty="0" smtClean="0"/>
              <a:t>contratação de </a:t>
            </a:r>
            <a:r>
              <a:rPr lang="pt-BR" altLang="pt-BR" sz="2300" dirty="0" err="1" smtClean="0"/>
              <a:t>mão-de-obra</a:t>
            </a:r>
            <a:r>
              <a:rPr lang="pt-BR" altLang="pt-BR" sz="2300" dirty="0" smtClean="0"/>
              <a:t> especializada na área ambiental, treinamento e conscientização de funcionários e substituição de materiais poluentes, obter certificação ambiental (isso 14000);</a:t>
            </a:r>
          </a:p>
          <a:p>
            <a:pPr>
              <a:lnSpc>
                <a:spcPct val="90000"/>
              </a:lnSpc>
            </a:pPr>
            <a:r>
              <a:rPr lang="pt-BR" altLang="pt-BR" sz="2700" dirty="0" smtClean="0"/>
              <a:t>ii) </a:t>
            </a:r>
            <a:r>
              <a:rPr lang="pt-BR" altLang="pt-BR" sz="2700" b="1" dirty="0" smtClean="0"/>
              <a:t>Custos de Detecção Ambiental</a:t>
            </a:r>
            <a:r>
              <a:rPr lang="pt-BR" altLang="pt-BR" sz="2700" dirty="0" smtClean="0"/>
              <a:t>: são os gastos para observar se os produtos e processos da empresa estão cumprindo as normas ambientais apropriadas (leis, normas voluntárias – ISO 14001 – e políticas ambientais da gestão). Como exemplo, é possível citar: </a:t>
            </a:r>
          </a:p>
          <a:p>
            <a:pPr lvl="1">
              <a:lnSpc>
                <a:spcPct val="90000"/>
              </a:lnSpc>
            </a:pPr>
            <a:r>
              <a:rPr lang="pt-BR" altLang="pt-BR" sz="2300" dirty="0" smtClean="0"/>
              <a:t>verificação de métodos e processos e testes e inspeções para verificação de parâmetros poluidores;</a:t>
            </a:r>
          </a:p>
          <a:p>
            <a:pPr>
              <a:lnSpc>
                <a:spcPct val="90000"/>
              </a:lnSpc>
            </a:pPr>
            <a:endParaRPr lang="pt-BR" altLang="pt-BR" sz="2700" dirty="0"/>
          </a:p>
        </p:txBody>
      </p:sp>
    </p:spTree>
    <p:extLst>
      <p:ext uri="{BB962C8B-B14F-4D97-AF65-F5344CB8AC3E}">
        <p14:creationId xmlns:p14="http://schemas.microsoft.com/office/powerpoint/2010/main" xmlns="" val="171445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altLang="pt-BR" sz="3800" b="1" dirty="0" smtClean="0"/>
              <a:t>Custo Ambiental como Custo de Qualidade</a:t>
            </a:r>
            <a:endParaRPr lang="pt-BR" altLang="pt-BR" sz="38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0728"/>
            <a:ext cx="8785225" cy="5544616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 sz="2700" b="1" dirty="0" smtClean="0"/>
              <a:t>iii) Custos de Falhas Ambientais Internas</a:t>
            </a:r>
            <a:r>
              <a:rPr lang="pt-BR" altLang="pt-BR" sz="2700" dirty="0" smtClean="0"/>
              <a:t>: são associados à eliminação e gestão de contaminantes gerados no processo de produção, mas que ainda não foram despejados na natureza. </a:t>
            </a:r>
          </a:p>
          <a:p>
            <a:pPr lvl="1">
              <a:lnSpc>
                <a:spcPct val="90000"/>
              </a:lnSpc>
            </a:pPr>
            <a:r>
              <a:rPr lang="pt-BR" altLang="pt-BR" sz="2300" dirty="0" smtClean="0"/>
              <a:t>São exemplos: operar equipamentos de controle de poluição, tratar e descartar desperdício tóxico, manter equipamentos de poluição, reciclar sucata..;</a:t>
            </a:r>
          </a:p>
          <a:p>
            <a:pPr>
              <a:lnSpc>
                <a:spcPct val="90000"/>
              </a:lnSpc>
            </a:pPr>
            <a:r>
              <a:rPr lang="pt-BR" altLang="pt-BR" sz="2700" b="1" dirty="0" smtClean="0"/>
              <a:t>iv) Custos de Falhas Ambientais Externas</a:t>
            </a:r>
            <a:r>
              <a:rPr lang="pt-BR" altLang="pt-BR" sz="2700" dirty="0" smtClean="0"/>
              <a:t>: são decorrentes do despejamento de resíduos no meio ambiente. Podem, ainda, ser divididos em custos realizados de falhas externas, que são os custos criados e pagos pela empresa, e os custos </a:t>
            </a:r>
            <a:r>
              <a:rPr lang="pt-BR" altLang="pt-BR" sz="2700" dirty="0" err="1" smtClean="0"/>
              <a:t>não-realizados</a:t>
            </a:r>
            <a:r>
              <a:rPr lang="pt-BR" altLang="pt-BR" sz="2700" dirty="0" smtClean="0"/>
              <a:t> de falhas externas, que são os custos sociais.</a:t>
            </a:r>
          </a:p>
          <a:p>
            <a:pPr lvl="1">
              <a:lnSpc>
                <a:spcPct val="90000"/>
              </a:lnSpc>
            </a:pPr>
            <a:r>
              <a:rPr lang="pt-BR" altLang="pt-BR" sz="2300" dirty="0" smtClean="0"/>
              <a:t>São exemplos: limpar lago </a:t>
            </a:r>
            <a:r>
              <a:rPr lang="pt-BR" altLang="pt-BR" sz="2300" dirty="0" err="1" smtClean="0"/>
              <a:t>poluido</a:t>
            </a:r>
            <a:r>
              <a:rPr lang="pt-BR" altLang="pt-BR" sz="2300" dirty="0" smtClean="0"/>
              <a:t>, restaurar terra ao estado natural, indenizar danos pessoais, (S) perder lago para uso recreativo, (S) Perder emprego devido a contaminação</a:t>
            </a:r>
            <a:endParaRPr lang="pt-BR" altLang="pt-BR" sz="2300" dirty="0" smtClean="0"/>
          </a:p>
          <a:p>
            <a:pPr>
              <a:lnSpc>
                <a:spcPct val="90000"/>
              </a:lnSpc>
            </a:pPr>
            <a:endParaRPr lang="pt-BR" altLang="pt-BR" sz="2700" dirty="0"/>
          </a:p>
        </p:txBody>
      </p:sp>
    </p:spTree>
    <p:extLst>
      <p:ext uri="{BB962C8B-B14F-4D97-AF65-F5344CB8AC3E}">
        <p14:creationId xmlns:p14="http://schemas.microsoft.com/office/powerpoint/2010/main" xmlns="" val="171445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800" b="1"/>
              <a:t>Principais artefatos da  Gestão Estratégica de Custo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600" dirty="0"/>
              <a:t>Análise da Cadeia de Valor </a:t>
            </a:r>
          </a:p>
          <a:p>
            <a:r>
              <a:rPr lang="pt-BR" altLang="pt-BR" sz="2600" dirty="0"/>
              <a:t>Análise de Concorrentes </a:t>
            </a:r>
          </a:p>
          <a:p>
            <a:r>
              <a:rPr lang="pt-BR" altLang="pt-BR" sz="2600" dirty="0"/>
              <a:t>Custeio e Gerenciamento baseado em atividades (ABC, ABM)</a:t>
            </a:r>
          </a:p>
          <a:p>
            <a:r>
              <a:rPr lang="pt-BR" altLang="pt-BR" sz="2600" dirty="0"/>
              <a:t>Custeio Alvo </a:t>
            </a:r>
          </a:p>
          <a:p>
            <a:r>
              <a:rPr lang="pt-BR" altLang="pt-BR" sz="2600" dirty="0" smtClean="0"/>
              <a:t>Mensuração </a:t>
            </a:r>
            <a:r>
              <a:rPr lang="pt-BR" altLang="pt-BR" sz="2600" dirty="0"/>
              <a:t>e Gestão de </a:t>
            </a:r>
            <a:r>
              <a:rPr lang="pt-BR" altLang="pt-BR" sz="2600" b="1" dirty="0"/>
              <a:t>Custos de Qualidade</a:t>
            </a:r>
          </a:p>
          <a:p>
            <a:r>
              <a:rPr lang="pt-BR" altLang="pt-BR" sz="2600" dirty="0"/>
              <a:t> Análise de </a:t>
            </a:r>
            <a:r>
              <a:rPr lang="pt-BR" altLang="pt-BR" sz="2600" b="1" dirty="0"/>
              <a:t>Custos de Consumidores</a:t>
            </a:r>
            <a:r>
              <a:rPr lang="pt-BR" altLang="pt-BR" sz="2600" dirty="0"/>
              <a:t>  ou </a:t>
            </a:r>
            <a:r>
              <a:rPr lang="pt-BR" altLang="pt-BR" sz="2600" b="1" dirty="0"/>
              <a:t>Custo Total de Propriedade</a:t>
            </a:r>
            <a:r>
              <a:rPr lang="pt-BR" altLang="pt-BR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3772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altLang="pt-BR" sz="3800" b="1" dirty="0" smtClean="0"/>
              <a:t>Custo Ambiental como Custo de Qualidade</a:t>
            </a:r>
            <a:endParaRPr lang="pt-BR" altLang="pt-BR" sz="3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992888" cy="597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14456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altLang="pt-BR" sz="3800" b="1" dirty="0" smtClean="0"/>
              <a:t>Análise de impacto ambiental</a:t>
            </a:r>
            <a:endParaRPr lang="pt-BR" altLang="pt-BR" sz="3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05700"/>
            <a:ext cx="7915275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991225"/>
            <a:ext cx="79152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14456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rmAutofit fontScale="90000"/>
          </a:bodyPr>
          <a:lstStyle/>
          <a:p>
            <a:r>
              <a:rPr lang="pt-BR" altLang="pt-BR" sz="3800" b="1" dirty="0"/>
              <a:t>Custo Alvo (Meta) – Target </a:t>
            </a:r>
            <a:r>
              <a:rPr lang="pt-BR" altLang="pt-BR" sz="3800" b="1" dirty="0" err="1"/>
              <a:t>Costing</a:t>
            </a:r>
            <a:endParaRPr lang="pt-BR" altLang="pt-BR" sz="3800" b="1" dirty="0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368" y="1196752"/>
            <a:ext cx="7561263" cy="55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0557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19113"/>
          </a:xfrm>
        </p:spPr>
        <p:txBody>
          <a:bodyPr>
            <a:normAutofit fontScale="90000"/>
          </a:bodyPr>
          <a:lstStyle/>
          <a:p>
            <a:r>
              <a:rPr lang="pt-BR" altLang="pt-BR" sz="3800" b="1" dirty="0"/>
              <a:t>Custo Alvo (Meta) – Target </a:t>
            </a:r>
            <a:r>
              <a:rPr lang="pt-BR" altLang="pt-BR" sz="3800" b="1" dirty="0" err="1"/>
              <a:t>Costing</a:t>
            </a:r>
            <a:endParaRPr lang="pt-BR" altLang="pt-BR" sz="3800" b="1" dirty="0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469" y="1258888"/>
            <a:ext cx="7993062" cy="559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534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Custo do Consumidor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/>
              <a:t>TCO (</a:t>
            </a:r>
            <a:r>
              <a:rPr lang="pt-BR" altLang="pt-BR" i="1"/>
              <a:t>Total Cost of Ownership)</a:t>
            </a:r>
            <a:r>
              <a:rPr lang="pt-BR" altLang="pt-BR"/>
              <a:t> </a:t>
            </a:r>
          </a:p>
          <a:p>
            <a:pPr>
              <a:lnSpc>
                <a:spcPct val="90000"/>
              </a:lnSpc>
            </a:pPr>
            <a:r>
              <a:rPr lang="pt-BR" altLang="pt-BR"/>
              <a:t>Para Sakurai (1997:158) o Ciclo de Vida de um produto inclui quatro fases que vão da pesquisa e desenvolvimento, planejamento, desenho a fabricação. Já o TCO para Ellram e Siferd (1998, p.56) é uma abordagem estruturada para se determinar os custos totais associados  à aquisição e, subseqüente, utilização de determinado bem ou serviço de determinado fornecedor. </a:t>
            </a:r>
          </a:p>
        </p:txBody>
      </p:sp>
    </p:spTree>
    <p:extLst>
      <p:ext uri="{BB962C8B-B14F-4D97-AF65-F5344CB8AC3E}">
        <p14:creationId xmlns:p14="http://schemas.microsoft.com/office/powerpoint/2010/main" xmlns="" val="223116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Custo do Consumidor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altLang="pt-BR"/>
              <a:t>A análise por meio da ferramenta TCO compreende que os custos associados com a aquisição, uso e manutenção de um item são considerados como critérios de aquisição desse item, e não somente o seu preço de compra. O TCO considera os custos gerados pelas atividades que ocorrem antes, durante e depois do ato de aquisição de um insumo.</a:t>
            </a:r>
          </a:p>
        </p:txBody>
      </p:sp>
    </p:spTree>
    <p:extLst>
      <p:ext uri="{BB962C8B-B14F-4D97-AF65-F5344CB8AC3E}">
        <p14:creationId xmlns:p14="http://schemas.microsoft.com/office/powerpoint/2010/main" xmlns="" val="11803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591344"/>
          </a:xfrm>
        </p:spPr>
        <p:txBody>
          <a:bodyPr>
            <a:normAutofit fontScale="90000"/>
          </a:bodyPr>
          <a:lstStyle/>
          <a:p>
            <a:r>
              <a:rPr lang="pt-BR" altLang="pt-BR" b="1" dirty="0"/>
              <a:t>Decompondo o TCO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369" y="1052736"/>
            <a:ext cx="7561262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126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Aplicações do TCO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4997450"/>
          </a:xfrm>
        </p:spPr>
        <p:txBody>
          <a:bodyPr/>
          <a:lstStyle/>
          <a:p>
            <a:r>
              <a:rPr lang="pt-PT" altLang="zh-CN" b="1" i="1">
                <a:ea typeface="宋体" panose="02010600030101010101" pitchFamily="2" charset="-122"/>
              </a:rPr>
              <a:t>Custo Total da Propriedade: um estudo da sua aplicabilidade a Lei de Licitações</a:t>
            </a:r>
            <a:r>
              <a:rPr lang="pt-BR" altLang="zh-CN">
                <a:ea typeface="宋体" panose="02010600030101010101" pitchFamily="2" charset="-122"/>
              </a:rPr>
              <a:t>. </a:t>
            </a:r>
            <a:r>
              <a:rPr lang="pt-PT" altLang="zh-CN">
                <a:ea typeface="宋体" panose="02010600030101010101" pitchFamily="2" charset="-122"/>
              </a:rPr>
              <a:t>É possível a incorporação de conceitos e metodologia da TCO ao processo decisório de uma licitação? </a:t>
            </a:r>
            <a:r>
              <a:rPr lang="pt-BR" altLang="zh-CN">
                <a:ea typeface="宋体" panose="02010600030101010101" pitchFamily="2" charset="-122"/>
              </a:rPr>
              <a:t>A implementação destas premissas possibilitariam benefícios aos cofres públicos?</a:t>
            </a:r>
          </a:p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255521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>
            <a:normAutofit fontScale="90000"/>
          </a:bodyPr>
          <a:lstStyle/>
          <a:p>
            <a:r>
              <a:rPr lang="pt-BR" altLang="pt-BR" sz="3800" b="1"/>
              <a:t>Aplicações do TCO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4997450"/>
          </a:xfrm>
        </p:spPr>
        <p:txBody>
          <a:bodyPr/>
          <a:lstStyle/>
          <a:p>
            <a:endParaRPr lang="pt-BR" altLang="pt-BR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836613"/>
            <a:ext cx="8642350" cy="508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555875" y="1628775"/>
            <a:ext cx="5746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6659563" y="134143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7" name="AutoShape 11"/>
          <p:cNvSpPr>
            <a:spLocks/>
          </p:cNvSpPr>
          <p:nvPr/>
        </p:nvSpPr>
        <p:spPr bwMode="auto">
          <a:xfrm rot="16200000">
            <a:off x="5111750" y="4257675"/>
            <a:ext cx="215900" cy="3600450"/>
          </a:xfrm>
          <a:prstGeom prst="leftBrace">
            <a:avLst>
              <a:gd name="adj1" fmla="val 138971"/>
              <a:gd name="adj2" fmla="val 4769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95825" y="61849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R$ 48567</a:t>
            </a:r>
          </a:p>
        </p:txBody>
      </p:sp>
    </p:spTree>
    <p:extLst>
      <p:ext uri="{BB962C8B-B14F-4D97-AF65-F5344CB8AC3E}">
        <p14:creationId xmlns:p14="http://schemas.microsoft.com/office/powerpoint/2010/main" xmlns="" val="5034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>
            <a:normAutofit fontScale="90000"/>
          </a:bodyPr>
          <a:lstStyle/>
          <a:p>
            <a:r>
              <a:rPr lang="pt-BR" altLang="pt-BR" sz="3800" b="1"/>
              <a:t>Aplicações do TCO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35975" cy="547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500"/>
              <a:t>Computadores e sistemas, são objetos de estudos com freqüência sob a ótica do TCO.  Pois, o custo, de um gerenciamento de sistemas pode ser até três vezes maior do que o custo de compra de um software. </a:t>
            </a:r>
          </a:p>
          <a:p>
            <a:pPr>
              <a:lnSpc>
                <a:spcPct val="90000"/>
              </a:lnSpc>
            </a:pPr>
            <a:r>
              <a:rPr lang="pt-BR" altLang="pt-BR" sz="2500"/>
              <a:t>Saliba (2006, p.2), realizou um estudo sobre a adoção do TCO no processo de compras de grandes empresas brasileiras. O estudo teve como objetivo identificar o que motivou estas empresas a adotá-lo. E concluiu que a adoção deste é caracterizada como parte de um grande processo de reestruturação da função Compras das empresas em que se destaca a formação de um grupo especializado no desenvolvimento de análises de TCO e isoladas das atividades tradicionais dos processos de compras.</a:t>
            </a:r>
          </a:p>
          <a:p>
            <a:pPr>
              <a:lnSpc>
                <a:spcPct val="90000"/>
              </a:lnSpc>
            </a:pPr>
            <a:endParaRPr lang="pt-BR" altLang="pt-BR" sz="2500"/>
          </a:p>
        </p:txBody>
      </p:sp>
    </p:spTree>
    <p:extLst>
      <p:ext uri="{BB962C8B-B14F-4D97-AF65-F5344CB8AC3E}">
        <p14:creationId xmlns:p14="http://schemas.microsoft.com/office/powerpoint/2010/main" xmlns="" val="212602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pt-BR" altLang="pt-BR" sz="3800" b="1" dirty="0"/>
              <a:t>Custo da Qualidade - </a:t>
            </a:r>
            <a:r>
              <a:rPr lang="pt-BR" altLang="pt-BR" sz="3800" b="1" dirty="0" err="1"/>
              <a:t>Cost</a:t>
            </a:r>
            <a:r>
              <a:rPr lang="pt-BR" altLang="pt-BR" sz="3800" b="1" dirty="0"/>
              <a:t> </a:t>
            </a:r>
            <a:r>
              <a:rPr lang="pt-BR" altLang="pt-BR" sz="3800" b="1" dirty="0" err="1"/>
              <a:t>of</a:t>
            </a:r>
            <a:r>
              <a:rPr lang="pt-BR" altLang="pt-BR" sz="3800" b="1" dirty="0"/>
              <a:t> </a:t>
            </a:r>
            <a:r>
              <a:rPr lang="pt-BR" altLang="pt-BR" sz="3800" b="1" dirty="0" err="1"/>
              <a:t>Quality</a:t>
            </a:r>
            <a:r>
              <a:rPr lang="pt-BR" altLang="pt-BR" sz="3800" b="1" dirty="0"/>
              <a:t> (</a:t>
            </a:r>
            <a:r>
              <a:rPr lang="pt-BR" altLang="pt-BR" sz="3800" b="1" dirty="0" err="1"/>
              <a:t>CoQ</a:t>
            </a:r>
            <a:r>
              <a:rPr lang="pt-BR" altLang="pt-BR" sz="3800" b="1" dirty="0"/>
              <a:t>)</a:t>
            </a:r>
            <a:br>
              <a:rPr lang="pt-BR" altLang="pt-BR" sz="3800" b="1" dirty="0"/>
            </a:br>
            <a:endParaRPr lang="pt-BR" altLang="pt-BR" sz="3800" b="1" dirty="0"/>
          </a:p>
        </p:txBody>
      </p:sp>
      <p:graphicFrame>
        <p:nvGraphicFramePr>
          <p:cNvPr id="39968" name="Group 32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5341303"/>
        </p:xfrm>
        <a:graphic>
          <a:graphicData uri="http://schemas.openxmlformats.org/drawingml/2006/table">
            <a:tbl>
              <a:tblPr/>
              <a:tblGrid>
                <a:gridCol w="1385887"/>
                <a:gridCol w="7399338"/>
              </a:tblGrid>
              <a:tr h="3079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Definição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Juran (1951)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 a soma de todos os custos que desapareceriam se não houvesse problemas de qualidade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Crosby (1979)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custo da não qualidade é o preço da não conformidade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Harrington (1991)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custo da “má qualidade” é o custo incorrido para garantir que o trabalhador faça sempre um bom trabalho, mais o custo de se comprovar que a produção é aceitável, mais qualquer outro custo em que incorre a empresa e o consumidor porque a produção não cumpriu as especificações e/ou expectativas dos clientes.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Feigenbaum (1991)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custo da qualidade surge quando a qualidade é deficiente porque os recursos foram utilizados de forma insatisfatória.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Campanella (1992)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 custos da qualidade são uma medida dos custos relacionados diretamente com o alcance ou não da qualidade do produto ou serviço, e o custo que se teria se a qualidade fosse perfeita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Sakurai (1997)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Custo da qualidade pode ser definido como o custo incorrido por causa da existência, ou da possibilidade de existência, de uma baixa qualidade. Por essa visão o custo da qualidade é o custo de se fazer as coisas de modo errado.</a:t>
                      </a:r>
                      <a:endParaRPr kumimoji="0" lang="pt-BR" altLang="pt-B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6700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1788</Words>
  <Application>Microsoft Office PowerPoint</Application>
  <PresentationFormat>Apresentação na tela (4:3)</PresentationFormat>
  <Paragraphs>81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Gestão Estratégica de Custos</vt:lpstr>
      <vt:lpstr>Principais artefatos da  Gestão Estratégica de Custo </vt:lpstr>
      <vt:lpstr>Custo do Consumidor</vt:lpstr>
      <vt:lpstr>Custo do Consumidor</vt:lpstr>
      <vt:lpstr>Decompondo o TCO</vt:lpstr>
      <vt:lpstr>Aplicações do TCO</vt:lpstr>
      <vt:lpstr>Aplicações do TCO</vt:lpstr>
      <vt:lpstr>Aplicações do TCO</vt:lpstr>
      <vt:lpstr>Custo da Qualidade - Cost of Quality (CoQ) </vt:lpstr>
      <vt:lpstr>Custo da Qualidade - Classificação</vt:lpstr>
      <vt:lpstr>Custo da Qualidade - Custos de Prevenção</vt:lpstr>
      <vt:lpstr>Custo da Qualidade - Custos de Avaliação</vt:lpstr>
      <vt:lpstr>Custo da Qualidade - Custos de Falhas</vt:lpstr>
      <vt:lpstr>Custo da Qualidade - Calculo do Custo (PAF)</vt:lpstr>
      <vt:lpstr>Indicadores e Modelos de relatórios do Custo da Qualidade</vt:lpstr>
      <vt:lpstr>Custo Alvo (Meta) – Target Costing</vt:lpstr>
      <vt:lpstr>Custo Ambiental como Custo de Qualidade</vt:lpstr>
      <vt:lpstr>Custo Ambiental como Custo de Qualidade</vt:lpstr>
      <vt:lpstr>Custo Ambiental como Custo de Qualidade</vt:lpstr>
      <vt:lpstr>Custo Ambiental como Custo de Qualidade</vt:lpstr>
      <vt:lpstr>Análise de impacto ambiental</vt:lpstr>
      <vt:lpstr>Custo Alvo (Meta) – Target Costing</vt:lpstr>
      <vt:lpstr>Custo Alvo (Meta) – Target Costing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csmiranda</dc:creator>
  <cp:lastModifiedBy>csmiranda</cp:lastModifiedBy>
  <cp:revision>5</cp:revision>
  <dcterms:created xsi:type="dcterms:W3CDTF">2014-09-23T19:10:48Z</dcterms:created>
  <dcterms:modified xsi:type="dcterms:W3CDTF">2014-09-23T19:56:37Z</dcterms:modified>
</cp:coreProperties>
</file>