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65" r:id="rId4"/>
    <p:sldId id="259" r:id="rId5"/>
    <p:sldId id="264" r:id="rId6"/>
    <p:sldId id="288" r:id="rId7"/>
    <p:sldId id="266" r:id="rId8"/>
    <p:sldId id="267" r:id="rId9"/>
    <p:sldId id="268" r:id="rId10"/>
    <p:sldId id="269" r:id="rId11"/>
    <p:sldId id="270" r:id="rId12"/>
    <p:sldId id="276" r:id="rId13"/>
    <p:sldId id="289" r:id="rId14"/>
    <p:sldId id="273" r:id="rId15"/>
    <p:sldId id="290" r:id="rId16"/>
    <p:sldId id="274" r:id="rId17"/>
    <p:sldId id="271" r:id="rId18"/>
    <p:sldId id="291" r:id="rId19"/>
    <p:sldId id="277" r:id="rId20"/>
    <p:sldId id="292" r:id="rId21"/>
    <p:sldId id="278" r:id="rId22"/>
    <p:sldId id="293" r:id="rId23"/>
    <p:sldId id="279" r:id="rId24"/>
    <p:sldId id="294" r:id="rId25"/>
    <p:sldId id="280" r:id="rId26"/>
    <p:sldId id="295" r:id="rId27"/>
    <p:sldId id="281" r:id="rId28"/>
    <p:sldId id="296" r:id="rId29"/>
    <p:sldId id="282" r:id="rId30"/>
    <p:sldId id="283" r:id="rId31"/>
    <p:sldId id="284" r:id="rId32"/>
    <p:sldId id="285" r:id="rId33"/>
    <p:sldId id="297" r:id="rId34"/>
    <p:sldId id="286" r:id="rId35"/>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872"/>
  </p:normalViewPr>
  <p:slideViewPr>
    <p:cSldViewPr snapToGrid="0" snapToObjects="1">
      <p:cViewPr>
        <p:scale>
          <a:sx n="133" d="100"/>
          <a:sy n="133" d="100"/>
        </p:scale>
        <p:origin x="144"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C2B395-1044-1E4D-8A67-034080CD4D30}"/>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0EB76526-A748-6842-BF70-17EE09D7A4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77860DE2-6C13-5B4A-BA7C-4BCBE7442E5E}"/>
              </a:ext>
            </a:extLst>
          </p:cNvPr>
          <p:cNvSpPr>
            <a:spLocks noGrp="1"/>
          </p:cNvSpPr>
          <p:nvPr>
            <p:ph type="dt" sz="half" idx="10"/>
          </p:nvPr>
        </p:nvSpPr>
        <p:spPr/>
        <p:txBody>
          <a:bodyPr/>
          <a:lstStyle/>
          <a:p>
            <a:fld id="{91BBBFBA-A38C-804B-81A4-2DBD282CD492}" type="datetimeFigureOut">
              <a:rPr lang="pt-BR" smtClean="0"/>
              <a:t>18/02/2025</a:t>
            </a:fld>
            <a:endParaRPr lang="pt-BR"/>
          </a:p>
        </p:txBody>
      </p:sp>
      <p:sp>
        <p:nvSpPr>
          <p:cNvPr id="5" name="Espaço Reservado para Rodapé 4">
            <a:extLst>
              <a:ext uri="{FF2B5EF4-FFF2-40B4-BE49-F238E27FC236}">
                <a16:creationId xmlns:a16="http://schemas.microsoft.com/office/drawing/2014/main" id="{BC3319F8-06C1-7248-B3BF-E17D749D1A9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541B361-8A8E-4F42-8067-8B98B5BC413F}"/>
              </a:ext>
            </a:extLst>
          </p:cNvPr>
          <p:cNvSpPr>
            <a:spLocks noGrp="1"/>
          </p:cNvSpPr>
          <p:nvPr>
            <p:ph type="sldNum" sz="quarter" idx="12"/>
          </p:nvPr>
        </p:nvSpPr>
        <p:spPr/>
        <p:txBody>
          <a:bodyPr/>
          <a:lstStyle/>
          <a:p>
            <a:fld id="{43F18597-617D-5D4D-9438-A61EB87C0807}" type="slidenum">
              <a:rPr lang="pt-BR" smtClean="0"/>
              <a:t>‹nº›</a:t>
            </a:fld>
            <a:endParaRPr lang="pt-BR"/>
          </a:p>
        </p:txBody>
      </p:sp>
    </p:spTree>
    <p:extLst>
      <p:ext uri="{BB962C8B-B14F-4D97-AF65-F5344CB8AC3E}">
        <p14:creationId xmlns:p14="http://schemas.microsoft.com/office/powerpoint/2010/main" val="3872547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016A8D-8BFB-1248-AF2E-6D900F054D9C}"/>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8FD2A073-86D2-DB4A-85D8-7137F9878C47}"/>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E49BBED-BD65-2945-B4F8-5971C4143188}"/>
              </a:ext>
            </a:extLst>
          </p:cNvPr>
          <p:cNvSpPr>
            <a:spLocks noGrp="1"/>
          </p:cNvSpPr>
          <p:nvPr>
            <p:ph type="dt" sz="half" idx="10"/>
          </p:nvPr>
        </p:nvSpPr>
        <p:spPr/>
        <p:txBody>
          <a:bodyPr/>
          <a:lstStyle/>
          <a:p>
            <a:fld id="{91BBBFBA-A38C-804B-81A4-2DBD282CD492}" type="datetimeFigureOut">
              <a:rPr lang="pt-BR" smtClean="0"/>
              <a:t>18/02/2025</a:t>
            </a:fld>
            <a:endParaRPr lang="pt-BR"/>
          </a:p>
        </p:txBody>
      </p:sp>
      <p:sp>
        <p:nvSpPr>
          <p:cNvPr id="5" name="Espaço Reservado para Rodapé 4">
            <a:extLst>
              <a:ext uri="{FF2B5EF4-FFF2-40B4-BE49-F238E27FC236}">
                <a16:creationId xmlns:a16="http://schemas.microsoft.com/office/drawing/2014/main" id="{F919C80B-7462-DB44-BC0A-52880CD2269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A5E427A-3EEF-364F-8341-809E00FF06A0}"/>
              </a:ext>
            </a:extLst>
          </p:cNvPr>
          <p:cNvSpPr>
            <a:spLocks noGrp="1"/>
          </p:cNvSpPr>
          <p:nvPr>
            <p:ph type="sldNum" sz="quarter" idx="12"/>
          </p:nvPr>
        </p:nvSpPr>
        <p:spPr/>
        <p:txBody>
          <a:bodyPr/>
          <a:lstStyle/>
          <a:p>
            <a:fld id="{43F18597-617D-5D4D-9438-A61EB87C0807}" type="slidenum">
              <a:rPr lang="pt-BR" smtClean="0"/>
              <a:t>‹nº›</a:t>
            </a:fld>
            <a:endParaRPr lang="pt-BR"/>
          </a:p>
        </p:txBody>
      </p:sp>
    </p:spTree>
    <p:extLst>
      <p:ext uri="{BB962C8B-B14F-4D97-AF65-F5344CB8AC3E}">
        <p14:creationId xmlns:p14="http://schemas.microsoft.com/office/powerpoint/2010/main" val="3565411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531B3BE-5DED-D544-843A-946A782587AD}"/>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333A86FC-EDD6-6543-9812-8B3DA72E992D}"/>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1FC1D4B7-9A91-EA46-848E-0D4B83671401}"/>
              </a:ext>
            </a:extLst>
          </p:cNvPr>
          <p:cNvSpPr>
            <a:spLocks noGrp="1"/>
          </p:cNvSpPr>
          <p:nvPr>
            <p:ph type="dt" sz="half" idx="10"/>
          </p:nvPr>
        </p:nvSpPr>
        <p:spPr/>
        <p:txBody>
          <a:bodyPr/>
          <a:lstStyle/>
          <a:p>
            <a:fld id="{91BBBFBA-A38C-804B-81A4-2DBD282CD492}" type="datetimeFigureOut">
              <a:rPr lang="pt-BR" smtClean="0"/>
              <a:t>18/02/2025</a:t>
            </a:fld>
            <a:endParaRPr lang="pt-BR"/>
          </a:p>
        </p:txBody>
      </p:sp>
      <p:sp>
        <p:nvSpPr>
          <p:cNvPr id="5" name="Espaço Reservado para Rodapé 4">
            <a:extLst>
              <a:ext uri="{FF2B5EF4-FFF2-40B4-BE49-F238E27FC236}">
                <a16:creationId xmlns:a16="http://schemas.microsoft.com/office/drawing/2014/main" id="{9B2931C0-AF2D-5E40-979F-8C7CC3FEB39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A3AD80E5-D1FA-0847-8B03-427FBD70C80A}"/>
              </a:ext>
            </a:extLst>
          </p:cNvPr>
          <p:cNvSpPr>
            <a:spLocks noGrp="1"/>
          </p:cNvSpPr>
          <p:nvPr>
            <p:ph type="sldNum" sz="quarter" idx="12"/>
          </p:nvPr>
        </p:nvSpPr>
        <p:spPr/>
        <p:txBody>
          <a:bodyPr/>
          <a:lstStyle/>
          <a:p>
            <a:fld id="{43F18597-617D-5D4D-9438-A61EB87C0807}" type="slidenum">
              <a:rPr lang="pt-BR" smtClean="0"/>
              <a:t>‹nº›</a:t>
            </a:fld>
            <a:endParaRPr lang="pt-BR"/>
          </a:p>
        </p:txBody>
      </p:sp>
    </p:spTree>
    <p:extLst>
      <p:ext uri="{BB962C8B-B14F-4D97-AF65-F5344CB8AC3E}">
        <p14:creationId xmlns:p14="http://schemas.microsoft.com/office/powerpoint/2010/main" val="74386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A9615F-8334-C144-BB42-E03A939C2E8B}"/>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8A1AE7B-4AD6-4B44-9F01-51DDCA5BEC5B}"/>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E143901-96ED-4F45-A439-A4AC45A332A0}"/>
              </a:ext>
            </a:extLst>
          </p:cNvPr>
          <p:cNvSpPr>
            <a:spLocks noGrp="1"/>
          </p:cNvSpPr>
          <p:nvPr>
            <p:ph type="dt" sz="half" idx="10"/>
          </p:nvPr>
        </p:nvSpPr>
        <p:spPr/>
        <p:txBody>
          <a:bodyPr/>
          <a:lstStyle/>
          <a:p>
            <a:fld id="{91BBBFBA-A38C-804B-81A4-2DBD282CD492}" type="datetimeFigureOut">
              <a:rPr lang="pt-BR" smtClean="0"/>
              <a:t>18/02/2025</a:t>
            </a:fld>
            <a:endParaRPr lang="pt-BR"/>
          </a:p>
        </p:txBody>
      </p:sp>
      <p:sp>
        <p:nvSpPr>
          <p:cNvPr id="5" name="Espaço Reservado para Rodapé 4">
            <a:extLst>
              <a:ext uri="{FF2B5EF4-FFF2-40B4-BE49-F238E27FC236}">
                <a16:creationId xmlns:a16="http://schemas.microsoft.com/office/drawing/2014/main" id="{15BFA2A2-69CF-1744-8C6A-4959A7C3B4F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D410810-5B56-994E-9201-61AD6071CDD4}"/>
              </a:ext>
            </a:extLst>
          </p:cNvPr>
          <p:cNvSpPr>
            <a:spLocks noGrp="1"/>
          </p:cNvSpPr>
          <p:nvPr>
            <p:ph type="sldNum" sz="quarter" idx="12"/>
          </p:nvPr>
        </p:nvSpPr>
        <p:spPr/>
        <p:txBody>
          <a:bodyPr/>
          <a:lstStyle/>
          <a:p>
            <a:fld id="{43F18597-617D-5D4D-9438-A61EB87C0807}" type="slidenum">
              <a:rPr lang="pt-BR" smtClean="0"/>
              <a:t>‹nº›</a:t>
            </a:fld>
            <a:endParaRPr lang="pt-BR"/>
          </a:p>
        </p:txBody>
      </p:sp>
    </p:spTree>
    <p:extLst>
      <p:ext uri="{BB962C8B-B14F-4D97-AF65-F5344CB8AC3E}">
        <p14:creationId xmlns:p14="http://schemas.microsoft.com/office/powerpoint/2010/main" val="4067517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E68713-3680-644C-9897-50C989D20563}"/>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8764BF7A-04E8-E747-BF7D-D85D6804EC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AC85D701-AEF4-2544-997D-02F3FED92C01}"/>
              </a:ext>
            </a:extLst>
          </p:cNvPr>
          <p:cNvSpPr>
            <a:spLocks noGrp="1"/>
          </p:cNvSpPr>
          <p:nvPr>
            <p:ph type="dt" sz="half" idx="10"/>
          </p:nvPr>
        </p:nvSpPr>
        <p:spPr/>
        <p:txBody>
          <a:bodyPr/>
          <a:lstStyle/>
          <a:p>
            <a:fld id="{91BBBFBA-A38C-804B-81A4-2DBD282CD492}" type="datetimeFigureOut">
              <a:rPr lang="pt-BR" smtClean="0"/>
              <a:t>18/02/2025</a:t>
            </a:fld>
            <a:endParaRPr lang="pt-BR"/>
          </a:p>
        </p:txBody>
      </p:sp>
      <p:sp>
        <p:nvSpPr>
          <p:cNvPr id="5" name="Espaço Reservado para Rodapé 4">
            <a:extLst>
              <a:ext uri="{FF2B5EF4-FFF2-40B4-BE49-F238E27FC236}">
                <a16:creationId xmlns:a16="http://schemas.microsoft.com/office/drawing/2014/main" id="{52D04205-8778-3947-AB23-6A044FB1147B}"/>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AB562C9-9FB5-2440-AB49-9CE8ACF9A6EC}"/>
              </a:ext>
            </a:extLst>
          </p:cNvPr>
          <p:cNvSpPr>
            <a:spLocks noGrp="1"/>
          </p:cNvSpPr>
          <p:nvPr>
            <p:ph type="sldNum" sz="quarter" idx="12"/>
          </p:nvPr>
        </p:nvSpPr>
        <p:spPr/>
        <p:txBody>
          <a:bodyPr/>
          <a:lstStyle/>
          <a:p>
            <a:fld id="{43F18597-617D-5D4D-9438-A61EB87C0807}" type="slidenum">
              <a:rPr lang="pt-BR" smtClean="0"/>
              <a:t>‹nº›</a:t>
            </a:fld>
            <a:endParaRPr lang="pt-BR"/>
          </a:p>
        </p:txBody>
      </p:sp>
    </p:spTree>
    <p:extLst>
      <p:ext uri="{BB962C8B-B14F-4D97-AF65-F5344CB8AC3E}">
        <p14:creationId xmlns:p14="http://schemas.microsoft.com/office/powerpoint/2010/main" val="772172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83A493-9D5F-C548-B1D8-87862B76A7D9}"/>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027CFB53-E972-9F46-B931-B5B10B0B20A8}"/>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5CAF4F69-97EA-4F4A-9EB9-5FC79B5B3BD4}"/>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4DD39EB6-B898-B048-A398-2ECD992E0F8F}"/>
              </a:ext>
            </a:extLst>
          </p:cNvPr>
          <p:cNvSpPr>
            <a:spLocks noGrp="1"/>
          </p:cNvSpPr>
          <p:nvPr>
            <p:ph type="dt" sz="half" idx="10"/>
          </p:nvPr>
        </p:nvSpPr>
        <p:spPr/>
        <p:txBody>
          <a:bodyPr/>
          <a:lstStyle/>
          <a:p>
            <a:fld id="{91BBBFBA-A38C-804B-81A4-2DBD282CD492}" type="datetimeFigureOut">
              <a:rPr lang="pt-BR" smtClean="0"/>
              <a:t>18/02/2025</a:t>
            </a:fld>
            <a:endParaRPr lang="pt-BR"/>
          </a:p>
        </p:txBody>
      </p:sp>
      <p:sp>
        <p:nvSpPr>
          <p:cNvPr id="6" name="Espaço Reservado para Rodapé 5">
            <a:extLst>
              <a:ext uri="{FF2B5EF4-FFF2-40B4-BE49-F238E27FC236}">
                <a16:creationId xmlns:a16="http://schemas.microsoft.com/office/drawing/2014/main" id="{55FB7154-AC01-9745-B67A-C7C8D52A7DA1}"/>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DC734081-1E62-9246-B93F-5CEDAA3FE489}"/>
              </a:ext>
            </a:extLst>
          </p:cNvPr>
          <p:cNvSpPr>
            <a:spLocks noGrp="1"/>
          </p:cNvSpPr>
          <p:nvPr>
            <p:ph type="sldNum" sz="quarter" idx="12"/>
          </p:nvPr>
        </p:nvSpPr>
        <p:spPr/>
        <p:txBody>
          <a:bodyPr/>
          <a:lstStyle/>
          <a:p>
            <a:fld id="{43F18597-617D-5D4D-9438-A61EB87C0807}" type="slidenum">
              <a:rPr lang="pt-BR" smtClean="0"/>
              <a:t>‹nº›</a:t>
            </a:fld>
            <a:endParaRPr lang="pt-BR"/>
          </a:p>
        </p:txBody>
      </p:sp>
    </p:spTree>
    <p:extLst>
      <p:ext uri="{BB962C8B-B14F-4D97-AF65-F5344CB8AC3E}">
        <p14:creationId xmlns:p14="http://schemas.microsoft.com/office/powerpoint/2010/main" val="1961486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E6E70A-C090-1E4A-AAA4-FAA0414B5AF6}"/>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05F1FC30-E142-9B4D-9C90-BC99403304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70AA3046-7C3A-FA4E-91D4-3FBD443E7DB4}"/>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3E2584B9-7B44-0B4A-A26A-CE80CBA09B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AA0FC31E-5660-F54E-8A52-A7266CC40DB7}"/>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56CE3FD3-3872-8F43-9045-F96BCBEC76F8}"/>
              </a:ext>
            </a:extLst>
          </p:cNvPr>
          <p:cNvSpPr>
            <a:spLocks noGrp="1"/>
          </p:cNvSpPr>
          <p:nvPr>
            <p:ph type="dt" sz="half" idx="10"/>
          </p:nvPr>
        </p:nvSpPr>
        <p:spPr/>
        <p:txBody>
          <a:bodyPr/>
          <a:lstStyle/>
          <a:p>
            <a:fld id="{91BBBFBA-A38C-804B-81A4-2DBD282CD492}" type="datetimeFigureOut">
              <a:rPr lang="pt-BR" smtClean="0"/>
              <a:t>18/02/2025</a:t>
            </a:fld>
            <a:endParaRPr lang="pt-BR"/>
          </a:p>
        </p:txBody>
      </p:sp>
      <p:sp>
        <p:nvSpPr>
          <p:cNvPr id="8" name="Espaço Reservado para Rodapé 7">
            <a:extLst>
              <a:ext uri="{FF2B5EF4-FFF2-40B4-BE49-F238E27FC236}">
                <a16:creationId xmlns:a16="http://schemas.microsoft.com/office/drawing/2014/main" id="{3FF80997-AC26-9C4B-BECC-B2732BE4A671}"/>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B8077312-B01B-4C44-BAFA-34F36F64723E}"/>
              </a:ext>
            </a:extLst>
          </p:cNvPr>
          <p:cNvSpPr>
            <a:spLocks noGrp="1"/>
          </p:cNvSpPr>
          <p:nvPr>
            <p:ph type="sldNum" sz="quarter" idx="12"/>
          </p:nvPr>
        </p:nvSpPr>
        <p:spPr/>
        <p:txBody>
          <a:bodyPr/>
          <a:lstStyle/>
          <a:p>
            <a:fld id="{43F18597-617D-5D4D-9438-A61EB87C0807}" type="slidenum">
              <a:rPr lang="pt-BR" smtClean="0"/>
              <a:t>‹nº›</a:t>
            </a:fld>
            <a:endParaRPr lang="pt-BR"/>
          </a:p>
        </p:txBody>
      </p:sp>
    </p:spTree>
    <p:extLst>
      <p:ext uri="{BB962C8B-B14F-4D97-AF65-F5344CB8AC3E}">
        <p14:creationId xmlns:p14="http://schemas.microsoft.com/office/powerpoint/2010/main" val="1272038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AE1122-F950-3A41-B479-69EFCA3A1FC8}"/>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E54CAEF1-3AAE-5B4F-BA5A-5EA98C736B15}"/>
              </a:ext>
            </a:extLst>
          </p:cNvPr>
          <p:cNvSpPr>
            <a:spLocks noGrp="1"/>
          </p:cNvSpPr>
          <p:nvPr>
            <p:ph type="dt" sz="half" idx="10"/>
          </p:nvPr>
        </p:nvSpPr>
        <p:spPr/>
        <p:txBody>
          <a:bodyPr/>
          <a:lstStyle/>
          <a:p>
            <a:fld id="{91BBBFBA-A38C-804B-81A4-2DBD282CD492}" type="datetimeFigureOut">
              <a:rPr lang="pt-BR" smtClean="0"/>
              <a:t>18/02/2025</a:t>
            </a:fld>
            <a:endParaRPr lang="pt-BR"/>
          </a:p>
        </p:txBody>
      </p:sp>
      <p:sp>
        <p:nvSpPr>
          <p:cNvPr id="4" name="Espaço Reservado para Rodapé 3">
            <a:extLst>
              <a:ext uri="{FF2B5EF4-FFF2-40B4-BE49-F238E27FC236}">
                <a16:creationId xmlns:a16="http://schemas.microsoft.com/office/drawing/2014/main" id="{1A9A1CA2-78AA-BF46-A8D7-59A0830B87D5}"/>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6347B6EC-A706-CA4C-A15A-9BE17A569A6A}"/>
              </a:ext>
            </a:extLst>
          </p:cNvPr>
          <p:cNvSpPr>
            <a:spLocks noGrp="1"/>
          </p:cNvSpPr>
          <p:nvPr>
            <p:ph type="sldNum" sz="quarter" idx="12"/>
          </p:nvPr>
        </p:nvSpPr>
        <p:spPr/>
        <p:txBody>
          <a:bodyPr/>
          <a:lstStyle/>
          <a:p>
            <a:fld id="{43F18597-617D-5D4D-9438-A61EB87C0807}" type="slidenum">
              <a:rPr lang="pt-BR" smtClean="0"/>
              <a:t>‹nº›</a:t>
            </a:fld>
            <a:endParaRPr lang="pt-BR"/>
          </a:p>
        </p:txBody>
      </p:sp>
    </p:spTree>
    <p:extLst>
      <p:ext uri="{BB962C8B-B14F-4D97-AF65-F5344CB8AC3E}">
        <p14:creationId xmlns:p14="http://schemas.microsoft.com/office/powerpoint/2010/main" val="461820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344EDD02-7A53-F049-B8E0-BE9E8F04DDD1}"/>
              </a:ext>
            </a:extLst>
          </p:cNvPr>
          <p:cNvSpPr>
            <a:spLocks noGrp="1"/>
          </p:cNvSpPr>
          <p:nvPr>
            <p:ph type="dt" sz="half" idx="10"/>
          </p:nvPr>
        </p:nvSpPr>
        <p:spPr/>
        <p:txBody>
          <a:bodyPr/>
          <a:lstStyle/>
          <a:p>
            <a:fld id="{91BBBFBA-A38C-804B-81A4-2DBD282CD492}" type="datetimeFigureOut">
              <a:rPr lang="pt-BR" smtClean="0"/>
              <a:t>18/02/2025</a:t>
            </a:fld>
            <a:endParaRPr lang="pt-BR"/>
          </a:p>
        </p:txBody>
      </p:sp>
      <p:sp>
        <p:nvSpPr>
          <p:cNvPr id="3" name="Espaço Reservado para Rodapé 2">
            <a:extLst>
              <a:ext uri="{FF2B5EF4-FFF2-40B4-BE49-F238E27FC236}">
                <a16:creationId xmlns:a16="http://schemas.microsoft.com/office/drawing/2014/main" id="{21BECFD5-7706-F444-AA9E-F08A992F9B3F}"/>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6F843523-315C-0247-8FC5-CAF69B2FEA85}"/>
              </a:ext>
            </a:extLst>
          </p:cNvPr>
          <p:cNvSpPr>
            <a:spLocks noGrp="1"/>
          </p:cNvSpPr>
          <p:nvPr>
            <p:ph type="sldNum" sz="quarter" idx="12"/>
          </p:nvPr>
        </p:nvSpPr>
        <p:spPr/>
        <p:txBody>
          <a:bodyPr/>
          <a:lstStyle/>
          <a:p>
            <a:fld id="{43F18597-617D-5D4D-9438-A61EB87C0807}" type="slidenum">
              <a:rPr lang="pt-BR" smtClean="0"/>
              <a:t>‹nº›</a:t>
            </a:fld>
            <a:endParaRPr lang="pt-BR"/>
          </a:p>
        </p:txBody>
      </p:sp>
    </p:spTree>
    <p:extLst>
      <p:ext uri="{BB962C8B-B14F-4D97-AF65-F5344CB8AC3E}">
        <p14:creationId xmlns:p14="http://schemas.microsoft.com/office/powerpoint/2010/main" val="1131394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A225BC-5E4C-E341-ADE3-E18668F1FAD0}"/>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FDC9470A-A967-9C4F-8077-F5FFDAAAD9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5A3D05E9-C18E-6046-895F-EC0B297A66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6EEF8C5A-295D-D442-B09D-837125101C09}"/>
              </a:ext>
            </a:extLst>
          </p:cNvPr>
          <p:cNvSpPr>
            <a:spLocks noGrp="1"/>
          </p:cNvSpPr>
          <p:nvPr>
            <p:ph type="dt" sz="half" idx="10"/>
          </p:nvPr>
        </p:nvSpPr>
        <p:spPr/>
        <p:txBody>
          <a:bodyPr/>
          <a:lstStyle/>
          <a:p>
            <a:fld id="{91BBBFBA-A38C-804B-81A4-2DBD282CD492}" type="datetimeFigureOut">
              <a:rPr lang="pt-BR" smtClean="0"/>
              <a:t>18/02/2025</a:t>
            </a:fld>
            <a:endParaRPr lang="pt-BR"/>
          </a:p>
        </p:txBody>
      </p:sp>
      <p:sp>
        <p:nvSpPr>
          <p:cNvPr id="6" name="Espaço Reservado para Rodapé 5">
            <a:extLst>
              <a:ext uri="{FF2B5EF4-FFF2-40B4-BE49-F238E27FC236}">
                <a16:creationId xmlns:a16="http://schemas.microsoft.com/office/drawing/2014/main" id="{1B7E0444-E415-E845-B6F9-ABCD0F41D2F3}"/>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09978051-3A14-204A-B131-F44164DEE999}"/>
              </a:ext>
            </a:extLst>
          </p:cNvPr>
          <p:cNvSpPr>
            <a:spLocks noGrp="1"/>
          </p:cNvSpPr>
          <p:nvPr>
            <p:ph type="sldNum" sz="quarter" idx="12"/>
          </p:nvPr>
        </p:nvSpPr>
        <p:spPr/>
        <p:txBody>
          <a:bodyPr/>
          <a:lstStyle/>
          <a:p>
            <a:fld id="{43F18597-617D-5D4D-9438-A61EB87C0807}" type="slidenum">
              <a:rPr lang="pt-BR" smtClean="0"/>
              <a:t>‹nº›</a:t>
            </a:fld>
            <a:endParaRPr lang="pt-BR"/>
          </a:p>
        </p:txBody>
      </p:sp>
    </p:spTree>
    <p:extLst>
      <p:ext uri="{BB962C8B-B14F-4D97-AF65-F5344CB8AC3E}">
        <p14:creationId xmlns:p14="http://schemas.microsoft.com/office/powerpoint/2010/main" val="4082363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860C88-0764-9640-AC7D-E72147B7435C}"/>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C13EF3C-5AD1-A840-9957-6CF4267218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169B8BA0-E1D9-B34F-908D-624F3970E3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04BF36DF-FBD6-AE45-A1BE-168855AC7FF4}"/>
              </a:ext>
            </a:extLst>
          </p:cNvPr>
          <p:cNvSpPr>
            <a:spLocks noGrp="1"/>
          </p:cNvSpPr>
          <p:nvPr>
            <p:ph type="dt" sz="half" idx="10"/>
          </p:nvPr>
        </p:nvSpPr>
        <p:spPr/>
        <p:txBody>
          <a:bodyPr/>
          <a:lstStyle/>
          <a:p>
            <a:fld id="{91BBBFBA-A38C-804B-81A4-2DBD282CD492}" type="datetimeFigureOut">
              <a:rPr lang="pt-BR" smtClean="0"/>
              <a:t>18/02/2025</a:t>
            </a:fld>
            <a:endParaRPr lang="pt-BR"/>
          </a:p>
        </p:txBody>
      </p:sp>
      <p:sp>
        <p:nvSpPr>
          <p:cNvPr id="6" name="Espaço Reservado para Rodapé 5">
            <a:extLst>
              <a:ext uri="{FF2B5EF4-FFF2-40B4-BE49-F238E27FC236}">
                <a16:creationId xmlns:a16="http://schemas.microsoft.com/office/drawing/2014/main" id="{F088551A-D47B-7247-A607-94DC97946A4F}"/>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290D3A93-704B-FE41-BD06-B96031A59B27}"/>
              </a:ext>
            </a:extLst>
          </p:cNvPr>
          <p:cNvSpPr>
            <a:spLocks noGrp="1"/>
          </p:cNvSpPr>
          <p:nvPr>
            <p:ph type="sldNum" sz="quarter" idx="12"/>
          </p:nvPr>
        </p:nvSpPr>
        <p:spPr/>
        <p:txBody>
          <a:bodyPr/>
          <a:lstStyle/>
          <a:p>
            <a:fld id="{43F18597-617D-5D4D-9438-A61EB87C0807}" type="slidenum">
              <a:rPr lang="pt-BR" smtClean="0"/>
              <a:t>‹nº›</a:t>
            </a:fld>
            <a:endParaRPr lang="pt-BR"/>
          </a:p>
        </p:txBody>
      </p:sp>
    </p:spTree>
    <p:extLst>
      <p:ext uri="{BB962C8B-B14F-4D97-AF65-F5344CB8AC3E}">
        <p14:creationId xmlns:p14="http://schemas.microsoft.com/office/powerpoint/2010/main" val="1600970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1B5D348F-939B-744C-913C-81306C0ABF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29EC8535-2BEC-C243-8DCF-54D7C0A75B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F2078F2-22EF-C943-898B-577C6AD5A3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BBBFBA-A38C-804B-81A4-2DBD282CD492}" type="datetimeFigureOut">
              <a:rPr lang="pt-BR" smtClean="0"/>
              <a:t>18/02/2025</a:t>
            </a:fld>
            <a:endParaRPr lang="pt-BR"/>
          </a:p>
        </p:txBody>
      </p:sp>
      <p:sp>
        <p:nvSpPr>
          <p:cNvPr id="5" name="Espaço Reservado para Rodapé 4">
            <a:extLst>
              <a:ext uri="{FF2B5EF4-FFF2-40B4-BE49-F238E27FC236}">
                <a16:creationId xmlns:a16="http://schemas.microsoft.com/office/drawing/2014/main" id="{6BB2057C-4401-2B43-BC95-A122FA52CC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20113201-E89D-6147-9E1B-B82F380CA4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F18597-617D-5D4D-9438-A61EB87C0807}" type="slidenum">
              <a:rPr lang="pt-BR" smtClean="0"/>
              <a:t>‹nº›</a:t>
            </a:fld>
            <a:endParaRPr lang="pt-BR"/>
          </a:p>
        </p:txBody>
      </p:sp>
    </p:spTree>
    <p:extLst>
      <p:ext uri="{BB962C8B-B14F-4D97-AF65-F5344CB8AC3E}">
        <p14:creationId xmlns:p14="http://schemas.microsoft.com/office/powerpoint/2010/main" val="1085355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95EE69-A23F-7B49-9BB5-63B7B98BFC13}"/>
              </a:ext>
            </a:extLst>
          </p:cNvPr>
          <p:cNvSpPr>
            <a:spLocks noGrp="1"/>
          </p:cNvSpPr>
          <p:nvPr>
            <p:ph type="ctrTitle"/>
          </p:nvPr>
        </p:nvSpPr>
        <p:spPr/>
        <p:txBody>
          <a:bodyPr>
            <a:normAutofit/>
          </a:bodyPr>
          <a:lstStyle/>
          <a:p>
            <a:pPr>
              <a:lnSpc>
                <a:spcPct val="150000"/>
              </a:lnSpc>
              <a:spcBef>
                <a:spcPts val="600"/>
              </a:spcBef>
            </a:pPr>
            <a:r>
              <a:rPr lang="pt-BR" sz="2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Psicanálise &amp; Desenvolvimento </a:t>
            </a:r>
            <a:r>
              <a:rPr lang="pt-BR" sz="27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t>
            </a:r>
            <a:br>
              <a:rPr lang="pt-BR" sz="4000" dirty="0">
                <a:effectLst/>
                <a:latin typeface="Arial" panose="020B0604020202020204" pitchFamily="34" charset="0"/>
                <a:ea typeface="Times New Roman" panose="02020603050405020304" pitchFamily="18" charset="0"/>
                <a:cs typeface="Times New Roman" panose="02020603050405020304" pitchFamily="18" charset="0"/>
              </a:rPr>
            </a:br>
            <a:r>
              <a:rPr lang="pt-BR" sz="4000" b="1" dirty="0">
                <a:effectLst/>
                <a:latin typeface="Times New Roman" panose="02020603050405020304" pitchFamily="18" charset="0"/>
                <a:ea typeface="Times New Roman" panose="02020603050405020304" pitchFamily="18" charset="0"/>
                <a:cs typeface="Times New Roman" panose="02020603050405020304" pitchFamily="18" charset="0"/>
              </a:rPr>
              <a:t>Psicanálise e Neurociências</a:t>
            </a:r>
            <a:br>
              <a:rPr lang="pt-BR"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pt-BR" sz="3200" dirty="0"/>
          </a:p>
        </p:txBody>
      </p:sp>
      <p:sp>
        <p:nvSpPr>
          <p:cNvPr id="3" name="Subtítulo 2">
            <a:extLst>
              <a:ext uri="{FF2B5EF4-FFF2-40B4-BE49-F238E27FC236}">
                <a16:creationId xmlns:a16="http://schemas.microsoft.com/office/drawing/2014/main" id="{5EB024E8-9670-614F-960D-8F2B4F5CFEE6}"/>
              </a:ext>
            </a:extLst>
          </p:cNvPr>
          <p:cNvSpPr>
            <a:spLocks noGrp="1"/>
          </p:cNvSpPr>
          <p:nvPr>
            <p:ph type="subTitle" idx="1"/>
          </p:nvPr>
        </p:nvSpPr>
        <p:spPr/>
        <p:txBody>
          <a:bodyPr>
            <a:normAutofit fontScale="62500" lnSpcReduction="20000"/>
          </a:bodyPr>
          <a:lstStyle/>
          <a:p>
            <a:r>
              <a:rPr lang="pt-BR" sz="1900" b="1" dirty="0">
                <a:effectLst/>
                <a:latin typeface="Times New Roman" panose="02020603050405020304" pitchFamily="18" charset="0"/>
                <a:ea typeface="MS Mincho" panose="02020609040205080304" pitchFamily="49" charset="-128"/>
                <a:cs typeface="Times New Roman" panose="02020603050405020304" pitchFamily="18" charset="0"/>
              </a:rPr>
              <a:t>O </a:t>
            </a:r>
            <a:r>
              <a:rPr lang="pt-BR" sz="1900" b="1" dirty="0">
                <a:effectLst/>
                <a:latin typeface="Times New Roman" panose="02020603050405020304" pitchFamily="18" charset="0"/>
                <a:ea typeface="Times New Roman" panose="02020603050405020304" pitchFamily="18" charset="0"/>
                <a:cs typeface="Times New Roman" panose="02020603050405020304" pitchFamily="18" charset="0"/>
              </a:rPr>
              <a:t>desenvolvimento do cérebro e a criação da subjetividade humana</a:t>
            </a:r>
            <a:endParaRPr lang="pt-BR" sz="46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pt-BR" sz="4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AULA 7. O cérebro como um conjunto de solenoides</a:t>
            </a:r>
          </a:p>
          <a:p>
            <a:br>
              <a:rPr lang="pt-BR" sz="2400" dirty="0">
                <a:effectLst/>
                <a:latin typeface="Times New Roman" panose="02020603050405020304" pitchFamily="18" charset="0"/>
                <a:ea typeface="Times New Roman" panose="02020603050405020304" pitchFamily="18" charset="0"/>
                <a:cs typeface="Times New Roman" panose="02020603050405020304" pitchFamily="18" charset="0"/>
              </a:rPr>
            </a:br>
            <a:r>
              <a:rPr lang="pt-BR" sz="1600" dirty="0">
                <a:latin typeface="Times New Roman" panose="02020603050405020304" pitchFamily="18" charset="0"/>
                <a:cs typeface="Times New Roman" panose="02020603050405020304" pitchFamily="18" charset="0"/>
              </a:rPr>
              <a:t>Pós-IPUSP-PSA - Primeiro Semestre de 2025</a:t>
            </a:r>
          </a:p>
          <a:p>
            <a:r>
              <a:rPr lang="pt-BR" sz="1600" dirty="0">
                <a:latin typeface="Times New Roman" panose="02020603050405020304" pitchFamily="18" charset="0"/>
                <a:cs typeface="Times New Roman" panose="02020603050405020304" pitchFamily="18" charset="0"/>
              </a:rPr>
              <a:t>Primeiro Semestre de 2025</a:t>
            </a:r>
          </a:p>
        </p:txBody>
      </p:sp>
      <p:sp>
        <p:nvSpPr>
          <p:cNvPr id="4" name="Espaço Reservado para Número de Slide 3">
            <a:extLst>
              <a:ext uri="{FF2B5EF4-FFF2-40B4-BE49-F238E27FC236}">
                <a16:creationId xmlns:a16="http://schemas.microsoft.com/office/drawing/2014/main" id="{3F3FFDAA-698B-D148-A31D-C313ACFC9C48}"/>
              </a:ext>
            </a:extLst>
          </p:cNvPr>
          <p:cNvSpPr>
            <a:spLocks noGrp="1"/>
          </p:cNvSpPr>
          <p:nvPr>
            <p:ph type="sldNum" sz="quarter" idx="12"/>
          </p:nvPr>
        </p:nvSpPr>
        <p:spPr/>
        <p:txBody>
          <a:bodyPr/>
          <a:lstStyle/>
          <a:p>
            <a:fld id="{5FA3BFB1-3607-114B-999B-3E143D630A05}" type="slidenum">
              <a:rPr lang="pt-BR" smtClean="0"/>
              <a:t>1</a:t>
            </a:fld>
            <a:endParaRPr lang="pt-BR"/>
          </a:p>
        </p:txBody>
      </p:sp>
    </p:spTree>
    <p:extLst>
      <p:ext uri="{BB962C8B-B14F-4D97-AF65-F5344CB8AC3E}">
        <p14:creationId xmlns:p14="http://schemas.microsoft.com/office/powerpoint/2010/main" val="734717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152645-D9C8-0646-AFFA-E293D38618B7}"/>
              </a:ext>
            </a:extLst>
          </p:cNvPr>
          <p:cNvSpPr>
            <a:spLocks noGrp="1"/>
          </p:cNvSpPr>
          <p:nvPr>
            <p:ph type="title"/>
          </p:nvPr>
        </p:nvSpPr>
        <p:spPr/>
        <p:txBody>
          <a:bodyPr/>
          <a:lstStyle/>
          <a:p>
            <a:pPr algn="ctr"/>
            <a:r>
              <a:rPr lang="pt-BR" b="1" dirty="0">
                <a:latin typeface="Times New Roman" panose="02020603050405020304" pitchFamily="18" charset="0"/>
                <a:cs typeface="Times New Roman" panose="02020603050405020304" pitchFamily="18" charset="0"/>
              </a:rPr>
              <a:t>A plasticidade neural</a:t>
            </a:r>
          </a:p>
        </p:txBody>
      </p:sp>
      <p:sp>
        <p:nvSpPr>
          <p:cNvPr id="3" name="Espaço Reservado para Conteúdo 2">
            <a:extLst>
              <a:ext uri="{FF2B5EF4-FFF2-40B4-BE49-F238E27FC236}">
                <a16:creationId xmlns:a16="http://schemas.microsoft.com/office/drawing/2014/main" id="{1F2EA6D3-3323-2E40-8255-C9BBF3A1F0C9}"/>
              </a:ext>
            </a:extLst>
          </p:cNvPr>
          <p:cNvSpPr>
            <a:spLocks noGrp="1"/>
          </p:cNvSpPr>
          <p:nvPr>
            <p:ph idx="1"/>
          </p:nvPr>
        </p:nvSpPr>
        <p:spPr/>
        <p:txBody>
          <a:bodyPr>
            <a:normAutofit fontScale="92500" lnSpcReduction="20000"/>
          </a:bodyPr>
          <a:lstStyle/>
          <a:p>
            <a:pPr algn="just">
              <a:lnSpc>
                <a:spcPct val="150000"/>
              </a:lnSpc>
            </a:pPr>
            <a:r>
              <a:rPr lang="pt-B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Uma das mais notáveis descobertas da neurociência dos últimos cinquenta anos foi feita por um grupo de neurocientistas liderados por Jon </a:t>
            </a:r>
            <a:r>
              <a:rPr lang="pt-BR"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Kaas</a:t>
            </a:r>
            <a:r>
              <a:rPr lang="pt-B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da Universidade </a:t>
            </a:r>
            <a:r>
              <a:rPr lang="pt-BR"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Vanderbilt</a:t>
            </a:r>
            <a:r>
              <a:rPr lang="pt-B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 Michael </a:t>
            </a:r>
            <a:r>
              <a:rPr lang="pt-BR"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Merzenich</a:t>
            </a:r>
            <a:r>
              <a:rPr lang="pt-B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da Universidade da Califórnia, em São Francisco.</a:t>
            </a:r>
          </a:p>
          <a:p>
            <a:pPr algn="just">
              <a:lnSpc>
                <a:spcPct val="150000"/>
              </a:lnSpc>
            </a:pPr>
            <a:r>
              <a:rPr lang="pt-B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t-B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Nos anos 1980, o grupo demonstrou categoricamente que os elaborados circuitos neurais que definem os cérebros de mamíferos e primatas exibem um </a:t>
            </a:r>
            <a:r>
              <a:rPr lang="pt-BR" sz="1800" b="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processo de </a:t>
            </a:r>
            <a:r>
              <a:rPr lang="pt-BR" sz="1800" b="1" dirty="0" err="1">
                <a:solidFill>
                  <a:srgbClr val="00B050"/>
                </a:solidFill>
                <a:effectLst/>
                <a:latin typeface="Calibri" panose="020F0502020204030204" pitchFamily="34" charset="0"/>
                <a:ea typeface="Calibri" panose="020F0502020204030204" pitchFamily="34" charset="0"/>
                <a:cs typeface="Calibri" panose="020F0502020204030204" pitchFamily="34" charset="0"/>
              </a:rPr>
              <a:t>autoadaptação</a:t>
            </a:r>
            <a:r>
              <a:rPr lang="pt-BR" sz="1800" b="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 </a:t>
            </a:r>
            <a:r>
              <a:rPr lang="pt-B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que se estende ao longo de toda a vida</a:t>
            </a:r>
            <a:r>
              <a:rPr lang="pt-B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algn="just">
              <a:lnSpc>
                <a:spcPct val="150000"/>
              </a:lnSpc>
            </a:pPr>
            <a:r>
              <a:rPr lang="pt-B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Nosso cérebro se modifica, tanto anatômica como funcionalmente, em resposta a tudo com que interagimos, quer durante o aprendizado de novas habilidades, quer quando modificações relevantes ocorrem no nosso corpo ou durante os nossos engajamentos sociais. </a:t>
            </a:r>
          </a:p>
          <a:p>
            <a:pPr algn="just">
              <a:lnSpc>
                <a:spcPct val="150000"/>
              </a:lnSpc>
            </a:pPr>
            <a:r>
              <a:rPr lang="pt-B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Os neurocientistas chamam essa propriedade de “plasticidade neural”, e eu a considero um dos fatores mais importantes para desvendar os mistérios guardados a sete chaves pelo Verdadeiro Criador de Tudo.</a:t>
            </a:r>
            <a:endParaRPr lang="pt-B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endParaRPr lang="pt-BR" dirty="0"/>
          </a:p>
        </p:txBody>
      </p:sp>
    </p:spTree>
    <p:extLst>
      <p:ext uri="{BB962C8B-B14F-4D97-AF65-F5344CB8AC3E}">
        <p14:creationId xmlns:p14="http://schemas.microsoft.com/office/powerpoint/2010/main" val="1637316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7A9BDA-30AB-0D44-9BBD-88371DD5C59A}"/>
              </a:ext>
            </a:extLst>
          </p:cNvPr>
          <p:cNvSpPr>
            <a:spLocks noGrp="1"/>
          </p:cNvSpPr>
          <p:nvPr>
            <p:ph type="title"/>
          </p:nvPr>
        </p:nvSpPr>
        <p:spPr/>
        <p:txBody>
          <a:bodyPr>
            <a:normAutofit/>
          </a:bodyPr>
          <a:lstStyle/>
          <a:p>
            <a:pPr algn="ctr"/>
            <a:r>
              <a:rPr lang="pt-BR" sz="3200" b="1" dirty="0">
                <a:latin typeface="Times New Roman" panose="02020603050405020304" pitchFamily="18" charset="0"/>
                <a:cs typeface="Times New Roman" panose="02020603050405020304" pitchFamily="18" charset="0"/>
              </a:rPr>
              <a:t>O amadurecimento das sinapses</a:t>
            </a:r>
          </a:p>
        </p:txBody>
      </p:sp>
      <p:sp>
        <p:nvSpPr>
          <p:cNvPr id="3" name="Espaço Reservado para Conteúdo 2">
            <a:extLst>
              <a:ext uri="{FF2B5EF4-FFF2-40B4-BE49-F238E27FC236}">
                <a16:creationId xmlns:a16="http://schemas.microsoft.com/office/drawing/2014/main" id="{149DDE9F-3194-5447-A2A5-AE4A98C40A54}"/>
              </a:ext>
            </a:extLst>
          </p:cNvPr>
          <p:cNvSpPr>
            <a:spLocks noGrp="1"/>
          </p:cNvSpPr>
          <p:nvPr>
            <p:ph idx="1"/>
          </p:nvPr>
        </p:nvSpPr>
        <p:spPr/>
        <p:txBody>
          <a:bodyPr>
            <a:normAutofit fontScale="92500" lnSpcReduction="20000"/>
          </a:bodyPr>
          <a:lstStyle/>
          <a:p>
            <a:pPr marL="514350" marR="635" indent="-285750" algn="just">
              <a:lnSpc>
                <a:spcPct val="160000"/>
              </a:lnSpc>
              <a:spcAft>
                <a:spcPts val="285"/>
              </a:spcAft>
            </a:pPr>
            <a:r>
              <a:rPr lang="pt-BR" sz="15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 nível sináptico, modificações induzidas pela plasticidade neuronal ocorrem de múltiplas maneiras. </a:t>
            </a:r>
          </a:p>
          <a:p>
            <a:pPr marL="971550" marR="635" lvl="1" indent="-285750" algn="just">
              <a:lnSpc>
                <a:spcPct val="160000"/>
              </a:lnSpc>
              <a:spcAft>
                <a:spcPts val="285"/>
              </a:spcAft>
            </a:pPr>
            <a:r>
              <a:rPr lang="pt-BR" sz="15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Por exemplo, o número e a distribuição de sinapses que um neurônio estabelece com outro pode ser alterado fundamentalmente como resultado do aprendizado de uma nova tarefa ou como parte do processo de recuperação iniciado quando da ocorrência de algum dano ao nosso corpo – ou ao nosso cérebro. </a:t>
            </a:r>
          </a:p>
          <a:p>
            <a:pPr marL="514350" marR="635" indent="-285750" algn="just">
              <a:lnSpc>
                <a:spcPct val="160000"/>
              </a:lnSpc>
              <a:spcAft>
                <a:spcPts val="285"/>
              </a:spcAft>
            </a:pPr>
            <a:r>
              <a:rPr lang="pt-BR" sz="15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Mesmo em animais adultos, neurônios individuais podem dar origem a novas sinapses, que levarão ao aumento da conectividade estabelecida com algumas ou todas as outras células cerebrais com que esses neurônios se comunicam. </a:t>
            </a:r>
          </a:p>
          <a:p>
            <a:pPr marL="514350" marR="635" indent="-285750" algn="just">
              <a:lnSpc>
                <a:spcPct val="160000"/>
              </a:lnSpc>
              <a:spcAft>
                <a:spcPts val="285"/>
              </a:spcAft>
            </a:pPr>
            <a:r>
              <a:rPr lang="pt-BR" sz="15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Na direção oposta, neurônios podem “reabsorver” parte de suas sinapses e, assim, reduzir a sua conectividade com outras células.</a:t>
            </a:r>
            <a:r>
              <a:rPr lang="pt-BR" sz="15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marL="514350" marR="635" indent="-285750" algn="just">
              <a:lnSpc>
                <a:spcPct val="160000"/>
              </a:lnSpc>
              <a:spcAft>
                <a:spcPts val="285"/>
              </a:spcAft>
            </a:pPr>
            <a:r>
              <a:rPr lang="pt-BR" sz="15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 magnitude da influência de cada uma dessas sinapses, feitas com outros neurônios, também pode ser modificada, para cima ou para baixo, de acordo com as contingências a que o cérebro é exposto.</a:t>
            </a:r>
          </a:p>
          <a:p>
            <a:pPr marL="514350" marR="635" indent="-285750" algn="just">
              <a:lnSpc>
                <a:spcPct val="160000"/>
              </a:lnSpc>
              <a:spcAft>
                <a:spcPts val="285"/>
              </a:spcAft>
            </a:pPr>
            <a:r>
              <a:rPr lang="pt-BR" sz="15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Essencialmente, um novo estímulo pode levar a modificações na delicada microestrutura e função das centenas de trilhões de conexões sinápticas por meio das quais dezenas de bilhões de neurônios do córtex se comunicam.</a:t>
            </a:r>
          </a:p>
          <a:p>
            <a:endParaRPr lang="pt-BR" dirty="0"/>
          </a:p>
        </p:txBody>
      </p:sp>
    </p:spTree>
    <p:extLst>
      <p:ext uri="{BB962C8B-B14F-4D97-AF65-F5344CB8AC3E}">
        <p14:creationId xmlns:p14="http://schemas.microsoft.com/office/powerpoint/2010/main" val="1828541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9C6B5B-EDB6-E949-A10A-88B3147ABEA1}"/>
              </a:ext>
            </a:extLst>
          </p:cNvPr>
          <p:cNvSpPr>
            <a:spLocks noGrp="1"/>
          </p:cNvSpPr>
          <p:nvPr>
            <p:ph type="title"/>
          </p:nvPr>
        </p:nvSpPr>
        <p:spPr/>
        <p:txBody>
          <a:bodyPr>
            <a:normAutofit fontScale="90000"/>
          </a:bodyPr>
          <a:lstStyle/>
          <a:p>
            <a:pPr algn="ctr"/>
            <a:r>
              <a:rPr lang="pt-BR" sz="3200" b="1" dirty="0">
                <a:latin typeface="Times New Roman" panose="02020603050405020304" pitchFamily="18" charset="0"/>
                <a:cs typeface="Times New Roman" panose="02020603050405020304" pitchFamily="18" charset="0"/>
              </a:rPr>
              <a:t>A teoria da codificação neural</a:t>
            </a:r>
            <a:br>
              <a:rPr lang="pt-BR" sz="3200" b="1" dirty="0">
                <a:latin typeface="Times New Roman" panose="02020603050405020304" pitchFamily="18" charset="0"/>
                <a:cs typeface="Times New Roman" panose="02020603050405020304" pitchFamily="18" charset="0"/>
              </a:rPr>
            </a:br>
            <a:br>
              <a:rPr lang="pt-BR" sz="3200" b="1" dirty="0">
                <a:latin typeface="Times New Roman" panose="02020603050405020304" pitchFamily="18" charset="0"/>
                <a:cs typeface="Times New Roman" panose="02020603050405020304" pitchFamily="18" charset="0"/>
              </a:rPr>
            </a:br>
            <a:r>
              <a:rPr lang="pt-BR" sz="3200" b="1" dirty="0">
                <a:latin typeface="Times New Roman" panose="02020603050405020304" pitchFamily="18" charset="0"/>
                <a:cs typeface="Times New Roman" panose="02020603050405020304" pitchFamily="18" charset="0"/>
              </a:rPr>
              <a:t>O ponto de vista dinâmico triunfa</a:t>
            </a:r>
          </a:p>
        </p:txBody>
      </p:sp>
      <p:sp>
        <p:nvSpPr>
          <p:cNvPr id="3" name="Espaço Reservado para Conteúdo 2">
            <a:extLst>
              <a:ext uri="{FF2B5EF4-FFF2-40B4-BE49-F238E27FC236}">
                <a16:creationId xmlns:a16="http://schemas.microsoft.com/office/drawing/2014/main" id="{BAA5B14C-360D-E142-ABFA-4358C69A5CBE}"/>
              </a:ext>
            </a:extLst>
          </p:cNvPr>
          <p:cNvSpPr>
            <a:spLocks noGrp="1"/>
          </p:cNvSpPr>
          <p:nvPr>
            <p:ph idx="1"/>
          </p:nvPr>
        </p:nvSpPr>
        <p:spPr/>
        <p:txBody>
          <a:bodyPr>
            <a:normAutofit fontScale="92500" lnSpcReduction="20000"/>
          </a:bodyPr>
          <a:lstStyle/>
          <a:p>
            <a:pPr marL="342900" marR="635" lvl="0" indent="-342900" algn="just">
              <a:lnSpc>
                <a:spcPct val="170000"/>
              </a:lnSpc>
              <a:spcAft>
                <a:spcPts val="285"/>
              </a:spcAft>
              <a:buFont typeface="Symbol" pitchFamily="2" charset="2"/>
              <a:buChar char=""/>
            </a:pPr>
            <a:r>
              <a:rPr lang="pt-B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 teoria de codificação neural proposta por Thomas Young foi a primeira a se valer de um modelo populacional, ou distribuído, para explicar uma função do sistema nervoso central. Basicamente, em um modelo distribuído, toda e qualquer função cerebral ou comportamental depende do trabalho coletivo de grandes populações de neurônios, distribuídos por múltiplas regiões cerebrais, para ser executado. </a:t>
            </a:r>
          </a:p>
          <a:p>
            <a:pPr marL="342900" marR="635" lvl="0" indent="-342900" algn="just">
              <a:lnSpc>
                <a:spcPct val="170000"/>
              </a:lnSpc>
              <a:spcAft>
                <a:spcPts val="285"/>
              </a:spcAft>
              <a:buFont typeface="Symbol" pitchFamily="2" charset="2"/>
              <a:buChar char=""/>
            </a:pPr>
            <a:r>
              <a:rPr lang="pt-B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 visão alternativa, na qual neurônios isolados ou uma região por si só é responsável por uma função neurológica, é conhecida como “modelo </a:t>
            </a:r>
            <a:r>
              <a:rPr lang="pt-BR"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localizacionista</a:t>
            </a:r>
            <a:r>
              <a:rPr lang="pt-B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marL="342900" marR="635" lvl="0" indent="-342900" algn="just">
              <a:lnSpc>
                <a:spcPct val="170000"/>
              </a:lnSpc>
              <a:spcAft>
                <a:spcPts val="285"/>
              </a:spcAft>
              <a:buFont typeface="Symbol" pitchFamily="2" charset="2"/>
              <a:buChar char=""/>
            </a:pPr>
            <a:r>
              <a:rPr lang="pt-B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Em meu livro </a:t>
            </a:r>
            <a:r>
              <a:rPr lang="pt-BR"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Muito além do nosso eu</a:t>
            </a:r>
            <a:r>
              <a:rPr lang="pt-B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reconstruo, em detalhes, a batalha travada, ao longo dos últimos duzentos anos, entre os proponentes dessas duas visões antagônicas de funcionamento do cérebro. </a:t>
            </a:r>
            <a:r>
              <a:rPr lang="pt-B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Para os propósitos da presente discussão, basta dizer que somente nas últimas três décadas neurocientistas foram capazes de obter evidências decisivas em favor do modelo distribuído.</a:t>
            </a:r>
            <a:r>
              <a:rPr lang="pt-B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marL="0" indent="0">
              <a:buNone/>
            </a:pPr>
            <a:endParaRPr lang="pt-BR" dirty="0"/>
          </a:p>
        </p:txBody>
      </p:sp>
    </p:spTree>
    <p:extLst>
      <p:ext uri="{BB962C8B-B14F-4D97-AF65-F5344CB8AC3E}">
        <p14:creationId xmlns:p14="http://schemas.microsoft.com/office/powerpoint/2010/main" val="4256256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9C6B5B-EDB6-E949-A10A-88B3147ABEA1}"/>
              </a:ext>
            </a:extLst>
          </p:cNvPr>
          <p:cNvSpPr>
            <a:spLocks noGrp="1"/>
          </p:cNvSpPr>
          <p:nvPr>
            <p:ph type="title"/>
          </p:nvPr>
        </p:nvSpPr>
        <p:spPr/>
        <p:txBody>
          <a:bodyPr>
            <a:normAutofit fontScale="90000"/>
          </a:bodyPr>
          <a:lstStyle/>
          <a:p>
            <a:pPr algn="ctr"/>
            <a:r>
              <a:rPr lang="pt-BR" sz="3200" b="1" dirty="0">
                <a:latin typeface="Times New Roman" panose="02020603050405020304" pitchFamily="18" charset="0"/>
                <a:cs typeface="Times New Roman" panose="02020603050405020304" pitchFamily="18" charset="0"/>
              </a:rPr>
              <a:t>As condições de possibilidade para a produção de</a:t>
            </a:r>
            <a:br>
              <a:rPr lang="pt-BR" sz="3200" b="1" dirty="0">
                <a:latin typeface="Times New Roman" panose="02020603050405020304" pitchFamily="18" charset="0"/>
                <a:cs typeface="Times New Roman" panose="02020603050405020304" pitchFamily="18" charset="0"/>
              </a:rPr>
            </a:br>
            <a:br>
              <a:rPr lang="pt-BR" sz="3200" b="1" dirty="0">
                <a:latin typeface="Times New Roman" panose="02020603050405020304" pitchFamily="18" charset="0"/>
                <a:cs typeface="Times New Roman" panose="02020603050405020304" pitchFamily="18" charset="0"/>
              </a:rPr>
            </a:br>
            <a:r>
              <a:rPr lang="pt-BR" sz="3200" b="1" dirty="0">
                <a:latin typeface="Times New Roman" panose="02020603050405020304" pitchFamily="18" charset="0"/>
                <a:cs typeface="Times New Roman" panose="02020603050405020304" pitchFamily="18" charset="0"/>
              </a:rPr>
              <a:t>Evidências do modelo sistêmico distribuído</a:t>
            </a:r>
          </a:p>
        </p:txBody>
      </p:sp>
      <p:sp>
        <p:nvSpPr>
          <p:cNvPr id="3" name="Espaço Reservado para Conteúdo 2">
            <a:extLst>
              <a:ext uri="{FF2B5EF4-FFF2-40B4-BE49-F238E27FC236}">
                <a16:creationId xmlns:a16="http://schemas.microsoft.com/office/drawing/2014/main" id="{BAA5B14C-360D-E142-ABFA-4358C69A5CBE}"/>
              </a:ext>
            </a:extLst>
          </p:cNvPr>
          <p:cNvSpPr>
            <a:spLocks noGrp="1"/>
          </p:cNvSpPr>
          <p:nvPr>
            <p:ph idx="1"/>
          </p:nvPr>
        </p:nvSpPr>
        <p:spPr/>
        <p:txBody>
          <a:bodyPr>
            <a:normAutofit fontScale="92500" lnSpcReduction="20000"/>
          </a:bodyPr>
          <a:lstStyle/>
          <a:p>
            <a:pPr marL="342900" marR="635" lvl="0" indent="-342900" algn="just">
              <a:lnSpc>
                <a:spcPct val="170000"/>
              </a:lnSpc>
              <a:spcAft>
                <a:spcPts val="285"/>
              </a:spcAft>
              <a:buFont typeface="Symbol" pitchFamily="2" charset="2"/>
              <a:buChar char=""/>
            </a:pPr>
            <a:r>
              <a:rPr lang="pt-B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Evidências decisivas em favor do modelo distribuído.</a:t>
            </a:r>
            <a:r>
              <a:rPr lang="pt-B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marL="800100" marR="635" lvl="1" indent="-342900" algn="just">
              <a:lnSpc>
                <a:spcPct val="170000"/>
              </a:lnSpc>
              <a:spcAft>
                <a:spcPts val="285"/>
              </a:spcAft>
              <a:buFont typeface="Symbol" pitchFamily="2" charset="2"/>
              <a:buChar char=""/>
            </a:pPr>
            <a:r>
              <a:rPr lang="pt-B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Isso só foi possível graças ao advento de novas tecnologias que permitiram realizar uma investigação quantitativa das propriedades neurofisiológicas de uma variedade de circuitos neurais, tanto em animais de experimentação como em seres humanos. </a:t>
            </a:r>
          </a:p>
          <a:p>
            <a:pPr marL="800100" marR="635" lvl="1" indent="-342900" algn="just">
              <a:lnSpc>
                <a:spcPct val="170000"/>
              </a:lnSpc>
              <a:spcAft>
                <a:spcPts val="285"/>
              </a:spcAft>
              <a:buFont typeface="Symbol" pitchFamily="2" charset="2"/>
              <a:buChar char=""/>
            </a:pPr>
            <a:r>
              <a:rPr lang="pt-B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Assim, graças à introdução de novos métodos neurofisiológicos e, nas últimas duas décadas, de novas técnicas para produzir imagens de alta resolução do cérebro humano, o foco da neurociência moderna se moveu do estudo de neurônios isolados para a análise de populações de neurônios interconectados que definem os circuitos neurais responsáveis por executar o “principal negócio” do cérebro. </a:t>
            </a:r>
          </a:p>
          <a:p>
            <a:pPr marL="800100" marR="635" lvl="1" indent="-342900" algn="just">
              <a:lnSpc>
                <a:spcPct val="170000"/>
              </a:lnSpc>
              <a:spcAft>
                <a:spcPts val="285"/>
              </a:spcAft>
              <a:buFont typeface="Symbol" pitchFamily="2" charset="2"/>
              <a:buChar char=""/>
            </a:pPr>
            <a:r>
              <a:rPr lang="pt-B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Nesse contexto, creio ser possível dizer que, no verão de 2018, a visão proposta por Young para o cérebro humano finalmente triunfou.</a:t>
            </a:r>
            <a:endParaRPr lang="pt-BR" sz="18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pt-BR" dirty="0"/>
          </a:p>
        </p:txBody>
      </p:sp>
    </p:spTree>
    <p:extLst>
      <p:ext uri="{BB962C8B-B14F-4D97-AF65-F5344CB8AC3E}">
        <p14:creationId xmlns:p14="http://schemas.microsoft.com/office/powerpoint/2010/main" val="2137247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5E6C6A-0633-154B-A0AC-5670B44FCE50}"/>
              </a:ext>
            </a:extLst>
          </p:cNvPr>
          <p:cNvSpPr>
            <a:spLocks noGrp="1"/>
          </p:cNvSpPr>
          <p:nvPr>
            <p:ph type="title"/>
          </p:nvPr>
        </p:nvSpPr>
        <p:spPr/>
        <p:txBody>
          <a:bodyPr>
            <a:normAutofit/>
          </a:bodyPr>
          <a:lstStyle/>
          <a:p>
            <a:pPr algn="ctr"/>
            <a:r>
              <a:rPr lang="pt-BR" sz="3200" b="1" dirty="0">
                <a:latin typeface="Times New Roman" panose="02020603050405020304" pitchFamily="18" charset="0"/>
                <a:ea typeface="Calibri" panose="020F0502020204030204" pitchFamily="34" charset="0"/>
                <a:cs typeface="Times New Roman" panose="02020603050405020304" pitchFamily="18" charset="0"/>
              </a:rPr>
              <a:t>P</a:t>
            </a:r>
            <a:r>
              <a:rPr lang="pt-BR" sz="3200" b="1" dirty="0">
                <a:effectLst/>
                <a:latin typeface="Times New Roman" panose="02020603050405020304" pitchFamily="18" charset="0"/>
                <a:ea typeface="Calibri" panose="020F0502020204030204" pitchFamily="34" charset="0"/>
                <a:cs typeface="Times New Roman" panose="02020603050405020304" pitchFamily="18" charset="0"/>
              </a:rPr>
              <a:t>rincípios fisiológicos das populações neurais</a:t>
            </a:r>
            <a:endParaRPr lang="pt-BR" sz="3200" b="1" dirty="0">
              <a:latin typeface="Times New Roman" panose="02020603050405020304" pitchFamily="18" charset="0"/>
              <a:cs typeface="Times New Roman" panose="02020603050405020304" pitchFamily="18" charset="0"/>
            </a:endParaRPr>
          </a:p>
        </p:txBody>
      </p:sp>
      <p:sp>
        <p:nvSpPr>
          <p:cNvPr id="3" name="Espaço Reservado para Conteúdo 2">
            <a:extLst>
              <a:ext uri="{FF2B5EF4-FFF2-40B4-BE49-F238E27FC236}">
                <a16:creationId xmlns:a16="http://schemas.microsoft.com/office/drawing/2014/main" id="{43DC7F5B-A31E-6F45-81D2-38B52C3558A5}"/>
              </a:ext>
            </a:extLst>
          </p:cNvPr>
          <p:cNvSpPr>
            <a:spLocks noGrp="1"/>
          </p:cNvSpPr>
          <p:nvPr>
            <p:ph idx="1"/>
          </p:nvPr>
        </p:nvSpPr>
        <p:spPr/>
        <p:txBody>
          <a:bodyPr>
            <a:normAutofit/>
          </a:bodyPr>
          <a:lstStyle/>
          <a:p>
            <a:pPr marL="457200" marR="635" indent="0" algn="just">
              <a:lnSpc>
                <a:spcPct val="150000"/>
              </a:lnSpc>
              <a:spcAft>
                <a:spcPts val="2775"/>
              </a:spcAft>
              <a:buNone/>
            </a:pPr>
            <a:r>
              <a:rPr lang="pt-BR" sz="3200" dirty="0">
                <a:effectLst/>
                <a:latin typeface="Calibri" panose="020F0502020204030204" pitchFamily="34" charset="0"/>
                <a:ea typeface="Calibri" panose="020F0502020204030204" pitchFamily="34" charset="0"/>
              </a:rPr>
              <a:t>Usando os resultados obtidos no laboratório durante os últimos vinte e cinco anos, propus uma série de regras neurofisiológicas, que, para descrever as raízes dinâmicas do cérebro humano, chamei de “princípios fisiológicos das populações neurais”.</a:t>
            </a:r>
          </a:p>
        </p:txBody>
      </p:sp>
    </p:spTree>
    <p:extLst>
      <p:ext uri="{BB962C8B-B14F-4D97-AF65-F5344CB8AC3E}">
        <p14:creationId xmlns:p14="http://schemas.microsoft.com/office/powerpoint/2010/main" val="3380762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5753BB-0477-0845-9C62-375AF9BF105C}"/>
              </a:ext>
            </a:extLst>
          </p:cNvPr>
          <p:cNvSpPr>
            <a:spLocks noGrp="1"/>
          </p:cNvSpPr>
          <p:nvPr>
            <p:ph type="title"/>
          </p:nvPr>
        </p:nvSpPr>
        <p:spPr/>
        <p:txBody>
          <a:bodyPr/>
          <a:lstStyle/>
          <a:p>
            <a:r>
              <a:rPr lang="pt-BR" sz="4400" b="1" dirty="0">
                <a:latin typeface="Times New Roman" panose="02020603050405020304" pitchFamily="18" charset="0"/>
                <a:ea typeface="Calibri" panose="020F0502020204030204" pitchFamily="34" charset="0"/>
                <a:cs typeface="Times New Roman" panose="02020603050405020304" pitchFamily="18" charset="0"/>
              </a:rPr>
              <a:t>P</a:t>
            </a:r>
            <a:r>
              <a:rPr lang="pt-BR" sz="4400" b="1" dirty="0">
                <a:effectLst/>
                <a:latin typeface="Times New Roman" panose="02020603050405020304" pitchFamily="18" charset="0"/>
                <a:ea typeface="Calibri" panose="020F0502020204030204" pitchFamily="34" charset="0"/>
                <a:cs typeface="Times New Roman" panose="02020603050405020304" pitchFamily="18" charset="0"/>
              </a:rPr>
              <a:t>rincípios fisiológicos das populações neurais</a:t>
            </a:r>
            <a:endParaRPr lang="pt-BR" dirty="0"/>
          </a:p>
        </p:txBody>
      </p:sp>
      <p:sp>
        <p:nvSpPr>
          <p:cNvPr id="3" name="Espaço Reservado para Conteúdo 2">
            <a:extLst>
              <a:ext uri="{FF2B5EF4-FFF2-40B4-BE49-F238E27FC236}">
                <a16:creationId xmlns:a16="http://schemas.microsoft.com/office/drawing/2014/main" id="{4CE5339A-D54B-294B-B41C-AD0B1E92E904}"/>
              </a:ext>
            </a:extLst>
          </p:cNvPr>
          <p:cNvSpPr>
            <a:spLocks noGrp="1"/>
          </p:cNvSpPr>
          <p:nvPr>
            <p:ph idx="1"/>
          </p:nvPr>
        </p:nvSpPr>
        <p:spPr/>
        <p:txBody>
          <a:bodyPr/>
          <a:lstStyle/>
          <a:p>
            <a:pPr marL="0" indent="0">
              <a:buNone/>
            </a:pPr>
            <a:endParaRPr lang="pt-BR" dirty="0"/>
          </a:p>
          <a:p>
            <a:r>
              <a:rPr lang="pt-BR" sz="2800" b="1" dirty="0">
                <a:solidFill>
                  <a:srgbClr val="FF0000"/>
                </a:solidFill>
                <a:effectLst/>
                <a:latin typeface="Calibri" panose="020F0502020204030204" pitchFamily="34" charset="0"/>
                <a:ea typeface="Calibri" panose="020F0502020204030204" pitchFamily="34" charset="0"/>
              </a:rPr>
              <a:t>1. O princípio do processamento distribuído</a:t>
            </a:r>
          </a:p>
          <a:p>
            <a:r>
              <a:rPr lang="pt-BR" sz="2800" b="1" dirty="0">
                <a:effectLst/>
                <a:latin typeface="Calibri" panose="020F0502020204030204" pitchFamily="34" charset="0"/>
                <a:ea typeface="Calibri" panose="020F0502020204030204" pitchFamily="34" charset="0"/>
              </a:rPr>
              <a:t>2. O princípio da massa neural</a:t>
            </a:r>
            <a:r>
              <a:rPr lang="pt-BR" dirty="0"/>
              <a:t> </a:t>
            </a:r>
          </a:p>
          <a:p>
            <a:r>
              <a:rPr lang="pt-BR" sz="2800" b="1" dirty="0">
                <a:solidFill>
                  <a:srgbClr val="FF0000"/>
                </a:solidFill>
                <a:effectLst/>
                <a:latin typeface="Calibri" panose="020F0502020204030204" pitchFamily="34" charset="0"/>
                <a:ea typeface="Calibri" panose="020F0502020204030204" pitchFamily="34" charset="0"/>
              </a:rPr>
              <a:t>3. O princípio multitarefa</a:t>
            </a:r>
          </a:p>
          <a:p>
            <a:r>
              <a:rPr lang="pt-BR" sz="2800" dirty="0">
                <a:solidFill>
                  <a:srgbClr val="000000"/>
                </a:solidFill>
                <a:effectLst/>
                <a:latin typeface="Calibri" panose="020F0502020204030204" pitchFamily="34" charset="0"/>
                <a:ea typeface="Calibri" panose="020F0502020204030204" pitchFamily="34" charset="0"/>
              </a:rPr>
              <a:t>4. O princípio da redundância neural</a:t>
            </a:r>
          </a:p>
          <a:p>
            <a:r>
              <a:rPr lang="pt-BR" sz="2800" b="1" dirty="0">
                <a:solidFill>
                  <a:srgbClr val="FF0000"/>
                </a:solidFill>
                <a:effectLst/>
                <a:latin typeface="Calibri" panose="020F0502020204030204" pitchFamily="34" charset="0"/>
                <a:ea typeface="Calibri" panose="020F0502020204030204" pitchFamily="34" charset="0"/>
              </a:rPr>
              <a:t>5. </a:t>
            </a:r>
            <a:r>
              <a:rPr lang="pt-BR" b="1" dirty="0">
                <a:solidFill>
                  <a:srgbClr val="FF0000"/>
                </a:solidFill>
                <a:latin typeface="Calibri" panose="020F0502020204030204" pitchFamily="34" charset="0"/>
                <a:ea typeface="Calibri" panose="020F0502020204030204" pitchFamily="34" charset="0"/>
              </a:rPr>
              <a:t>O</a:t>
            </a:r>
            <a:r>
              <a:rPr lang="pt-BR" sz="2800" b="1" dirty="0">
                <a:solidFill>
                  <a:srgbClr val="FF0000"/>
                </a:solidFill>
                <a:effectLst/>
                <a:latin typeface="Calibri" panose="020F0502020204030204" pitchFamily="34" charset="0"/>
                <a:ea typeface="Calibri" panose="020F0502020204030204" pitchFamily="34" charset="0"/>
              </a:rPr>
              <a:t> princípio da contextualização</a:t>
            </a:r>
          </a:p>
          <a:p>
            <a:r>
              <a:rPr lang="pt-BR" sz="2800" b="1" dirty="0">
                <a:solidFill>
                  <a:srgbClr val="FF0000"/>
                </a:solidFill>
                <a:effectLst/>
                <a:latin typeface="Calibri" panose="020F0502020204030204" pitchFamily="34" charset="0"/>
                <a:ea typeface="Calibri" panose="020F0502020204030204" pitchFamily="34" charset="0"/>
              </a:rPr>
              <a:t>6. O ponto de vista próprio do cérebro”</a:t>
            </a:r>
            <a:endParaRPr lang="pt-BR" dirty="0"/>
          </a:p>
          <a:p>
            <a:endParaRPr lang="pt-BR" dirty="0"/>
          </a:p>
        </p:txBody>
      </p:sp>
    </p:spTree>
    <p:extLst>
      <p:ext uri="{BB962C8B-B14F-4D97-AF65-F5344CB8AC3E}">
        <p14:creationId xmlns:p14="http://schemas.microsoft.com/office/powerpoint/2010/main" val="3510171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31D7A7-AF24-104F-9445-D24971768731}"/>
              </a:ext>
            </a:extLst>
          </p:cNvPr>
          <p:cNvSpPr>
            <a:spLocks noGrp="1"/>
          </p:cNvSpPr>
          <p:nvPr>
            <p:ph type="title"/>
          </p:nvPr>
        </p:nvSpPr>
        <p:spPr/>
        <p:txBody>
          <a:bodyPr/>
          <a:lstStyle/>
          <a:p>
            <a:r>
              <a:rPr lang="pt-BR" sz="4400" b="1" dirty="0">
                <a:effectLst/>
                <a:latin typeface="Times New Roman" panose="02020603050405020304" pitchFamily="18" charset="0"/>
                <a:ea typeface="Calibri" panose="020F0502020204030204" pitchFamily="34" charset="0"/>
                <a:cs typeface="Times New Roman" panose="02020603050405020304" pitchFamily="18" charset="0"/>
              </a:rPr>
              <a:t>1. Princípio do processamento distribuído</a:t>
            </a:r>
            <a:endParaRPr lang="pt-BR" dirty="0">
              <a:latin typeface="Times New Roman" panose="02020603050405020304" pitchFamily="18" charset="0"/>
              <a:cs typeface="Times New Roman" panose="02020603050405020304" pitchFamily="18" charset="0"/>
            </a:endParaRPr>
          </a:p>
        </p:txBody>
      </p:sp>
      <p:sp>
        <p:nvSpPr>
          <p:cNvPr id="3" name="Espaço Reservado para Conteúdo 2">
            <a:extLst>
              <a:ext uri="{FF2B5EF4-FFF2-40B4-BE49-F238E27FC236}">
                <a16:creationId xmlns:a16="http://schemas.microsoft.com/office/drawing/2014/main" id="{F72649AF-7D56-C045-AC99-A13181FBC3AD}"/>
              </a:ext>
            </a:extLst>
          </p:cNvPr>
          <p:cNvSpPr>
            <a:spLocks noGrp="1"/>
          </p:cNvSpPr>
          <p:nvPr>
            <p:ph idx="1"/>
          </p:nvPr>
        </p:nvSpPr>
        <p:spPr/>
        <p:txBody>
          <a:bodyPr>
            <a:normAutofit fontScale="85000" lnSpcReduction="10000"/>
          </a:bodyPr>
          <a:lstStyle/>
          <a:p>
            <a:pPr marR="635" indent="0" algn="l">
              <a:lnSpc>
                <a:spcPct val="98000"/>
              </a:lnSpc>
              <a:spcAft>
                <a:spcPts val="285"/>
              </a:spcAft>
              <a:buNone/>
            </a:pPr>
            <a:r>
              <a:rPr lang="pt-BR" sz="1800" b="1" dirty="0">
                <a:solidFill>
                  <a:srgbClr val="FF0000"/>
                </a:solidFill>
                <a:effectLst/>
                <a:latin typeface="Calibri" panose="020F0502020204030204" pitchFamily="34" charset="0"/>
                <a:ea typeface="Calibri" panose="020F0502020204030204" pitchFamily="34" charset="0"/>
              </a:rPr>
              <a:t>No topo dessa lista, encontra-se o </a:t>
            </a:r>
            <a:r>
              <a:rPr lang="pt-BR" sz="1800" b="1" dirty="0">
                <a:solidFill>
                  <a:srgbClr val="FF0000"/>
                </a:solidFill>
                <a:effectLst/>
                <a:highlight>
                  <a:srgbClr val="FFFF00"/>
                </a:highlight>
                <a:latin typeface="Calibri" panose="020F0502020204030204" pitchFamily="34" charset="0"/>
                <a:ea typeface="Calibri" panose="020F0502020204030204" pitchFamily="34" charset="0"/>
              </a:rPr>
              <a:t>princípio do processamento distribuíd</a:t>
            </a:r>
            <a:r>
              <a:rPr lang="pt-BR" sz="1800" b="1" dirty="0">
                <a:solidFill>
                  <a:srgbClr val="FF0000"/>
                </a:solidFill>
                <a:effectLst/>
                <a:latin typeface="Calibri" panose="020F0502020204030204" pitchFamily="34" charset="0"/>
                <a:ea typeface="Calibri" panose="020F0502020204030204" pitchFamily="34" charset="0"/>
              </a:rPr>
              <a:t>o, aquele que determina que todas as funções e todos os comportamentos gerados pelos cérebros de animais complexos, como o nosso, dependem do trabalho coordenado de vastas populações de neurônios, distribuídas por múltiplas regiões do sistema nervoso central.</a:t>
            </a:r>
            <a:r>
              <a:rPr lang="pt-BR" sz="1800" dirty="0">
                <a:solidFill>
                  <a:srgbClr val="FF0000"/>
                </a:solidFill>
                <a:effectLst/>
                <a:latin typeface="Calibri" panose="020F0502020204030204" pitchFamily="34" charset="0"/>
                <a:ea typeface="Calibri" panose="020F0502020204030204" pitchFamily="34" charset="0"/>
              </a:rPr>
              <a:t> </a:t>
            </a:r>
          </a:p>
          <a:p>
            <a:pPr marR="635" indent="0" algn="l">
              <a:lnSpc>
                <a:spcPct val="98000"/>
              </a:lnSpc>
              <a:spcAft>
                <a:spcPts val="285"/>
              </a:spcAft>
              <a:buNone/>
            </a:pPr>
            <a:r>
              <a:rPr lang="pt-BR" sz="1800" dirty="0">
                <a:solidFill>
                  <a:srgbClr val="000000"/>
                </a:solidFill>
                <a:effectLst/>
                <a:latin typeface="Calibri" panose="020F0502020204030204" pitchFamily="34" charset="0"/>
                <a:ea typeface="Calibri" panose="020F0502020204030204" pitchFamily="34" charset="0"/>
              </a:rPr>
              <a:t>Usando o nosso paradigma experimental, esse princípio foi amplamente demonstrado no nosso laboratório quando macacos foram treinados para utilizar uma interface cérebro-máquina a fim de controlar os movimentos de um braço robótico, usando apenas a atividade elétrica cerebral, sem produzir movimentos do seu próprio corpo biológico. </a:t>
            </a:r>
          </a:p>
          <a:p>
            <a:pPr marR="635" indent="0" algn="l">
              <a:lnSpc>
                <a:spcPct val="98000"/>
              </a:lnSpc>
              <a:spcAft>
                <a:spcPts val="285"/>
              </a:spcAft>
              <a:buNone/>
            </a:pPr>
            <a:r>
              <a:rPr lang="pt-BR" sz="1800" dirty="0">
                <a:solidFill>
                  <a:srgbClr val="000000"/>
                </a:solidFill>
                <a:effectLst/>
                <a:latin typeface="Calibri" panose="020F0502020204030204" pitchFamily="34" charset="0"/>
                <a:ea typeface="Calibri" panose="020F0502020204030204" pitchFamily="34" charset="0"/>
              </a:rPr>
              <a:t>Nos experimentos, os animais só conseguiram realizar essa proeza quando a atividade elétrica coletiva de populações de neurônios corticais alimentou a nossa interface. </a:t>
            </a:r>
          </a:p>
          <a:p>
            <a:pPr marR="635" indent="0" algn="l">
              <a:lnSpc>
                <a:spcPct val="98000"/>
              </a:lnSpc>
              <a:spcAft>
                <a:spcPts val="285"/>
              </a:spcAft>
              <a:buNone/>
            </a:pPr>
            <a:r>
              <a:rPr lang="pt-BR" sz="1800" dirty="0">
                <a:solidFill>
                  <a:srgbClr val="000000"/>
                </a:solidFill>
                <a:effectLst/>
                <a:latin typeface="Calibri" panose="020F0502020204030204" pitchFamily="34" charset="0"/>
                <a:ea typeface="Calibri" panose="020F0502020204030204" pitchFamily="34" charset="0"/>
              </a:rPr>
              <a:t>Qualquer tentativa de usar a atividade de um neurônio isolado, ou de uma pequena amostra destes (menos de dez), como fonte do sinal de controle motor da interface, impediu a produção de movimentos corretos do braço robótico. </a:t>
            </a:r>
          </a:p>
          <a:p>
            <a:pPr marR="635" indent="0" algn="l">
              <a:lnSpc>
                <a:spcPct val="98000"/>
              </a:lnSpc>
              <a:spcAft>
                <a:spcPts val="285"/>
              </a:spcAft>
              <a:buNone/>
            </a:pPr>
            <a:r>
              <a:rPr lang="pt-BR" sz="1800" dirty="0">
                <a:solidFill>
                  <a:srgbClr val="000000"/>
                </a:solidFill>
                <a:effectLst/>
                <a:latin typeface="Calibri" panose="020F0502020204030204" pitchFamily="34" charset="0"/>
                <a:ea typeface="Calibri" panose="020F0502020204030204" pitchFamily="34" charset="0"/>
              </a:rPr>
              <a:t>Além disso, nesses experimentos também observamos que neurônios distribuídos por múltiplas áreas dos lobos frontal e parietal, em ambos os hemisférios cerebrais, contribuíram significativamente para o sinal populacional requerido na execução da tarefa motora por meio da interface </a:t>
            </a:r>
            <a:r>
              <a:rPr lang="pt-BR" sz="1800" dirty="0" err="1">
                <a:solidFill>
                  <a:srgbClr val="000000"/>
                </a:solidFill>
                <a:effectLst/>
                <a:latin typeface="Calibri" panose="020F0502020204030204" pitchFamily="34" charset="0"/>
                <a:ea typeface="Calibri" panose="020F0502020204030204" pitchFamily="34" charset="0"/>
              </a:rPr>
              <a:t>cérebromáquina</a:t>
            </a:r>
            <a:r>
              <a:rPr lang="pt-BR" sz="1800" dirty="0">
                <a:solidFill>
                  <a:srgbClr val="000000"/>
                </a:solidFill>
                <a:effectLst/>
                <a:latin typeface="Calibri" panose="020F0502020204030204" pitchFamily="34" charset="0"/>
                <a:ea typeface="Calibri" panose="020F0502020204030204" pitchFamily="34" charset="0"/>
              </a:rPr>
              <a:t>.</a:t>
            </a:r>
          </a:p>
          <a:p>
            <a:pPr marR="635" indent="279400" algn="just">
              <a:lnSpc>
                <a:spcPct val="98000"/>
              </a:lnSpc>
              <a:spcAft>
                <a:spcPts val="285"/>
              </a:spcAft>
            </a:pPr>
            <a:r>
              <a:rPr lang="pt-BR" sz="1800" b="1" dirty="0">
                <a:solidFill>
                  <a:srgbClr val="00B050"/>
                </a:solidFill>
                <a:effectLst/>
                <a:latin typeface="Calibri" panose="020F0502020204030204" pitchFamily="34" charset="0"/>
                <a:ea typeface="Calibri" panose="020F0502020204030204" pitchFamily="34" charset="0"/>
                <a:sym typeface="Wingdings" pitchFamily="2" charset="2"/>
              </a:rPr>
              <a:t></a:t>
            </a:r>
            <a:r>
              <a:rPr lang="pt-BR" sz="1800" b="1" dirty="0">
                <a:solidFill>
                  <a:srgbClr val="00B050"/>
                </a:solidFill>
                <a:effectLst/>
                <a:latin typeface="Calibri" panose="020F0502020204030204" pitchFamily="34" charset="0"/>
                <a:ea typeface="Calibri" panose="020F0502020204030204" pitchFamily="34" charset="0"/>
              </a:rPr>
              <a:t> Temos, pois, comprovação empírica de que o cérebro funciona como um todo e, mais ainda, pode associar-se com outros cérebros num funcionamento em rede</a:t>
            </a:r>
            <a:endParaRPr lang="pt-BR" sz="1800" dirty="0">
              <a:solidFill>
                <a:srgbClr val="000000"/>
              </a:solidFill>
              <a:effectLst/>
              <a:latin typeface="Calibri" panose="020F0502020204030204" pitchFamily="34" charset="0"/>
              <a:ea typeface="Calibri" panose="020F0502020204030204" pitchFamily="34" charset="0"/>
            </a:endParaRPr>
          </a:p>
          <a:p>
            <a:endParaRPr lang="pt-BR" dirty="0"/>
          </a:p>
        </p:txBody>
      </p:sp>
    </p:spTree>
    <p:extLst>
      <p:ext uri="{BB962C8B-B14F-4D97-AF65-F5344CB8AC3E}">
        <p14:creationId xmlns:p14="http://schemas.microsoft.com/office/powerpoint/2010/main" val="27251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A56295-6848-E141-8DE5-16B4C8D72B2C}"/>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D80BFB29-A5F5-8E47-82D6-5F5A6B285EC9}"/>
              </a:ext>
            </a:extLst>
          </p:cNvPr>
          <p:cNvSpPr>
            <a:spLocks noGrp="1"/>
          </p:cNvSpPr>
          <p:nvPr>
            <p:ph idx="1"/>
          </p:nvPr>
        </p:nvSpPr>
        <p:spPr/>
        <p:txBody>
          <a:bodyPr>
            <a:normAutofit fontScale="92500" lnSpcReduction="20000"/>
          </a:bodyPr>
          <a:lstStyle/>
          <a:p>
            <a:pPr marR="635" indent="-6350" algn="just">
              <a:lnSpc>
                <a:spcPct val="98000"/>
              </a:lnSpc>
              <a:spcAft>
                <a:spcPts val="2775"/>
              </a:spcAft>
            </a:pPr>
            <a:endParaRPr lang="pt-BR" sz="1800" dirty="0">
              <a:solidFill>
                <a:srgbClr val="000000"/>
              </a:solidFill>
              <a:effectLst/>
              <a:latin typeface="Calibri" panose="020F0502020204030204" pitchFamily="34" charset="0"/>
              <a:ea typeface="Calibri" panose="020F0502020204030204" pitchFamily="34" charset="0"/>
            </a:endParaRPr>
          </a:p>
          <a:p>
            <a:pPr marR="635" indent="-6350" algn="just">
              <a:lnSpc>
                <a:spcPct val="98000"/>
              </a:lnSpc>
              <a:spcAft>
                <a:spcPts val="2775"/>
              </a:spcAft>
            </a:pPr>
            <a:endParaRPr lang="pt-BR" sz="1800" dirty="0">
              <a:solidFill>
                <a:srgbClr val="000000"/>
              </a:solidFill>
              <a:latin typeface="Calibri" panose="020F0502020204030204" pitchFamily="34" charset="0"/>
              <a:ea typeface="Calibri" panose="020F0502020204030204" pitchFamily="34" charset="0"/>
            </a:endParaRPr>
          </a:p>
          <a:p>
            <a:pPr marR="635" indent="-6350" algn="just">
              <a:lnSpc>
                <a:spcPct val="98000"/>
              </a:lnSpc>
              <a:spcAft>
                <a:spcPts val="2775"/>
              </a:spcAft>
            </a:pPr>
            <a:endParaRPr lang="pt-BR" sz="1800" dirty="0">
              <a:solidFill>
                <a:srgbClr val="000000"/>
              </a:solidFill>
              <a:effectLst/>
              <a:latin typeface="Calibri" panose="020F0502020204030204" pitchFamily="34" charset="0"/>
              <a:ea typeface="Calibri" panose="020F0502020204030204" pitchFamily="34" charset="0"/>
            </a:endParaRPr>
          </a:p>
          <a:p>
            <a:pPr marR="635" indent="-6350" algn="just">
              <a:lnSpc>
                <a:spcPct val="98000"/>
              </a:lnSpc>
              <a:spcAft>
                <a:spcPts val="2775"/>
              </a:spcAft>
            </a:pPr>
            <a:endParaRPr lang="pt-BR" sz="1800" dirty="0">
              <a:solidFill>
                <a:srgbClr val="000000"/>
              </a:solidFill>
              <a:latin typeface="Calibri" panose="020F0502020204030204" pitchFamily="34" charset="0"/>
              <a:ea typeface="Calibri" panose="020F0502020204030204" pitchFamily="34" charset="0"/>
            </a:endParaRPr>
          </a:p>
          <a:p>
            <a:pPr marR="635" indent="-6350" algn="just">
              <a:lnSpc>
                <a:spcPct val="98000"/>
              </a:lnSpc>
              <a:spcAft>
                <a:spcPts val="2775"/>
              </a:spcAft>
            </a:pPr>
            <a:endParaRPr lang="pt-BR" sz="1800" dirty="0">
              <a:solidFill>
                <a:srgbClr val="000000"/>
              </a:solidFill>
              <a:effectLst/>
              <a:latin typeface="Calibri" panose="020F0502020204030204" pitchFamily="34" charset="0"/>
              <a:ea typeface="Calibri" panose="020F0502020204030204" pitchFamily="34" charset="0"/>
            </a:endParaRPr>
          </a:p>
          <a:p>
            <a:pPr marR="635" indent="-6350" algn="just">
              <a:lnSpc>
                <a:spcPct val="98000"/>
              </a:lnSpc>
              <a:spcAft>
                <a:spcPts val="2775"/>
              </a:spcAft>
            </a:pPr>
            <a:r>
              <a:rPr lang="pt-BR" sz="1800" dirty="0">
                <a:solidFill>
                  <a:srgbClr val="000000"/>
                </a:solidFill>
                <a:effectLst/>
                <a:latin typeface="Calibri" panose="020F0502020204030204" pitchFamily="34" charset="0"/>
                <a:ea typeface="Calibri" panose="020F0502020204030204" pitchFamily="34" charset="0"/>
              </a:rPr>
              <a:t>Figura 4.5 Diagrama representando uma interface cérebro-máquina típica, como Originalmente proposta por Miguel </a:t>
            </a:r>
            <a:r>
              <a:rPr lang="pt-BR" sz="1800" dirty="0" err="1">
                <a:solidFill>
                  <a:srgbClr val="000000"/>
                </a:solidFill>
                <a:effectLst/>
                <a:latin typeface="Calibri" panose="020F0502020204030204" pitchFamily="34" charset="0"/>
                <a:ea typeface="Calibri" panose="020F0502020204030204" pitchFamily="34" charset="0"/>
              </a:rPr>
              <a:t>Nicolelis</a:t>
            </a:r>
            <a:r>
              <a:rPr lang="pt-BR" sz="1800" dirty="0">
                <a:solidFill>
                  <a:srgbClr val="000000"/>
                </a:solidFill>
                <a:effectLst/>
                <a:latin typeface="Calibri" panose="020F0502020204030204" pitchFamily="34" charset="0"/>
                <a:ea typeface="Calibri" panose="020F0502020204030204" pitchFamily="34" charset="0"/>
              </a:rPr>
              <a:t> e John </a:t>
            </a:r>
            <a:r>
              <a:rPr lang="pt-BR" sz="1800" dirty="0" err="1">
                <a:solidFill>
                  <a:srgbClr val="000000"/>
                </a:solidFill>
                <a:effectLst/>
                <a:latin typeface="Calibri" panose="020F0502020204030204" pitchFamily="34" charset="0"/>
                <a:ea typeface="Calibri" panose="020F0502020204030204" pitchFamily="34" charset="0"/>
              </a:rPr>
              <a:t>Chapin</a:t>
            </a:r>
            <a:r>
              <a:rPr lang="pt-BR" sz="1800" dirty="0">
                <a:solidFill>
                  <a:srgbClr val="000000"/>
                </a:solidFill>
                <a:effectLst/>
                <a:latin typeface="Calibri" panose="020F0502020204030204" pitchFamily="34" charset="0"/>
                <a:ea typeface="Calibri" panose="020F0502020204030204" pitchFamily="34" charset="0"/>
              </a:rPr>
              <a:t>. (Reproduzido com permissão. Originalmente publicado em M. A. </a:t>
            </a:r>
            <a:r>
              <a:rPr lang="pt-BR" sz="1800" dirty="0" err="1">
                <a:solidFill>
                  <a:srgbClr val="000000"/>
                </a:solidFill>
                <a:effectLst/>
                <a:latin typeface="Calibri" panose="020F0502020204030204" pitchFamily="34" charset="0"/>
                <a:ea typeface="Calibri" panose="020F0502020204030204" pitchFamily="34" charset="0"/>
              </a:rPr>
              <a:t>Lebedev</a:t>
            </a:r>
            <a:r>
              <a:rPr lang="pt-BR" sz="1800" dirty="0">
                <a:solidFill>
                  <a:srgbClr val="000000"/>
                </a:solidFill>
                <a:effectLst/>
                <a:latin typeface="Calibri" panose="020F0502020204030204" pitchFamily="34" charset="0"/>
                <a:ea typeface="Calibri" panose="020F0502020204030204" pitchFamily="34" charset="0"/>
              </a:rPr>
              <a:t> </a:t>
            </a:r>
            <a:r>
              <a:rPr lang="pt-BR" sz="1800" dirty="0" err="1">
                <a:solidFill>
                  <a:srgbClr val="000000"/>
                </a:solidFill>
                <a:effectLst/>
                <a:latin typeface="Calibri" panose="020F0502020204030204" pitchFamily="34" charset="0"/>
                <a:ea typeface="Calibri" panose="020F0502020204030204" pitchFamily="34" charset="0"/>
              </a:rPr>
              <a:t>and</a:t>
            </a:r>
            <a:r>
              <a:rPr lang="pt-BR" sz="1800" dirty="0">
                <a:solidFill>
                  <a:srgbClr val="000000"/>
                </a:solidFill>
                <a:effectLst/>
                <a:latin typeface="Calibri" panose="020F0502020204030204" pitchFamily="34" charset="0"/>
                <a:ea typeface="Calibri" panose="020F0502020204030204" pitchFamily="34" charset="0"/>
              </a:rPr>
              <a:t> M. A. </a:t>
            </a:r>
            <a:r>
              <a:rPr lang="pt-BR" sz="1800" dirty="0" err="1">
                <a:solidFill>
                  <a:srgbClr val="000000"/>
                </a:solidFill>
                <a:effectLst/>
                <a:latin typeface="Calibri" panose="020F0502020204030204" pitchFamily="34" charset="0"/>
                <a:ea typeface="Calibri" panose="020F0502020204030204" pitchFamily="34" charset="0"/>
              </a:rPr>
              <a:t>Nicolelis</a:t>
            </a:r>
            <a:r>
              <a:rPr lang="pt-BR" sz="1800" dirty="0">
                <a:solidFill>
                  <a:srgbClr val="000000"/>
                </a:solidFill>
                <a:effectLst/>
                <a:latin typeface="Calibri" panose="020F0502020204030204" pitchFamily="34" charset="0"/>
                <a:ea typeface="Calibri" panose="020F0502020204030204" pitchFamily="34" charset="0"/>
              </a:rPr>
              <a:t>, “</a:t>
            </a:r>
            <a:r>
              <a:rPr lang="pt-BR" sz="1800" dirty="0" err="1">
                <a:solidFill>
                  <a:srgbClr val="000000"/>
                </a:solidFill>
                <a:effectLst/>
                <a:latin typeface="Calibri" panose="020F0502020204030204" pitchFamily="34" charset="0"/>
                <a:ea typeface="Calibri" panose="020F0502020204030204" pitchFamily="34" charset="0"/>
              </a:rPr>
              <a:t>Brain-Machine</a:t>
            </a:r>
            <a:r>
              <a:rPr lang="pt-BR" sz="1800" dirty="0">
                <a:solidFill>
                  <a:srgbClr val="000000"/>
                </a:solidFill>
                <a:effectLst/>
                <a:latin typeface="Calibri" panose="020F0502020204030204" pitchFamily="34" charset="0"/>
                <a:ea typeface="Calibri" panose="020F0502020204030204" pitchFamily="34" charset="0"/>
              </a:rPr>
              <a:t> Interfaces: </a:t>
            </a:r>
            <a:r>
              <a:rPr lang="pt-BR" sz="1800" dirty="0" err="1">
                <a:solidFill>
                  <a:srgbClr val="000000"/>
                </a:solidFill>
                <a:effectLst/>
                <a:latin typeface="Calibri" panose="020F0502020204030204" pitchFamily="34" charset="0"/>
                <a:ea typeface="Calibri" panose="020F0502020204030204" pitchFamily="34" charset="0"/>
              </a:rPr>
              <a:t>From</a:t>
            </a:r>
            <a:r>
              <a:rPr lang="pt-BR" sz="1800" dirty="0">
                <a:solidFill>
                  <a:srgbClr val="000000"/>
                </a:solidFill>
                <a:effectLst/>
                <a:latin typeface="Calibri" panose="020F0502020204030204" pitchFamily="34" charset="0"/>
                <a:ea typeface="Calibri" panose="020F0502020204030204" pitchFamily="34" charset="0"/>
              </a:rPr>
              <a:t> Basic Science </a:t>
            </a:r>
            <a:r>
              <a:rPr lang="pt-BR" sz="1800" dirty="0" err="1">
                <a:solidFill>
                  <a:srgbClr val="000000"/>
                </a:solidFill>
                <a:effectLst/>
                <a:latin typeface="Calibri" panose="020F0502020204030204" pitchFamily="34" charset="0"/>
                <a:ea typeface="Calibri" panose="020F0502020204030204" pitchFamily="34" charset="0"/>
              </a:rPr>
              <a:t>to</a:t>
            </a:r>
            <a:r>
              <a:rPr lang="pt-BR" sz="1800" dirty="0">
                <a:solidFill>
                  <a:srgbClr val="000000"/>
                </a:solidFill>
                <a:effectLst/>
                <a:latin typeface="Calibri" panose="020F0502020204030204" pitchFamily="34" charset="0"/>
                <a:ea typeface="Calibri" panose="020F0502020204030204" pitchFamily="34" charset="0"/>
              </a:rPr>
              <a:t> </a:t>
            </a:r>
            <a:r>
              <a:rPr lang="pt-BR" sz="1800" dirty="0" err="1">
                <a:solidFill>
                  <a:srgbClr val="000000"/>
                </a:solidFill>
                <a:effectLst/>
                <a:latin typeface="Calibri" panose="020F0502020204030204" pitchFamily="34" charset="0"/>
                <a:ea typeface="Calibri" panose="020F0502020204030204" pitchFamily="34" charset="0"/>
              </a:rPr>
              <a:t>Neuroprostheses</a:t>
            </a:r>
            <a:r>
              <a:rPr lang="pt-BR" sz="1800" dirty="0">
                <a:solidFill>
                  <a:srgbClr val="000000"/>
                </a:solidFill>
                <a:effectLst/>
                <a:latin typeface="Calibri" panose="020F0502020204030204" pitchFamily="34" charset="0"/>
                <a:ea typeface="Calibri" panose="020F0502020204030204" pitchFamily="34" charset="0"/>
              </a:rPr>
              <a:t> </a:t>
            </a:r>
            <a:r>
              <a:rPr lang="pt-BR" sz="1800" dirty="0" err="1">
                <a:solidFill>
                  <a:srgbClr val="000000"/>
                </a:solidFill>
                <a:effectLst/>
                <a:latin typeface="Calibri" panose="020F0502020204030204" pitchFamily="34" charset="0"/>
                <a:ea typeface="Calibri" panose="020F0502020204030204" pitchFamily="34" charset="0"/>
              </a:rPr>
              <a:t>and</a:t>
            </a:r>
            <a:r>
              <a:rPr lang="pt-BR" sz="1800" dirty="0">
                <a:solidFill>
                  <a:srgbClr val="000000"/>
                </a:solidFill>
                <a:effectLst/>
                <a:latin typeface="Calibri" panose="020F0502020204030204" pitchFamily="34" charset="0"/>
                <a:ea typeface="Calibri" panose="020F0502020204030204" pitchFamily="34" charset="0"/>
              </a:rPr>
              <a:t> </a:t>
            </a:r>
            <a:r>
              <a:rPr lang="pt-BR" sz="1800" dirty="0" err="1">
                <a:solidFill>
                  <a:srgbClr val="000000"/>
                </a:solidFill>
                <a:effectLst/>
                <a:latin typeface="Calibri" panose="020F0502020204030204" pitchFamily="34" charset="0"/>
                <a:ea typeface="Calibri" panose="020F0502020204030204" pitchFamily="34" charset="0"/>
              </a:rPr>
              <a:t>Neurorehabilitation</a:t>
            </a:r>
            <a:r>
              <a:rPr lang="pt-BR" sz="1800" dirty="0">
                <a:solidFill>
                  <a:srgbClr val="000000"/>
                </a:solidFill>
                <a:effectLst/>
                <a:latin typeface="Calibri" panose="020F0502020204030204" pitchFamily="34" charset="0"/>
                <a:ea typeface="Calibri" panose="020F0502020204030204" pitchFamily="34" charset="0"/>
              </a:rPr>
              <a:t>,” </a:t>
            </a:r>
            <a:r>
              <a:rPr lang="pt-BR" sz="1800" dirty="0" err="1">
                <a:solidFill>
                  <a:srgbClr val="000000"/>
                </a:solidFill>
                <a:effectLst/>
                <a:latin typeface="Calibri" panose="020F0502020204030204" pitchFamily="34" charset="0"/>
                <a:ea typeface="Calibri" panose="020F0502020204030204" pitchFamily="34" charset="0"/>
              </a:rPr>
              <a:t>Physiological</a:t>
            </a:r>
            <a:r>
              <a:rPr lang="pt-BR" sz="1800" dirty="0">
                <a:solidFill>
                  <a:srgbClr val="000000"/>
                </a:solidFill>
                <a:effectLst/>
                <a:latin typeface="Calibri" panose="020F0502020204030204" pitchFamily="34" charset="0"/>
                <a:ea typeface="Calibri" panose="020F0502020204030204" pitchFamily="34" charset="0"/>
              </a:rPr>
              <a:t> </a:t>
            </a:r>
            <a:r>
              <a:rPr lang="pt-BR" sz="1800" dirty="0" err="1">
                <a:solidFill>
                  <a:srgbClr val="000000"/>
                </a:solidFill>
                <a:effectLst/>
                <a:latin typeface="Calibri" panose="020F0502020204030204" pitchFamily="34" charset="0"/>
                <a:ea typeface="Calibri" panose="020F0502020204030204" pitchFamily="34" charset="0"/>
              </a:rPr>
              <a:t>Reviews</a:t>
            </a:r>
            <a:r>
              <a:rPr lang="pt-BR" sz="1800" dirty="0">
                <a:solidFill>
                  <a:srgbClr val="000000"/>
                </a:solidFill>
                <a:effectLst/>
                <a:latin typeface="Calibri" panose="020F0502020204030204" pitchFamily="34" charset="0"/>
                <a:ea typeface="Calibri" panose="020F0502020204030204" pitchFamily="34" charset="0"/>
              </a:rPr>
              <a:t> 97, </a:t>
            </a:r>
            <a:r>
              <a:rPr lang="pt-BR" sz="1800" dirty="0" err="1">
                <a:solidFill>
                  <a:srgbClr val="000000"/>
                </a:solidFill>
                <a:effectLst/>
                <a:latin typeface="Calibri" panose="020F0502020204030204" pitchFamily="34" charset="0"/>
                <a:ea typeface="Calibri" panose="020F0502020204030204" pitchFamily="34" charset="0"/>
              </a:rPr>
              <a:t>n</a:t>
            </a:r>
            <a:r>
              <a:rPr lang="pt-BR" sz="1800" dirty="0">
                <a:solidFill>
                  <a:srgbClr val="000000"/>
                </a:solidFill>
                <a:effectLst/>
                <a:latin typeface="Calibri" panose="020F0502020204030204" pitchFamily="34" charset="0"/>
                <a:ea typeface="Calibri" panose="020F0502020204030204" pitchFamily="34" charset="0"/>
              </a:rPr>
              <a:t>. 2 [</a:t>
            </a:r>
            <a:r>
              <a:rPr lang="pt-BR" sz="1800" dirty="0" err="1">
                <a:solidFill>
                  <a:srgbClr val="000000"/>
                </a:solidFill>
                <a:effectLst/>
                <a:latin typeface="Calibri" panose="020F0502020204030204" pitchFamily="34" charset="0"/>
                <a:ea typeface="Calibri" panose="020F0502020204030204" pitchFamily="34" charset="0"/>
              </a:rPr>
              <a:t>April</a:t>
            </a:r>
            <a:r>
              <a:rPr lang="pt-BR" sz="1800" dirty="0">
                <a:solidFill>
                  <a:srgbClr val="000000"/>
                </a:solidFill>
                <a:effectLst/>
                <a:latin typeface="Calibri" panose="020F0502020204030204" pitchFamily="34" charset="0"/>
                <a:ea typeface="Calibri" panose="020F0502020204030204" pitchFamily="34" charset="0"/>
              </a:rPr>
              <a:t> 2017]: 767-837.)</a:t>
            </a:r>
          </a:p>
        </p:txBody>
      </p:sp>
      <p:pic>
        <p:nvPicPr>
          <p:cNvPr id="4" name="Picture 7325" descr="Diagrama&#10;&#10;Descrição gerada automaticamente">
            <a:extLst>
              <a:ext uri="{FF2B5EF4-FFF2-40B4-BE49-F238E27FC236}">
                <a16:creationId xmlns:a16="http://schemas.microsoft.com/office/drawing/2014/main" id="{906A2B6B-5A91-4840-B4D0-F84848C20009}"/>
              </a:ext>
            </a:extLst>
          </p:cNvPr>
          <p:cNvPicPr/>
          <p:nvPr/>
        </p:nvPicPr>
        <p:blipFill>
          <a:blip r:embed="rId2"/>
          <a:stretch>
            <a:fillRect/>
          </a:stretch>
        </p:blipFill>
        <p:spPr>
          <a:xfrm>
            <a:off x="3148012" y="0"/>
            <a:ext cx="5495925" cy="5172075"/>
          </a:xfrm>
          <a:prstGeom prst="rect">
            <a:avLst/>
          </a:prstGeom>
        </p:spPr>
      </p:pic>
    </p:spTree>
    <p:extLst>
      <p:ext uri="{BB962C8B-B14F-4D97-AF65-F5344CB8AC3E}">
        <p14:creationId xmlns:p14="http://schemas.microsoft.com/office/powerpoint/2010/main" val="2078991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3F1E46-293A-6C45-968B-8DC62C4D6207}"/>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9A25F320-A856-6746-9EBD-F3627A7A03A2}"/>
              </a:ext>
            </a:extLst>
          </p:cNvPr>
          <p:cNvSpPr>
            <a:spLocks noGrp="1"/>
          </p:cNvSpPr>
          <p:nvPr>
            <p:ph idx="1"/>
          </p:nvPr>
        </p:nvSpPr>
        <p:spPr/>
        <p:txBody>
          <a:bodyPr/>
          <a:lstStyle/>
          <a:p>
            <a:endParaRPr lang="pt-BR"/>
          </a:p>
        </p:txBody>
      </p:sp>
    </p:spTree>
    <p:extLst>
      <p:ext uri="{BB962C8B-B14F-4D97-AF65-F5344CB8AC3E}">
        <p14:creationId xmlns:p14="http://schemas.microsoft.com/office/powerpoint/2010/main" val="95077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924F53-360D-8C49-8261-5A1884DEEDF9}"/>
              </a:ext>
            </a:extLst>
          </p:cNvPr>
          <p:cNvSpPr>
            <a:spLocks noGrp="1"/>
          </p:cNvSpPr>
          <p:nvPr>
            <p:ph type="title"/>
          </p:nvPr>
        </p:nvSpPr>
        <p:spPr/>
        <p:txBody>
          <a:bodyPr/>
          <a:lstStyle/>
          <a:p>
            <a:r>
              <a:rPr lang="pt-BR" sz="4400" b="1" dirty="0">
                <a:effectLst/>
                <a:latin typeface="Calibri" panose="020F0502020204030204" pitchFamily="34" charset="0"/>
                <a:ea typeface="Calibri" panose="020F0502020204030204" pitchFamily="34" charset="0"/>
              </a:rPr>
              <a:t>2. Princípio da massa neural</a:t>
            </a:r>
            <a:endParaRPr lang="pt-BR" dirty="0"/>
          </a:p>
        </p:txBody>
      </p:sp>
      <p:sp>
        <p:nvSpPr>
          <p:cNvPr id="3" name="Espaço Reservado para Conteúdo 2">
            <a:extLst>
              <a:ext uri="{FF2B5EF4-FFF2-40B4-BE49-F238E27FC236}">
                <a16:creationId xmlns:a16="http://schemas.microsoft.com/office/drawing/2014/main" id="{2CB8E60C-FBB5-9242-88F2-8E0E7A84067E}"/>
              </a:ext>
            </a:extLst>
          </p:cNvPr>
          <p:cNvSpPr>
            <a:spLocks noGrp="1"/>
          </p:cNvSpPr>
          <p:nvPr>
            <p:ph idx="1"/>
          </p:nvPr>
        </p:nvSpPr>
        <p:spPr/>
        <p:txBody>
          <a:bodyPr/>
          <a:lstStyle/>
          <a:p>
            <a:pPr algn="just">
              <a:lnSpc>
                <a:spcPct val="150000"/>
              </a:lnSpc>
            </a:pPr>
            <a:r>
              <a:rPr lang="pt-BR" sz="2400" b="1" dirty="0">
                <a:solidFill>
                  <a:srgbClr val="FF0000"/>
                </a:solidFill>
                <a:effectLst/>
                <a:latin typeface="Calibri" panose="020F0502020204030204" pitchFamily="34" charset="0"/>
                <a:ea typeface="Calibri" panose="020F0502020204030204" pitchFamily="34" charset="0"/>
              </a:rPr>
              <a:t>Uma subsequente quantificação dos resultados me levou a enunciar o chamado </a:t>
            </a:r>
            <a:r>
              <a:rPr lang="pt-BR" sz="2400" b="1" dirty="0">
                <a:solidFill>
                  <a:srgbClr val="FF0000"/>
                </a:solidFill>
                <a:effectLst/>
                <a:highlight>
                  <a:srgbClr val="FFFF00"/>
                </a:highlight>
                <a:latin typeface="Calibri" panose="020F0502020204030204" pitchFamily="34" charset="0"/>
                <a:ea typeface="Calibri" panose="020F0502020204030204" pitchFamily="34" charset="0"/>
              </a:rPr>
              <a:t>“princípio da massa neural”,</a:t>
            </a:r>
            <a:r>
              <a:rPr lang="pt-BR" sz="2400" b="1" dirty="0">
                <a:solidFill>
                  <a:srgbClr val="FF0000"/>
                </a:solidFill>
                <a:effectLst/>
                <a:latin typeface="Calibri" panose="020F0502020204030204" pitchFamily="34" charset="0"/>
                <a:ea typeface="Calibri" panose="020F0502020204030204" pitchFamily="34" charset="0"/>
              </a:rPr>
              <a:t> que postula que a contribuição de qualquer população de neurônios corticais para a codificação de um parâmetro comportamental – como os comandos motores gerados pelas nossas interfaces cérebro-máquina para produzir movimentos de membros robóticos – cresce de acordo com uma função logarítmica do número de neurônios adicionado à população.</a:t>
            </a:r>
            <a:endParaRPr lang="pt-BR" sz="2400" dirty="0">
              <a:solidFill>
                <a:srgbClr val="000000"/>
              </a:solidFill>
              <a:effectLst/>
              <a:latin typeface="Calibri" panose="020F0502020204030204" pitchFamily="34" charset="0"/>
              <a:ea typeface="Calibri" panose="020F0502020204030204" pitchFamily="34" charset="0"/>
            </a:endParaRPr>
          </a:p>
          <a:p>
            <a:endParaRPr lang="pt-BR" dirty="0"/>
          </a:p>
        </p:txBody>
      </p:sp>
    </p:spTree>
    <p:extLst>
      <p:ext uri="{BB962C8B-B14F-4D97-AF65-F5344CB8AC3E}">
        <p14:creationId xmlns:p14="http://schemas.microsoft.com/office/powerpoint/2010/main" val="237701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02E08A-33C4-6E43-9492-0947ACA8EBE8}"/>
              </a:ext>
            </a:extLst>
          </p:cNvPr>
          <p:cNvSpPr>
            <a:spLocks noGrp="1"/>
          </p:cNvSpPr>
          <p:nvPr>
            <p:ph type="title"/>
          </p:nvPr>
        </p:nvSpPr>
        <p:spPr/>
        <p:txBody>
          <a:bodyPr/>
          <a:lstStyle/>
          <a:p>
            <a:pPr algn="ctr"/>
            <a:r>
              <a:rPr lang="pt-BR" dirty="0"/>
              <a:t>O córtex</a:t>
            </a:r>
          </a:p>
        </p:txBody>
      </p:sp>
      <p:sp>
        <p:nvSpPr>
          <p:cNvPr id="3" name="Espaço Reservado para Conteúdo 2">
            <a:extLst>
              <a:ext uri="{FF2B5EF4-FFF2-40B4-BE49-F238E27FC236}">
                <a16:creationId xmlns:a16="http://schemas.microsoft.com/office/drawing/2014/main" id="{FA387033-8053-FC42-AD3C-03E181C6F279}"/>
              </a:ext>
            </a:extLst>
          </p:cNvPr>
          <p:cNvSpPr>
            <a:spLocks noGrp="1"/>
          </p:cNvSpPr>
          <p:nvPr>
            <p:ph idx="1"/>
          </p:nvPr>
        </p:nvSpPr>
        <p:spPr/>
        <p:txBody>
          <a:bodyPr>
            <a:normAutofit fontScale="92500" lnSpcReduction="10000"/>
          </a:bodyPr>
          <a:lstStyle/>
          <a:p>
            <a:pPr marL="342900" marR="635" lvl="0" indent="-342900" algn="just">
              <a:lnSpc>
                <a:spcPct val="150000"/>
              </a:lnSpc>
              <a:spcAft>
                <a:spcPts val="285"/>
              </a:spcAft>
              <a:buFont typeface="Symbol" pitchFamily="2" charset="2"/>
              <a:buChar char=""/>
            </a:pPr>
            <a:r>
              <a:rPr lang="pt-B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 córtex, cuja evolução acabamos de traçar, representa por volta de 82% de toda a massa cerebral humana. Surpreendentemente, ele contém apenas 19% dos neurônios do cérebro, algo em torno de 16 bilhões deles. </a:t>
            </a:r>
          </a:p>
          <a:p>
            <a:pPr marL="342900" marR="635" lvl="0" indent="-342900" algn="just">
              <a:lnSpc>
                <a:spcPct val="150000"/>
              </a:lnSpc>
              <a:spcAft>
                <a:spcPts val="285"/>
              </a:spcAft>
              <a:buFont typeface="Symbol" pitchFamily="2" charset="2"/>
              <a:buChar char=""/>
            </a:pPr>
            <a:r>
              <a:rPr lang="pt-B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Só para comparar, o cerebelo humano, um aglomerado de substância cinzenta que é essencial no controle motor fino, comprime cerca de 69 bilhões de neurônios em somente 10% da massa cerebral, definindo um cluster neuronal extremamente denso. </a:t>
            </a:r>
          </a:p>
          <a:p>
            <a:pPr marL="342900" marR="635" lvl="0" indent="-342900" algn="just">
              <a:lnSpc>
                <a:spcPct val="150000"/>
              </a:lnSpc>
              <a:spcAft>
                <a:spcPts val="285"/>
              </a:spcAft>
              <a:buFont typeface="Symbol" pitchFamily="2" charset="2"/>
              <a:buChar char=""/>
            </a:pPr>
            <a:r>
              <a:rPr lang="pt-B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 entanto, o cerebelo, até onde sabemos, não concebeu os sonetos de Shakespeare nem as naves espaciais usadas para a nossa exploração do espaço sideral (apesar de ter ajudado, e muito, na construção delas). </a:t>
            </a:r>
          </a:p>
          <a:p>
            <a:pPr marL="342900" marR="635" lvl="0" indent="-342900" algn="just">
              <a:lnSpc>
                <a:spcPct val="150000"/>
              </a:lnSpc>
              <a:spcAft>
                <a:spcPts val="285"/>
              </a:spcAft>
              <a:buFont typeface="Symbol" pitchFamily="2" charset="2"/>
              <a:buChar char=""/>
            </a:pPr>
            <a:r>
              <a:rPr lang="pt-B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Por essa razão, daqui para a frente, vou focar a minha narrativa principalmente no córtex para descrever como o Verdadeiro Criador de Tudo realizou os seus feitos incomparáveis.</a:t>
            </a:r>
            <a:br>
              <a:rPr lang="pt-BR" dirty="0">
                <a:effectLst/>
              </a:rPr>
            </a:br>
            <a:r>
              <a:rPr lang="pt-BR" sz="1800" dirty="0">
                <a:solidFill>
                  <a:srgbClr val="000000"/>
                </a:solidFill>
                <a:effectLst/>
                <a:latin typeface="Calibri" panose="020F0502020204030204" pitchFamily="34" charset="0"/>
                <a:ea typeface="Calibri" panose="020F0502020204030204" pitchFamily="34" charset="0"/>
              </a:rPr>
              <a:t> </a:t>
            </a:r>
          </a:p>
          <a:p>
            <a:endParaRPr lang="pt-BR" dirty="0"/>
          </a:p>
        </p:txBody>
      </p:sp>
    </p:spTree>
    <p:extLst>
      <p:ext uri="{BB962C8B-B14F-4D97-AF65-F5344CB8AC3E}">
        <p14:creationId xmlns:p14="http://schemas.microsoft.com/office/powerpoint/2010/main" val="3090203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44867F-FCDA-F042-8367-E8EF4D55DAB2}"/>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F81F0893-2C51-3342-ADB8-D7030B92DBE9}"/>
              </a:ext>
            </a:extLst>
          </p:cNvPr>
          <p:cNvSpPr>
            <a:spLocks noGrp="1"/>
          </p:cNvSpPr>
          <p:nvPr>
            <p:ph idx="1"/>
          </p:nvPr>
        </p:nvSpPr>
        <p:spPr/>
        <p:txBody>
          <a:bodyPr/>
          <a:lstStyle/>
          <a:p>
            <a:endParaRPr lang="pt-BR"/>
          </a:p>
        </p:txBody>
      </p:sp>
    </p:spTree>
    <p:extLst>
      <p:ext uri="{BB962C8B-B14F-4D97-AF65-F5344CB8AC3E}">
        <p14:creationId xmlns:p14="http://schemas.microsoft.com/office/powerpoint/2010/main" val="1857243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17AA1D-2B74-6346-9B2A-31ED82FCB462}"/>
              </a:ext>
            </a:extLst>
          </p:cNvPr>
          <p:cNvSpPr>
            <a:spLocks noGrp="1"/>
          </p:cNvSpPr>
          <p:nvPr>
            <p:ph type="title"/>
          </p:nvPr>
        </p:nvSpPr>
        <p:spPr/>
        <p:txBody>
          <a:bodyPr/>
          <a:lstStyle/>
          <a:p>
            <a:r>
              <a:rPr lang="pt-BR" sz="4400" b="1" dirty="0">
                <a:solidFill>
                  <a:srgbClr val="FF0000"/>
                </a:solidFill>
                <a:effectLst/>
                <a:latin typeface="Calibri" panose="020F0502020204030204" pitchFamily="34" charset="0"/>
                <a:ea typeface="Calibri" panose="020F0502020204030204" pitchFamily="34" charset="0"/>
              </a:rPr>
              <a:t>3. O princípio multitarefa</a:t>
            </a:r>
            <a:endParaRPr lang="pt-BR" dirty="0"/>
          </a:p>
        </p:txBody>
      </p:sp>
      <p:sp>
        <p:nvSpPr>
          <p:cNvPr id="3" name="Espaço Reservado para Conteúdo 2">
            <a:extLst>
              <a:ext uri="{FF2B5EF4-FFF2-40B4-BE49-F238E27FC236}">
                <a16:creationId xmlns:a16="http://schemas.microsoft.com/office/drawing/2014/main" id="{16CB2FA7-15CF-1445-971D-262986F4FBD6}"/>
              </a:ext>
            </a:extLst>
          </p:cNvPr>
          <p:cNvSpPr>
            <a:spLocks noGrp="1"/>
          </p:cNvSpPr>
          <p:nvPr>
            <p:ph idx="1"/>
          </p:nvPr>
        </p:nvSpPr>
        <p:spPr/>
        <p:txBody>
          <a:bodyPr/>
          <a:lstStyle/>
          <a:p>
            <a:r>
              <a:rPr lang="pt-BR" sz="1800" b="1" dirty="0">
                <a:solidFill>
                  <a:srgbClr val="FF0000"/>
                </a:solidFill>
                <a:effectLst/>
                <a:latin typeface="Calibri" panose="020F0502020204030204" pitchFamily="34" charset="0"/>
                <a:ea typeface="Calibri" panose="020F0502020204030204" pitchFamily="34" charset="0"/>
              </a:rPr>
              <a:t>O princípio multitarefa determina que a atividade elétrica gerada por neurônios individuais pode contribuir simultaneamente para a operação de múltiplas redes neuronais: isto é, cada um dos neurônios pode participar em múltiplos circuitos envolvidos na codificação de múltiplos parâmetros comportamentais, necessários para a realização de múltiplas funções cerebrais ao mesmo tempo. </a:t>
            </a:r>
            <a:r>
              <a:rPr lang="pt-BR" sz="1800" dirty="0">
                <a:solidFill>
                  <a:srgbClr val="000000"/>
                </a:solidFill>
                <a:effectLst/>
                <a:latin typeface="Calibri" panose="020F0502020204030204" pitchFamily="34" charset="0"/>
                <a:ea typeface="Calibri" panose="020F0502020204030204" pitchFamily="34" charset="0"/>
              </a:rPr>
              <a:t>Por exemplo, em um típico experimento com uma interface cérebro-máquina, os mesmos neurônios corticais podem contribuir para a geração de dois parâmetros motores distintos ao mesmo tempo: a direção do movimento do braço e a produção da força de apreensão da mão.</a:t>
            </a:r>
          </a:p>
          <a:p>
            <a:endParaRPr lang="pt-BR" dirty="0"/>
          </a:p>
        </p:txBody>
      </p:sp>
    </p:spTree>
    <p:extLst>
      <p:ext uri="{BB962C8B-B14F-4D97-AF65-F5344CB8AC3E}">
        <p14:creationId xmlns:p14="http://schemas.microsoft.com/office/powerpoint/2010/main" val="1709464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1882A9-80D9-BF41-B577-4B1CDC0C6E92}"/>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85CB6D24-6AFF-3446-AF33-50E73D24B337}"/>
              </a:ext>
            </a:extLst>
          </p:cNvPr>
          <p:cNvSpPr>
            <a:spLocks noGrp="1"/>
          </p:cNvSpPr>
          <p:nvPr>
            <p:ph idx="1"/>
          </p:nvPr>
        </p:nvSpPr>
        <p:spPr/>
        <p:txBody>
          <a:bodyPr/>
          <a:lstStyle/>
          <a:p>
            <a:endParaRPr lang="pt-BR"/>
          </a:p>
        </p:txBody>
      </p:sp>
    </p:spTree>
    <p:extLst>
      <p:ext uri="{BB962C8B-B14F-4D97-AF65-F5344CB8AC3E}">
        <p14:creationId xmlns:p14="http://schemas.microsoft.com/office/powerpoint/2010/main" val="24974524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7412F6-C92F-0746-B719-F518EB4E2EA7}"/>
              </a:ext>
            </a:extLst>
          </p:cNvPr>
          <p:cNvSpPr>
            <a:spLocks noGrp="1"/>
          </p:cNvSpPr>
          <p:nvPr>
            <p:ph type="title"/>
          </p:nvPr>
        </p:nvSpPr>
        <p:spPr/>
        <p:txBody>
          <a:bodyPr/>
          <a:lstStyle/>
          <a:p>
            <a:r>
              <a:rPr lang="pt-BR" sz="4400" dirty="0">
                <a:solidFill>
                  <a:srgbClr val="000000"/>
                </a:solidFill>
                <a:effectLst/>
                <a:latin typeface="Calibri" panose="020F0502020204030204" pitchFamily="34" charset="0"/>
                <a:ea typeface="Calibri" panose="020F0502020204030204" pitchFamily="34" charset="0"/>
              </a:rPr>
              <a:t>4. O princípio da redundância neural</a:t>
            </a:r>
            <a:endParaRPr lang="pt-BR" dirty="0"/>
          </a:p>
        </p:txBody>
      </p:sp>
      <p:sp>
        <p:nvSpPr>
          <p:cNvPr id="3" name="Espaço Reservado para Conteúdo 2">
            <a:extLst>
              <a:ext uri="{FF2B5EF4-FFF2-40B4-BE49-F238E27FC236}">
                <a16:creationId xmlns:a16="http://schemas.microsoft.com/office/drawing/2014/main" id="{2EE33BF0-4E64-F64E-AE9D-756B06245D18}"/>
              </a:ext>
            </a:extLst>
          </p:cNvPr>
          <p:cNvSpPr>
            <a:spLocks noGrp="1"/>
          </p:cNvSpPr>
          <p:nvPr>
            <p:ph idx="1"/>
          </p:nvPr>
        </p:nvSpPr>
        <p:spPr/>
        <p:txBody>
          <a:bodyPr>
            <a:normAutofit/>
          </a:bodyPr>
          <a:lstStyle/>
          <a:p>
            <a:pPr marR="635" indent="0" algn="l">
              <a:lnSpc>
                <a:spcPct val="98000"/>
              </a:lnSpc>
              <a:spcAft>
                <a:spcPts val="285"/>
              </a:spcAft>
              <a:buNone/>
            </a:pPr>
            <a:r>
              <a:rPr lang="pt-BR" sz="1800" dirty="0">
                <a:solidFill>
                  <a:srgbClr val="000000"/>
                </a:solidFill>
                <a:effectLst/>
                <a:latin typeface="Calibri" panose="020F0502020204030204" pitchFamily="34" charset="0"/>
                <a:ea typeface="Calibri" panose="020F0502020204030204" pitchFamily="34" charset="0"/>
              </a:rPr>
              <a:t>O </a:t>
            </a:r>
            <a:r>
              <a:rPr lang="pt-BR" sz="1800" dirty="0">
                <a:solidFill>
                  <a:srgbClr val="000000"/>
                </a:solidFill>
                <a:effectLst/>
                <a:highlight>
                  <a:srgbClr val="FFFF00"/>
                </a:highlight>
                <a:latin typeface="Calibri" panose="020F0502020204030204" pitchFamily="34" charset="0"/>
                <a:ea typeface="Calibri" panose="020F0502020204030204" pitchFamily="34" charset="0"/>
              </a:rPr>
              <a:t>princípio da redundância neural</a:t>
            </a:r>
            <a:r>
              <a:rPr lang="pt-BR" sz="1800" dirty="0">
                <a:solidFill>
                  <a:srgbClr val="000000"/>
                </a:solidFill>
                <a:effectLst/>
                <a:latin typeface="Calibri" panose="020F0502020204030204" pitchFamily="34" charset="0"/>
                <a:ea typeface="Calibri" panose="020F0502020204030204" pitchFamily="34" charset="0"/>
              </a:rPr>
              <a:t> postula que dado produto comportamental, como mover o braço para pegar um objeto, pode ser produzido, em diferentes momentos, por combinações distintas de neurônios corticais. Esse princípio é válido tanto para redes neuronais circunscritas a uma única área cortical como para as que se encontram espalhadas por muitas regiões cerebrais, dado que a produção de um comportamento motor requer, em geral, a participação coordenada de neurônios distribuídos por múltiplas áreas corticais, bem como áreas </a:t>
            </a:r>
            <a:r>
              <a:rPr lang="pt-BR" sz="1800" dirty="0" err="1">
                <a:solidFill>
                  <a:srgbClr val="000000"/>
                </a:solidFill>
                <a:effectLst/>
                <a:latin typeface="Calibri" panose="020F0502020204030204" pitchFamily="34" charset="0"/>
                <a:ea typeface="Calibri" panose="020F0502020204030204" pitchFamily="34" charset="0"/>
              </a:rPr>
              <a:t>subcorticais</a:t>
            </a:r>
            <a:r>
              <a:rPr lang="pt-BR" sz="1800" dirty="0">
                <a:solidFill>
                  <a:srgbClr val="000000"/>
                </a:solidFill>
                <a:effectLst/>
                <a:latin typeface="Calibri" panose="020F0502020204030204" pitchFamily="34" charset="0"/>
                <a:ea typeface="Calibri" panose="020F0502020204030204" pitchFamily="34" charset="0"/>
              </a:rPr>
              <a:t>, como os gânglios da base, tálamo e cerebelo. </a:t>
            </a:r>
            <a:r>
              <a:rPr lang="pt-BR" sz="1800" b="1" dirty="0">
                <a:solidFill>
                  <a:srgbClr val="FF0000"/>
                </a:solidFill>
                <a:effectLst/>
                <a:latin typeface="Calibri" panose="020F0502020204030204" pitchFamily="34" charset="0"/>
                <a:ea typeface="Calibri" panose="020F0502020204030204" pitchFamily="34" charset="0"/>
              </a:rPr>
              <a:t>Em outras palavras, esse princípio indica que múltiplas combinações de neurônios corticais trabalhando em conjunto, em uma ou várias áreas corticais, geram o mesmo output comportamental em diferentes momentos; ou seja, não existe padrão fixo de atividade neuronal responsável pelo controle de qualquer tipo de movimento.</a:t>
            </a:r>
            <a:r>
              <a:rPr lang="pt-BR" sz="1800" dirty="0">
                <a:solidFill>
                  <a:srgbClr val="FF0000"/>
                </a:solidFill>
                <a:effectLst/>
                <a:latin typeface="Calibri" panose="020F0502020204030204" pitchFamily="34" charset="0"/>
                <a:ea typeface="Calibri" panose="020F0502020204030204" pitchFamily="34" charset="0"/>
              </a:rPr>
              <a:t> De fato, resultados preliminares coletados no meu laboratório sugeriram que uma combinação de neurônios nunca se repete durante a geração de um mesmo tipo de movimento ao longo da vida de um indivíduo.</a:t>
            </a:r>
            <a:endParaRPr lang="pt-BR" sz="1800" dirty="0">
              <a:solidFill>
                <a:srgbClr val="000000"/>
              </a:solidFill>
              <a:effectLst/>
              <a:latin typeface="Calibri" panose="020F0502020204030204" pitchFamily="34" charset="0"/>
              <a:ea typeface="Calibri" panose="020F0502020204030204" pitchFamily="34" charset="0"/>
            </a:endParaRPr>
          </a:p>
          <a:p>
            <a:endParaRPr lang="pt-BR" dirty="0"/>
          </a:p>
        </p:txBody>
      </p:sp>
    </p:spTree>
    <p:extLst>
      <p:ext uri="{BB962C8B-B14F-4D97-AF65-F5344CB8AC3E}">
        <p14:creationId xmlns:p14="http://schemas.microsoft.com/office/powerpoint/2010/main" val="640349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78BD42-3932-8045-910B-B04A0752BB5E}"/>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BDD07DF7-9655-9D4F-8643-A02F96F0612C}"/>
              </a:ext>
            </a:extLst>
          </p:cNvPr>
          <p:cNvSpPr>
            <a:spLocks noGrp="1"/>
          </p:cNvSpPr>
          <p:nvPr>
            <p:ph idx="1"/>
          </p:nvPr>
        </p:nvSpPr>
        <p:spPr/>
        <p:txBody>
          <a:bodyPr/>
          <a:lstStyle/>
          <a:p>
            <a:endParaRPr lang="pt-BR"/>
          </a:p>
        </p:txBody>
      </p:sp>
    </p:spTree>
    <p:extLst>
      <p:ext uri="{BB962C8B-B14F-4D97-AF65-F5344CB8AC3E}">
        <p14:creationId xmlns:p14="http://schemas.microsoft.com/office/powerpoint/2010/main" val="3395171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834BDB-A36C-CE4C-B555-592B56E8A64C}"/>
              </a:ext>
            </a:extLst>
          </p:cNvPr>
          <p:cNvSpPr>
            <a:spLocks noGrp="1"/>
          </p:cNvSpPr>
          <p:nvPr>
            <p:ph type="title"/>
          </p:nvPr>
        </p:nvSpPr>
        <p:spPr/>
        <p:txBody>
          <a:bodyPr/>
          <a:lstStyle/>
          <a:p>
            <a:r>
              <a:rPr lang="pt-BR" sz="4400" b="1" dirty="0">
                <a:solidFill>
                  <a:srgbClr val="FF0000"/>
                </a:solidFill>
                <a:effectLst/>
                <a:latin typeface="Calibri" panose="020F0502020204030204" pitchFamily="34" charset="0"/>
                <a:ea typeface="Calibri" panose="020F0502020204030204" pitchFamily="34" charset="0"/>
              </a:rPr>
              <a:t>5. o princípio da contextualização</a:t>
            </a:r>
            <a:endParaRPr lang="pt-BR" dirty="0"/>
          </a:p>
        </p:txBody>
      </p:sp>
      <p:sp>
        <p:nvSpPr>
          <p:cNvPr id="3" name="Espaço Reservado para Conteúdo 2">
            <a:extLst>
              <a:ext uri="{FF2B5EF4-FFF2-40B4-BE49-F238E27FC236}">
                <a16:creationId xmlns:a16="http://schemas.microsoft.com/office/drawing/2014/main" id="{9A55A4D3-4F50-6B4E-AACA-6D9E9AC00D78}"/>
              </a:ext>
            </a:extLst>
          </p:cNvPr>
          <p:cNvSpPr>
            <a:spLocks noGrp="1"/>
          </p:cNvSpPr>
          <p:nvPr>
            <p:ph idx="1"/>
          </p:nvPr>
        </p:nvSpPr>
        <p:spPr/>
        <p:txBody>
          <a:bodyPr/>
          <a:lstStyle/>
          <a:p>
            <a:pPr marR="635" indent="0" algn="l">
              <a:lnSpc>
                <a:spcPct val="98000"/>
              </a:lnSpc>
              <a:spcAft>
                <a:spcPts val="285"/>
              </a:spcAft>
              <a:buNone/>
            </a:pPr>
            <a:r>
              <a:rPr lang="pt-BR" sz="1800" b="1" dirty="0">
                <a:solidFill>
                  <a:srgbClr val="FF0000"/>
                </a:solidFill>
                <a:effectLst/>
                <a:latin typeface="Calibri" panose="020F0502020204030204" pitchFamily="34" charset="0"/>
                <a:ea typeface="Calibri" panose="020F0502020204030204" pitchFamily="34" charset="0"/>
              </a:rPr>
              <a:t>O próximo item da lista é o princípio da contextualização, que postula que, em qualquer momento, o estado global do cérebro determina como ele vai responder a um estímulo sensorial do mundo exterior.</a:t>
            </a:r>
            <a:r>
              <a:rPr lang="pt-BR" sz="1800" dirty="0">
                <a:solidFill>
                  <a:srgbClr val="FF0000"/>
                </a:solidFill>
                <a:effectLst/>
                <a:latin typeface="Calibri" panose="020F0502020204030204" pitchFamily="34" charset="0"/>
                <a:ea typeface="Calibri" panose="020F0502020204030204" pitchFamily="34" charset="0"/>
              </a:rPr>
              <a:t> </a:t>
            </a:r>
            <a:r>
              <a:rPr lang="pt-BR" sz="1800" dirty="0">
                <a:solidFill>
                  <a:srgbClr val="000000"/>
                </a:solidFill>
                <a:effectLst/>
                <a:latin typeface="Calibri" panose="020F0502020204030204" pitchFamily="34" charset="0"/>
                <a:ea typeface="Calibri" panose="020F0502020204030204" pitchFamily="34" charset="0"/>
              </a:rPr>
              <a:t>De certo modo, esse princípio complementa o da redundância neural, dado que ele determina como e por que motivo, durante diferentes estados internos cerebrais (por exemplo, quando animais estão despertos </a:t>
            </a:r>
            <a:r>
              <a:rPr lang="pt-BR" sz="1800" i="1" dirty="0">
                <a:solidFill>
                  <a:srgbClr val="000000"/>
                </a:solidFill>
                <a:effectLst/>
                <a:latin typeface="Calibri" panose="020F0502020204030204" pitchFamily="34" charset="0"/>
                <a:ea typeface="Calibri" panose="020F0502020204030204" pitchFamily="34" charset="0"/>
              </a:rPr>
              <a:t>versus</a:t>
            </a:r>
            <a:r>
              <a:rPr lang="pt-BR" sz="1800" dirty="0">
                <a:solidFill>
                  <a:srgbClr val="000000"/>
                </a:solidFill>
                <a:effectLst/>
                <a:latin typeface="Calibri" panose="020F0502020204030204" pitchFamily="34" charset="0"/>
                <a:ea typeface="Calibri" panose="020F0502020204030204" pitchFamily="34" charset="0"/>
              </a:rPr>
              <a:t> quando estão dormindo ou sob efeitos de anestésicos), os mesmos neurônios podem responder a um mesmo estímulo sensorial – como a deflexão das vibrissas faciais de um rato – de forma completamente distinta.</a:t>
            </a:r>
          </a:p>
          <a:p>
            <a:endParaRPr lang="pt-BR" dirty="0"/>
          </a:p>
        </p:txBody>
      </p:sp>
    </p:spTree>
    <p:extLst>
      <p:ext uri="{BB962C8B-B14F-4D97-AF65-F5344CB8AC3E}">
        <p14:creationId xmlns:p14="http://schemas.microsoft.com/office/powerpoint/2010/main" val="23465101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3EE782-5D10-AC4B-9F36-9203DF771BF0}"/>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0925E282-9609-FD42-8FF0-FE26F7CD31FA}"/>
              </a:ext>
            </a:extLst>
          </p:cNvPr>
          <p:cNvSpPr>
            <a:spLocks noGrp="1"/>
          </p:cNvSpPr>
          <p:nvPr>
            <p:ph idx="1"/>
          </p:nvPr>
        </p:nvSpPr>
        <p:spPr/>
        <p:txBody>
          <a:bodyPr/>
          <a:lstStyle/>
          <a:p>
            <a:endParaRPr lang="pt-BR"/>
          </a:p>
        </p:txBody>
      </p:sp>
    </p:spTree>
    <p:extLst>
      <p:ext uri="{BB962C8B-B14F-4D97-AF65-F5344CB8AC3E}">
        <p14:creationId xmlns:p14="http://schemas.microsoft.com/office/powerpoint/2010/main" val="40702215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AB2DAB-C583-F54C-A3A1-F5335135401A}"/>
              </a:ext>
            </a:extLst>
          </p:cNvPr>
          <p:cNvSpPr>
            <a:spLocks noGrp="1"/>
          </p:cNvSpPr>
          <p:nvPr>
            <p:ph type="title"/>
          </p:nvPr>
        </p:nvSpPr>
        <p:spPr/>
        <p:txBody>
          <a:bodyPr/>
          <a:lstStyle/>
          <a:p>
            <a:r>
              <a:rPr lang="pt-BR" sz="4400" b="1" dirty="0">
                <a:solidFill>
                  <a:srgbClr val="FF0000"/>
                </a:solidFill>
                <a:effectLst/>
                <a:latin typeface="Calibri" panose="020F0502020204030204" pitchFamily="34" charset="0"/>
                <a:ea typeface="Calibri" panose="020F0502020204030204" pitchFamily="34" charset="0"/>
              </a:rPr>
              <a:t>6. O “ponto de vista próprio do cérebro”</a:t>
            </a:r>
            <a:endParaRPr lang="pt-BR" dirty="0"/>
          </a:p>
        </p:txBody>
      </p:sp>
      <p:sp>
        <p:nvSpPr>
          <p:cNvPr id="3" name="Espaço Reservado para Conteúdo 2">
            <a:extLst>
              <a:ext uri="{FF2B5EF4-FFF2-40B4-BE49-F238E27FC236}">
                <a16:creationId xmlns:a16="http://schemas.microsoft.com/office/drawing/2014/main" id="{6C123188-A163-8040-BA03-B31446301052}"/>
              </a:ext>
            </a:extLst>
          </p:cNvPr>
          <p:cNvSpPr>
            <a:spLocks noGrp="1"/>
          </p:cNvSpPr>
          <p:nvPr>
            <p:ph idx="1"/>
          </p:nvPr>
        </p:nvSpPr>
        <p:spPr/>
        <p:txBody>
          <a:bodyPr>
            <a:normAutofit/>
          </a:bodyPr>
          <a:lstStyle/>
          <a:p>
            <a:pPr marR="635" indent="0" algn="l">
              <a:lnSpc>
                <a:spcPct val="98000"/>
              </a:lnSpc>
              <a:spcAft>
                <a:spcPts val="285"/>
              </a:spcAft>
              <a:buNone/>
            </a:pPr>
            <a:r>
              <a:rPr lang="pt-BR" sz="1500" b="1" dirty="0">
                <a:solidFill>
                  <a:srgbClr val="FF0000"/>
                </a:solidFill>
                <a:effectLst/>
                <a:latin typeface="Calibri" panose="020F0502020204030204" pitchFamily="34" charset="0"/>
                <a:ea typeface="Calibri" panose="020F0502020204030204" pitchFamily="34" charset="0"/>
              </a:rPr>
              <a:t>Na minha definição, o “ponto de vista próprio do cérebro” é determinado por uma série de fatores que interagem entre si, incluindo: </a:t>
            </a:r>
            <a:endParaRPr lang="pt-BR" sz="1500" dirty="0">
              <a:solidFill>
                <a:srgbClr val="000000"/>
              </a:solidFill>
              <a:effectLst/>
              <a:latin typeface="Calibri" panose="020F0502020204030204" pitchFamily="34" charset="0"/>
              <a:ea typeface="Calibri" panose="020F0502020204030204" pitchFamily="34" charset="0"/>
            </a:endParaRPr>
          </a:p>
          <a:p>
            <a:pPr marL="742950" marR="635" lvl="1" indent="-285750" algn="just">
              <a:lnSpc>
                <a:spcPct val="98000"/>
              </a:lnSpc>
              <a:spcAft>
                <a:spcPts val="285"/>
              </a:spcAft>
              <a:buFont typeface="Symbol" pitchFamily="2" charset="2"/>
              <a:buChar char=""/>
              <a:tabLst>
                <a:tab pos="914400" algn="l"/>
              </a:tabLst>
            </a:pPr>
            <a:r>
              <a:rPr lang="pt-BR" sz="1500" b="1" dirty="0">
                <a:solidFill>
                  <a:srgbClr val="FF0000"/>
                </a:solidFill>
                <a:effectLst/>
                <a:latin typeface="Calibri" panose="020F0502020204030204" pitchFamily="34" charset="0"/>
                <a:ea typeface="Calibri" panose="020F0502020204030204" pitchFamily="34" charset="0"/>
              </a:rPr>
              <a:t>a história perceptual acumulada do sujeito, tanto a evolutiva como a individual, que sumariza os múltiplos encontros prévios do seu cérebro com estímulos similares ou distintos; </a:t>
            </a:r>
            <a:endParaRPr lang="pt-BR" sz="1500" dirty="0">
              <a:solidFill>
                <a:srgbClr val="000000"/>
              </a:solidFill>
              <a:effectLst/>
              <a:latin typeface="Calibri" panose="020F0502020204030204" pitchFamily="34" charset="0"/>
              <a:ea typeface="Calibri" panose="020F0502020204030204" pitchFamily="34" charset="0"/>
            </a:endParaRPr>
          </a:p>
          <a:p>
            <a:pPr marL="742950" marR="635" lvl="1" indent="-285750" algn="just">
              <a:lnSpc>
                <a:spcPct val="98000"/>
              </a:lnSpc>
              <a:spcAft>
                <a:spcPts val="285"/>
              </a:spcAft>
              <a:buFont typeface="Symbol" pitchFamily="2" charset="2"/>
              <a:buChar char=""/>
              <a:tabLst>
                <a:tab pos="914400" algn="l"/>
              </a:tabLst>
            </a:pPr>
            <a:r>
              <a:rPr lang="pt-BR" sz="1500" b="1" dirty="0">
                <a:solidFill>
                  <a:srgbClr val="FF0000"/>
                </a:solidFill>
                <a:effectLst/>
                <a:latin typeface="Calibri" panose="020F0502020204030204" pitchFamily="34" charset="0"/>
                <a:ea typeface="Calibri" panose="020F0502020204030204" pitchFamily="34" charset="0"/>
              </a:rPr>
              <a:t>o estado dinâmico particular do cérebro no momento do encontro com um novo estímulo; </a:t>
            </a:r>
            <a:endParaRPr lang="pt-BR" sz="1500" dirty="0">
              <a:solidFill>
                <a:srgbClr val="000000"/>
              </a:solidFill>
              <a:effectLst/>
              <a:latin typeface="Calibri" panose="020F0502020204030204" pitchFamily="34" charset="0"/>
              <a:ea typeface="Calibri" panose="020F0502020204030204" pitchFamily="34" charset="0"/>
            </a:endParaRPr>
          </a:p>
          <a:p>
            <a:pPr marL="742950" marR="635" lvl="1" indent="-285750" algn="just">
              <a:lnSpc>
                <a:spcPct val="98000"/>
              </a:lnSpc>
              <a:spcAft>
                <a:spcPts val="285"/>
              </a:spcAft>
              <a:buFont typeface="Symbol" pitchFamily="2" charset="2"/>
              <a:buChar char=""/>
              <a:tabLst>
                <a:tab pos="914400" algn="l"/>
              </a:tabLst>
            </a:pPr>
            <a:r>
              <a:rPr lang="pt-BR" sz="1500" b="1" dirty="0">
                <a:solidFill>
                  <a:srgbClr val="FF0000"/>
                </a:solidFill>
                <a:effectLst/>
                <a:latin typeface="Calibri" panose="020F0502020204030204" pitchFamily="34" charset="0"/>
                <a:ea typeface="Calibri" panose="020F0502020204030204" pitchFamily="34" charset="0"/>
              </a:rPr>
              <a:t>as expectativas internas criadas pelo cérebro antes desse encontro; </a:t>
            </a:r>
            <a:endParaRPr lang="pt-BR" sz="1500" dirty="0">
              <a:solidFill>
                <a:srgbClr val="000000"/>
              </a:solidFill>
              <a:effectLst/>
              <a:latin typeface="Calibri" panose="020F0502020204030204" pitchFamily="34" charset="0"/>
              <a:ea typeface="Calibri" panose="020F0502020204030204" pitchFamily="34" charset="0"/>
            </a:endParaRPr>
          </a:p>
          <a:p>
            <a:pPr marL="742950" marR="635" lvl="1" indent="-285750" algn="just">
              <a:lnSpc>
                <a:spcPct val="98000"/>
              </a:lnSpc>
              <a:spcAft>
                <a:spcPts val="285"/>
              </a:spcAft>
              <a:buFont typeface="Symbol" pitchFamily="2" charset="2"/>
              <a:buChar char=""/>
              <a:tabLst>
                <a:tab pos="914400" algn="l"/>
              </a:tabLst>
            </a:pPr>
            <a:r>
              <a:rPr lang="pt-BR" sz="1500" b="1" dirty="0">
                <a:solidFill>
                  <a:srgbClr val="FF0000"/>
                </a:solidFill>
                <a:effectLst/>
                <a:latin typeface="Calibri" panose="020F0502020204030204" pitchFamily="34" charset="0"/>
                <a:ea typeface="Calibri" panose="020F0502020204030204" pitchFamily="34" charset="0"/>
              </a:rPr>
              <a:t>os valores emocionais e hedônicos associados ao estímulo que acaba de ser detectado; </a:t>
            </a:r>
            <a:endParaRPr lang="pt-BR" sz="1500" dirty="0">
              <a:solidFill>
                <a:srgbClr val="000000"/>
              </a:solidFill>
              <a:effectLst/>
              <a:latin typeface="Calibri" panose="020F0502020204030204" pitchFamily="34" charset="0"/>
              <a:ea typeface="Calibri" panose="020F0502020204030204" pitchFamily="34" charset="0"/>
            </a:endParaRPr>
          </a:p>
          <a:p>
            <a:pPr marL="742950" marR="635" lvl="1" indent="-285750" algn="just">
              <a:lnSpc>
                <a:spcPct val="98000"/>
              </a:lnSpc>
              <a:spcAft>
                <a:spcPts val="285"/>
              </a:spcAft>
              <a:buFont typeface="Symbol" pitchFamily="2" charset="2"/>
              <a:buChar char=""/>
              <a:tabLst>
                <a:tab pos="914400" algn="l"/>
              </a:tabLst>
            </a:pPr>
            <a:r>
              <a:rPr lang="pt-BR" sz="1500" b="1" dirty="0">
                <a:solidFill>
                  <a:srgbClr val="FF0000"/>
                </a:solidFill>
                <a:effectLst/>
                <a:latin typeface="Calibri" panose="020F0502020204030204" pitchFamily="34" charset="0"/>
                <a:ea typeface="Calibri" panose="020F0502020204030204" pitchFamily="34" charset="0"/>
              </a:rPr>
              <a:t>o programa motor exploratório, expresso pela coordenação dos movimentos dos olhos, da cabeça e do corpo, empregado para amostrar um estímulo sensorial.</a:t>
            </a:r>
            <a:endParaRPr lang="pt-BR" sz="1500" dirty="0">
              <a:solidFill>
                <a:srgbClr val="000000"/>
              </a:solidFill>
              <a:effectLst/>
              <a:latin typeface="Calibri" panose="020F0502020204030204" pitchFamily="34" charset="0"/>
              <a:ea typeface="Calibri" panose="020F0502020204030204" pitchFamily="34" charset="0"/>
            </a:endParaRPr>
          </a:p>
          <a:p>
            <a:endParaRPr lang="pt-BR" dirty="0"/>
          </a:p>
        </p:txBody>
      </p:sp>
    </p:spTree>
    <p:extLst>
      <p:ext uri="{BB962C8B-B14F-4D97-AF65-F5344CB8AC3E}">
        <p14:creationId xmlns:p14="http://schemas.microsoft.com/office/powerpoint/2010/main" val="30637094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148138-AB66-ED4C-8ABC-B3F22CF3ED6F}"/>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CF5E50FA-F87B-6D4F-A0D9-66A6C735B67B}"/>
              </a:ext>
            </a:extLst>
          </p:cNvPr>
          <p:cNvSpPr>
            <a:spLocks noGrp="1"/>
          </p:cNvSpPr>
          <p:nvPr>
            <p:ph idx="1"/>
          </p:nvPr>
        </p:nvSpPr>
        <p:spPr/>
        <p:txBody>
          <a:bodyPr/>
          <a:lstStyle/>
          <a:p>
            <a:endParaRPr lang="pt-BR"/>
          </a:p>
        </p:txBody>
      </p:sp>
    </p:spTree>
    <p:extLst>
      <p:ext uri="{BB962C8B-B14F-4D97-AF65-F5344CB8AC3E}">
        <p14:creationId xmlns:p14="http://schemas.microsoft.com/office/powerpoint/2010/main" val="13747674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D8939C-6E82-9140-A389-2F01035F5FDA}"/>
              </a:ext>
            </a:extLst>
          </p:cNvPr>
          <p:cNvSpPr>
            <a:spLocks noGrp="1"/>
          </p:cNvSpPr>
          <p:nvPr>
            <p:ph type="title"/>
          </p:nvPr>
        </p:nvSpPr>
        <p:spPr/>
        <p:txBody>
          <a:bodyPr>
            <a:normAutofit/>
          </a:bodyPr>
          <a:lstStyle/>
          <a:p>
            <a:pPr algn="ctr"/>
            <a:r>
              <a:rPr lang="pt-BR" b="1" dirty="0">
                <a:latin typeface="Calibri" panose="020F0502020204030204" pitchFamily="34" charset="0"/>
                <a:ea typeface="Calibri" panose="020F0502020204030204" pitchFamily="34" charset="0"/>
              </a:rPr>
              <a:t>S</a:t>
            </a:r>
            <a:r>
              <a:rPr lang="pt-BR" sz="4400" b="1" dirty="0">
                <a:effectLst/>
                <a:latin typeface="Calibri" panose="020F0502020204030204" pitchFamily="34" charset="0"/>
                <a:ea typeface="Calibri" panose="020F0502020204030204" pitchFamily="34" charset="0"/>
              </a:rPr>
              <a:t>er e continuar a ser </a:t>
            </a:r>
            <a:br>
              <a:rPr lang="pt-BR" sz="4400" b="1" dirty="0">
                <a:effectLst/>
                <a:latin typeface="Calibri" panose="020F0502020204030204" pitchFamily="34" charset="0"/>
                <a:ea typeface="Calibri" panose="020F0502020204030204" pitchFamily="34" charset="0"/>
              </a:rPr>
            </a:br>
            <a:r>
              <a:rPr lang="pt-BR" sz="4400" b="1" dirty="0">
                <a:effectLst/>
                <a:latin typeface="Calibri" panose="020F0502020204030204" pitchFamily="34" charset="0"/>
                <a:ea typeface="Calibri" panose="020F0502020204030204" pitchFamily="34" charset="0"/>
              </a:rPr>
              <a:t>como fundamento da existência</a:t>
            </a:r>
            <a:endParaRPr lang="pt-BR" dirty="0"/>
          </a:p>
        </p:txBody>
      </p:sp>
      <p:sp>
        <p:nvSpPr>
          <p:cNvPr id="3" name="Espaço Reservado para Conteúdo 2">
            <a:extLst>
              <a:ext uri="{FF2B5EF4-FFF2-40B4-BE49-F238E27FC236}">
                <a16:creationId xmlns:a16="http://schemas.microsoft.com/office/drawing/2014/main" id="{8186A760-AFBE-2344-929C-7A5A2B515DAC}"/>
              </a:ext>
            </a:extLst>
          </p:cNvPr>
          <p:cNvSpPr>
            <a:spLocks noGrp="1"/>
          </p:cNvSpPr>
          <p:nvPr>
            <p:ph idx="1"/>
          </p:nvPr>
        </p:nvSpPr>
        <p:spPr/>
        <p:txBody>
          <a:bodyPr/>
          <a:lstStyle/>
          <a:p>
            <a:pPr marL="457200" marR="635" indent="0" algn="just">
              <a:lnSpc>
                <a:spcPct val="150000"/>
              </a:lnSpc>
              <a:buNone/>
            </a:pPr>
            <a:r>
              <a:rPr lang="pt-BR" sz="1800" dirty="0">
                <a:solidFill>
                  <a:srgbClr val="000000"/>
                </a:solidFill>
                <a:effectLst/>
                <a:latin typeface="Calibri" panose="020F0502020204030204" pitchFamily="34" charset="0"/>
                <a:ea typeface="Calibri" panose="020F0502020204030204" pitchFamily="34" charset="0"/>
              </a:rPr>
              <a:t>O que quero dizer, portanto, é que, ao comparar experiências acumuladas ao longo de toda a sua existência com informação coletada momento a momento, o cérebro continuamente se reformata para atualizar o seu ponto de vista interno, com o objetivo precípuo de refinar o seu modelo neural da estatística do mundo exterior. </a:t>
            </a:r>
          </a:p>
          <a:p>
            <a:pPr marL="457200" marR="635" indent="0" algn="just">
              <a:lnSpc>
                <a:spcPct val="150000"/>
              </a:lnSpc>
              <a:buNone/>
            </a:pPr>
            <a:r>
              <a:rPr lang="pt-BR" sz="1800" b="1" dirty="0">
                <a:solidFill>
                  <a:srgbClr val="FF0000"/>
                </a:solidFill>
                <a:effectLst/>
                <a:latin typeface="Calibri" panose="020F0502020204030204" pitchFamily="34" charset="0"/>
                <a:ea typeface="Calibri" panose="020F0502020204030204" pitchFamily="34" charset="0"/>
              </a:rPr>
              <a:t>No caso dos seres humanos, o processo envolve contínua atualização do nosso senso de ser, que, como vimos, inclui a imagem corporal embutida no cérebro.</a:t>
            </a:r>
            <a:endParaRPr lang="pt-BR" sz="1800" dirty="0">
              <a:solidFill>
                <a:srgbClr val="000000"/>
              </a:solidFill>
              <a:effectLst/>
              <a:latin typeface="Calibri" panose="020F0502020204030204" pitchFamily="34" charset="0"/>
              <a:ea typeface="Calibri" panose="020F0502020204030204" pitchFamily="34" charset="0"/>
            </a:endParaRPr>
          </a:p>
          <a:p>
            <a:pPr marR="635" indent="0" algn="just">
              <a:lnSpc>
                <a:spcPct val="150000"/>
              </a:lnSpc>
              <a:spcAft>
                <a:spcPts val="285"/>
              </a:spcAft>
              <a:buNone/>
            </a:pPr>
            <a:r>
              <a:rPr lang="pt-BR" sz="1800" dirty="0">
                <a:solidFill>
                  <a:srgbClr val="000000"/>
                </a:solidFill>
                <a:effectLst/>
                <a:latin typeface="Calibri" panose="020F0502020204030204" pitchFamily="34" charset="0"/>
                <a:ea typeface="Calibri" panose="020F0502020204030204" pitchFamily="34" charset="0"/>
              </a:rPr>
              <a:t> </a:t>
            </a:r>
          </a:p>
          <a:p>
            <a:pPr marR="635" indent="279400" algn="just">
              <a:lnSpc>
                <a:spcPct val="150000"/>
              </a:lnSpc>
              <a:spcAft>
                <a:spcPts val="285"/>
              </a:spcAft>
            </a:pPr>
            <a:r>
              <a:rPr lang="pt-BR" sz="1800" b="1" dirty="0">
                <a:solidFill>
                  <a:srgbClr val="00B050"/>
                </a:solidFill>
                <a:effectLst/>
                <a:latin typeface="Calibri" panose="020F0502020204030204" pitchFamily="34" charset="0"/>
                <a:ea typeface="Calibri" panose="020F0502020204030204" pitchFamily="34" charset="0"/>
                <a:sym typeface="Wingdings" pitchFamily="2" charset="2"/>
              </a:rPr>
              <a:t></a:t>
            </a:r>
            <a:r>
              <a:rPr lang="pt-BR" sz="1800" b="1" dirty="0">
                <a:solidFill>
                  <a:srgbClr val="00B050"/>
                </a:solidFill>
                <a:effectLst/>
                <a:latin typeface="Calibri" panose="020F0502020204030204" pitchFamily="34" charset="0"/>
                <a:ea typeface="Calibri" panose="020F0502020204030204" pitchFamily="34" charset="0"/>
              </a:rPr>
              <a:t> ser e continuar a ser como fundamento da existência</a:t>
            </a:r>
            <a:endParaRPr lang="pt-BR" sz="1800" dirty="0">
              <a:solidFill>
                <a:srgbClr val="000000"/>
              </a:solidFill>
              <a:effectLst/>
              <a:latin typeface="Calibri" panose="020F0502020204030204" pitchFamily="34" charset="0"/>
              <a:ea typeface="Calibri" panose="020F0502020204030204" pitchFamily="34" charset="0"/>
            </a:endParaRPr>
          </a:p>
          <a:p>
            <a:endParaRPr lang="pt-BR" dirty="0"/>
          </a:p>
        </p:txBody>
      </p:sp>
    </p:spTree>
    <p:extLst>
      <p:ext uri="{BB962C8B-B14F-4D97-AF65-F5344CB8AC3E}">
        <p14:creationId xmlns:p14="http://schemas.microsoft.com/office/powerpoint/2010/main" val="57445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415120-30FE-7340-BB31-DFCA2B77CC26}"/>
              </a:ext>
            </a:extLst>
          </p:cNvPr>
          <p:cNvSpPr>
            <a:spLocks noGrp="1"/>
          </p:cNvSpPr>
          <p:nvPr>
            <p:ph type="title"/>
          </p:nvPr>
        </p:nvSpPr>
        <p:spPr/>
        <p:txBody>
          <a:bodyPr>
            <a:noAutofit/>
          </a:bodyPr>
          <a:lstStyle/>
          <a:p>
            <a:endParaRPr lang="pt-BR" sz="2000" dirty="0"/>
          </a:p>
        </p:txBody>
      </p:sp>
      <p:sp>
        <p:nvSpPr>
          <p:cNvPr id="3" name="Espaço Reservado para Conteúdo 2">
            <a:extLst>
              <a:ext uri="{FF2B5EF4-FFF2-40B4-BE49-F238E27FC236}">
                <a16:creationId xmlns:a16="http://schemas.microsoft.com/office/drawing/2014/main" id="{5259FBD0-349F-2F47-A438-BE70CDFBAB3F}"/>
              </a:ext>
            </a:extLst>
          </p:cNvPr>
          <p:cNvSpPr>
            <a:spLocks noGrp="1"/>
          </p:cNvSpPr>
          <p:nvPr>
            <p:ph idx="1"/>
          </p:nvPr>
        </p:nvSpPr>
        <p:spPr/>
        <p:txBody>
          <a:bodyPr/>
          <a:lstStyle/>
          <a:p>
            <a:endParaRPr lang="pt-BR" dirty="0"/>
          </a:p>
        </p:txBody>
      </p:sp>
      <p:pic>
        <p:nvPicPr>
          <p:cNvPr id="5" name="Imagem 4" descr="Diagrama&#10;&#10;Descrição gerada automaticamente">
            <a:extLst>
              <a:ext uri="{FF2B5EF4-FFF2-40B4-BE49-F238E27FC236}">
                <a16:creationId xmlns:a16="http://schemas.microsoft.com/office/drawing/2014/main" id="{7615413A-D06E-6E4F-9550-379B49077AC5}"/>
              </a:ext>
            </a:extLst>
          </p:cNvPr>
          <p:cNvPicPr>
            <a:picLocks noChangeAspect="1"/>
          </p:cNvPicPr>
          <p:nvPr/>
        </p:nvPicPr>
        <p:blipFill>
          <a:blip r:embed="rId2"/>
          <a:stretch>
            <a:fillRect/>
          </a:stretch>
        </p:blipFill>
        <p:spPr>
          <a:xfrm>
            <a:off x="1636470" y="322263"/>
            <a:ext cx="8014269" cy="6170612"/>
          </a:xfrm>
          <a:prstGeom prst="rect">
            <a:avLst/>
          </a:prstGeom>
        </p:spPr>
      </p:pic>
      <p:sp>
        <p:nvSpPr>
          <p:cNvPr id="6" name="Espaço Reservado para Número de Slide 5">
            <a:extLst>
              <a:ext uri="{FF2B5EF4-FFF2-40B4-BE49-F238E27FC236}">
                <a16:creationId xmlns:a16="http://schemas.microsoft.com/office/drawing/2014/main" id="{47CEAEFB-91C9-E044-9CB5-E9E503969B57}"/>
              </a:ext>
            </a:extLst>
          </p:cNvPr>
          <p:cNvSpPr>
            <a:spLocks noGrp="1"/>
          </p:cNvSpPr>
          <p:nvPr>
            <p:ph type="sldNum" sz="quarter" idx="12"/>
          </p:nvPr>
        </p:nvSpPr>
        <p:spPr/>
        <p:txBody>
          <a:bodyPr/>
          <a:lstStyle/>
          <a:p>
            <a:fld id="{5FA3BFB1-3607-114B-999B-3E143D630A05}" type="slidenum">
              <a:rPr lang="pt-BR" smtClean="0"/>
              <a:t>3</a:t>
            </a:fld>
            <a:endParaRPr lang="pt-BR"/>
          </a:p>
        </p:txBody>
      </p:sp>
    </p:spTree>
    <p:extLst>
      <p:ext uri="{BB962C8B-B14F-4D97-AF65-F5344CB8AC3E}">
        <p14:creationId xmlns:p14="http://schemas.microsoft.com/office/powerpoint/2010/main" val="23761742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7193B2-886A-D24F-9FEF-63685181D80A}"/>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D437CDB0-3057-C245-A75B-F4224B35EDDA}"/>
              </a:ext>
            </a:extLst>
          </p:cNvPr>
          <p:cNvSpPr>
            <a:spLocks noGrp="1"/>
          </p:cNvSpPr>
          <p:nvPr>
            <p:ph idx="1"/>
          </p:nvPr>
        </p:nvSpPr>
        <p:spPr/>
        <p:txBody>
          <a:bodyPr/>
          <a:lstStyle/>
          <a:p>
            <a:pPr marL="457200" marR="635" indent="0" algn="just">
              <a:lnSpc>
                <a:spcPct val="98000"/>
              </a:lnSpc>
              <a:buNone/>
            </a:pPr>
            <a:r>
              <a:rPr lang="pt-BR" sz="1800" dirty="0">
                <a:solidFill>
                  <a:srgbClr val="000000"/>
                </a:solidFill>
                <a:effectLst/>
                <a:latin typeface="Calibri" panose="020F0502020204030204" pitchFamily="34" charset="0"/>
                <a:ea typeface="Calibri" panose="020F0502020204030204" pitchFamily="34" charset="0"/>
              </a:rPr>
              <a:t>E, como já mencionado, a surpreendente maleabilidade dos circuitos neuronais é mediada pelo fenômeno da plasticidade neural, propriedade requintada de </a:t>
            </a:r>
            <a:r>
              <a:rPr lang="pt-BR" sz="1800" dirty="0" err="1">
                <a:solidFill>
                  <a:srgbClr val="000000"/>
                </a:solidFill>
                <a:effectLst/>
                <a:latin typeface="Calibri" panose="020F0502020204030204" pitchFamily="34" charset="0"/>
                <a:ea typeface="Calibri" panose="020F0502020204030204" pitchFamily="34" charset="0"/>
              </a:rPr>
              <a:t>autoadaptação</a:t>
            </a:r>
            <a:r>
              <a:rPr lang="pt-BR" sz="1800" dirty="0">
                <a:solidFill>
                  <a:srgbClr val="000000"/>
                </a:solidFill>
                <a:effectLst/>
                <a:latin typeface="Calibri" panose="020F0502020204030204" pitchFamily="34" charset="0"/>
                <a:ea typeface="Calibri" panose="020F0502020204030204" pitchFamily="34" charset="0"/>
              </a:rPr>
              <a:t> do tecido neuronal que não somente nos capacita a aprender, mas que gera um abismo entre o cérebro e outros sistemas computacionais criados por nós. É graças a essa plasticidade que o cérebro animal continuamente adapta a sua própria </a:t>
            </a:r>
            <a:r>
              <a:rPr lang="pt-BR" sz="1800" dirty="0" err="1">
                <a:solidFill>
                  <a:srgbClr val="000000"/>
                </a:solidFill>
                <a:effectLst/>
                <a:latin typeface="Calibri" panose="020F0502020204030204" pitchFamily="34" charset="0"/>
                <a:ea typeface="Calibri" panose="020F0502020204030204" pitchFamily="34" charset="0"/>
              </a:rPr>
              <a:t>micromorfologia</a:t>
            </a:r>
            <a:r>
              <a:rPr lang="pt-BR" sz="1800" dirty="0">
                <a:solidFill>
                  <a:srgbClr val="000000"/>
                </a:solidFill>
                <a:effectLst/>
                <a:latin typeface="Calibri" panose="020F0502020204030204" pitchFamily="34" charset="0"/>
                <a:ea typeface="Calibri" panose="020F0502020204030204" pitchFamily="34" charset="0"/>
              </a:rPr>
              <a:t> e a sua função em resposta a novas experiências. </a:t>
            </a:r>
            <a:r>
              <a:rPr lang="pt-BR" sz="1800" b="1" dirty="0">
                <a:solidFill>
                  <a:srgbClr val="FF0000"/>
                </a:solidFill>
                <a:effectLst/>
                <a:latin typeface="Calibri" panose="020F0502020204030204" pitchFamily="34" charset="0"/>
                <a:ea typeface="Calibri" panose="020F0502020204030204" pitchFamily="34" charset="0"/>
              </a:rPr>
              <a:t>De acordo com esse princípio, a interpretação interna do mundo exterior criada pelo cérebro, bem como o nosso senso de ser, permanece em contínuo fluxo ao longo da vida.</a:t>
            </a:r>
            <a:endParaRPr lang="pt-BR" sz="1800" dirty="0">
              <a:solidFill>
                <a:srgbClr val="000000"/>
              </a:solidFill>
              <a:effectLst/>
              <a:latin typeface="Calibri" panose="020F0502020204030204" pitchFamily="34" charset="0"/>
              <a:ea typeface="Calibri" panose="020F0502020204030204" pitchFamily="34" charset="0"/>
            </a:endParaRPr>
          </a:p>
          <a:p>
            <a:endParaRPr lang="pt-BR" dirty="0"/>
          </a:p>
        </p:txBody>
      </p:sp>
    </p:spTree>
    <p:extLst>
      <p:ext uri="{BB962C8B-B14F-4D97-AF65-F5344CB8AC3E}">
        <p14:creationId xmlns:p14="http://schemas.microsoft.com/office/powerpoint/2010/main" val="16133816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753FB3-12B4-AE4A-9621-376C9BBB7220}"/>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941CAEEF-0615-0F46-B784-10687B9E10E6}"/>
              </a:ext>
            </a:extLst>
          </p:cNvPr>
          <p:cNvSpPr>
            <a:spLocks noGrp="1"/>
          </p:cNvSpPr>
          <p:nvPr>
            <p:ph idx="1"/>
          </p:nvPr>
        </p:nvSpPr>
        <p:spPr/>
        <p:txBody>
          <a:bodyPr>
            <a:normAutofit fontScale="92500" lnSpcReduction="10000"/>
          </a:bodyPr>
          <a:lstStyle/>
          <a:p>
            <a:endParaRPr lang="pt-BR" dirty="0"/>
          </a:p>
          <a:p>
            <a:endParaRPr lang="pt-BR" dirty="0"/>
          </a:p>
          <a:p>
            <a:endParaRPr lang="pt-BR" dirty="0"/>
          </a:p>
          <a:p>
            <a:endParaRPr lang="pt-BR" dirty="0"/>
          </a:p>
          <a:p>
            <a:endParaRPr lang="pt-BR" dirty="0"/>
          </a:p>
          <a:p>
            <a:endParaRPr lang="pt-BR" dirty="0"/>
          </a:p>
          <a:p>
            <a:endParaRPr lang="pt-BR" dirty="0"/>
          </a:p>
          <a:p>
            <a:endParaRPr lang="pt-BR" dirty="0"/>
          </a:p>
          <a:p>
            <a:r>
              <a:rPr lang="pt-BR" sz="1800" dirty="0">
                <a:solidFill>
                  <a:srgbClr val="000000"/>
                </a:solidFill>
                <a:effectLst/>
                <a:latin typeface="Calibri" panose="020F0502020204030204" pitchFamily="34" charset="0"/>
                <a:ea typeface="Calibri" panose="020F0502020204030204" pitchFamily="34" charset="0"/>
              </a:rPr>
              <a:t>Figura 4.9 Gráfico em pirâmide compara as propriedades do modelo neural clássico de visão, proposto por David Hubel e Torsten Wiesel, Originalmente derivado com dados obtidos em animais anestesiados, e os axiomas da teoria do cérebro relativístico. (Ilustração por Custódio Rosa)</a:t>
            </a:r>
          </a:p>
          <a:p>
            <a:endParaRPr lang="pt-BR" dirty="0"/>
          </a:p>
        </p:txBody>
      </p:sp>
      <p:pic>
        <p:nvPicPr>
          <p:cNvPr id="4" name="Picture 16560" descr="Gráfico&#10;&#10;Descrição gerada automaticamente">
            <a:extLst>
              <a:ext uri="{FF2B5EF4-FFF2-40B4-BE49-F238E27FC236}">
                <a16:creationId xmlns:a16="http://schemas.microsoft.com/office/drawing/2014/main" id="{0B843BC3-6C3F-3D4F-B110-20558D11DB06}"/>
              </a:ext>
            </a:extLst>
          </p:cNvPr>
          <p:cNvPicPr/>
          <p:nvPr/>
        </p:nvPicPr>
        <p:blipFill>
          <a:blip r:embed="rId2"/>
          <a:stretch>
            <a:fillRect/>
          </a:stretch>
        </p:blipFill>
        <p:spPr>
          <a:xfrm>
            <a:off x="3833812" y="365124"/>
            <a:ext cx="4781551" cy="4735513"/>
          </a:xfrm>
          <a:prstGeom prst="rect">
            <a:avLst/>
          </a:prstGeom>
        </p:spPr>
      </p:pic>
    </p:spTree>
    <p:extLst>
      <p:ext uri="{BB962C8B-B14F-4D97-AF65-F5344CB8AC3E}">
        <p14:creationId xmlns:p14="http://schemas.microsoft.com/office/powerpoint/2010/main" val="28222020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956020-13E9-AD42-B97D-7577322A1482}"/>
              </a:ext>
            </a:extLst>
          </p:cNvPr>
          <p:cNvSpPr>
            <a:spLocks noGrp="1"/>
          </p:cNvSpPr>
          <p:nvPr>
            <p:ph type="title"/>
          </p:nvPr>
        </p:nvSpPr>
        <p:spPr/>
        <p:txBody>
          <a:bodyPr>
            <a:normAutofit/>
          </a:bodyPr>
          <a:lstStyle/>
          <a:p>
            <a:r>
              <a:rPr lang="pt-BR" sz="1800" dirty="0">
                <a:solidFill>
                  <a:srgbClr val="000000"/>
                </a:solidFill>
                <a:effectLst/>
                <a:latin typeface="Calibri" panose="020F0502020204030204" pitchFamily="34" charset="0"/>
                <a:ea typeface="Calibri" panose="020F0502020204030204" pitchFamily="34" charset="0"/>
              </a:rPr>
              <a:t>Para resumir a discussão sobre os princípios fisiológicos das populações neurais, a Figura 4.10 representa uma possível hierarquia entre os diversos princípios, do mais genérico (círculo externo) para os mais particulares (círculos interiores).</a:t>
            </a:r>
            <a:endParaRPr lang="pt-BR" dirty="0"/>
          </a:p>
        </p:txBody>
      </p:sp>
      <p:sp>
        <p:nvSpPr>
          <p:cNvPr id="3" name="Espaço Reservado para Conteúdo 2">
            <a:extLst>
              <a:ext uri="{FF2B5EF4-FFF2-40B4-BE49-F238E27FC236}">
                <a16:creationId xmlns:a16="http://schemas.microsoft.com/office/drawing/2014/main" id="{99592779-CC90-D645-8420-A2D00941764C}"/>
              </a:ext>
            </a:extLst>
          </p:cNvPr>
          <p:cNvSpPr>
            <a:spLocks noGrp="1"/>
          </p:cNvSpPr>
          <p:nvPr>
            <p:ph idx="1"/>
          </p:nvPr>
        </p:nvSpPr>
        <p:spPr/>
        <p:txBody>
          <a:bodyPr>
            <a:normAutofit fontScale="92500" lnSpcReduction="10000"/>
          </a:bodyPr>
          <a:lstStyle/>
          <a:p>
            <a:endParaRPr lang="pt-BR" dirty="0"/>
          </a:p>
          <a:p>
            <a:endParaRPr lang="pt-BR" dirty="0"/>
          </a:p>
          <a:p>
            <a:endParaRPr lang="pt-BR" dirty="0"/>
          </a:p>
          <a:p>
            <a:endParaRPr lang="pt-BR" dirty="0"/>
          </a:p>
          <a:p>
            <a:endParaRPr lang="pt-BR" dirty="0"/>
          </a:p>
          <a:p>
            <a:endParaRPr lang="pt-BR" dirty="0"/>
          </a:p>
          <a:p>
            <a:endParaRPr lang="pt-BR" dirty="0"/>
          </a:p>
          <a:p>
            <a:endParaRPr lang="pt-BR" dirty="0"/>
          </a:p>
          <a:p>
            <a:r>
              <a:rPr lang="pt-BR" sz="1800" dirty="0">
                <a:solidFill>
                  <a:srgbClr val="000000"/>
                </a:solidFill>
                <a:effectLst/>
                <a:latin typeface="Calibri" panose="020F0502020204030204" pitchFamily="34" charset="0"/>
                <a:ea typeface="Calibri" panose="020F0502020204030204" pitchFamily="34" charset="0"/>
              </a:rPr>
              <a:t>Figura 4.10 Esquema representa a hierarquia dos diferentes princípios da fisiologia de populações neurais. O anel externo (princípio da conservação de energia) representa o princípio mais abrangente. Anéis subsequentes classificam os outros princípios, do mais abrangente ao mais específico. (Ilustração por Custódio Rosa)</a:t>
            </a:r>
          </a:p>
          <a:p>
            <a:endParaRPr lang="pt-BR" dirty="0"/>
          </a:p>
        </p:txBody>
      </p:sp>
      <p:pic>
        <p:nvPicPr>
          <p:cNvPr id="4" name="Picture 17635" descr="Uma imagem contendo nome da empresa&#10;&#10;Descrição gerada automaticamente">
            <a:extLst>
              <a:ext uri="{FF2B5EF4-FFF2-40B4-BE49-F238E27FC236}">
                <a16:creationId xmlns:a16="http://schemas.microsoft.com/office/drawing/2014/main" id="{89CFBDD1-01F6-E348-85D8-412A0C64A12C}"/>
              </a:ext>
            </a:extLst>
          </p:cNvPr>
          <p:cNvPicPr/>
          <p:nvPr/>
        </p:nvPicPr>
        <p:blipFill>
          <a:blip r:embed="rId2"/>
          <a:stretch>
            <a:fillRect/>
          </a:stretch>
        </p:blipFill>
        <p:spPr>
          <a:xfrm>
            <a:off x="4524374" y="1535290"/>
            <a:ext cx="3400426" cy="3702754"/>
          </a:xfrm>
          <a:prstGeom prst="rect">
            <a:avLst/>
          </a:prstGeom>
        </p:spPr>
      </p:pic>
    </p:spTree>
    <p:extLst>
      <p:ext uri="{BB962C8B-B14F-4D97-AF65-F5344CB8AC3E}">
        <p14:creationId xmlns:p14="http://schemas.microsoft.com/office/powerpoint/2010/main" val="28516239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57B025-FA08-1A41-BEE0-BFBA340FEB71}"/>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8BB1446A-A955-7140-A44F-986E8B14967C}"/>
              </a:ext>
            </a:extLst>
          </p:cNvPr>
          <p:cNvSpPr>
            <a:spLocks noGrp="1"/>
          </p:cNvSpPr>
          <p:nvPr>
            <p:ph idx="1"/>
          </p:nvPr>
        </p:nvSpPr>
        <p:spPr/>
        <p:txBody>
          <a:bodyPr/>
          <a:lstStyle/>
          <a:p>
            <a:endParaRPr lang="pt-BR"/>
          </a:p>
        </p:txBody>
      </p:sp>
    </p:spTree>
    <p:extLst>
      <p:ext uri="{BB962C8B-B14F-4D97-AF65-F5344CB8AC3E}">
        <p14:creationId xmlns:p14="http://schemas.microsoft.com/office/powerpoint/2010/main" val="3454468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3B5C1-DEA6-5542-B655-94C9439DCFA5}"/>
              </a:ext>
            </a:extLst>
          </p:cNvPr>
          <p:cNvSpPr>
            <a:spLocks noGrp="1"/>
          </p:cNvSpPr>
          <p:nvPr>
            <p:ph type="title"/>
          </p:nvPr>
        </p:nvSpPr>
        <p:spPr/>
        <p:txBody>
          <a:bodyPr>
            <a:normAutofit/>
          </a:bodyPr>
          <a:lstStyle/>
          <a:p>
            <a:pPr algn="ctr"/>
            <a:r>
              <a:rPr lang="pt-BR" sz="3200" b="1" dirty="0">
                <a:latin typeface="Times New Roman" panose="02020603050405020304" pitchFamily="18" charset="0"/>
                <a:cs typeface="Times New Roman" panose="02020603050405020304" pitchFamily="18" charset="0"/>
              </a:rPr>
              <a:t>O cérebro funciona como um todo</a:t>
            </a:r>
          </a:p>
        </p:txBody>
      </p:sp>
      <p:sp>
        <p:nvSpPr>
          <p:cNvPr id="3" name="Espaço Reservado para Conteúdo 2">
            <a:extLst>
              <a:ext uri="{FF2B5EF4-FFF2-40B4-BE49-F238E27FC236}">
                <a16:creationId xmlns:a16="http://schemas.microsoft.com/office/drawing/2014/main" id="{789352D6-E5F8-5F42-AE7F-2F5E1734BE67}"/>
              </a:ext>
            </a:extLst>
          </p:cNvPr>
          <p:cNvSpPr>
            <a:spLocks noGrp="1"/>
          </p:cNvSpPr>
          <p:nvPr>
            <p:ph idx="1"/>
          </p:nvPr>
        </p:nvSpPr>
        <p:spPr/>
        <p:txBody>
          <a:bodyPr/>
          <a:lstStyle/>
          <a:p>
            <a:pPr marL="457200" marR="635" indent="279400" algn="just">
              <a:lnSpc>
                <a:spcPct val="98000"/>
              </a:lnSpc>
            </a:pPr>
            <a:r>
              <a:rPr lang="pt-BR" sz="1500" dirty="0">
                <a:solidFill>
                  <a:srgbClr val="000000"/>
                </a:solidFill>
                <a:effectLst/>
                <a:latin typeface="Calibri" panose="020F0502020204030204" pitchFamily="34" charset="0"/>
                <a:ea typeface="Calibri" panose="020F0502020204030204" pitchFamily="34" charset="0"/>
              </a:rPr>
              <a:t>Durante a última década, empenhei-me em formular uma teoria de funcionamento do cérebro humano que explicasse todos os princípios e os resultados descritos neste livro. </a:t>
            </a:r>
          </a:p>
          <a:p>
            <a:pPr marL="457200" marR="635" indent="279400" algn="just">
              <a:lnSpc>
                <a:spcPct val="98000"/>
              </a:lnSpc>
            </a:pPr>
            <a:r>
              <a:rPr lang="pt-BR" sz="1500" dirty="0">
                <a:solidFill>
                  <a:srgbClr val="000000"/>
                </a:solidFill>
                <a:effectLst/>
                <a:latin typeface="Calibri" panose="020F0502020204030204" pitchFamily="34" charset="0"/>
                <a:ea typeface="Calibri" panose="020F0502020204030204" pitchFamily="34" charset="0"/>
              </a:rPr>
              <a:t> </a:t>
            </a:r>
          </a:p>
          <a:p>
            <a:pPr marL="742950" marR="635" lvl="1" indent="-285750" algn="just">
              <a:lnSpc>
                <a:spcPct val="98000"/>
              </a:lnSpc>
              <a:spcAft>
                <a:spcPts val="285"/>
              </a:spcAft>
              <a:buFont typeface="Symbol" pitchFamily="2" charset="2"/>
              <a:buChar char=""/>
              <a:tabLst>
                <a:tab pos="914400" algn="l"/>
              </a:tabLst>
            </a:pPr>
            <a:r>
              <a:rPr lang="pt-BR" sz="1500" dirty="0">
                <a:solidFill>
                  <a:srgbClr val="000000"/>
                </a:solidFill>
                <a:effectLst/>
                <a:latin typeface="Calibri" panose="020F0502020204030204" pitchFamily="34" charset="0"/>
                <a:ea typeface="Calibri" panose="020F0502020204030204" pitchFamily="34" charset="0"/>
              </a:rPr>
              <a:t>Uma característica essencial dessa teoria é que ela oferece uma explicação plausível para a tese de que </a:t>
            </a:r>
            <a:r>
              <a:rPr lang="pt-BR" sz="1500" b="1" dirty="0">
                <a:solidFill>
                  <a:srgbClr val="FF0000"/>
                </a:solidFill>
                <a:effectLst/>
                <a:latin typeface="Calibri" panose="020F0502020204030204" pitchFamily="34" charset="0"/>
                <a:ea typeface="Calibri" panose="020F0502020204030204" pitchFamily="34" charset="0"/>
              </a:rPr>
              <a:t>o córtex funciona como um todo, sem se incomodar com a existência de separações espaciais.</a:t>
            </a:r>
            <a:r>
              <a:rPr lang="pt-BR" sz="1500" dirty="0">
                <a:solidFill>
                  <a:srgbClr val="000000"/>
                </a:solidFill>
                <a:effectLst/>
                <a:latin typeface="Calibri" panose="020F0502020204030204" pitchFamily="34" charset="0"/>
                <a:ea typeface="Calibri" panose="020F0502020204030204" pitchFamily="34" charset="0"/>
              </a:rPr>
              <a:t> </a:t>
            </a:r>
          </a:p>
          <a:p>
            <a:pPr marL="742950" marR="635" lvl="1" indent="-285750" algn="just">
              <a:lnSpc>
                <a:spcPct val="98000"/>
              </a:lnSpc>
              <a:spcAft>
                <a:spcPts val="285"/>
              </a:spcAft>
              <a:buFont typeface="Symbol" pitchFamily="2" charset="2"/>
              <a:buChar char=""/>
              <a:tabLst>
                <a:tab pos="914400" algn="l"/>
              </a:tabLst>
            </a:pPr>
            <a:r>
              <a:rPr lang="pt-BR" sz="1500" dirty="0">
                <a:solidFill>
                  <a:srgbClr val="FF0000"/>
                </a:solidFill>
                <a:effectLst/>
                <a:latin typeface="Calibri" panose="020F0502020204030204" pitchFamily="34" charset="0"/>
                <a:ea typeface="Calibri" panose="020F0502020204030204" pitchFamily="34" charset="0"/>
              </a:rPr>
              <a:t>A minha resposta para esse requisito foi imaginar o córtex como uma entidade contínua, ao longo da qual funções neurais e comportamentos são gerados pelo recrutamento de populações de neurônios distribuídas amplamente pelo território cortical. </a:t>
            </a:r>
            <a:endParaRPr lang="pt-BR" sz="1500" dirty="0">
              <a:solidFill>
                <a:srgbClr val="000000"/>
              </a:solidFill>
              <a:effectLst/>
              <a:latin typeface="Calibri" panose="020F0502020204030204" pitchFamily="34" charset="0"/>
              <a:ea typeface="Calibri" panose="020F0502020204030204" pitchFamily="34" charset="0"/>
            </a:endParaRPr>
          </a:p>
          <a:p>
            <a:pPr marL="914400" marR="635" indent="279400" algn="just">
              <a:lnSpc>
                <a:spcPct val="98000"/>
              </a:lnSpc>
              <a:spcAft>
                <a:spcPts val="285"/>
              </a:spcAft>
            </a:pPr>
            <a:r>
              <a:rPr lang="pt-BR" sz="1500" dirty="0">
                <a:solidFill>
                  <a:srgbClr val="000000"/>
                </a:solidFill>
                <a:effectLst/>
                <a:latin typeface="Calibri" panose="020F0502020204030204" pitchFamily="34" charset="0"/>
                <a:ea typeface="Calibri" panose="020F0502020204030204" pitchFamily="34" charset="0"/>
              </a:rPr>
              <a:t> </a:t>
            </a:r>
          </a:p>
          <a:p>
            <a:pPr marR="635" indent="279400" algn="just">
              <a:lnSpc>
                <a:spcPct val="98000"/>
              </a:lnSpc>
              <a:spcAft>
                <a:spcPts val="285"/>
              </a:spcAft>
            </a:pPr>
            <a:r>
              <a:rPr lang="pt-BR" sz="1600" b="1" dirty="0">
                <a:solidFill>
                  <a:srgbClr val="00B050"/>
                </a:solidFill>
                <a:effectLst/>
                <a:latin typeface="Calibri" panose="020F0502020204030204" pitchFamily="34" charset="0"/>
                <a:ea typeface="Calibri" panose="020F0502020204030204" pitchFamily="34" charset="0"/>
                <a:sym typeface="Wingdings" pitchFamily="2" charset="2"/>
              </a:rPr>
              <a:t></a:t>
            </a:r>
            <a:r>
              <a:rPr lang="pt-BR" sz="1600" b="1" dirty="0">
                <a:solidFill>
                  <a:srgbClr val="00B050"/>
                </a:solidFill>
                <a:effectLst/>
                <a:latin typeface="Calibri" panose="020F0502020204030204" pitchFamily="34" charset="0"/>
                <a:ea typeface="Calibri" panose="020F0502020204030204" pitchFamily="34" charset="0"/>
              </a:rPr>
              <a:t> a alma é contínua, diria Kant</a:t>
            </a:r>
          </a:p>
          <a:p>
            <a:pPr lvl="3"/>
            <a:r>
              <a:rPr lang="pt-BR" sz="1600" dirty="0">
                <a:solidFill>
                  <a:srgbClr val="231F20"/>
                </a:solidFill>
                <a:effectLst/>
                <a:latin typeface="Times"/>
              </a:rPr>
              <a:t>“Observações referentes a Sobre o órgão da alma”</a:t>
            </a:r>
          </a:p>
          <a:p>
            <a:pPr lvl="4"/>
            <a:r>
              <a:rPr lang="pt-BR" sz="1600" i="1" dirty="0">
                <a:solidFill>
                  <a:srgbClr val="231F20"/>
                </a:solidFill>
                <a:effectLst/>
                <a:latin typeface="Times"/>
              </a:rPr>
              <a:t>Immanuel Kant</a:t>
            </a:r>
            <a:endParaRPr lang="pt-BR" sz="1600" dirty="0">
              <a:solidFill>
                <a:srgbClr val="231F20"/>
              </a:solidFill>
              <a:latin typeface="Times"/>
            </a:endParaRPr>
          </a:p>
          <a:p>
            <a:pPr lvl="4"/>
            <a:r>
              <a:rPr lang="pt-BR" sz="1600" i="1" dirty="0">
                <a:solidFill>
                  <a:srgbClr val="231F20"/>
                </a:solidFill>
                <a:effectLst/>
                <a:latin typeface="Times"/>
              </a:rPr>
              <a:t>Natureza Humana 5(1): 223-229, jan.-jun. 2003</a:t>
            </a:r>
            <a:endParaRPr lang="pt-BR" sz="1600" dirty="0">
              <a:solidFill>
                <a:srgbClr val="231F20"/>
              </a:solidFill>
              <a:effectLst/>
              <a:latin typeface="Times"/>
            </a:endParaRPr>
          </a:p>
          <a:p>
            <a:pPr marR="635" lvl="1" indent="279400" algn="just">
              <a:lnSpc>
                <a:spcPct val="98000"/>
              </a:lnSpc>
              <a:spcAft>
                <a:spcPts val="285"/>
              </a:spcAft>
            </a:pPr>
            <a:endParaRPr lang="pt-BR" sz="1100" dirty="0">
              <a:solidFill>
                <a:srgbClr val="000000"/>
              </a:solidFill>
              <a:effectLst/>
              <a:latin typeface="Calibri" panose="020F0502020204030204" pitchFamily="34" charset="0"/>
              <a:ea typeface="Calibri" panose="020F0502020204030204" pitchFamily="34" charset="0"/>
            </a:endParaRPr>
          </a:p>
          <a:p>
            <a:pPr marL="0" indent="0">
              <a:buNone/>
            </a:pPr>
            <a:endParaRPr lang="pt-BR" dirty="0"/>
          </a:p>
        </p:txBody>
      </p:sp>
    </p:spTree>
    <p:extLst>
      <p:ext uri="{BB962C8B-B14F-4D97-AF65-F5344CB8AC3E}">
        <p14:creationId xmlns:p14="http://schemas.microsoft.com/office/powerpoint/2010/main" val="451814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C5594F-FBE3-8646-A818-39597AC07672}"/>
              </a:ext>
            </a:extLst>
          </p:cNvPr>
          <p:cNvSpPr>
            <a:spLocks noGrp="1"/>
          </p:cNvSpPr>
          <p:nvPr>
            <p:ph type="title"/>
          </p:nvPr>
        </p:nvSpPr>
        <p:spPr/>
        <p:txBody>
          <a:bodyPr>
            <a:normAutofit/>
          </a:bodyPr>
          <a:lstStyle/>
          <a:p>
            <a:pPr algn="ctr"/>
            <a:r>
              <a:rPr lang="pt-BR" sz="3600" b="1" dirty="0">
                <a:latin typeface="Times New Roman" panose="02020603050405020304" pitchFamily="18" charset="0"/>
                <a:cs typeface="Times New Roman" panose="02020603050405020304" pitchFamily="18" charset="0"/>
              </a:rPr>
              <a:t>A Substância Branca </a:t>
            </a:r>
            <a:br>
              <a:rPr lang="pt-BR" sz="3600" b="1" dirty="0">
                <a:latin typeface="Times New Roman" panose="02020603050405020304" pitchFamily="18" charset="0"/>
                <a:cs typeface="Times New Roman" panose="02020603050405020304" pitchFamily="18" charset="0"/>
              </a:rPr>
            </a:br>
            <a:r>
              <a:rPr lang="pt-BR" sz="3600" b="1" dirty="0">
                <a:latin typeface="Times New Roman" panose="02020603050405020304" pitchFamily="18" charset="0"/>
                <a:cs typeface="Times New Roman" panose="02020603050405020304" pitchFamily="18" charset="0"/>
              </a:rPr>
              <a:t>como solenoides biológicos</a:t>
            </a:r>
          </a:p>
        </p:txBody>
      </p:sp>
      <p:sp>
        <p:nvSpPr>
          <p:cNvPr id="3" name="Espaço Reservado para Conteúdo 2">
            <a:extLst>
              <a:ext uri="{FF2B5EF4-FFF2-40B4-BE49-F238E27FC236}">
                <a16:creationId xmlns:a16="http://schemas.microsoft.com/office/drawing/2014/main" id="{65261E8B-AF85-A546-8E78-15CA5817EBD4}"/>
              </a:ext>
            </a:extLst>
          </p:cNvPr>
          <p:cNvSpPr>
            <a:spLocks noGrp="1"/>
          </p:cNvSpPr>
          <p:nvPr>
            <p:ph idx="1"/>
          </p:nvPr>
        </p:nvSpPr>
        <p:spPr/>
        <p:txBody>
          <a:bodyPr/>
          <a:lstStyle/>
          <a:p>
            <a:pPr>
              <a:lnSpc>
                <a:spcPct val="150000"/>
              </a:lnSpc>
            </a:pPr>
            <a:r>
              <a:rPr lang="pt-BR" sz="2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 rede complexa que define a substância branca desempenha papel essencial na otimização do funcionamento do córtex. </a:t>
            </a:r>
          </a:p>
          <a:p>
            <a:pPr>
              <a:lnSpc>
                <a:spcPct val="150000"/>
              </a:lnSpc>
            </a:pPr>
            <a:r>
              <a:rPr lang="pt-BR" sz="2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Alguns dos feixes densos de nervos (Figura 4.1) que formam essa substância branca estão dispostos em forma de laços que conectam reciprocamente grupos de neurônios. </a:t>
            </a:r>
          </a:p>
          <a:p>
            <a:pPr>
              <a:lnSpc>
                <a:spcPct val="150000"/>
              </a:lnSpc>
            </a:pPr>
            <a:r>
              <a:rPr lang="pt-BR" sz="2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Refiro-me a esses laços usando o termo “solenoides biológicos” para compará-los às bobinas de fios usados para construir eletromagnetos. </a:t>
            </a:r>
          </a:p>
          <a:p>
            <a:pPr>
              <a:lnSpc>
                <a:spcPct val="150000"/>
              </a:lnSpc>
            </a:pPr>
            <a:r>
              <a:rPr lang="pt-BR" sz="2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 maior desses solenoides biológicos é conhecido como “corpo caloso”.</a:t>
            </a:r>
          </a:p>
          <a:p>
            <a:endParaRPr lang="pt-BR" dirty="0"/>
          </a:p>
        </p:txBody>
      </p:sp>
    </p:spTree>
    <p:extLst>
      <p:ext uri="{BB962C8B-B14F-4D97-AF65-F5344CB8AC3E}">
        <p14:creationId xmlns:p14="http://schemas.microsoft.com/office/powerpoint/2010/main" val="756954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321035-151C-0046-B537-1F5CB6182063}"/>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D338E041-E7E5-A045-84E2-260285092868}"/>
              </a:ext>
            </a:extLst>
          </p:cNvPr>
          <p:cNvSpPr>
            <a:spLocks noGrp="1"/>
          </p:cNvSpPr>
          <p:nvPr>
            <p:ph idx="1"/>
          </p:nvPr>
        </p:nvSpPr>
        <p:spPr/>
        <p:txBody>
          <a:bodyPr/>
          <a:lstStyle/>
          <a:p>
            <a:endParaRPr lang="pt-BR" sz="1800" dirty="0">
              <a:solidFill>
                <a:srgbClr val="000000"/>
              </a:solidFill>
              <a:effectLst/>
              <a:latin typeface="Calibri" panose="020F0502020204030204" pitchFamily="34" charset="0"/>
              <a:ea typeface="Calibri" panose="020F0502020204030204" pitchFamily="34" charset="0"/>
            </a:endParaRPr>
          </a:p>
          <a:p>
            <a:endParaRPr lang="pt-BR" sz="1800" dirty="0">
              <a:solidFill>
                <a:srgbClr val="000000"/>
              </a:solidFill>
              <a:latin typeface="Calibri" panose="020F0502020204030204" pitchFamily="34" charset="0"/>
              <a:ea typeface="Calibri" panose="020F0502020204030204" pitchFamily="34" charset="0"/>
            </a:endParaRPr>
          </a:p>
          <a:p>
            <a:endParaRPr lang="pt-BR" sz="1800" dirty="0">
              <a:solidFill>
                <a:srgbClr val="000000"/>
              </a:solidFill>
              <a:effectLst/>
              <a:latin typeface="Calibri" panose="020F0502020204030204" pitchFamily="34" charset="0"/>
              <a:ea typeface="Calibri" panose="020F0502020204030204" pitchFamily="34" charset="0"/>
            </a:endParaRPr>
          </a:p>
          <a:p>
            <a:endParaRPr lang="pt-BR" sz="1800" dirty="0">
              <a:solidFill>
                <a:srgbClr val="000000"/>
              </a:solidFill>
              <a:latin typeface="Calibri" panose="020F0502020204030204" pitchFamily="34" charset="0"/>
              <a:ea typeface="Calibri" panose="020F0502020204030204" pitchFamily="34" charset="0"/>
            </a:endParaRPr>
          </a:p>
          <a:p>
            <a:endParaRPr lang="pt-BR" sz="1800" dirty="0">
              <a:solidFill>
                <a:srgbClr val="000000"/>
              </a:solidFill>
              <a:effectLst/>
              <a:latin typeface="Calibri" panose="020F0502020204030204" pitchFamily="34" charset="0"/>
              <a:ea typeface="Calibri" panose="020F0502020204030204" pitchFamily="34" charset="0"/>
            </a:endParaRPr>
          </a:p>
          <a:p>
            <a:endParaRPr lang="pt-BR" sz="1800" dirty="0">
              <a:solidFill>
                <a:srgbClr val="000000"/>
              </a:solidFill>
              <a:latin typeface="Calibri" panose="020F0502020204030204" pitchFamily="34" charset="0"/>
              <a:ea typeface="Calibri" panose="020F0502020204030204" pitchFamily="34" charset="0"/>
            </a:endParaRPr>
          </a:p>
          <a:p>
            <a:endParaRPr lang="pt-BR" sz="1800" dirty="0">
              <a:solidFill>
                <a:srgbClr val="000000"/>
              </a:solidFill>
              <a:effectLst/>
              <a:latin typeface="Calibri" panose="020F0502020204030204" pitchFamily="34" charset="0"/>
              <a:ea typeface="Calibri" panose="020F0502020204030204" pitchFamily="34" charset="0"/>
            </a:endParaRPr>
          </a:p>
          <a:p>
            <a:endParaRPr lang="pt-BR" sz="1800" dirty="0">
              <a:solidFill>
                <a:srgbClr val="000000"/>
              </a:solidFill>
              <a:latin typeface="Calibri" panose="020F0502020204030204" pitchFamily="34" charset="0"/>
              <a:ea typeface="Calibri" panose="020F0502020204030204" pitchFamily="34" charset="0"/>
            </a:endParaRPr>
          </a:p>
          <a:p>
            <a:endParaRPr lang="pt-BR" sz="1800" dirty="0">
              <a:solidFill>
                <a:srgbClr val="000000"/>
              </a:solidFill>
              <a:effectLst/>
              <a:latin typeface="Calibri" panose="020F0502020204030204" pitchFamily="34" charset="0"/>
              <a:ea typeface="Calibri" panose="020F0502020204030204" pitchFamily="34" charset="0"/>
            </a:endParaRPr>
          </a:p>
          <a:p>
            <a:endParaRPr lang="pt-BR" sz="1800" dirty="0">
              <a:solidFill>
                <a:srgbClr val="000000"/>
              </a:solidFill>
              <a:latin typeface="Calibri" panose="020F0502020204030204" pitchFamily="34" charset="0"/>
              <a:ea typeface="Calibri" panose="020F0502020204030204" pitchFamily="34" charset="0"/>
            </a:endParaRPr>
          </a:p>
          <a:p>
            <a:r>
              <a:rPr lang="pt-BR" sz="1800" dirty="0">
                <a:solidFill>
                  <a:srgbClr val="000000"/>
                </a:solidFill>
                <a:effectLst/>
                <a:latin typeface="Calibri" panose="020F0502020204030204" pitchFamily="34" charset="0"/>
                <a:ea typeface="Calibri" panose="020F0502020204030204" pitchFamily="34" charset="0"/>
              </a:rPr>
              <a:t>Figura 4.1 Exemplos típicos de feixes ou laços de substância branca como vistos pelo método de “</a:t>
            </a:r>
            <a:r>
              <a:rPr lang="pt-BR" sz="1800" dirty="0" err="1">
                <a:solidFill>
                  <a:srgbClr val="000000"/>
                </a:solidFill>
                <a:effectLst/>
                <a:latin typeface="Calibri" panose="020F0502020204030204" pitchFamily="34" charset="0"/>
                <a:ea typeface="Calibri" panose="020F0502020204030204" pitchFamily="34" charset="0"/>
              </a:rPr>
              <a:t>diffusion</a:t>
            </a:r>
            <a:r>
              <a:rPr lang="pt-BR" sz="1800" dirty="0">
                <a:solidFill>
                  <a:srgbClr val="000000"/>
                </a:solidFill>
                <a:effectLst/>
                <a:latin typeface="Calibri" panose="020F0502020204030204" pitchFamily="34" charset="0"/>
                <a:ea typeface="Calibri" panose="020F0502020204030204" pitchFamily="34" charset="0"/>
              </a:rPr>
              <a:t> </a:t>
            </a:r>
            <a:r>
              <a:rPr lang="pt-BR" sz="1800" dirty="0" err="1">
                <a:solidFill>
                  <a:srgbClr val="000000"/>
                </a:solidFill>
                <a:effectLst/>
                <a:latin typeface="Calibri" panose="020F0502020204030204" pitchFamily="34" charset="0"/>
                <a:ea typeface="Calibri" panose="020F0502020204030204" pitchFamily="34" charset="0"/>
              </a:rPr>
              <a:t>tension</a:t>
            </a:r>
            <a:r>
              <a:rPr lang="pt-BR" sz="1800" dirty="0">
                <a:solidFill>
                  <a:srgbClr val="000000"/>
                </a:solidFill>
                <a:effectLst/>
                <a:latin typeface="Calibri" panose="020F0502020204030204" pitchFamily="34" charset="0"/>
                <a:ea typeface="Calibri" panose="020F0502020204030204" pitchFamily="34" charset="0"/>
              </a:rPr>
              <a:t> </a:t>
            </a:r>
            <a:r>
              <a:rPr lang="pt-BR" sz="1800" dirty="0" err="1">
                <a:solidFill>
                  <a:srgbClr val="000000"/>
                </a:solidFill>
                <a:effectLst/>
                <a:latin typeface="Calibri" panose="020F0502020204030204" pitchFamily="34" charset="0"/>
                <a:ea typeface="Calibri" panose="020F0502020204030204" pitchFamily="34" charset="0"/>
              </a:rPr>
              <a:t>imaging</a:t>
            </a:r>
            <a:r>
              <a:rPr lang="pt-BR" sz="1800" dirty="0">
                <a:solidFill>
                  <a:srgbClr val="000000"/>
                </a:solidFill>
                <a:effectLst/>
                <a:latin typeface="Calibri" panose="020F0502020204030204" pitchFamily="34" charset="0"/>
                <a:ea typeface="Calibri" panose="020F0502020204030204" pitchFamily="34" charset="0"/>
              </a:rPr>
              <a:t>”. (Cortesia de Allen Song)</a:t>
            </a:r>
          </a:p>
          <a:p>
            <a:endParaRPr lang="pt-BR" dirty="0"/>
          </a:p>
        </p:txBody>
      </p:sp>
      <p:pic>
        <p:nvPicPr>
          <p:cNvPr id="4" name="Picture 402" descr="Imagem em preto e branco&#10;&#10;Descrição gerada automaticamente">
            <a:extLst>
              <a:ext uri="{FF2B5EF4-FFF2-40B4-BE49-F238E27FC236}">
                <a16:creationId xmlns:a16="http://schemas.microsoft.com/office/drawing/2014/main" id="{AFDBBB22-F6D2-FD40-B41E-8A1439CC530E}"/>
              </a:ext>
            </a:extLst>
          </p:cNvPr>
          <p:cNvPicPr>
            <a:picLocks/>
          </p:cNvPicPr>
          <p:nvPr/>
        </p:nvPicPr>
        <p:blipFill>
          <a:blip r:embed="rId2"/>
          <a:stretch>
            <a:fillRect/>
          </a:stretch>
        </p:blipFill>
        <p:spPr>
          <a:xfrm>
            <a:off x="2865864" y="0"/>
            <a:ext cx="4650058" cy="5429249"/>
          </a:xfrm>
          <a:prstGeom prst="rect">
            <a:avLst/>
          </a:prstGeom>
        </p:spPr>
      </p:pic>
    </p:spTree>
    <p:extLst>
      <p:ext uri="{BB962C8B-B14F-4D97-AF65-F5344CB8AC3E}">
        <p14:creationId xmlns:p14="http://schemas.microsoft.com/office/powerpoint/2010/main" val="1561075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3EFA6C-1C84-D645-B64D-B4824BFFFADC}"/>
              </a:ext>
            </a:extLst>
          </p:cNvPr>
          <p:cNvSpPr>
            <a:spLocks noGrp="1"/>
          </p:cNvSpPr>
          <p:nvPr>
            <p:ph type="title"/>
          </p:nvPr>
        </p:nvSpPr>
        <p:spPr/>
        <p:txBody>
          <a:bodyPr>
            <a:normAutofit/>
          </a:bodyPr>
          <a:lstStyle/>
          <a:p>
            <a:r>
              <a:rPr lang="pt-BR" sz="2000" b="1" dirty="0">
                <a:effectLst/>
                <a:latin typeface="Times New Roman" panose="02020603050405020304" pitchFamily="18" charset="0"/>
                <a:ea typeface="Source Sans Pro" panose="020B0503030403020204" pitchFamily="34" charset="0"/>
                <a:cs typeface="Times New Roman" panose="02020603050405020304" pitchFamily="18" charset="0"/>
              </a:rPr>
              <a:t>O Cérebro como um conjunto de solenoides integrados, em funcionamento plástico dinâmico</a:t>
            </a:r>
            <a:br>
              <a:rPr lang="pt-BR" sz="2000" b="1" dirty="0">
                <a:solidFill>
                  <a:srgbClr val="00B050"/>
                </a:solidFill>
                <a:effectLst/>
                <a:latin typeface="Times New Roman" panose="02020603050405020304" pitchFamily="18" charset="0"/>
                <a:ea typeface="Source Sans Pro" panose="020B0503030403020204" pitchFamily="34" charset="0"/>
                <a:cs typeface="Times New Roman" panose="02020603050405020304" pitchFamily="18" charset="0"/>
              </a:rPr>
            </a:br>
            <a:br>
              <a:rPr lang="pt-BR" sz="2000" b="1" dirty="0">
                <a:solidFill>
                  <a:srgbClr val="00B050"/>
                </a:solidFill>
                <a:effectLst/>
                <a:latin typeface="Times New Roman" panose="02020603050405020304" pitchFamily="18" charset="0"/>
                <a:ea typeface="Source Sans Pro" panose="020B0503030403020204" pitchFamily="34" charset="0"/>
                <a:cs typeface="Times New Roman" panose="02020603050405020304" pitchFamily="18" charset="0"/>
              </a:rPr>
            </a:br>
            <a:br>
              <a:rPr lang="pt-BR" sz="2000" b="1" dirty="0">
                <a:solidFill>
                  <a:srgbClr val="00B050"/>
                </a:solidFill>
                <a:effectLst/>
                <a:latin typeface="Times New Roman" panose="02020603050405020304" pitchFamily="18" charset="0"/>
                <a:ea typeface="Source Sans Pro" panose="020B0503030403020204" pitchFamily="34" charset="0"/>
                <a:cs typeface="Times New Roman" panose="02020603050405020304" pitchFamily="18" charset="0"/>
              </a:rPr>
            </a:br>
            <a:endParaRPr lang="pt-BR" sz="2000" dirty="0"/>
          </a:p>
        </p:txBody>
      </p:sp>
      <p:sp>
        <p:nvSpPr>
          <p:cNvPr id="3" name="Espaço Reservado para Conteúdo 2">
            <a:extLst>
              <a:ext uri="{FF2B5EF4-FFF2-40B4-BE49-F238E27FC236}">
                <a16:creationId xmlns:a16="http://schemas.microsoft.com/office/drawing/2014/main" id="{E47D7BD8-01DF-3B41-B701-54BB6DB92681}"/>
              </a:ext>
            </a:extLst>
          </p:cNvPr>
          <p:cNvSpPr>
            <a:spLocks noGrp="1"/>
          </p:cNvSpPr>
          <p:nvPr>
            <p:ph idx="1"/>
          </p:nvPr>
        </p:nvSpPr>
        <p:spPr/>
        <p:txBody>
          <a:bodyPr>
            <a:normAutofit fontScale="85000" lnSpcReduction="20000"/>
          </a:bodyPr>
          <a:lstStyle/>
          <a:p>
            <a:pPr marL="0" indent="0" algn="just">
              <a:lnSpc>
                <a:spcPct val="150000"/>
              </a:lnSpc>
              <a:spcAft>
                <a:spcPts val="290"/>
              </a:spcAft>
              <a:buNone/>
            </a:pPr>
            <a:br>
              <a:rPr lang="pt-BR" sz="1800" b="1" dirty="0">
                <a:solidFill>
                  <a:srgbClr val="00B050"/>
                </a:solidFill>
                <a:effectLst/>
                <a:latin typeface="Times New Roman" panose="02020603050405020304" pitchFamily="18" charset="0"/>
                <a:ea typeface="Source Sans Pro" panose="020B0503030403020204" pitchFamily="34" charset="0"/>
                <a:cs typeface="Times New Roman" panose="02020603050405020304" pitchFamily="18" charset="0"/>
              </a:rPr>
            </a:br>
            <a:endParaRPr lang="pt-BR"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pt-BR" sz="1400" i="1" dirty="0">
              <a:effectLst/>
              <a:latin typeface="Helvetica" pitchFamily="2" charset="0"/>
            </a:endParaRPr>
          </a:p>
          <a:p>
            <a:endParaRPr lang="pt-BR" sz="1400" i="1" dirty="0">
              <a:latin typeface="Helvetica" pitchFamily="2" charset="0"/>
            </a:endParaRPr>
          </a:p>
          <a:p>
            <a:endParaRPr lang="pt-BR" sz="1400" i="1" dirty="0">
              <a:effectLst/>
              <a:latin typeface="Helvetica" pitchFamily="2" charset="0"/>
            </a:endParaRPr>
          </a:p>
          <a:p>
            <a:endParaRPr lang="pt-BR" sz="1400" i="1" dirty="0">
              <a:latin typeface="Helvetica" pitchFamily="2" charset="0"/>
            </a:endParaRPr>
          </a:p>
          <a:p>
            <a:endParaRPr lang="pt-BR" sz="1400" i="1" dirty="0">
              <a:effectLst/>
              <a:latin typeface="Helvetica" pitchFamily="2" charset="0"/>
            </a:endParaRPr>
          </a:p>
          <a:p>
            <a:endParaRPr lang="pt-BR" sz="1400" i="1" dirty="0">
              <a:latin typeface="Helvetica" pitchFamily="2" charset="0"/>
            </a:endParaRPr>
          </a:p>
          <a:p>
            <a:endParaRPr lang="pt-BR" sz="1400" i="1" dirty="0">
              <a:effectLst/>
              <a:latin typeface="Helvetica" pitchFamily="2" charset="0"/>
            </a:endParaRPr>
          </a:p>
          <a:p>
            <a:endParaRPr lang="pt-BR" sz="1000" i="1" dirty="0">
              <a:effectLst/>
              <a:latin typeface="Helvetica" pitchFamily="2" charset="0"/>
            </a:endParaRPr>
          </a:p>
          <a:p>
            <a:endParaRPr lang="pt-BR" sz="1000" i="1" dirty="0">
              <a:latin typeface="Helvetica" pitchFamily="2" charset="0"/>
            </a:endParaRPr>
          </a:p>
          <a:p>
            <a:endParaRPr lang="pt-BR" sz="1000" i="1" dirty="0">
              <a:effectLst/>
              <a:latin typeface="Helvetica" pitchFamily="2" charset="0"/>
            </a:endParaRPr>
          </a:p>
          <a:p>
            <a:endParaRPr lang="pt-BR" sz="1000" i="1" dirty="0">
              <a:effectLst/>
              <a:latin typeface="Helvetica" pitchFamily="2" charset="0"/>
            </a:endParaRPr>
          </a:p>
          <a:p>
            <a:endParaRPr lang="pt-BR" sz="1000" i="1" dirty="0">
              <a:effectLst/>
              <a:latin typeface="Helvetica" pitchFamily="2" charset="0"/>
            </a:endParaRPr>
          </a:p>
          <a:p>
            <a:r>
              <a:rPr lang="pt-BR" sz="1000" i="1" dirty="0">
                <a:effectLst/>
                <a:latin typeface="Helvetica" pitchFamily="2" charset="0"/>
              </a:rPr>
              <a:t>Figura 2.2 - Imagem obtida com a técnica de difusão de tensores, ilustrando os principais feixes de</a:t>
            </a:r>
            <a:r>
              <a:rPr lang="pt-BR" sz="1000" dirty="0">
                <a:latin typeface="Helvetica" pitchFamily="2" charset="0"/>
              </a:rPr>
              <a:t> </a:t>
            </a:r>
            <a:r>
              <a:rPr lang="pt-BR" sz="1000" i="1" dirty="0">
                <a:effectLst/>
                <a:latin typeface="Helvetica" pitchFamily="2" charset="0"/>
              </a:rPr>
              <a:t>substância branca do cérebro humano. Publicado em </a:t>
            </a:r>
            <a:r>
              <a:rPr lang="pt-BR" sz="1000" i="1" dirty="0" err="1">
                <a:effectLst/>
                <a:latin typeface="Helvetica" pitchFamily="2" charset="0"/>
              </a:rPr>
              <a:t>Englander</a:t>
            </a:r>
            <a:r>
              <a:rPr lang="pt-BR" sz="1000" i="1" dirty="0">
                <a:effectLst/>
                <a:latin typeface="Helvetica" pitchFamily="2" charset="0"/>
              </a:rPr>
              <a:t> ZA et. al. </a:t>
            </a:r>
            <a:r>
              <a:rPr lang="pt-BR" sz="1000" i="1" dirty="0" err="1">
                <a:effectLst/>
                <a:latin typeface="Helvetica" pitchFamily="2" charset="0"/>
              </a:rPr>
              <a:t>Neuroimage</a:t>
            </a:r>
            <a:r>
              <a:rPr lang="pt-BR" sz="1000" i="1" dirty="0">
                <a:effectLst/>
                <a:latin typeface="Helvetica" pitchFamily="2" charset="0"/>
              </a:rPr>
              <a:t>: </a:t>
            </a:r>
            <a:r>
              <a:rPr lang="pt-BR" sz="1000" i="1" dirty="0" err="1">
                <a:effectLst/>
                <a:latin typeface="Helvetica" pitchFamily="2" charset="0"/>
              </a:rPr>
              <a:t>Clinical</a:t>
            </a:r>
            <a:r>
              <a:rPr lang="pt-BR" sz="1000" dirty="0">
                <a:latin typeface="Helvetica" pitchFamily="2" charset="0"/>
              </a:rPr>
              <a:t> </a:t>
            </a:r>
            <a:r>
              <a:rPr lang="pt-BR" sz="1000" i="1" dirty="0">
                <a:effectLst/>
                <a:latin typeface="Helvetica" pitchFamily="2" charset="0"/>
              </a:rPr>
              <a:t>2:440-447, 2013, com permissão de </a:t>
            </a:r>
            <a:r>
              <a:rPr lang="pt-BR" sz="1000" i="1" dirty="0" err="1">
                <a:effectLst/>
                <a:latin typeface="Helvetica" pitchFamily="2" charset="0"/>
              </a:rPr>
              <a:t>Elsevier</a:t>
            </a:r>
            <a:r>
              <a:rPr lang="pt-BR" sz="1000" i="1" dirty="0">
                <a:effectLst/>
                <a:latin typeface="Helvetica" pitchFamily="2" charset="0"/>
              </a:rPr>
              <a:t> </a:t>
            </a:r>
            <a:r>
              <a:rPr lang="pt-BR" sz="1000" i="1" dirty="0" err="1">
                <a:effectLst/>
                <a:latin typeface="Helvetica" pitchFamily="2" charset="0"/>
              </a:rPr>
              <a:t>Publishing</a:t>
            </a:r>
            <a:r>
              <a:rPr lang="pt-BR" sz="1000" i="1" dirty="0">
                <a:effectLst/>
                <a:latin typeface="Helvetica" pitchFamily="2" charset="0"/>
              </a:rPr>
              <a:t>.</a:t>
            </a:r>
            <a:endParaRPr lang="pt-BR" sz="1000" dirty="0">
              <a:effectLst/>
              <a:latin typeface="Helvetica" pitchFamily="2" charset="0"/>
            </a:endParaRPr>
          </a:p>
          <a:p>
            <a:r>
              <a:rPr lang="pt-BR" sz="1000" i="1" dirty="0">
                <a:effectLst/>
                <a:latin typeface="Helvetica" pitchFamily="2" charset="0"/>
              </a:rPr>
              <a:t>Essa imagem ilustra como os principais feixes de axônios (nervos), que</a:t>
            </a:r>
            <a:r>
              <a:rPr lang="pt-BR" sz="1000" dirty="0">
                <a:latin typeface="Helvetica" pitchFamily="2" charset="0"/>
              </a:rPr>
              <a:t> </a:t>
            </a:r>
            <a:r>
              <a:rPr lang="pt-BR" sz="1000" i="1" dirty="0">
                <a:effectLst/>
                <a:latin typeface="Helvetica" pitchFamily="2" charset="0"/>
              </a:rPr>
              <a:t>formam a substância branca do cérebro, definem uma miríade de “bobinas</a:t>
            </a:r>
            <a:r>
              <a:rPr lang="pt-BR" sz="1000" dirty="0">
                <a:latin typeface="Helvetica" pitchFamily="2" charset="0"/>
              </a:rPr>
              <a:t> </a:t>
            </a:r>
            <a:r>
              <a:rPr lang="pt-BR" sz="1000" i="1" dirty="0">
                <a:effectLst/>
                <a:latin typeface="Helvetica" pitchFamily="2" charset="0"/>
              </a:rPr>
              <a:t>biológicas” de onde podem emergir </a:t>
            </a:r>
            <a:r>
              <a:rPr lang="pt-BR" sz="1000" i="1" dirty="0" err="1">
                <a:effectLst/>
                <a:latin typeface="Helvetica" pitchFamily="2" charset="0"/>
              </a:rPr>
              <a:t>NEMFs</a:t>
            </a:r>
            <a:r>
              <a:rPr lang="pt-BR" sz="1000" i="1" dirty="0">
                <a:effectLst/>
                <a:latin typeface="Helvetica" pitchFamily="2" charset="0"/>
              </a:rPr>
              <a:t> extremamente complexos.</a:t>
            </a:r>
            <a:endParaRPr lang="pt-BR" sz="1000" dirty="0">
              <a:effectLst/>
              <a:latin typeface="Helvetica" pitchFamily="2" charset="0"/>
            </a:endParaRPr>
          </a:p>
          <a:p>
            <a:endParaRPr lang="pt-BR" dirty="0"/>
          </a:p>
        </p:txBody>
      </p:sp>
      <p:pic>
        <p:nvPicPr>
          <p:cNvPr id="5" name="Imagem 4" descr="Desenho de rosto de pessoa colorido&#10;&#10;Descrição gerada automaticamente com confiança média">
            <a:extLst>
              <a:ext uri="{FF2B5EF4-FFF2-40B4-BE49-F238E27FC236}">
                <a16:creationId xmlns:a16="http://schemas.microsoft.com/office/drawing/2014/main" id="{355CD7AB-36B3-6B46-840C-324ECC10B43C}"/>
              </a:ext>
            </a:extLst>
          </p:cNvPr>
          <p:cNvPicPr>
            <a:picLocks noChangeAspect="1"/>
          </p:cNvPicPr>
          <p:nvPr/>
        </p:nvPicPr>
        <p:blipFill>
          <a:blip r:embed="rId2"/>
          <a:stretch>
            <a:fillRect/>
          </a:stretch>
        </p:blipFill>
        <p:spPr>
          <a:xfrm>
            <a:off x="3348574" y="936978"/>
            <a:ext cx="4399509" cy="4504817"/>
          </a:xfrm>
          <a:prstGeom prst="rect">
            <a:avLst/>
          </a:prstGeom>
        </p:spPr>
      </p:pic>
    </p:spTree>
    <p:extLst>
      <p:ext uri="{BB962C8B-B14F-4D97-AF65-F5344CB8AC3E}">
        <p14:creationId xmlns:p14="http://schemas.microsoft.com/office/powerpoint/2010/main" val="3125975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2175F2-6C2A-AF4C-8D31-CEBDCFAF9CC2}"/>
              </a:ext>
            </a:extLst>
          </p:cNvPr>
          <p:cNvSpPr>
            <a:spLocks noGrp="1"/>
          </p:cNvSpPr>
          <p:nvPr>
            <p:ph type="title"/>
          </p:nvPr>
        </p:nvSpPr>
        <p:spPr/>
        <p:txBody>
          <a:bodyPr/>
          <a:lstStyle/>
          <a:p>
            <a:pPr algn="ctr"/>
            <a:r>
              <a:rPr lang="pt-BR" b="1" dirty="0">
                <a:latin typeface="Times New Roman" panose="02020603050405020304" pitchFamily="18" charset="0"/>
                <a:cs typeface="Times New Roman" panose="02020603050405020304" pitchFamily="18" charset="0"/>
              </a:rPr>
              <a:t>A sincronização entre os hemisférios</a:t>
            </a:r>
          </a:p>
        </p:txBody>
      </p:sp>
      <p:sp>
        <p:nvSpPr>
          <p:cNvPr id="3" name="Espaço Reservado para Conteúdo 2">
            <a:extLst>
              <a:ext uri="{FF2B5EF4-FFF2-40B4-BE49-F238E27FC236}">
                <a16:creationId xmlns:a16="http://schemas.microsoft.com/office/drawing/2014/main" id="{F87CBBD9-253D-B049-8509-AEC468D03841}"/>
              </a:ext>
            </a:extLst>
          </p:cNvPr>
          <p:cNvSpPr>
            <a:spLocks noGrp="1"/>
          </p:cNvSpPr>
          <p:nvPr>
            <p:ph idx="1"/>
          </p:nvPr>
        </p:nvSpPr>
        <p:spPr/>
        <p:txBody>
          <a:bodyPr>
            <a:normAutofit/>
          </a:bodyPr>
          <a:lstStyle/>
          <a:p>
            <a:pPr marL="342900" marR="635" lvl="0" indent="-342900" algn="just">
              <a:lnSpc>
                <a:spcPct val="150000"/>
              </a:lnSpc>
              <a:spcAft>
                <a:spcPts val="285"/>
              </a:spcAft>
              <a:buFont typeface="Symbol" pitchFamily="2" charset="2"/>
              <a:buChar char=""/>
            </a:pPr>
            <a:r>
              <a:rPr lang="pt-BR" b="1" dirty="0">
                <a:effectLst/>
                <a:latin typeface="Calibri" panose="020F0502020204030204" pitchFamily="34" charset="0"/>
                <a:ea typeface="Calibri" panose="020F0502020204030204" pitchFamily="34" charset="0"/>
                <a:cs typeface="Calibri" panose="020F0502020204030204" pitchFamily="34" charset="0"/>
              </a:rPr>
              <a:t>Permanece um grande mistério como os 200 milhões de fibras do corpo caloso coordenam a atividade dos dois hemisférios cerebrais.</a:t>
            </a:r>
          </a:p>
          <a:p>
            <a:pPr marL="342900" marR="635" lvl="0" indent="-342900" algn="just">
              <a:lnSpc>
                <a:spcPct val="150000"/>
              </a:lnSpc>
              <a:spcAft>
                <a:spcPts val="285"/>
              </a:spcAft>
              <a:buFont typeface="Symbol" pitchFamily="2" charset="2"/>
              <a:buChar char=""/>
            </a:pPr>
            <a:r>
              <a:rPr lang="pt-BR" dirty="0">
                <a:effectLst/>
                <a:latin typeface="Calibri" panose="020F0502020204030204" pitchFamily="34" charset="0"/>
                <a:ea typeface="Calibri" panose="020F0502020204030204" pitchFamily="34" charset="0"/>
                <a:cs typeface="Calibri" panose="020F0502020204030204" pitchFamily="34" charset="0"/>
              </a:rPr>
              <a:t>Que ele é responsável por esse tipo de sincronização é evidente, uma vez que, se o corpo caloso, por razões terapêuticas, é cortado ao meio, os dois hemisférios cerebrais passam a trabalhar de forma independente. </a:t>
            </a:r>
          </a:p>
          <a:p>
            <a:endParaRPr lang="pt-BR" dirty="0"/>
          </a:p>
        </p:txBody>
      </p:sp>
    </p:spTree>
    <p:extLst>
      <p:ext uri="{BB962C8B-B14F-4D97-AF65-F5344CB8AC3E}">
        <p14:creationId xmlns:p14="http://schemas.microsoft.com/office/powerpoint/2010/main" val="537373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2175F2-6C2A-AF4C-8D31-CEBDCFAF9CC2}"/>
              </a:ext>
            </a:extLst>
          </p:cNvPr>
          <p:cNvSpPr>
            <a:spLocks noGrp="1"/>
          </p:cNvSpPr>
          <p:nvPr>
            <p:ph type="title"/>
          </p:nvPr>
        </p:nvSpPr>
        <p:spPr/>
        <p:txBody>
          <a:bodyPr/>
          <a:lstStyle/>
          <a:p>
            <a:pPr algn="ctr"/>
            <a:r>
              <a:rPr lang="pt-BR" b="1" dirty="0"/>
              <a:t>O amadurecimento do cérebro</a:t>
            </a:r>
          </a:p>
        </p:txBody>
      </p:sp>
      <p:sp>
        <p:nvSpPr>
          <p:cNvPr id="3" name="Espaço Reservado para Conteúdo 2">
            <a:extLst>
              <a:ext uri="{FF2B5EF4-FFF2-40B4-BE49-F238E27FC236}">
                <a16:creationId xmlns:a16="http://schemas.microsoft.com/office/drawing/2014/main" id="{F87CBBD9-253D-B049-8509-AEC468D03841}"/>
              </a:ext>
            </a:extLst>
          </p:cNvPr>
          <p:cNvSpPr>
            <a:spLocks noGrp="1"/>
          </p:cNvSpPr>
          <p:nvPr>
            <p:ph idx="1"/>
          </p:nvPr>
        </p:nvSpPr>
        <p:spPr/>
        <p:txBody>
          <a:bodyPr>
            <a:normAutofit fontScale="85000" lnSpcReduction="10000"/>
          </a:bodyPr>
          <a:lstStyle/>
          <a:p>
            <a:pPr marL="342900" marR="635" lvl="0" indent="-342900" algn="just">
              <a:lnSpc>
                <a:spcPct val="98000"/>
              </a:lnSpc>
              <a:spcAft>
                <a:spcPts val="285"/>
              </a:spcAft>
              <a:buFont typeface="Symbol" pitchFamily="2" charset="2"/>
              <a:buChar char=""/>
            </a:pPr>
            <a:r>
              <a:rPr lang="pt-B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Outra importante propriedade da substância branca humana é como ela atinge a maturidade funcional. </a:t>
            </a:r>
            <a:r>
              <a:rPr lang="pt-B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Comparado com o dos chimpanzés, o cérebro humano encontra-se em um estado bem </a:t>
            </a:r>
            <a:r>
              <a:rPr lang="pt-BR" sz="1800" b="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imaturo </a:t>
            </a:r>
            <a:r>
              <a:rPr lang="pt-B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quando do nascimento do espécime, necessitando de pelo menos duas décadas para atingir o seu tamanho adulto.</a:t>
            </a:r>
            <a:r>
              <a:rPr lang="pt-BR" sz="18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p>
          <a:p>
            <a:pPr marL="342900" marR="635" lvl="0" indent="-342900" algn="just">
              <a:lnSpc>
                <a:spcPct val="98000"/>
              </a:lnSpc>
              <a:spcAft>
                <a:spcPts val="285"/>
              </a:spcAft>
              <a:buFont typeface="Symbol" pitchFamily="2" charset="2"/>
              <a:buChar char=""/>
            </a:pPr>
            <a:r>
              <a:rPr lang="pt-B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Além disso, embora todos os nossos neurônios já estejam formados quando do nosso nascimento, três ou quatro décadas são necessárias para a substância branca atingir maturidade.</a:t>
            </a:r>
            <a:r>
              <a:rPr lang="pt-BR" sz="18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p>
          <a:p>
            <a:pPr marL="342900" marR="635" lvl="0" indent="-342900" algn="just">
              <a:lnSpc>
                <a:spcPct val="98000"/>
              </a:lnSpc>
              <a:spcAft>
                <a:spcPts val="285"/>
              </a:spcAft>
              <a:buFont typeface="Symbol" pitchFamily="2" charset="2"/>
              <a:buChar char=""/>
            </a:pPr>
            <a:r>
              <a:rPr lang="pt-B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Especialmente no caso da região pré-frontal do lobo frontal, as conexões entre os neurônios – tanto as sinapses, que transmitem, quanto os dendritos, que recebem sinais elétricos – somente alcançam a plenitude fisiológica por volta da terceira década de vida. </a:t>
            </a:r>
          </a:p>
          <a:p>
            <a:pPr marL="342900" marR="635" lvl="0" indent="-342900" algn="just">
              <a:lnSpc>
                <a:spcPct val="98000"/>
              </a:lnSpc>
              <a:spcAft>
                <a:spcPts val="285"/>
              </a:spcAft>
              <a:buFont typeface="Symbol" pitchFamily="2" charset="2"/>
              <a:buChar char=""/>
            </a:pPr>
            <a:r>
              <a:rPr lang="pt-B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Isso significa que a maior parte do crescimento cerebral pós-natal é devido ao crescimento e ao refinamento da substância branca. </a:t>
            </a:r>
          </a:p>
          <a:p>
            <a:pPr marL="342900" marR="635" lvl="0" indent="-342900" algn="just">
              <a:lnSpc>
                <a:spcPct val="98000"/>
              </a:lnSpc>
              <a:spcAft>
                <a:spcPts val="285"/>
              </a:spcAft>
              <a:buFont typeface="Symbol" pitchFamily="2" charset="2"/>
              <a:buChar char=""/>
            </a:pPr>
            <a:r>
              <a:rPr lang="pt-B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O demorado processo de maturação – e a possibilidade de ele ser perturbado por uma série de fatores – explica por que os seres humanos são mais vulneráveis a doenças mentais, como esquizofrenia e autismo, durante os primeiros anos pós-natal e a adolescência. </a:t>
            </a:r>
          </a:p>
          <a:p>
            <a:pPr marL="0" marR="635" lvl="0" indent="0" algn="just">
              <a:lnSpc>
                <a:spcPct val="98000"/>
              </a:lnSpc>
              <a:spcAft>
                <a:spcPts val="285"/>
              </a:spcAft>
              <a:buNone/>
            </a:pPr>
            <a:endParaRPr lang="pt-BR" sz="1800" b="1" dirty="0">
              <a:solidFill>
                <a:srgbClr val="00B050"/>
              </a:solidFill>
              <a:effectLst/>
              <a:latin typeface="Calibri" panose="020F0502020204030204" pitchFamily="34" charset="0"/>
              <a:ea typeface="Calibri" panose="020F0502020204030204" pitchFamily="34" charset="0"/>
              <a:sym typeface="Wingdings" pitchFamily="2" charset="2"/>
            </a:endParaRPr>
          </a:p>
          <a:p>
            <a:pPr marL="0" marR="635" lvl="0" indent="0" algn="just">
              <a:lnSpc>
                <a:spcPct val="98000"/>
              </a:lnSpc>
              <a:spcAft>
                <a:spcPts val="285"/>
              </a:spcAft>
              <a:buNone/>
            </a:pPr>
            <a:r>
              <a:rPr lang="pt-BR" sz="1800" b="1" dirty="0">
                <a:solidFill>
                  <a:srgbClr val="00B050"/>
                </a:solidFill>
                <a:effectLst/>
                <a:latin typeface="Calibri" panose="020F0502020204030204" pitchFamily="34" charset="0"/>
                <a:ea typeface="Calibri" panose="020F0502020204030204" pitchFamily="34" charset="0"/>
                <a:sym typeface="Wingdings" pitchFamily="2" charset="2"/>
              </a:rPr>
              <a:t></a:t>
            </a:r>
            <a:r>
              <a:rPr lang="pt-BR" sz="1800" b="1" dirty="0">
                <a:solidFill>
                  <a:srgbClr val="00B050"/>
                </a:solidFill>
                <a:effectLst/>
                <a:latin typeface="Calibri" panose="020F0502020204030204" pitchFamily="34" charset="0"/>
                <a:ea typeface="Calibri" panose="020F0502020204030204" pitchFamily="34" charset="0"/>
              </a:rPr>
              <a:t> Um trabalho profilático, portanto, para combater estas doenças, deveria focar o desenvolvimento infantil nestas duas primeiras décadas; com estímulos e cuidados ambientais específicos.</a:t>
            </a:r>
            <a:endParaRPr lang="pt-BR" sz="1800" dirty="0">
              <a:solidFill>
                <a:srgbClr val="000000"/>
              </a:solidFill>
              <a:effectLst/>
              <a:latin typeface="Calibri" panose="020F0502020204030204" pitchFamily="34" charset="0"/>
              <a:ea typeface="Calibri" panose="020F0502020204030204" pitchFamily="34" charset="0"/>
            </a:endParaRPr>
          </a:p>
          <a:p>
            <a:endParaRPr lang="pt-BR" dirty="0"/>
          </a:p>
        </p:txBody>
      </p:sp>
    </p:spTree>
    <p:extLst>
      <p:ext uri="{BB962C8B-B14F-4D97-AF65-F5344CB8AC3E}">
        <p14:creationId xmlns:p14="http://schemas.microsoft.com/office/powerpoint/2010/main" val="2140188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5C7D40-3A8F-834E-B7E6-2D03D9036A6C}"/>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51C8F465-3694-E841-BDB2-EA6E51FCE3AC}"/>
              </a:ext>
            </a:extLst>
          </p:cNvPr>
          <p:cNvSpPr>
            <a:spLocks noGrp="1"/>
          </p:cNvSpPr>
          <p:nvPr>
            <p:ph idx="1"/>
          </p:nvPr>
        </p:nvSpPr>
        <p:spPr/>
        <p:txBody>
          <a:bodyPr>
            <a:normAutofit fontScale="85000" lnSpcReduction="20000"/>
          </a:bodyPr>
          <a:lstStyle/>
          <a:p>
            <a:pPr marL="685800" marR="635" indent="-457200" algn="just">
              <a:lnSpc>
                <a:spcPct val="150000"/>
              </a:lnSpc>
              <a:spcAft>
                <a:spcPts val="285"/>
              </a:spcAft>
            </a:pPr>
            <a:r>
              <a:rPr lang="pt-BR"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 maturação adiada da substância branca também é capaz de explicar as drásticas mudanças de comportamento e funções mentais que todos enfrentamos nas primeiras décadas da vida. </a:t>
            </a:r>
          </a:p>
          <a:p>
            <a:pPr marL="685800" marR="635" indent="-457200" algn="just">
              <a:lnSpc>
                <a:spcPct val="150000"/>
              </a:lnSpc>
              <a:spcAft>
                <a:spcPts val="285"/>
              </a:spcAft>
            </a:pPr>
            <a:r>
              <a:rPr lang="pt-BR"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Assim, na próxima vez que você tiver uma discussão “amigável” com o seu filho adolescente revolucionário, respire fundo e lembre-se de culpar o atraso do amadurecimento da substância branca dele!</a:t>
            </a:r>
            <a:endParaRPr lang="pt-BR"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R="635" indent="279400" algn="just">
              <a:lnSpc>
                <a:spcPct val="150000"/>
              </a:lnSpc>
              <a:spcAft>
                <a:spcPts val="285"/>
              </a:spcAft>
            </a:pPr>
            <a:r>
              <a:rPr lang="pt-BR" b="1" dirty="0">
                <a:solidFill>
                  <a:srgbClr val="00B050"/>
                </a:solidFill>
                <a:effectLst/>
                <a:latin typeface="Calibri" panose="020F0502020204030204" pitchFamily="34" charset="0"/>
                <a:ea typeface="Calibri" panose="020F0502020204030204" pitchFamily="34" charset="0"/>
                <a:sym typeface="Wingdings" pitchFamily="2" charset="2"/>
              </a:rPr>
              <a:t></a:t>
            </a:r>
            <a:r>
              <a:rPr lang="pt-BR" b="1" dirty="0">
                <a:solidFill>
                  <a:srgbClr val="00B050"/>
                </a:solidFill>
                <a:effectLst/>
                <a:latin typeface="Calibri" panose="020F0502020204030204" pitchFamily="34" charset="0"/>
                <a:ea typeface="Calibri" panose="020F0502020204030204" pitchFamily="34" charset="0"/>
              </a:rPr>
              <a:t> muito simples, não é? Simples demais em termos da psicologia do adolescente</a:t>
            </a:r>
            <a:endParaRPr lang="pt-BR" dirty="0">
              <a:solidFill>
                <a:srgbClr val="000000"/>
              </a:solidFill>
              <a:effectLst/>
              <a:latin typeface="Calibri" panose="020F0502020204030204" pitchFamily="34" charset="0"/>
              <a:ea typeface="Calibri" panose="020F0502020204030204" pitchFamily="34" charset="0"/>
            </a:endParaRPr>
          </a:p>
          <a:p>
            <a:endParaRPr lang="pt-BR" dirty="0"/>
          </a:p>
        </p:txBody>
      </p:sp>
    </p:spTree>
    <p:extLst>
      <p:ext uri="{BB962C8B-B14F-4D97-AF65-F5344CB8AC3E}">
        <p14:creationId xmlns:p14="http://schemas.microsoft.com/office/powerpoint/2010/main" val="1019742558"/>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TotalTime>
  <Words>2978</Words>
  <Application>Microsoft Macintosh PowerPoint</Application>
  <PresentationFormat>Widescreen</PresentationFormat>
  <Paragraphs>152</Paragraphs>
  <Slides>34</Slides>
  <Notes>0</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34</vt:i4>
      </vt:variant>
    </vt:vector>
  </HeadingPairs>
  <TitlesOfParts>
    <vt:vector size="42" baseType="lpstr">
      <vt:lpstr>Arial</vt:lpstr>
      <vt:lpstr>Calibri</vt:lpstr>
      <vt:lpstr>Calibri Light</vt:lpstr>
      <vt:lpstr>Helvetica</vt:lpstr>
      <vt:lpstr>Symbol</vt:lpstr>
      <vt:lpstr>Times</vt:lpstr>
      <vt:lpstr>Times New Roman</vt:lpstr>
      <vt:lpstr>Tema do Office</vt:lpstr>
      <vt:lpstr>Psicanálise &amp; Desenvolvimento X Psicanálise e Neurociências </vt:lpstr>
      <vt:lpstr>O córtex</vt:lpstr>
      <vt:lpstr>Apresentação do PowerPoint</vt:lpstr>
      <vt:lpstr>A Substância Branca  como solenoides biológicos</vt:lpstr>
      <vt:lpstr>Apresentação do PowerPoint</vt:lpstr>
      <vt:lpstr>O Cérebro como um conjunto de solenoides integrados, em funcionamento plástico dinâmico   </vt:lpstr>
      <vt:lpstr>A sincronização entre os hemisférios</vt:lpstr>
      <vt:lpstr>O amadurecimento do cérebro</vt:lpstr>
      <vt:lpstr>Apresentação do PowerPoint</vt:lpstr>
      <vt:lpstr>A plasticidade neural</vt:lpstr>
      <vt:lpstr>O amadurecimento das sinapses</vt:lpstr>
      <vt:lpstr>A teoria da codificação neural  O ponto de vista dinâmico triunfa</vt:lpstr>
      <vt:lpstr>As condições de possibilidade para a produção de  Evidências do modelo sistêmico distribuído</vt:lpstr>
      <vt:lpstr>Princípios fisiológicos das populações neurais</vt:lpstr>
      <vt:lpstr>Princípios fisiológicos das populações neurais</vt:lpstr>
      <vt:lpstr>1. Princípio do processamento distribuído</vt:lpstr>
      <vt:lpstr>Apresentação do PowerPoint</vt:lpstr>
      <vt:lpstr>Apresentação do PowerPoint</vt:lpstr>
      <vt:lpstr>2. Princípio da massa neural</vt:lpstr>
      <vt:lpstr>Apresentação do PowerPoint</vt:lpstr>
      <vt:lpstr>3. O princípio multitarefa</vt:lpstr>
      <vt:lpstr>Apresentação do PowerPoint</vt:lpstr>
      <vt:lpstr>4. O princípio da redundância neural</vt:lpstr>
      <vt:lpstr>Apresentação do PowerPoint</vt:lpstr>
      <vt:lpstr>5. o princípio da contextualização</vt:lpstr>
      <vt:lpstr>Apresentação do PowerPoint</vt:lpstr>
      <vt:lpstr>6. O “ponto de vista próprio do cérebro”</vt:lpstr>
      <vt:lpstr>Apresentação do PowerPoint</vt:lpstr>
      <vt:lpstr>Ser e continuar a ser  como fundamento da existência</vt:lpstr>
      <vt:lpstr>Apresentação do PowerPoint</vt:lpstr>
      <vt:lpstr>Apresentação do PowerPoint</vt:lpstr>
      <vt:lpstr>Para resumir a discussão sobre os princípios fisiológicos das populações neurais, a Figura 4.10 representa uma possível hierarquia entre os diversos princípios, do mais genérico (círculo externo) para os mais particulares (círculos interiores).</vt:lpstr>
      <vt:lpstr>Apresentação do PowerPoint</vt:lpstr>
      <vt:lpstr>O cérebro funciona como um todo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Psicanálise &amp; Desenvolvimento X Psicanálise e Neurociências </dc:title>
  <dc:creator>Leopoldo Fulgencio</dc:creator>
  <cp:lastModifiedBy>Leopoldo Fulgencio</cp:lastModifiedBy>
  <cp:revision>12</cp:revision>
  <dcterms:created xsi:type="dcterms:W3CDTF">2024-10-29T23:47:09Z</dcterms:created>
  <dcterms:modified xsi:type="dcterms:W3CDTF">2025-02-18T17:35:08Z</dcterms:modified>
</cp:coreProperties>
</file>