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0"/>
  </p:notesMasterIdLst>
  <p:sldIdLst>
    <p:sldId id="282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DB43A-6F61-4A29-AFDA-50961536711E}" type="datetimeFigureOut">
              <a:rPr lang="pt-BR" smtClean="0"/>
              <a:t>15/03/2020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96B1D-87E8-486F-96D2-C27A105385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0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96B1D-87E8-486F-96D2-C27A105385B4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84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244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246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5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524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540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908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95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161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9239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759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08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24F9-9659-4460-99A0-443D5ECBB8A5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71290-1342-45C7-AC85-54D6CFA65B08}" type="datetimeFigureOut">
              <a:rPr lang="pt-BR" smtClean="0"/>
              <a:pPr/>
              <a:t>15/03/2020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51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incansável travessia dos tempos: núcleos familiares e o Direito de Família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293096"/>
            <a:ext cx="7772400" cy="2160240"/>
          </a:xfrm>
        </p:spPr>
        <p:txBody>
          <a:bodyPr>
            <a:normAutofit fontScale="92500" lnSpcReduction="10000"/>
          </a:bodyPr>
          <a:lstStyle/>
          <a:p>
            <a:r>
              <a:rPr lang="pt-BR" sz="3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Giselda Maria Fernandes Novaes Hironaka</a:t>
            </a:r>
          </a:p>
          <a:p>
            <a:r>
              <a:rPr lang="pt-BR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Professora Titular da Faculdade de Direito da USP</a:t>
            </a:r>
          </a:p>
          <a:p>
            <a:r>
              <a:rPr lang="pt-BR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Membro fundador e Diretora nacional do IBDFAM</a:t>
            </a:r>
          </a:p>
          <a:p>
            <a:r>
              <a:rPr lang="pt-BR" sz="2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</a:t>
            </a:r>
            <a:r>
              <a:rPr lang="pt-BR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Procuradora Federal.</a:t>
            </a:r>
          </a:p>
        </p:txBody>
      </p:sp>
    </p:spTree>
    <p:extLst>
      <p:ext uri="{BB962C8B-B14F-4D97-AF65-F5344CB8AC3E}">
        <p14:creationId xmlns:p14="http://schemas.microsoft.com/office/powerpoint/2010/main" val="2266342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4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Despatrimonialização</a:t>
            </a:r>
            <a:r>
              <a:rPr lang="pt-BR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da família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Significou sobrepor os </a:t>
            </a:r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laços afetivos </a:t>
            </a:r>
            <a:r>
              <a:rPr lang="pt-BR" sz="2800" dirty="0">
                <a:latin typeface="Bookman Old Style" panose="02050604050505020204" pitchFamily="18" charset="0"/>
              </a:rPr>
              <a:t>aos laços sanguíneos, superlativos desde as origens romanas do </a:t>
            </a:r>
            <a:r>
              <a:rPr lang="pt-BR" sz="2800" i="1" dirty="0">
                <a:latin typeface="Bookman Old Style" panose="02050604050505020204" pitchFamily="18" charset="0"/>
              </a:rPr>
              <a:t>pater </a:t>
            </a:r>
            <a:r>
              <a:rPr lang="pt-BR" sz="2800" i="1" dirty="0" err="1">
                <a:latin typeface="Bookman Old Style" panose="02050604050505020204" pitchFamily="18" charset="0"/>
              </a:rPr>
              <a:t>familia</a:t>
            </a:r>
            <a:r>
              <a:rPr lang="pt-BR" sz="2800" i="1" dirty="0">
                <a:latin typeface="Bookman Old Style" panose="02050604050505020204" pitchFamily="18" charset="0"/>
              </a:rPr>
              <a:t>.</a:t>
            </a:r>
          </a:p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Significou superar o </a:t>
            </a:r>
            <a:r>
              <a:rPr lang="pt-BR" sz="28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quantum</a:t>
            </a:r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 de liberdade </a:t>
            </a:r>
            <a:r>
              <a:rPr lang="pt-BR" sz="2800" dirty="0">
                <a:latin typeface="Bookman Old Style" panose="02050604050505020204" pitchFamily="18" charset="0"/>
              </a:rPr>
              <a:t>que era voltado apenas à aquisição, domínio e transmissão da propriedade.</a:t>
            </a:r>
          </a:p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Especialmente desde a </a:t>
            </a:r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Constituição de 1988</a:t>
            </a:r>
            <a:r>
              <a:rPr lang="pt-BR" sz="2800" dirty="0">
                <a:latin typeface="Bookman Old Style" panose="02050604050505020204" pitchFamily="18" charset="0"/>
              </a:rPr>
              <a:t>, a família tornou-se destinatária de normas tutelares que asseguram a liberdade e a igualdade materiais, tornando-a </a:t>
            </a:r>
            <a:r>
              <a:rPr lang="pt-BR" sz="2800" i="1" dirty="0">
                <a:latin typeface="Bookman Old Style" panose="02050604050505020204" pitchFamily="18" charset="0"/>
              </a:rPr>
              <a:t>família pós-moderna</a:t>
            </a:r>
            <a:r>
              <a:rPr lang="pt-BR" sz="2800" dirty="0">
                <a:latin typeface="Bookman Old Style" panose="02050604050505020204" pitchFamily="18" charset="0"/>
              </a:rPr>
              <a:t>, como se costuma dizer.</a:t>
            </a:r>
            <a:endParaRPr lang="pt-BR" sz="28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08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Família constitucionalizada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“O modelo igualitário da família constitucionalizada se contrapõe ao modelo autoritário do Código Civil anterior. O </a:t>
            </a:r>
            <a:r>
              <a:rPr lang="pt-BR" sz="3200" dirty="0">
                <a:solidFill>
                  <a:srgbClr val="FF0000"/>
                </a:solidFill>
              </a:rPr>
              <a:t>consenso</a:t>
            </a:r>
            <a:r>
              <a:rPr lang="pt-BR" sz="3200" dirty="0"/>
              <a:t>, a </a:t>
            </a:r>
            <a:r>
              <a:rPr lang="pt-BR" sz="3200" dirty="0">
                <a:solidFill>
                  <a:srgbClr val="FF0000"/>
                </a:solidFill>
              </a:rPr>
              <a:t>solidariedade</a:t>
            </a:r>
            <a:r>
              <a:rPr lang="pt-BR" sz="3200" dirty="0"/>
              <a:t>, o </a:t>
            </a:r>
            <a:r>
              <a:rPr lang="pt-BR" sz="3200" dirty="0">
                <a:solidFill>
                  <a:srgbClr val="FF0000"/>
                </a:solidFill>
              </a:rPr>
              <a:t>respeito à dignidade das pessoas</a:t>
            </a:r>
            <a:r>
              <a:rPr lang="pt-BR" sz="3200" dirty="0"/>
              <a:t> que a integram são os fundamentos dessa imensa mudança paradigmática que inspiraram o marco regulatório estampado nos </a:t>
            </a:r>
            <a:r>
              <a:rPr lang="pt-BR" sz="3200" dirty="0" err="1"/>
              <a:t>arts</a:t>
            </a:r>
            <a:r>
              <a:rPr lang="pt-BR" sz="3200" dirty="0"/>
              <a:t>. 226 a 230 da Constituição de 1988.” </a:t>
            </a:r>
            <a:r>
              <a:rPr lang="pt-BR" sz="2800" dirty="0"/>
              <a:t>(Paulo </a:t>
            </a:r>
            <a:r>
              <a:rPr lang="pt-BR" sz="2800" dirty="0" err="1"/>
              <a:t>Lôbo</a:t>
            </a:r>
            <a:r>
              <a:rPr lang="pt-B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865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família de hoje tende a ser mais </a:t>
            </a:r>
            <a:r>
              <a:rPr lang="pt-B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Bookman Old Style" panose="02050604050505020204" pitchFamily="18" charset="0"/>
              </a:rPr>
              <a:t>Plural</a:t>
            </a:r>
          </a:p>
          <a:p>
            <a:r>
              <a:rPr lang="pt-BR" sz="2800" dirty="0">
                <a:latin typeface="Bookman Old Style" panose="02050604050505020204" pitchFamily="18" charset="0"/>
              </a:rPr>
              <a:t>Aberta </a:t>
            </a:r>
          </a:p>
          <a:p>
            <a:r>
              <a:rPr lang="pt-BR" sz="2800" dirty="0">
                <a:latin typeface="Bookman Old Style" panose="02050604050505020204" pitchFamily="18" charset="0"/>
              </a:rPr>
              <a:t>Multifacetária</a:t>
            </a:r>
          </a:p>
          <a:p>
            <a:r>
              <a:rPr lang="pt-BR" sz="2800" dirty="0">
                <a:latin typeface="Bookman Old Style" panose="02050604050505020204" pitchFamily="18" charset="0"/>
              </a:rPr>
              <a:t>Globalizada</a:t>
            </a:r>
          </a:p>
          <a:p>
            <a:endParaRPr lang="pt-BR" sz="2800" dirty="0">
              <a:latin typeface="Bookman Old Style" panose="02050604050505020204" pitchFamily="18" charset="0"/>
            </a:endParaRPr>
          </a:p>
          <a:p>
            <a:r>
              <a:rPr lang="pt-BR" sz="2800" i="1" dirty="0" err="1">
                <a:latin typeface="Bookman Old Style" panose="02050604050505020204" pitchFamily="18" charset="0"/>
              </a:rPr>
              <a:t>Locus</a:t>
            </a:r>
            <a:r>
              <a:rPr lang="pt-BR" sz="2800" dirty="0">
                <a:latin typeface="Bookman Old Style" panose="02050604050505020204" pitchFamily="18" charset="0"/>
              </a:rPr>
              <a:t> privilegiado para o desenvolvimento da personalidade humana.</a:t>
            </a:r>
          </a:p>
        </p:txBody>
      </p:sp>
    </p:spTree>
    <p:extLst>
      <p:ext uri="{BB962C8B-B14F-4D97-AF65-F5344CB8AC3E}">
        <p14:creationId xmlns:p14="http://schemas.microsoft.com/office/powerpoint/2010/main" val="48905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Família contemporânea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Não é melhor nem pior que os modelos familiares de antes.</a:t>
            </a:r>
          </a:p>
          <a:p>
            <a:pPr algn="just"/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É diferente</a:t>
            </a:r>
            <a:r>
              <a:rPr lang="pt-BR" sz="2800" dirty="0">
                <a:latin typeface="Bookman Old Style" panose="02050604050505020204" pitchFamily="18" charset="0"/>
              </a:rPr>
              <a:t>: é instrumento de realização plena da pessoa humana, e não mais simples instituição jurídica e social, voltada para fins patrimoniais e reprodutivos.</a:t>
            </a:r>
          </a:p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Somente por isso é que se justifica, contemporaneamente, a proteção da família – para que se efetive a </a:t>
            </a:r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tutela da própria pessoa humana</a:t>
            </a:r>
            <a:r>
              <a:rPr lang="pt-BR" sz="2800" dirty="0">
                <a:latin typeface="Bookman Old Style" panose="02050604050505020204" pitchFamily="18" charset="0"/>
              </a:rPr>
              <a:t>. </a:t>
            </a:r>
            <a:r>
              <a:rPr lang="pt-BR" sz="2000" dirty="0">
                <a:latin typeface="Bookman Old Style" panose="02050604050505020204" pitchFamily="18" charset="0"/>
              </a:rPr>
              <a:t>(Cristiano Chaves Faria)</a:t>
            </a:r>
          </a:p>
        </p:txBody>
      </p:sp>
    </p:spTree>
    <p:extLst>
      <p:ext uri="{BB962C8B-B14F-4D97-AF65-F5344CB8AC3E}">
        <p14:creationId xmlns:p14="http://schemas.microsoft.com/office/powerpoint/2010/main" val="38668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afeto como valor jurídico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O reconhecimento do afeto como o liame fundamental do inter-relacionamento familiar, conferindo-lhe </a:t>
            </a:r>
            <a:r>
              <a:rPr lang="pt-BR" sz="2800" dirty="0">
                <a:solidFill>
                  <a:srgbClr val="FF0000"/>
                </a:solidFill>
              </a:rPr>
              <a:t>valor jurídico</a:t>
            </a:r>
            <a:r>
              <a:rPr lang="pt-BR" sz="2800" dirty="0"/>
              <a:t>, promoveu a família de um </a:t>
            </a:r>
            <a:r>
              <a:rPr lang="pt-BR" sz="2800" i="1" dirty="0">
                <a:solidFill>
                  <a:srgbClr val="FF0000"/>
                </a:solidFill>
              </a:rPr>
              <a:t>status</a:t>
            </a:r>
            <a:r>
              <a:rPr lang="pt-BR" sz="2800" dirty="0">
                <a:solidFill>
                  <a:srgbClr val="FF0000"/>
                </a:solidFill>
              </a:rPr>
              <a:t> patriarcal </a:t>
            </a:r>
            <a:r>
              <a:rPr lang="pt-BR" sz="2800" dirty="0"/>
              <a:t>para um </a:t>
            </a:r>
            <a:r>
              <a:rPr lang="pt-BR" sz="2800" i="1" dirty="0">
                <a:solidFill>
                  <a:srgbClr val="FF0000"/>
                </a:solidFill>
              </a:rPr>
              <a:t>status</a:t>
            </a:r>
            <a:r>
              <a:rPr lang="pt-BR" sz="2800" dirty="0">
                <a:solidFill>
                  <a:srgbClr val="FF0000"/>
                </a:solidFill>
              </a:rPr>
              <a:t> nuclear</a:t>
            </a:r>
            <a:r>
              <a:rPr lang="pt-BR" sz="2800" dirty="0"/>
              <a:t>.</a:t>
            </a:r>
          </a:p>
          <a:p>
            <a:pPr algn="just"/>
            <a:r>
              <a:rPr lang="pt-BR" sz="2800" dirty="0"/>
              <a:t>“Reconhecer o valor jurídico do afeto é admitir que os princípios contidos na Constituição Federal efetivamente produzem efeitos sobre a legislação civil como um todo.” </a:t>
            </a:r>
            <a:r>
              <a:rPr lang="pt-BR" sz="2400" dirty="0"/>
              <a:t>(Jose Fernando Simão)</a:t>
            </a:r>
          </a:p>
        </p:txBody>
      </p:sp>
    </p:spTree>
    <p:extLst>
      <p:ext uri="{BB962C8B-B14F-4D97-AF65-F5344CB8AC3E}">
        <p14:creationId xmlns:p14="http://schemas.microsoft.com/office/powerpoint/2010/main" val="412226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familiares: além dos modelos clássicos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10000"/>
              </a:lnSpc>
            </a:pPr>
            <a:r>
              <a:rPr lang="pt-BR" sz="3300" i="1" dirty="0">
                <a:solidFill>
                  <a:srgbClr val="FF0000"/>
                </a:solidFill>
              </a:rPr>
              <a:t>Família </a:t>
            </a:r>
            <a:r>
              <a:rPr lang="pt-BR" sz="3300" i="1" dirty="0" err="1">
                <a:solidFill>
                  <a:srgbClr val="FF0000"/>
                </a:solidFill>
              </a:rPr>
              <a:t>homoafetiva</a:t>
            </a:r>
            <a:r>
              <a:rPr lang="pt-BR" sz="3300" dirty="0">
                <a:solidFill>
                  <a:srgbClr val="FF0000"/>
                </a:solidFill>
              </a:rPr>
              <a:t> </a:t>
            </a:r>
            <a:r>
              <a:rPr lang="pt-BR" sz="3300" dirty="0"/>
              <a:t>(constituída por pessoas do mesmo sexo), </a:t>
            </a:r>
          </a:p>
          <a:p>
            <a:pPr lvl="0" algn="just">
              <a:lnSpc>
                <a:spcPct val="110000"/>
              </a:lnSpc>
            </a:pPr>
            <a:r>
              <a:rPr lang="pt-BR" sz="3300" i="1" dirty="0">
                <a:solidFill>
                  <a:srgbClr val="FF0000"/>
                </a:solidFill>
              </a:rPr>
              <a:t>Família mosaico</a:t>
            </a:r>
            <a:r>
              <a:rPr lang="pt-BR" sz="3300" dirty="0">
                <a:solidFill>
                  <a:srgbClr val="FF0000"/>
                </a:solidFill>
              </a:rPr>
              <a:t> </a:t>
            </a:r>
            <a:r>
              <a:rPr lang="pt-BR" sz="3300" dirty="0"/>
              <a:t>(modelo pelo qual se reconstitui família pela junção de duas famílias anteriores, unindo filhos de um e de outro dos genitores, além dos filhos comuns que eventualmente venham a ter), </a:t>
            </a:r>
          </a:p>
          <a:p>
            <a:pPr lvl="0" algn="just">
              <a:lnSpc>
                <a:spcPct val="110000"/>
              </a:lnSpc>
            </a:pPr>
            <a:r>
              <a:rPr lang="pt-BR" sz="3300" i="1" dirty="0">
                <a:solidFill>
                  <a:srgbClr val="FF0000"/>
                </a:solidFill>
              </a:rPr>
              <a:t>Família </a:t>
            </a:r>
            <a:r>
              <a:rPr lang="pt-BR" sz="3300" i="1" dirty="0" err="1">
                <a:solidFill>
                  <a:srgbClr val="FF0000"/>
                </a:solidFill>
              </a:rPr>
              <a:t>anaparental</a:t>
            </a:r>
            <a:r>
              <a:rPr lang="pt-BR" sz="3300" i="1" dirty="0">
                <a:solidFill>
                  <a:srgbClr val="FF0000"/>
                </a:solidFill>
              </a:rPr>
              <a:t> </a:t>
            </a:r>
            <a:r>
              <a:rPr lang="pt-BR" sz="3300" dirty="0"/>
              <a:t>(constituída por parentes e pessoas que convivem em interdependência afetiva, sem pai ou mãe que a chefie, como no caso de grupo de irmãos, ou de avós e netos ou de tios e sobrinhos),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2683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familiares: além dos modelos clássicos</a:t>
            </a:r>
            <a:endParaRPr lang="pt-BR" sz="44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5085184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</a:pPr>
            <a:r>
              <a:rPr lang="pt-BR" sz="3600" i="1" dirty="0">
                <a:solidFill>
                  <a:srgbClr val="FF0000"/>
                </a:solidFill>
              </a:rPr>
              <a:t>Família </a:t>
            </a:r>
            <a:r>
              <a:rPr lang="pt-BR" sz="3600" i="1" dirty="0" err="1">
                <a:solidFill>
                  <a:srgbClr val="FF0000"/>
                </a:solidFill>
              </a:rPr>
              <a:t>socioafetiva</a:t>
            </a:r>
            <a:r>
              <a:rPr lang="pt-BR" sz="3600" i="1" dirty="0">
                <a:solidFill>
                  <a:srgbClr val="FF0000"/>
                </a:solidFill>
              </a:rPr>
              <a:t> </a:t>
            </a:r>
            <a:r>
              <a:rPr lang="pt-BR" sz="3600" dirty="0"/>
              <a:t>(constituída por pessoas não aparentadas entre si, mas que nutrem interdependência afetiva, como o caso dos chamados “filhos de criação”, ou a relação paterno/filial estabelecida afetivamente entre padrasto e enteado, dando vigor ao princípio da </a:t>
            </a:r>
            <a:r>
              <a:rPr lang="pt-BR" sz="3600" dirty="0" err="1"/>
              <a:t>desbiologização</a:t>
            </a:r>
            <a:r>
              <a:rPr lang="pt-BR" sz="3600" dirty="0"/>
              <a:t> da paternidade), </a:t>
            </a:r>
          </a:p>
          <a:p>
            <a:pPr lvl="0" algn="just">
              <a:lnSpc>
                <a:spcPct val="120000"/>
              </a:lnSpc>
            </a:pPr>
            <a:r>
              <a:rPr lang="pt-BR" sz="3600" i="1" dirty="0">
                <a:solidFill>
                  <a:srgbClr val="FF0000"/>
                </a:solidFill>
              </a:rPr>
              <a:t>Famílias paralelas </a:t>
            </a:r>
            <a:r>
              <a:rPr lang="pt-BR" sz="3600" dirty="0"/>
              <a:t>(modelos familiares de </a:t>
            </a:r>
            <a:r>
              <a:rPr lang="pt-BR" sz="3600" dirty="0" err="1"/>
              <a:t>conjugalidades</a:t>
            </a:r>
            <a:r>
              <a:rPr lang="pt-BR" sz="3600" dirty="0"/>
              <a:t> concomitantes, isto é, as </a:t>
            </a:r>
            <a:r>
              <a:rPr lang="pt-BR" sz="3600" i="1" dirty="0"/>
              <a:t>famílias conjugais</a:t>
            </a:r>
            <a:r>
              <a:rPr lang="pt-BR" sz="3600" dirty="0"/>
              <a:t> – por casamento e união estável </a:t>
            </a:r>
            <a:r>
              <a:rPr lang="pt-BR" sz="3600" i="1" dirty="0"/>
              <a:t>ou</a:t>
            </a:r>
            <a:r>
              <a:rPr lang="pt-BR" sz="3600" dirty="0"/>
              <a:t> por união estável e união estável – </a:t>
            </a:r>
            <a:r>
              <a:rPr lang="pt-BR" sz="3600" i="1" dirty="0"/>
              <a:t>paralelas</a:t>
            </a:r>
            <a:r>
              <a:rPr lang="pt-BR" sz="3600" dirty="0"/>
              <a:t> ou </a:t>
            </a:r>
            <a:r>
              <a:rPr lang="pt-BR" sz="3600" i="1" dirty="0"/>
              <a:t>simultâneas</a:t>
            </a:r>
            <a:r>
              <a:rPr lang="pt-BR" sz="3600" dirty="0"/>
              <a:t>).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t-BR" sz="3100" dirty="0"/>
              <a:t>(Conf. Paulo </a:t>
            </a:r>
            <a:r>
              <a:rPr lang="pt-BR" sz="3100" dirty="0" err="1"/>
              <a:t>Lôbo</a:t>
            </a:r>
            <a:r>
              <a:rPr lang="pt-BR" sz="3100" dirty="0"/>
              <a:t>, </a:t>
            </a:r>
            <a:r>
              <a:rPr lang="pt-BR" sz="3100" i="1" dirty="0"/>
              <a:t>Famílias, Saraiva, 2007, p. 57)</a:t>
            </a:r>
            <a:endParaRPr lang="pt-BR" sz="3100" dirty="0"/>
          </a:p>
          <a:p>
            <a:pPr>
              <a:lnSpc>
                <a:spcPct val="12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3550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concluir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800" dirty="0"/>
              <a:t>“</a:t>
            </a:r>
            <a:r>
              <a:rPr lang="pt-BR" sz="2800" dirty="0">
                <a:solidFill>
                  <a:srgbClr val="FF0000"/>
                </a:solidFill>
              </a:rPr>
              <a:t>Não é mais o indivíduo que existe para a família e para o casamento, mas a família e o casamento existem para o seu desenvolvimento pessoal, em busca de sua aspiração à felicidade</a:t>
            </a:r>
            <a:r>
              <a:rPr lang="pt-BR" sz="2800" dirty="0"/>
              <a:t>”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/>
              <a:t>(</a:t>
            </a:r>
            <a:r>
              <a:rPr lang="pt-BR" sz="2400" dirty="0"/>
              <a:t>Luiz Edson Fachin. </a:t>
            </a:r>
            <a:r>
              <a:rPr lang="pt-BR" sz="2400" i="1" dirty="0"/>
              <a:t>Elementos Críticos do Direito de Família: </a:t>
            </a:r>
            <a:r>
              <a:rPr lang="pt-BR" sz="2400" dirty="0"/>
              <a:t>curso de direito civil. Rio de Janeiro: Renovar, 1999, p.10)</a:t>
            </a:r>
          </a:p>
        </p:txBody>
      </p:sp>
    </p:spTree>
    <p:extLst>
      <p:ext uri="{BB962C8B-B14F-4D97-AF65-F5344CB8AC3E}">
        <p14:creationId xmlns:p14="http://schemas.microsoft.com/office/powerpoint/2010/main" val="14879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foto sobre a lareira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Famílias ancestrais, feudais, modernas e pós-modernas – o percurso intenso e incessante.</a:t>
            </a:r>
          </a:p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Conversão ou inversão dos valores. </a:t>
            </a:r>
          </a:p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Introdução de novos comportamentos e de novos princípios. </a:t>
            </a:r>
          </a:p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Abandono de matrizes em desuso.</a:t>
            </a:r>
          </a:p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O modelo se altera na foto do velho álbum (</a:t>
            </a:r>
            <a:r>
              <a:rPr lang="pt-BR" sz="2400" i="1" dirty="0">
                <a:latin typeface="Bookman Old Style" panose="02050604050505020204" pitchFamily="18" charset="0"/>
              </a:rPr>
              <a:t>figura construída por Luiz Edson Fachin</a:t>
            </a:r>
            <a:r>
              <a:rPr lang="pt-BR" sz="2800" dirty="0">
                <a:latin typeface="Bookman Old Style" panose="020506040505050202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2734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razões das mudanças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4548163"/>
          </a:xfrm>
        </p:spPr>
        <p:txBody>
          <a:bodyPr>
            <a:normAutofit fontScale="55000" lnSpcReduction="20000"/>
          </a:bodyPr>
          <a:lstStyle/>
          <a:p>
            <a:pPr algn="just"/>
            <a:endParaRPr lang="pt-BR" sz="4000" dirty="0">
              <a:latin typeface="Bookman Old Style" panose="02050604050505020204" pitchFamily="18" charset="0"/>
            </a:endParaRPr>
          </a:p>
          <a:p>
            <a:pPr algn="just"/>
            <a:r>
              <a:rPr lang="pt-BR" sz="4900" dirty="0">
                <a:latin typeface="Bookman Old Style" panose="02050604050505020204" pitchFamily="18" charset="0"/>
              </a:rPr>
              <a:t>Independência da mulher</a:t>
            </a:r>
          </a:p>
          <a:p>
            <a:pPr algn="just"/>
            <a:r>
              <a:rPr lang="pt-BR" sz="4900" dirty="0">
                <a:latin typeface="Bookman Old Style" panose="02050604050505020204" pitchFamily="18" charset="0"/>
              </a:rPr>
              <a:t>Consagração legislativa do divórcio.</a:t>
            </a:r>
          </a:p>
          <a:p>
            <a:pPr algn="just"/>
            <a:r>
              <a:rPr lang="pt-BR" sz="4900" dirty="0">
                <a:latin typeface="Bookman Old Style" panose="02050604050505020204" pitchFamily="18" charset="0"/>
              </a:rPr>
              <a:t>Controle da natalidade.</a:t>
            </a:r>
          </a:p>
          <a:p>
            <a:pPr algn="just"/>
            <a:r>
              <a:rPr lang="pt-BR" sz="4900" dirty="0">
                <a:latin typeface="Bookman Old Style" panose="02050604050505020204" pitchFamily="18" charset="0"/>
              </a:rPr>
              <a:t>Concepção assistida.</a:t>
            </a:r>
          </a:p>
          <a:p>
            <a:pPr algn="just"/>
            <a:r>
              <a:rPr lang="pt-BR" sz="4900" dirty="0">
                <a:latin typeface="Bookman Old Style" panose="02050604050505020204" pitchFamily="18" charset="0"/>
              </a:rPr>
              <a:t>Reciprocidade alimentar.</a:t>
            </a:r>
          </a:p>
          <a:p>
            <a:pPr algn="just"/>
            <a:r>
              <a:rPr lang="pt-BR" sz="4900" dirty="0">
                <a:latin typeface="Bookman Old Style" panose="02050604050505020204" pitchFamily="18" charset="0"/>
              </a:rPr>
              <a:t>Papel diferenciado a ser ocupado pelos filhos, no lar.</a:t>
            </a:r>
          </a:p>
          <a:p>
            <a:pPr algn="just"/>
            <a:r>
              <a:rPr lang="pt-BR" sz="4900" dirty="0">
                <a:latin typeface="Bookman Old Style" panose="02050604050505020204" pitchFamily="18" charset="0"/>
              </a:rPr>
              <a:t>Novo modo de entender a fidelidade: aspiração individualista do amor autêntico, não eivado de mentira ou de mediocridade</a:t>
            </a:r>
            <a:r>
              <a:rPr lang="pt-BR" sz="4000" dirty="0">
                <a:latin typeface="Bookman Old Style" panose="02050604050505020204" pitchFamily="18" charset="0"/>
              </a:rPr>
              <a:t> </a:t>
            </a:r>
            <a:r>
              <a:rPr lang="pt-BR" sz="4400" dirty="0"/>
              <a:t>(Gilles </a:t>
            </a:r>
            <a:r>
              <a:rPr lang="pt-BR" sz="4400" dirty="0" err="1"/>
              <a:t>Lipovetsky</a:t>
            </a:r>
            <a:r>
              <a:rPr lang="pt-BR" sz="4400" dirty="0"/>
              <a:t>, “</a:t>
            </a:r>
            <a:r>
              <a:rPr lang="pt-BR" sz="4400" i="1" dirty="0"/>
              <a:t>A sociedade pós-moralista: o crepúsculo do dever e a ética indolor dos tempos democráticos”). 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959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Acima de tudo: o afeto e a afetividade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060847"/>
            <a:ext cx="7886700" cy="4116115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Grande parâmetro modificador das relações familiais.</a:t>
            </a:r>
          </a:p>
          <a:p>
            <a:pPr algn="just"/>
            <a:r>
              <a:rPr lang="pt-BR" sz="2800" dirty="0"/>
              <a:t>O verdadeiro elo entre as pessoas envolvidas nesse tecido familiar se consubstancia no </a:t>
            </a:r>
            <a:r>
              <a:rPr lang="pt-BR" sz="2800" dirty="0">
                <a:solidFill>
                  <a:srgbClr val="FF0000"/>
                </a:solidFill>
              </a:rPr>
              <a:t>afeto</a:t>
            </a:r>
            <a:r>
              <a:rPr lang="pt-BR" sz="2800" dirty="0"/>
              <a:t>, como valor jurídico e na </a:t>
            </a:r>
            <a:r>
              <a:rPr lang="pt-BR" sz="2800" dirty="0">
                <a:solidFill>
                  <a:srgbClr val="FF0000"/>
                </a:solidFill>
              </a:rPr>
              <a:t>afetividade</a:t>
            </a:r>
            <a:r>
              <a:rPr lang="pt-BR" sz="2800" dirty="0"/>
              <a:t>, como princípio norteador.</a:t>
            </a:r>
          </a:p>
          <a:p>
            <a:pPr algn="just"/>
            <a:r>
              <a:rPr lang="pt-BR" sz="2800" dirty="0"/>
              <a:t>Descortina-se a chance eficaz de realização dos projetos pessoais de felicidade.</a:t>
            </a:r>
          </a:p>
        </p:txBody>
      </p:sp>
    </p:spTree>
    <p:extLst>
      <p:ext uri="{BB962C8B-B14F-4D97-AF65-F5344CB8AC3E}">
        <p14:creationId xmlns:p14="http://schemas.microsoft.com/office/powerpoint/2010/main" val="116392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Família </a:t>
            </a:r>
            <a:r>
              <a:rPr lang="pt-BR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eudemonista</a:t>
            </a:r>
            <a:endParaRPr lang="pt-BR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i="1" dirty="0"/>
          </a:p>
          <a:p>
            <a:pPr algn="just"/>
            <a:r>
              <a:rPr lang="pt-BR" sz="3200" dirty="0"/>
              <a:t>Valorizam-se as funções afetivas da família, que se torna o refúgio privilegiado das pessoas contra as pressões econômicas e sociais. </a:t>
            </a:r>
          </a:p>
          <a:p>
            <a:pPr algn="just"/>
            <a:r>
              <a:rPr lang="pt-BR" sz="3200" dirty="0"/>
              <a:t>É o fenômeno social da família conjugal, ou nuclear ou de procriação, quando o que mais conta, portanto, é a intensidade das relações pessoais de seus membros.</a:t>
            </a:r>
          </a:p>
        </p:txBody>
      </p:sp>
    </p:spTree>
    <p:extLst>
      <p:ext uri="{BB962C8B-B14F-4D97-AF65-F5344CB8AC3E}">
        <p14:creationId xmlns:p14="http://schemas.microsoft.com/office/powerpoint/2010/main" val="35960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Felicidade para Aristóteles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800" dirty="0">
                <a:latin typeface="Bookman Old Style" panose="02050604050505020204" pitchFamily="18" charset="0"/>
              </a:rPr>
              <a:t>Em </a:t>
            </a:r>
            <a:r>
              <a:rPr lang="pt-BR" sz="2800" i="1" dirty="0">
                <a:latin typeface="Bookman Old Style" panose="02050604050505020204" pitchFamily="18" charset="0"/>
              </a:rPr>
              <a:t>Ética a </a:t>
            </a:r>
            <a:r>
              <a:rPr lang="pt-BR" sz="2800" i="1" dirty="0" err="1">
                <a:latin typeface="Bookman Old Style" panose="02050604050505020204" pitchFamily="18" charset="0"/>
              </a:rPr>
              <a:t>Nicômaco</a:t>
            </a:r>
            <a:r>
              <a:rPr lang="pt-BR" sz="2800" i="1" dirty="0">
                <a:latin typeface="Bookman Old Style" panose="02050604050505020204" pitchFamily="18" charset="0"/>
              </a:rPr>
              <a:t> (1.12.8.) </a:t>
            </a:r>
            <a:r>
              <a:rPr lang="pt-BR" sz="2800" dirty="0">
                <a:latin typeface="Bookman Old Style" panose="02050604050505020204" pitchFamily="18" charset="0"/>
              </a:rPr>
              <a:t>Aristóteles escreveu, e com toda a razão: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Bookman Old Style" panose="02050604050505020204" pitchFamily="18" charset="0"/>
              </a:rPr>
              <a:t>“</a:t>
            </a:r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A felicidade é um princípio; é para alcançá-la que realizamos todos os outros atos; ela é exatamente o gênio de nossas motivações</a:t>
            </a:r>
            <a:r>
              <a:rPr lang="pt-BR" sz="2800" dirty="0">
                <a:latin typeface="Bookman Old Style" panose="02050604050505020204" pitchFamily="18" charset="0"/>
              </a:rPr>
              <a:t>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085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Afastamento de “posturas ilegítimas” do passado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Exemplos de </a:t>
            </a:r>
            <a:r>
              <a:rPr lang="pt-BR" sz="28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posturas ilegítimas</a:t>
            </a:r>
            <a:r>
              <a:rPr lang="pt-BR" sz="2800" dirty="0">
                <a:latin typeface="Bookman Old Style" panose="020506040505050202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Bookman Old Style" panose="02050604050505020204" pitchFamily="18" charset="0"/>
            </a:endParaRPr>
          </a:p>
          <a:p>
            <a:pPr lvl="1" algn="just"/>
            <a:r>
              <a:rPr lang="pt-BR" sz="2800" dirty="0">
                <a:latin typeface="Bookman Old Style" panose="02050604050505020204" pitchFamily="18" charset="0"/>
              </a:rPr>
              <a:t>Excesso de relações sexuais e passatempos amorosos.</a:t>
            </a:r>
          </a:p>
          <a:p>
            <a:pPr lvl="1" algn="just"/>
            <a:r>
              <a:rPr lang="pt-BR" sz="2800" dirty="0">
                <a:latin typeface="Bookman Old Style" panose="02050604050505020204" pitchFamily="18" charset="0"/>
              </a:rPr>
              <a:t>Prática sexual depois dos cinquenta ou sessenta anos.</a:t>
            </a:r>
          </a:p>
          <a:p>
            <a:pPr lvl="1" algn="just"/>
            <a:r>
              <a:rPr lang="pt-BR" sz="2800" dirty="0">
                <a:latin typeface="Bookman Old Style" panose="02050604050505020204" pitchFamily="18" charset="0"/>
              </a:rPr>
              <a:t>Direito ao orgasmo.</a:t>
            </a:r>
          </a:p>
          <a:p>
            <a:pPr lvl="1" algn="just"/>
            <a:r>
              <a:rPr lang="pt-BR" sz="2800" dirty="0">
                <a:latin typeface="Bookman Old Style" panose="02050604050505020204" pitchFamily="18" charset="0"/>
              </a:rPr>
              <a:t>Opção pelo amor livre.</a:t>
            </a:r>
          </a:p>
          <a:p>
            <a:pPr lvl="1" algn="just"/>
            <a:r>
              <a:rPr lang="pt-BR" sz="2800" dirty="0">
                <a:latin typeface="Bookman Old Style" panose="02050604050505020204" pitchFamily="18" charset="0"/>
              </a:rPr>
              <a:t>Prática homossexual, etc.</a:t>
            </a:r>
          </a:p>
        </p:txBody>
      </p:sp>
    </p:spTree>
    <p:extLst>
      <p:ext uri="{BB962C8B-B14F-4D97-AF65-F5344CB8AC3E}">
        <p14:creationId xmlns:p14="http://schemas.microsoft.com/office/powerpoint/2010/main" val="333294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Dessacralização do casamento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Tais práticas </a:t>
            </a:r>
            <a:r>
              <a:rPr lang="pt-BR" sz="2800" i="1" dirty="0">
                <a:solidFill>
                  <a:srgbClr val="FF0000"/>
                </a:solidFill>
              </a:rPr>
              <a:t>ilegítimas</a:t>
            </a:r>
            <a:r>
              <a:rPr lang="pt-BR" sz="2800" dirty="0"/>
              <a:t> foram paulatinamente perdendo o grande peso pecaminoso e imoral.</a:t>
            </a:r>
          </a:p>
          <a:p>
            <a:pPr algn="just">
              <a:lnSpc>
                <a:spcPct val="150000"/>
              </a:lnSpc>
            </a:pPr>
            <a:r>
              <a:rPr lang="pt-BR" sz="2800" dirty="0"/>
              <a:t>Libertação das pessoas: não para o acesso livre e indiscriminado, mas para escolherem as suas preferências.</a:t>
            </a:r>
          </a:p>
          <a:p>
            <a:pPr algn="just">
              <a:lnSpc>
                <a:spcPct val="150000"/>
              </a:lnSpc>
            </a:pPr>
            <a:r>
              <a:rPr lang="pt-BR" sz="2800" dirty="0"/>
              <a:t>Realização dos projetos pessoais de felicidade.</a:t>
            </a:r>
          </a:p>
        </p:txBody>
      </p:sp>
    </p:spTree>
    <p:extLst>
      <p:ext uri="{BB962C8B-B14F-4D97-AF65-F5344CB8AC3E}">
        <p14:creationId xmlns:p14="http://schemas.microsoft.com/office/powerpoint/2010/main" val="43819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Desmatrimonialização</a:t>
            </a:r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formação familiar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Bookman Old Style" panose="02050604050505020204" pitchFamily="18" charset="0"/>
              </a:rPr>
              <a:t>Significou a superação:</a:t>
            </a:r>
          </a:p>
          <a:p>
            <a:pPr lvl="1" algn="just"/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Condição </a:t>
            </a:r>
            <a:r>
              <a:rPr lang="pt-BR" sz="28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matrimonializada</a:t>
            </a:r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pt-BR" sz="2800" dirty="0">
                <a:latin typeface="Bookman Old Style" panose="02050604050505020204" pitchFamily="18" charset="0"/>
              </a:rPr>
              <a:t>das relações de </a:t>
            </a:r>
            <a:r>
              <a:rPr lang="pt-BR" sz="2800" dirty="0" err="1">
                <a:latin typeface="Bookman Old Style" panose="02050604050505020204" pitchFamily="18" charset="0"/>
              </a:rPr>
              <a:t>conjugalidade</a:t>
            </a:r>
            <a:r>
              <a:rPr lang="pt-BR" sz="2800" dirty="0">
                <a:latin typeface="Bookman Old Style" panose="02050604050505020204" pitchFamily="18" charset="0"/>
              </a:rPr>
              <a:t>  que sempre foi eternizada.</a:t>
            </a:r>
          </a:p>
          <a:p>
            <a:pPr lvl="1" algn="just"/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Papel da mulher</a:t>
            </a:r>
            <a:r>
              <a:rPr lang="pt-BR" sz="2800" dirty="0">
                <a:latin typeface="Bookman Old Style" panose="02050604050505020204" pitchFamily="18" charset="0"/>
              </a:rPr>
              <a:t>: concepção, geração e criação de filhos.</a:t>
            </a:r>
          </a:p>
          <a:p>
            <a:pPr lvl="1" algn="just"/>
            <a:r>
              <a:rPr lang="pt-BR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Dogmas</a:t>
            </a:r>
            <a:r>
              <a:rPr lang="pt-BR" sz="2800" dirty="0">
                <a:latin typeface="Bookman Old Style" panose="02050604050505020204" pitchFamily="18" charset="0"/>
              </a:rPr>
              <a:t> da condição </a:t>
            </a:r>
            <a:r>
              <a:rPr lang="pt-BR" sz="2800" dirty="0" err="1">
                <a:latin typeface="Bookman Old Style" panose="02050604050505020204" pitchFamily="18" charset="0"/>
              </a:rPr>
              <a:t>matrimonializada</a:t>
            </a:r>
            <a:r>
              <a:rPr lang="pt-BR" sz="2800" dirty="0">
                <a:latin typeface="Bookman Old Style" panose="02050604050505020204" pitchFamily="18" charset="0"/>
              </a:rPr>
              <a:t>:</a:t>
            </a:r>
          </a:p>
          <a:p>
            <a:pPr lvl="2" algn="just"/>
            <a:r>
              <a:rPr lang="pt-BR" sz="2800" dirty="0">
                <a:latin typeface="Bookman Old Style" panose="02050604050505020204" pitchFamily="18" charset="0"/>
              </a:rPr>
              <a:t>Pureza das mulheres</a:t>
            </a:r>
          </a:p>
          <a:p>
            <a:pPr lvl="2" algn="just"/>
            <a:r>
              <a:rPr lang="pt-BR" sz="2800" dirty="0">
                <a:latin typeface="Bookman Old Style" panose="02050604050505020204" pitchFamily="18" charset="0"/>
              </a:rPr>
              <a:t>Condenação do adultério</a:t>
            </a:r>
          </a:p>
          <a:p>
            <a:pPr lvl="2" algn="just"/>
            <a:r>
              <a:rPr lang="pt-BR" sz="2800" dirty="0">
                <a:latin typeface="Bookman Old Style" panose="02050604050505020204" pitchFamily="18" charset="0"/>
              </a:rPr>
              <a:t>Proibição do aborto</a:t>
            </a:r>
          </a:p>
          <a:p>
            <a:pPr lvl="2" algn="just"/>
            <a:r>
              <a:rPr lang="pt-BR" sz="2800" dirty="0">
                <a:latin typeface="Bookman Old Style" panose="02050604050505020204" pitchFamily="18" charset="0"/>
              </a:rPr>
              <a:t>Recriminação de prática contraceptivas</a:t>
            </a:r>
          </a:p>
        </p:txBody>
      </p:sp>
    </p:spTree>
    <p:extLst>
      <p:ext uri="{BB962C8B-B14F-4D97-AF65-F5344CB8AC3E}">
        <p14:creationId xmlns:p14="http://schemas.microsoft.com/office/powerpoint/2010/main" val="315081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1021</Words>
  <Application>Microsoft Macintosh PowerPoint</Application>
  <PresentationFormat>Apresentação na tela (4:3)</PresentationFormat>
  <Paragraphs>84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Bookman Old Style</vt:lpstr>
      <vt:lpstr>Calibri</vt:lpstr>
      <vt:lpstr>Calibri Light</vt:lpstr>
      <vt:lpstr>Personalizar design</vt:lpstr>
      <vt:lpstr>Tema do Office</vt:lpstr>
      <vt:lpstr>A incansável travessia dos tempos: núcleos familiares e o Direito de Família</vt:lpstr>
      <vt:lpstr>A foto sobre a lareira</vt:lpstr>
      <vt:lpstr>Principais razões das mudanças </vt:lpstr>
      <vt:lpstr>Acima de tudo: o afeto e a afetividade</vt:lpstr>
      <vt:lpstr>Família eudemonista</vt:lpstr>
      <vt:lpstr>Felicidade para Aristóteles</vt:lpstr>
      <vt:lpstr>Afastamento de “posturas ilegítimas” do passado</vt:lpstr>
      <vt:lpstr>Dessacralização do casamento</vt:lpstr>
      <vt:lpstr>Desmatrimonialização da formação familiar</vt:lpstr>
      <vt:lpstr>Despatrimonialização da família</vt:lpstr>
      <vt:lpstr>Família constitucionalizada</vt:lpstr>
      <vt:lpstr>A família de hoje tende a ser mais sincera</vt:lpstr>
      <vt:lpstr>Família contemporânea</vt:lpstr>
      <vt:lpstr>O afeto como valor jurídico</vt:lpstr>
      <vt:lpstr>Modelos familiares: além dos modelos clássicos</vt:lpstr>
      <vt:lpstr>Modelos familiares: além dos modelos clássicos</vt:lpstr>
      <vt:lpstr>Para concluir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richard.schorsch</dc:creator>
  <cp:lastModifiedBy>Claudia Stein</cp:lastModifiedBy>
  <cp:revision>40</cp:revision>
  <dcterms:created xsi:type="dcterms:W3CDTF">2013-11-19T13:48:04Z</dcterms:created>
  <dcterms:modified xsi:type="dcterms:W3CDTF">2020-03-15T19:28:48Z</dcterms:modified>
</cp:coreProperties>
</file>