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embeddedFontLst>
    <p:embeddedFont>
      <p:font typeface="Source Code Pro" panose="020B0604020202020204" charset="0"/>
      <p:regular r:id="rId42"/>
      <p:bold r:id="rId43"/>
    </p:embeddedFont>
    <p:embeddedFont>
      <p:font typeface="Calibri" panose="020F0502020204030204" pitchFamily="34" charset="0"/>
      <p:regular r:id="rId44"/>
      <p:bold r:id="rId45"/>
      <p:italic r:id="rId46"/>
      <p:boldItalic r:id="rId47"/>
    </p:embeddedFont>
    <p:embeddedFont>
      <p:font typeface="Amatic SC" panose="020B0604020202020204" charset="0"/>
      <p:regular r:id="rId48"/>
      <p:bold r:id="rId49"/>
    </p:embeddedFont>
    <p:embeddedFont>
      <p:font typeface="Corsiva" panose="020B0604020202020204" charset="0"/>
      <p:regular r:id="rId50"/>
      <p:bold r:id="rId51"/>
      <p:italic r:id="rId52"/>
      <p:boldItalic r:id="rId5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font" Target="fonts/font9.fntdata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font" Target="fonts/font4.fntdata"/><Relationship Id="rId53" Type="http://schemas.openxmlformats.org/officeDocument/2006/relationships/font" Target="fonts/font1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font" Target="fonts/font8.fntdata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3.fntdata"/><Relationship Id="rId52" Type="http://schemas.openxmlformats.org/officeDocument/2006/relationships/font" Target="fonts/font1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2.fntdata"/><Relationship Id="rId48" Type="http://schemas.openxmlformats.org/officeDocument/2006/relationships/font" Target="fonts/font7.fntdata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font" Target="fonts/font10.fntdata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matic SC"/>
              <a:buNone/>
              <a:defRPr sz="6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6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653700"/>
            <a:ext cx="8520599" cy="264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matic SC"/>
              <a:buNone/>
              <a:defRPr sz="12000" b="1" i="0" u="none" strike="noStrike" cap="none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>
              <a:spcBef>
                <a:spcPts val="0"/>
              </a:spcBef>
              <a:buClr>
                <a:schemeClr val="lt1"/>
              </a:buClr>
              <a:buFont typeface="Amatic SC"/>
              <a:buNone/>
              <a:defRPr sz="12000" b="1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4406167"/>
            <a:ext cx="8520599" cy="173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0"/>
              </a:spcAft>
              <a:buAutoNum type="arabicPeriod"/>
              <a:defRPr>
                <a:solidFill>
                  <a:schemeClr val="accent1"/>
                </a:solidFill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311700" y="522866"/>
            <a:ext cx="8520599" cy="358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8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311700" y="5187200"/>
            <a:ext cx="8520599" cy="94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Source Code Pro"/>
              <a:buNone/>
              <a:defRPr sz="2100" b="1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2802750" y="1070000"/>
            <a:ext cx="3538499" cy="47179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8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3999899" cy="445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638233"/>
            <a:ext cx="3999899" cy="445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04800" y="412466"/>
            <a:ext cx="8537700" cy="99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3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30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2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Shape 38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441866"/>
            <a:ext cx="4045199" cy="228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5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 algn="ctr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5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3793628"/>
            <a:ext cx="4045199" cy="179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Source Code Pro"/>
              <a:buNone/>
              <a:defRPr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5640767"/>
            <a:ext cx="5998800" cy="7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2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BFC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indent="0">
              <a:spcBef>
                <a:spcPts val="0"/>
              </a:spcBef>
              <a:buClr>
                <a:schemeClr val="accent1"/>
              </a:buClr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599" cy="445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None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Source Code Pro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 b="0" i="0" u="none" strike="noStrike" cap="none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BFC7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90250" y="363633"/>
            <a:ext cx="8032200" cy="2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FF0000"/>
                </a:solidFill>
                <a:highlight>
                  <a:srgbClr val="E4F2F8"/>
                </a:highlight>
                <a:latin typeface="Amatic SC"/>
                <a:ea typeface="Amatic SC"/>
                <a:cs typeface="Amatic SC"/>
                <a:sym typeface="Amatic SC"/>
              </a:rPr>
              <a:t>Teoria dos sistemas em projetos e gestão</a:t>
            </a:r>
            <a:r>
              <a:rPr lang="en" sz="6000" b="1" i="0" u="none" strike="noStrike" cap="none">
                <a:solidFill>
                  <a:srgbClr val="666666"/>
                </a:solidFill>
                <a:highlight>
                  <a:srgbClr val="E4F2F8"/>
                </a:highlight>
                <a:latin typeface="Amatic SC"/>
                <a:ea typeface="Amatic SC"/>
                <a:cs typeface="Amatic SC"/>
                <a:sym typeface="Amatic SC"/>
              </a:rPr>
              <a:t>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4294967295"/>
          </p:nvPr>
        </p:nvSpPr>
        <p:spPr>
          <a:xfrm>
            <a:off x="345725" y="2532000"/>
            <a:ext cx="8032200" cy="179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i="0" u="none" strike="noStrike" cap="none">
                <a:solidFill>
                  <a:srgbClr val="0000FF"/>
                </a:solidFill>
                <a:highlight>
                  <a:srgbClr val="E4F2F8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A engenharia e o pensamento sócio-técnico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4355976" y="4101075"/>
            <a:ext cx="4536504" cy="21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 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Bruno Seung Eun Choi			8990222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Juliana Takahashi			8988261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Leonardo Alvarenga Maciel Simoes 	8990431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Leonel Yugi Kimura 			5690365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Lucas Mitsuhiro Onda Teoi 		7600325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Nicholas Mamoru Haneda Goto		8989261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67543" y="5061180"/>
            <a:ext cx="3279899" cy="59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Aula 9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619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Missão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Ao pensar em sistema, ignora-se linhas tradicionais de divisão e volta-se para conceitos de “missão” ou “tarefas”</a:t>
            </a:r>
          </a:p>
          <a:p>
            <a:pPr marL="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-</a:t>
            </a: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“Missão Saúde” – departamento de trânsito, departamento de saúde</a:t>
            </a:r>
          </a:p>
          <a:p>
            <a:pPr marL="0" marR="0" lvl="0" indent="4572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>
                <a:latin typeface="Source Code Pro"/>
                <a:ea typeface="Source Code Pro"/>
                <a:cs typeface="Source Code Pro"/>
                <a:sym typeface="Source Code Pro"/>
              </a:rPr>
              <a:t>-</a:t>
            </a: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“Missão educação”- departamento de comunicacao, departamento de cultura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640"/>
              </a:spcBef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Mas esta visão por missão é muito difícil de ser realizado. Ex: Caso dos cegos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Componentes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Questões políticas e pessoais influenciam pessoas para fazê-las crerem que partes do sistema tem que ser o mais independente possíveis.</a:t>
            </a:r>
          </a:p>
          <a:p>
            <a:pPr marL="0" marR="0" lvl="0" indent="45720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Mas o cientista da administração discorda, pois ao analisar como missões, pode-se avaliar o valor de uma atividade para o sistema total.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Administração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Trata da criação de planos para o sistema, considerando finalidades, ambiente utilização de recursos e os componentes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 Adminstração determina a finalidade dos componentes, procede a alocação de recursos e controla o rendimento do sistema</a:t>
            </a:r>
          </a:p>
          <a:p>
            <a:pPr marL="0" marR="0" lvl="0" indent="0" algn="l" rtl="0">
              <a:lnSpc>
                <a:spcPct val="90000"/>
              </a:lnSpc>
              <a:spcBef>
                <a:spcPts val="592"/>
              </a:spcBef>
              <a:buNone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457200" algn="l" rtl="0">
              <a:lnSpc>
                <a:spcPct val="90000"/>
              </a:lnSpc>
              <a:spcBef>
                <a:spcPts val="592"/>
              </a:spcBef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 parte administrativa do sistema deve receber informação que diga quando o conceito do sistema é errôneo e incluir medidas que tenham em vista mudanças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Sistemas de Transportes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Trata da criação de planos para o sistema, considerando finalidades, ambiente utilização de recursos e os componentes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 Adminstração determina a finalidade dos componentes, procede a alocação de recursos e controla o rendimento do sistema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 parte administrativa do sistema deve receber informação que diga quando o conceito do sistema é errôneo e incluir medidas que tenham em vista mudanças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rgbClr val="222D3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Sistemas e seus subsistemas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 Sistema de Transportes considerado como um conjunto de subsistemas.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2.1. Transporte de cargas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2.1.1. Transporte Ferroviário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2.1.2. Transporte Aéreo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2.1.3. Transporte Rodoviário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2.2. Transporte de Pessoas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2.2.1. Público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2.2.2. Privado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b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Obs: Poderíamos supor outros subsistemas com outras divisões.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rgbClr val="222D3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Sistemas e seus subsistemas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Teoria dos Sistemas segundo Churchman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Objetivo Real (medidas do rendimento do sistema)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Ambiente do Sistema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Recursos do Sistema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Componentes do Sistema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Administração do Sistema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rgbClr val="222D3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Objetivo Real</a:t>
            </a:r>
            <a:br>
              <a:rPr lang="en" sz="4200" b="0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lang="en" sz="4200" b="1" i="0" u="none" strike="noStrike" cap="none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23528" y="1508787"/>
            <a:ext cx="8520599" cy="445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Considerando o Governo como tomador de decisão.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1.1. Regulamenta as normas e leis;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1.2. Formula licitações de transportes;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1.3. Averigua relatórios dos órgãos executores;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1.4. Não tem controle direto nas Operações.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 Objetivo Real:  </a:t>
            </a:r>
            <a:b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Ser aceito pela a maior quantidade de grupos possíveis;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Agradará a todos de maneira igualitária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br>
              <a:rPr lang="en" sz="16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endParaRPr lang="en" sz="1600" b="0" i="0" u="none" strike="noStrike" cap="none">
              <a:solidFill>
                <a:srgbClr val="222D3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Ambiente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Demanda, climas, etc.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Averiguar padrões que cada subsistema está inserido.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Inclusive poderíamos tomar algum cenário como modelo para cada subsistema.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Classificando o ambiente do sistema como uma constante padrão.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rgbClr val="222D3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Recursos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Disponibilidade de frota, Mão de Obra, Itinerários, Capacidade de Carga, Fluxo de Carga, etc.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Simular um modelo, baseando-se em dados passados.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rgbClr val="222D3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6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Sistemas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Grupo de cegos -&gt; Descrever o elefante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Cada indivíduo tem uma compreensão total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Autor ressalta o papel do narrador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“Ver a tolice das pessoas incapazes de ver o todo”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Componentes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Analisando um subsistema (nesse caso transporte público de pessoas) , temos os seguintes componentes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1.1. Companhias de transportes;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1.2. Sindicatos;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1.3. População. 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Administração</a:t>
            </a:r>
            <a:b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lang="en" sz="4800" b="1" i="0" u="none" strike="noStrike" cap="none">
              <a:solidFill>
                <a:srgbClr val="222D32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Governo através de normas e regulamentações deverá reajustar com o tempo os recursos, para chegar ao objetivo real.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rgbClr val="222D3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Exemplo Prático</a:t>
            </a:r>
            <a:br>
              <a:rPr lang="en" sz="4200" b="0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lang="en" sz="4200" b="1" i="0" u="none" strike="noStrike" cap="none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Implementação das faixas exclusivas para ônibus na cidade de São Paulo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- Será que culminou em um benefício para todas as partes envolvidas no sistema (Objetivo Real)?</a:t>
            </a: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A história do projeto sócio-técnico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rsiva"/>
              <a:buNone/>
            </a:pPr>
            <a:r>
              <a:rPr lang="en" sz="2400" b="1" i="0" u="none" strike="noStrike" cap="none">
                <a:solidFill>
                  <a:srgbClr val="000000"/>
                </a:solidFill>
                <a:latin typeface="Corsiva"/>
                <a:ea typeface="Corsiva"/>
                <a:cs typeface="Corsiva"/>
                <a:sym typeface="Corsiva"/>
              </a:rPr>
              <a:t>Origem → membros do Tavistock Institute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rsiva"/>
              <a:buNone/>
            </a:pPr>
            <a:r>
              <a:rPr lang="en" sz="2400" b="1" i="0" u="none" strike="noStrike" cap="none">
                <a:solidFill>
                  <a:srgbClr val="000000"/>
                </a:solidFill>
                <a:latin typeface="Corsiva"/>
                <a:ea typeface="Corsiva"/>
                <a:cs typeface="Corsiva"/>
                <a:sym typeface="Corsiva"/>
              </a:rPr>
              <a:t>Idéia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2400" b="1" i="0" u="none" strike="noStrike" cap="none">
                <a:solidFill>
                  <a:srgbClr val="000000"/>
                </a:solidFill>
                <a:latin typeface="Corsiva"/>
                <a:ea typeface="Corsiva"/>
                <a:cs typeface="Corsiva"/>
                <a:sym typeface="Corsiva"/>
              </a:rPr>
              <a:t>a) Aumentar o conhecimento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2400" b="1" i="0" u="none" strike="noStrike" cap="none">
                <a:solidFill>
                  <a:srgbClr val="000000"/>
                </a:solidFill>
                <a:latin typeface="Corsiva"/>
                <a:ea typeface="Corsiva"/>
                <a:cs typeface="Corsiva"/>
                <a:sym typeface="Corsiva"/>
              </a:rPr>
              <a:t>b) melhorar as condições de trabalho consideradas não satisfatórias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2400" b="1" i="0" u="none" strike="noStrike" cap="none">
              <a:solidFill>
                <a:srgbClr val="000000"/>
              </a:solidFill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476325" y="5171451"/>
            <a:ext cx="8191338" cy="46047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00"/>
                </a:solidFill>
                <a:latin typeface="Arial"/>
              </a:rPr>
              <a:t>Essa é a base do método sócio-técnico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Os fundamentos da Escola Sócio-Técnica</a:t>
            </a:r>
            <a:b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lang="en" sz="48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lang="en" sz="4800" b="1" i="0" u="none" strike="noStrike" cap="none">
              <a:solidFill>
                <a:srgbClr val="222D32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Dois subsistemas: social e técnico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Os dois subsistemas devem ser considerados particularmente e em suas relações e otimizados conjuntamente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Buscar a consecução de um objetivo final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Não é um experimento social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b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“Uma dada organização de trabalho (…) depende de nossas premissas sobre os indivíduos e todos os nossos objetivos (…)”</a:t>
            </a: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Mas como isso funciona?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AutoNum type="arabicParenR"/>
            </a:pPr>
            <a:r>
              <a:rPr lang="en" sz="2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 tecnologia não é fator decisivo não implementação de novos trabalhos</a:t>
            </a:r>
          </a:p>
          <a:p>
            <a:pPr marL="457200" marR="0" lvl="0" indent="-3937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AutoNum type="arabicParenR"/>
            </a:pPr>
            <a:r>
              <a:rPr lang="en" sz="26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Deve-se também se preocupar em implementar um ambiente satisfatório no ambiente de trabalho e de alta qualidade.</a:t>
            </a: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E como A metodologia socio-tecnica é aplicada?</a:t>
            </a:r>
          </a:p>
        </p:txBody>
      </p:sp>
      <p:sp>
        <p:nvSpPr>
          <p:cNvPr id="285" name="Shape 285"/>
          <p:cNvSpPr/>
          <p:nvPr/>
        </p:nvSpPr>
        <p:spPr>
          <a:xfrm>
            <a:off x="546050" y="2076200"/>
            <a:ext cx="581400" cy="422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1373950" y="1958800"/>
            <a:ext cx="6982800" cy="116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D32"/>
              </a:buClr>
              <a:buSzPct val="25000"/>
              <a:buFont typeface="Source Code Pro"/>
              <a:buNone/>
            </a:pPr>
            <a:r>
              <a:rPr lang="en" sz="2100" b="1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Democratização nas tomadas das decisões</a:t>
            </a:r>
          </a:p>
        </p:txBody>
      </p:sp>
      <p:sp>
        <p:nvSpPr>
          <p:cNvPr id="287" name="Shape 287"/>
          <p:cNvSpPr/>
          <p:nvPr/>
        </p:nvSpPr>
        <p:spPr>
          <a:xfrm rot="5400000">
            <a:off x="4591775" y="2728049"/>
            <a:ext cx="775199" cy="317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Shape 288"/>
          <p:cNvSpPr txBox="1"/>
          <p:nvPr/>
        </p:nvSpPr>
        <p:spPr>
          <a:xfrm>
            <a:off x="1747600" y="3192300"/>
            <a:ext cx="6235500" cy="17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D32"/>
              </a:buClr>
              <a:buSzPct val="25000"/>
              <a:buFont typeface="Source Code Pro"/>
              <a:buNone/>
            </a:pPr>
            <a:r>
              <a:rPr lang="en" sz="2000" b="1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Funcionários tomam as decisões para a melhor qualidade do trabalho</a:t>
            </a:r>
          </a:p>
        </p:txBody>
      </p:sp>
      <p:sp>
        <p:nvSpPr>
          <p:cNvPr id="289" name="Shape 289"/>
          <p:cNvSpPr/>
          <p:nvPr/>
        </p:nvSpPr>
        <p:spPr>
          <a:xfrm>
            <a:off x="476112" y="5060042"/>
            <a:ext cx="8191768" cy="85554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lt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222D32"/>
                </a:solidFill>
                <a:latin typeface="Arial"/>
              </a:rPr>
              <a:t>Contraponto ao Taylorismo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Anos 60 aos...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311700" y="1391766"/>
            <a:ext cx="8520599" cy="445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Os pioneiros na utilização da abordagem sócio-técnica foram os países escandinavos: Noruega, Suécia e Dinamarca. Nesses países a ênfase estava na democratização das tomadas de decisões.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74E13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Vários grupos se interessaram nesses experimentos por diferentes razões.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74E13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Engenheiros e desenvolvedores de tecnologias estavam interessados no desenvolvimento de sistemas de produção mais “amigáveis”.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74E13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rgbClr val="222D3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...Anos 70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C1130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4C113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Ergonomistas, interessados na interação homem-máquina, queriam também entender a abordagem sócio-técnica.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C1130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4C113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Mas principalmente, industrialistas estavam tendo problemas na contratação de novos funcionários e preocupados com a possível perda dos funcionários já contratados.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C1130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rgbClr val="4C113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No entanto, com as mudanças no mercado de trabalho, houve uma queda de popularidade da abordagem.</a:t>
            </a:r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Anos 80...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D32"/>
              </a:buClr>
              <a:buSzPct val="100000"/>
              <a:buFont typeface="Source Code Pro"/>
              <a:buChar char="●"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As indústrias estavam sob pressão para diminuir custos, e a abordagem sócio-técnica era cada vez mais considerada cara e arriscada.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22D32"/>
              </a:buClr>
              <a:buSzPct val="100000"/>
              <a:buFont typeface="Source Code Pro"/>
              <a:buChar char="●"/>
            </a:pPr>
            <a:r>
              <a:rPr lang="en" sz="1800" b="0" i="0" u="none" strike="noStrike" cap="none">
                <a:solidFill>
                  <a:srgbClr val="222D3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Com a chegada da recessão, a falta de mão-de-obra deixou de existir, e a indústria não mais precisou se preocupar em atrair novos funcionários ou manter os já contratados.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6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Sistema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Sistema é o conjunto de partes coordenadas para realizar um conjunto de finalidades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Ex: Animal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Objetivo do cientista da administração é anunciar em detalhes aquilo que é o sistema total, o ambiente em que vive, qual a sua finalidade e como é mantida pelas atividades das partes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Anos 90: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As empresas reconheceram a necessidade de mudança,mas optaram por modelos que não levavam em consideração as necessidades dos funcionários. No entanto, algumas empresas nos EUA, Europa e Austrália continuaram usando projetos sócio-técnicos, adaptando-os as mudanças nas condições econômicas e sociais.</a:t>
            </a: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Atualmente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2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Atualmente a teoria sócio-técnica continua atraindo interesse de pesquisadores. Na Holanda, por exemplo uma abordagem chamada de teoria sócio-técnica moderna está sendo desenvolvida. A Suécia também vem utilizando o conceito nos ambientes empresariais.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2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No entanto, apesar de algumas iniciativas na Holanda e na Escandinávia, poucas empresas têm se interessado na utilização da abordagem sócio-técnica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Os grupos semi-autônomos</a:t>
            </a:r>
            <a:b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lang="en" sz="4800" b="1" i="0" u="none" strike="noStrike" cap="none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323528" y="1508787"/>
            <a:ext cx="8520599" cy="445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Foco do estudo: organização dos sistemas produtivos no âmbito dos indivíduos e suas atividades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Forma específica de arranjo do trabalho privilegiada: semi-autônomos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Por quê?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Manutenção do mesmo grupo por longos períodos de tempo dificulta aumento da produtividade e a adaptação a mudanças ambientais e tecnológicas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Captar essas forças e não lutar contra elas.</a:t>
            </a:r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O Sistema Sócio-Técnico</a:t>
            </a:r>
            <a:b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lang="en" sz="4800" b="1" i="0" u="none" strike="noStrike" cap="none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Um trabalho diferenciado dos tradicionais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Intelectualidade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Criatividade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Aprendizado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Reconhecimento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Performance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Auto-regulação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Participação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O Sistema Sócio-Técnico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2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Implementação pertence aos que trabalham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Metodologias genéricas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Apoio da cúpula da organização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Mudança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Inclusão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6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Mínimo essencial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Resultados</a:t>
            </a:r>
            <a:br>
              <a:rPr lang="en" sz="4200" b="0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br>
              <a:rPr lang="en"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lang="en" sz="4200" b="1" i="0" u="none" strike="noStrike" cap="none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Esfera organizacional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Aumentos de produtividade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Redução de absenteísmo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Mais autonomia → Mais produtividade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br>
              <a:rPr lang="en"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</a:br>
            <a:endParaRPr lang="en"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8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Resultados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Esfera humana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Melhora do sentimento de impotência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Propósito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Iniciativa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Criatividade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Responsabilidade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Autonomia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Redução da jornada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4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Resultados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8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Esfera social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Extrapolar os limites da fábrica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Aumento de organizações similares à Escola Sócio-Técnica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r>
              <a:rPr lang="en" sz="14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Quebra de fronteiras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Code Pro"/>
              <a:buNone/>
            </a:pPr>
            <a:endParaRPr sz="1800" b="0" i="0" u="none" strike="noStrike" cap="none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311700" y="2564903"/>
            <a:ext cx="8520599" cy="3840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115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  <a:t>Obrigado!</a:t>
            </a:r>
            <a:br>
              <a:rPr lang="en" sz="4400" b="1" i="0" u="none" strike="noStrike" cap="none">
                <a:solidFill>
                  <a:srgbClr val="222D32"/>
                </a:solidFill>
                <a:latin typeface="Amatic SC"/>
                <a:ea typeface="Amatic SC"/>
                <a:cs typeface="Amatic SC"/>
                <a:sym typeface="Amatic SC"/>
              </a:rPr>
            </a:br>
            <a:endParaRPr lang="en" sz="4400" b="1" i="0" u="none" strike="noStrike" cap="none">
              <a:solidFill>
                <a:srgbClr val="222D32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599" cy="106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matic SC"/>
              <a:buNone/>
            </a:pPr>
            <a:r>
              <a:rPr lang="en" sz="54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Considerações basicas sobre o sistema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14350" lvl="0" indent="-514350" rtl="0">
              <a:spcBef>
                <a:spcPts val="0"/>
              </a:spcBef>
              <a:buClr>
                <a:schemeClr val="dk2"/>
              </a:buClr>
              <a:buSzPct val="100000"/>
              <a:buFont typeface="Source Code Pro"/>
            </a:pPr>
            <a:r>
              <a:rPr lang="en"/>
              <a:t>Os objetivos totais do sistema; medidas de rendimento;</a:t>
            </a:r>
          </a:p>
          <a:p>
            <a:pPr marL="514350" lvl="0" indent="-514350" rtl="0">
              <a:spcBef>
                <a:spcPts val="1600"/>
              </a:spcBef>
              <a:buClr>
                <a:schemeClr val="dk2"/>
              </a:buClr>
              <a:buSzPct val="100000"/>
              <a:buFont typeface="Source Code Pro"/>
            </a:pPr>
            <a:r>
              <a:rPr lang="en"/>
              <a:t>O ambiente do sistema;</a:t>
            </a:r>
          </a:p>
          <a:p>
            <a:pPr marL="514350" lvl="0" indent="-514350" rtl="0">
              <a:spcBef>
                <a:spcPts val="1600"/>
              </a:spcBef>
              <a:buClr>
                <a:schemeClr val="dk2"/>
              </a:buClr>
              <a:buSzPct val="100000"/>
              <a:buFont typeface="Source Code Pro"/>
            </a:pPr>
            <a:r>
              <a:rPr lang="en"/>
              <a:t>Os recursos do sistema;</a:t>
            </a:r>
          </a:p>
          <a:p>
            <a:pPr marL="514350" lvl="0" indent="-514350" rtl="0">
              <a:spcBef>
                <a:spcPts val="1600"/>
              </a:spcBef>
              <a:buClr>
                <a:schemeClr val="dk2"/>
              </a:buClr>
              <a:buSzPct val="100000"/>
              <a:buFont typeface="Source Code Pro"/>
            </a:pPr>
            <a:r>
              <a:rPr lang="en"/>
              <a:t>Os componentes do sistema, suas atividades finalidades e rendimento;</a:t>
            </a:r>
          </a:p>
          <a:p>
            <a:pPr marL="514350" lvl="0" indent="-514350" rtl="0">
              <a:spcBef>
                <a:spcPts val="1600"/>
              </a:spcBef>
              <a:buClr>
                <a:schemeClr val="dk2"/>
              </a:buClr>
              <a:buSzPct val="100000"/>
              <a:buFont typeface="Source Code Pro"/>
            </a:pPr>
            <a:r>
              <a:rPr lang="en"/>
              <a:t>A administração do Sistema</a:t>
            </a:r>
          </a:p>
          <a:p>
            <a:pPr marL="0" lvl="0" indent="0" rtl="0">
              <a:spcBef>
                <a:spcPts val="1600"/>
              </a:spcBef>
              <a:buClr>
                <a:schemeClr val="dk2"/>
              </a:buClr>
              <a:buSzPct val="25000"/>
              <a:buFont typeface="Source Code Pro"/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Objetivos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5242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Muitos erros podem ser cometidos de forem ignorados os </a:t>
            </a:r>
            <a:r>
              <a:rPr lang="en" sz="1800" b="1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verdadeiros</a:t>
            </a: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objetivos.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O teste do objetivo é determinar de o sistema sacrificará conscientemente outras finalidades a fim de atingir tal objetivo.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Nao é facil determinar objetivos reais, pois em muitos casos esses objetivos não são satisfatórios para outras pessoas.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Medidas de rendimento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Fim é tornar claro o vago enunciado de objetivos para algumas medidas precisas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77777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Ex: estudantes</a:t>
            </a:r>
          </a:p>
          <a:p>
            <a:pPr marL="457200" marR="0" lvl="0" indent="0" algn="l" rtl="0">
              <a:spcBef>
                <a:spcPts val="560"/>
              </a:spcBef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Sua finalidade declarada é aprender , a medida real é a nota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367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Ambiente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Definição bruta: algo que “fora” do sistema</a:t>
            </a:r>
          </a:p>
          <a:p>
            <a:pPr marL="4572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ource Code Pro"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Duvida-se que o lado externo é algo pertencente ao ambiente</a:t>
            </a:r>
          </a:p>
          <a:p>
            <a: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Ex: As pessoas e o celular, uma fábrica</a:t>
            </a:r>
          </a:p>
          <a:p>
            <a: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457200" marR="0" lvl="1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 Ambiente é alguma coisa que está for a do controle do sistema mas é algo que determina parte do seu funcionamento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Recursos do sistema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É um meio do sistema realizar suas tarefas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77777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0" algn="l" rtl="0">
              <a:spcBef>
                <a:spcPts val="640"/>
              </a:spcBef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“As verdadeiras lições que devem ser aprendidas são as lições das oportunidades perdidas, as possibilidades que nunca foram realizadas porque os recursos foram utilizados em outro lugar”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54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Componentes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Realizam ações específicas no sistema</a:t>
            </a: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4572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Certas divisões em empresas não correspondem à componentes reais do Sistema</a:t>
            </a:r>
          </a:p>
          <a:p>
            <a:pPr marL="0" marR="0" lvl="0" indent="457200" algn="l" rtl="0">
              <a:spcBef>
                <a:spcPts val="640"/>
              </a:spcBef>
              <a:spcAft>
                <a:spcPts val="0"/>
              </a:spcAft>
              <a:buNone/>
            </a:pP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marR="0" lvl="0" indent="4572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Ex: “produção” e “marketing”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1367</Words>
  <Application>Microsoft Office PowerPoint</Application>
  <PresentationFormat>On-screen Show (4:3)</PresentationFormat>
  <Paragraphs>196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Source Code Pro</vt:lpstr>
      <vt:lpstr>Calibri</vt:lpstr>
      <vt:lpstr>Courier New</vt:lpstr>
      <vt:lpstr>Amatic SC</vt:lpstr>
      <vt:lpstr>Arial</vt:lpstr>
      <vt:lpstr>Corsiva</vt:lpstr>
      <vt:lpstr>beach-day</vt:lpstr>
      <vt:lpstr>Office Theme</vt:lpstr>
      <vt:lpstr>Teoria dos sistemas em projetos e gestão </vt:lpstr>
      <vt:lpstr>Sistemas</vt:lpstr>
      <vt:lpstr>Sistema</vt:lpstr>
      <vt:lpstr>Considerações basicas sobre o sistema</vt:lpstr>
      <vt:lpstr>Objetivos</vt:lpstr>
      <vt:lpstr>Medidas de rendimento</vt:lpstr>
      <vt:lpstr>Ambiente</vt:lpstr>
      <vt:lpstr>Recursos do sistema</vt:lpstr>
      <vt:lpstr>Componentes</vt:lpstr>
      <vt:lpstr>Missão</vt:lpstr>
      <vt:lpstr>Componentes</vt:lpstr>
      <vt:lpstr>Administração</vt:lpstr>
      <vt:lpstr>Sistemas de Transportes</vt:lpstr>
      <vt:lpstr>Sistemas e seus subsistemas</vt:lpstr>
      <vt:lpstr>Sistemas e seus subsistemas</vt:lpstr>
      <vt:lpstr>Teoria dos Sistemas segundo Churchman</vt:lpstr>
      <vt:lpstr>Objetivo Real  </vt:lpstr>
      <vt:lpstr>Ambiente</vt:lpstr>
      <vt:lpstr>Recursos</vt:lpstr>
      <vt:lpstr>Componentes</vt:lpstr>
      <vt:lpstr>Administração  </vt:lpstr>
      <vt:lpstr>Exemplo Prático  </vt:lpstr>
      <vt:lpstr>A história do projeto sócio-técnico</vt:lpstr>
      <vt:lpstr>Os fundamentos da Escola Sócio-Técnica  </vt:lpstr>
      <vt:lpstr>Mas como isso funciona?</vt:lpstr>
      <vt:lpstr>E como A metodologia socio-tecnica é aplicada?</vt:lpstr>
      <vt:lpstr>Anos 60 aos...</vt:lpstr>
      <vt:lpstr>...Anos 70</vt:lpstr>
      <vt:lpstr>Anos 80...</vt:lpstr>
      <vt:lpstr>Anos 90:</vt:lpstr>
      <vt:lpstr>Atualmente</vt:lpstr>
      <vt:lpstr>Os grupos semi-autônomos  </vt:lpstr>
      <vt:lpstr>O Sistema Sócio-Técnico  </vt:lpstr>
      <vt:lpstr>O Sistema Sócio-Técnico</vt:lpstr>
      <vt:lpstr>Resultados  </vt:lpstr>
      <vt:lpstr>Resultados</vt:lpstr>
      <vt:lpstr>Resultados</vt:lpstr>
      <vt:lpstr>Obrigado!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dos sistemas em projetos e gestão </dc:title>
  <dc:creator>Ruri Giannini</dc:creator>
  <cp:lastModifiedBy>Ruri Giannini</cp:lastModifiedBy>
  <cp:revision>1</cp:revision>
  <dcterms:modified xsi:type="dcterms:W3CDTF">2016-05-18T10:33:48Z</dcterms:modified>
</cp:coreProperties>
</file>