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1" r:id="rId3"/>
    <p:sldId id="310" r:id="rId4"/>
    <p:sldId id="313" r:id="rId5"/>
    <p:sldId id="292" r:id="rId6"/>
    <p:sldId id="295" r:id="rId7"/>
    <p:sldId id="296" r:id="rId8"/>
    <p:sldId id="314" r:id="rId9"/>
    <p:sldId id="297" r:id="rId10"/>
    <p:sldId id="298" r:id="rId11"/>
    <p:sldId id="299" r:id="rId12"/>
    <p:sldId id="312" r:id="rId13"/>
    <p:sldId id="293" r:id="rId14"/>
    <p:sldId id="300" r:id="rId15"/>
    <p:sldId id="315" r:id="rId16"/>
    <p:sldId id="301" r:id="rId17"/>
    <p:sldId id="316" r:id="rId18"/>
    <p:sldId id="302" r:id="rId19"/>
    <p:sldId id="303" r:id="rId20"/>
    <p:sldId id="311" r:id="rId21"/>
    <p:sldId id="294" r:id="rId22"/>
    <p:sldId id="305" r:id="rId23"/>
    <p:sldId id="306" r:id="rId24"/>
    <p:sldId id="307" r:id="rId25"/>
    <p:sldId id="308" r:id="rId26"/>
    <p:sldId id="309" r:id="rId2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BE3A2-E862-47A9-AAED-0124B7B31AAE}" type="datetimeFigureOut">
              <a:rPr lang="pt-BR" smtClean="0"/>
              <a:t>07/04/2020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AF28F-B9BF-4B03-95EC-C276C4E684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1785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BE3A2-E862-47A9-AAED-0124B7B31AAE}" type="datetimeFigureOut">
              <a:rPr lang="pt-BR" smtClean="0"/>
              <a:t>07/04/2020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AF28F-B9BF-4B03-95EC-C276C4E684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6141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BE3A2-E862-47A9-AAED-0124B7B31AAE}" type="datetimeFigureOut">
              <a:rPr lang="pt-BR" smtClean="0"/>
              <a:t>07/04/2020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AF28F-B9BF-4B03-95EC-C276C4E684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0553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BE3A2-E862-47A9-AAED-0124B7B31AAE}" type="datetimeFigureOut">
              <a:rPr lang="pt-BR" smtClean="0"/>
              <a:t>07/04/2020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AF28F-B9BF-4B03-95EC-C276C4E684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567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BE3A2-E862-47A9-AAED-0124B7B31AAE}" type="datetimeFigureOut">
              <a:rPr lang="pt-BR" smtClean="0"/>
              <a:t>07/04/2020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AF28F-B9BF-4B03-95EC-C276C4E684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1440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BE3A2-E862-47A9-AAED-0124B7B31AAE}" type="datetimeFigureOut">
              <a:rPr lang="pt-BR" smtClean="0"/>
              <a:t>07/04/2020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AF28F-B9BF-4B03-95EC-C276C4E684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1589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BE3A2-E862-47A9-AAED-0124B7B31AAE}" type="datetimeFigureOut">
              <a:rPr lang="pt-BR" smtClean="0"/>
              <a:t>07/04/2020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AF28F-B9BF-4B03-95EC-C276C4E684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5382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BE3A2-E862-47A9-AAED-0124B7B31AAE}" type="datetimeFigureOut">
              <a:rPr lang="pt-BR" smtClean="0"/>
              <a:t>07/04/2020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AF28F-B9BF-4B03-95EC-C276C4E684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7972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BE3A2-E862-47A9-AAED-0124B7B31AAE}" type="datetimeFigureOut">
              <a:rPr lang="pt-BR" smtClean="0"/>
              <a:t>07/04/2020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AF28F-B9BF-4B03-95EC-C276C4E684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7750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BE3A2-E862-47A9-AAED-0124B7B31AAE}" type="datetimeFigureOut">
              <a:rPr lang="pt-BR" smtClean="0"/>
              <a:t>07/04/2020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AF28F-B9BF-4B03-95EC-C276C4E684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0467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BE3A2-E862-47A9-AAED-0124B7B31AAE}" type="datetimeFigureOut">
              <a:rPr lang="pt-BR" smtClean="0"/>
              <a:t>07/04/2020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AF28F-B9BF-4B03-95EC-C276C4E684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3027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BE3A2-E862-47A9-AAED-0124B7B31AAE}" type="datetimeFigureOut">
              <a:rPr lang="pt-BR" smtClean="0"/>
              <a:t>07/04/2020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AF28F-B9BF-4B03-95EC-C276C4E684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7431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Gestão por competências</a:t>
            </a:r>
          </a:p>
        </p:txBody>
      </p:sp>
    </p:spTree>
    <p:extLst>
      <p:ext uri="{BB962C8B-B14F-4D97-AF65-F5344CB8AC3E}">
        <p14:creationId xmlns:p14="http://schemas.microsoft.com/office/powerpoint/2010/main" val="36824918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2411708"/>
              </p:ext>
            </p:extLst>
          </p:nvPr>
        </p:nvGraphicFramePr>
        <p:xfrm>
          <a:off x="746975" y="1690688"/>
          <a:ext cx="10606824" cy="39019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5608">
                  <a:extLst>
                    <a:ext uri="{9D8B030D-6E8A-4147-A177-3AD203B41FA5}">
                      <a16:colId xmlns:a16="http://schemas.microsoft.com/office/drawing/2014/main" val="2242266617"/>
                    </a:ext>
                  </a:extLst>
                </a:gridCol>
                <a:gridCol w="3535608">
                  <a:extLst>
                    <a:ext uri="{9D8B030D-6E8A-4147-A177-3AD203B41FA5}">
                      <a16:colId xmlns:a16="http://schemas.microsoft.com/office/drawing/2014/main" val="1673319242"/>
                    </a:ext>
                  </a:extLst>
                </a:gridCol>
                <a:gridCol w="3535608">
                  <a:extLst>
                    <a:ext uri="{9D8B030D-6E8A-4147-A177-3AD203B41FA5}">
                      <a16:colId xmlns:a16="http://schemas.microsoft.com/office/drawing/2014/main" val="1829555924"/>
                    </a:ext>
                  </a:extLst>
                </a:gridCol>
              </a:tblGrid>
              <a:tr h="547705">
                <a:tc>
                  <a:txBody>
                    <a:bodyPr/>
                    <a:lstStyle/>
                    <a:p>
                      <a:r>
                        <a:rPr lang="pt-BR" sz="2200" dirty="0"/>
                        <a:t>Processo</a:t>
                      </a:r>
                      <a:r>
                        <a:rPr lang="pt-BR" sz="2200" baseline="0" dirty="0"/>
                        <a:t> de escolha</a:t>
                      </a:r>
                      <a:endParaRPr lang="pt-B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200" dirty="0"/>
                        <a:t>Abordagem tradicional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200" dirty="0"/>
                        <a:t>Abordagem por competência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822102"/>
                  </a:ext>
                </a:extLst>
              </a:tr>
              <a:tr h="547705">
                <a:tc>
                  <a:txBody>
                    <a:bodyPr/>
                    <a:lstStyle/>
                    <a:p>
                      <a:r>
                        <a:rPr lang="pt-BR" sz="2200" dirty="0"/>
                        <a:t>Contrato psicológico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200" dirty="0"/>
                        <a:t>Contrat</a:t>
                      </a:r>
                      <a:r>
                        <a:rPr lang="pt-BR" sz="2200" baseline="0" dirty="0"/>
                        <a:t>o construído visando determinada posição na empresa </a:t>
                      </a:r>
                      <a:endParaRPr lang="pt-B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200" dirty="0"/>
                        <a:t>Contrato construído visando uma carreira</a:t>
                      </a:r>
                      <a:r>
                        <a:rPr lang="pt-BR" sz="2200" baseline="0" dirty="0"/>
                        <a:t> ou trajetória profissional na empresa</a:t>
                      </a:r>
                      <a:endParaRPr lang="pt-BR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0788083"/>
                  </a:ext>
                </a:extLst>
              </a:tr>
              <a:tr h="945354">
                <a:tc>
                  <a:txBody>
                    <a:bodyPr/>
                    <a:lstStyle/>
                    <a:p>
                      <a:r>
                        <a:rPr lang="pt-BR" sz="2200" dirty="0"/>
                        <a:t>Compromisso da organização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200" dirty="0"/>
                        <a:t>Manter o cargo para o qual a pessoa está sendo captada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200" dirty="0"/>
                        <a:t>Desenvolver a pessoa para determinada trajetória dentro da empresa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7070711"/>
                  </a:ext>
                </a:extLst>
              </a:tr>
              <a:tr h="945354">
                <a:tc>
                  <a:txBody>
                    <a:bodyPr/>
                    <a:lstStyle/>
                    <a:p>
                      <a:r>
                        <a:rPr lang="pt-BR" sz="2200" dirty="0"/>
                        <a:t>Internalização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200" dirty="0"/>
                        <a:t>Adequação ao cargo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200" dirty="0"/>
                        <a:t>Adequação</a:t>
                      </a:r>
                      <a:r>
                        <a:rPr lang="pt-BR" sz="2200" baseline="0" dirty="0"/>
                        <a:t> a uma trajetória</a:t>
                      </a:r>
                      <a:endParaRPr lang="pt-BR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212699"/>
                  </a:ext>
                </a:extLst>
              </a:tr>
            </a:tbl>
          </a:graphicData>
        </a:graphic>
      </p:graphicFrame>
      <p:sp>
        <p:nvSpPr>
          <p:cNvPr id="6" name="Título 1">
            <a:extLst>
              <a:ext uri="{FF2B5EF4-FFF2-40B4-BE49-F238E27FC236}">
                <a16:creationId xmlns:a16="http://schemas.microsoft.com/office/drawing/2014/main" id="{9A78BCC3-1AA2-4E70-A820-2EC13D18C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12518" cy="1325563"/>
          </a:xfrm>
        </p:spPr>
        <p:txBody>
          <a:bodyPr>
            <a:normAutofit/>
          </a:bodyPr>
          <a:lstStyle/>
          <a:p>
            <a:r>
              <a:rPr lang="pt-BR" sz="3600" dirty="0"/>
              <a:t>Diferentes abordagens para a captação de pessoas</a:t>
            </a:r>
          </a:p>
        </p:txBody>
      </p:sp>
    </p:spTree>
    <p:extLst>
      <p:ext uri="{BB962C8B-B14F-4D97-AF65-F5344CB8AC3E}">
        <p14:creationId xmlns:p14="http://schemas.microsoft.com/office/powerpoint/2010/main" val="10883774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061879" cy="1325563"/>
          </a:xfrm>
        </p:spPr>
        <p:txBody>
          <a:bodyPr/>
          <a:lstStyle/>
          <a:p>
            <a:r>
              <a:rPr lang="pt-BR" dirty="0"/>
              <a:t>Processos de Movimentação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41231" y="1828800"/>
            <a:ext cx="10515600" cy="52674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O foco na trajetória é o aspecto mais importante da diferença da abordagem tradicional e a abordagem por competência na movimentação de pessoas.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A recolocação é o movimento mais característico da modernidade da gestão de pessoas.</a:t>
            </a:r>
          </a:p>
          <a:p>
            <a:pPr marL="0" indent="0">
              <a:buNone/>
            </a:pPr>
            <a:r>
              <a:rPr lang="pt-BR" dirty="0"/>
              <a:t>Maior mobilidade no mercado, longevidade profissional, encurtamento das carreiras.</a:t>
            </a:r>
          </a:p>
          <a:p>
            <a:pPr marL="0" indent="0">
              <a:buNone/>
            </a:pPr>
            <a:r>
              <a:rPr lang="pt-BR" dirty="0"/>
              <a:t>A rotatividade das pessoas torna-se cada vez mais complexa e custosa.</a:t>
            </a:r>
          </a:p>
        </p:txBody>
      </p:sp>
    </p:spTree>
    <p:extLst>
      <p:ext uri="{BB962C8B-B14F-4D97-AF65-F5344CB8AC3E}">
        <p14:creationId xmlns:p14="http://schemas.microsoft.com/office/powerpoint/2010/main" val="27537712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02617" y="2224922"/>
            <a:ext cx="4804475" cy="2741216"/>
          </a:xfrm>
          <a:solidFill>
            <a:schemeClr val="accent1"/>
          </a:solidFill>
        </p:spPr>
        <p:txBody>
          <a:bodyPr/>
          <a:lstStyle/>
          <a:p>
            <a:pPr algn="ctr"/>
            <a:r>
              <a:rPr lang="pt-BR" b="1" dirty="0"/>
              <a:t>DESENVOLVIMENTO</a:t>
            </a:r>
          </a:p>
        </p:txBody>
      </p:sp>
    </p:spTree>
    <p:extLst>
      <p:ext uri="{BB962C8B-B14F-4D97-AF65-F5344CB8AC3E}">
        <p14:creationId xmlns:p14="http://schemas.microsoft.com/office/powerpoint/2010/main" val="24035775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061879" cy="1325563"/>
          </a:xfrm>
        </p:spPr>
        <p:txBody>
          <a:bodyPr/>
          <a:lstStyle/>
          <a:p>
            <a:r>
              <a:rPr lang="pt-BR" dirty="0"/>
              <a:t>Processos de Gestão de Pessoas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41231" y="1828800"/>
            <a:ext cx="10515600" cy="52674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Processo desenvolvimento</a:t>
            </a:r>
          </a:p>
          <a:p>
            <a:pPr marL="0" indent="0">
              <a:buNone/>
            </a:pPr>
            <a:r>
              <a:rPr lang="pt-BR" dirty="0"/>
              <a:t>Práticas:</a:t>
            </a:r>
          </a:p>
          <a:p>
            <a:pPr marL="0" indent="0">
              <a:buNone/>
            </a:pPr>
            <a:r>
              <a:rPr lang="pt-BR" dirty="0"/>
              <a:t>Capacitação</a:t>
            </a:r>
          </a:p>
          <a:p>
            <a:pPr marL="0" indent="0">
              <a:buNone/>
            </a:pPr>
            <a:r>
              <a:rPr lang="pt-BR" dirty="0"/>
              <a:t>Carreira</a:t>
            </a:r>
          </a:p>
          <a:p>
            <a:pPr marL="0" indent="0">
              <a:buNone/>
            </a:pPr>
            <a:r>
              <a:rPr lang="pt-BR" dirty="0"/>
              <a:t>Desempenho</a:t>
            </a:r>
          </a:p>
        </p:txBody>
      </p:sp>
    </p:spTree>
    <p:extLst>
      <p:ext uri="{BB962C8B-B14F-4D97-AF65-F5344CB8AC3E}">
        <p14:creationId xmlns:p14="http://schemas.microsoft.com/office/powerpoint/2010/main" val="32946061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061879" cy="1325563"/>
          </a:xfrm>
        </p:spPr>
        <p:txBody>
          <a:bodyPr/>
          <a:lstStyle/>
          <a:p>
            <a:r>
              <a:rPr lang="pt-BR" dirty="0"/>
              <a:t>Processos de Desenvolvimento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628900"/>
            <a:ext cx="10515600" cy="16002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dirty="0"/>
              <a:t>Objetivam estimular e criar condições para o desenvolvimento das pessoas e organizações.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771135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061879" cy="1325563"/>
          </a:xfrm>
        </p:spPr>
        <p:txBody>
          <a:bodyPr>
            <a:normAutofit/>
          </a:bodyPr>
          <a:lstStyle/>
          <a:p>
            <a:r>
              <a:rPr lang="pt-BR" sz="3700" dirty="0"/>
              <a:t>Pontos que reforçam o uso da abordagem por competências no desenvolvimento das pessoas</a:t>
            </a:r>
            <a:r>
              <a:rPr lang="pt-BR" dirty="0"/>
              <a:t>: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41231" y="1828800"/>
            <a:ext cx="10515600" cy="52674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1 – Para dar direção e foco ao desenvolvimento é preciso agregar os conceitos de competência e carreira – como capacidade para assumir atribuições em níveis crescentes do complexidade.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2 – Possibilidade de atrelar os conceitos de competência, complexidade e espaço ocupacional a ideia de trajetória de carreira.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3 – Possibilidade de criar as bases para conciliação de expectativas entre as pessoas e as organizações (pessoa não é olhada pelo cargo e, sim, pela trajetória).</a:t>
            </a:r>
          </a:p>
          <a:p>
            <a:pPr marL="0" indent="0">
              <a:buNone/>
            </a:pPr>
            <a:r>
              <a:rPr lang="pt-B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12285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1" y="1225416"/>
            <a:ext cx="10515600" cy="526745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4 – Possibilidade de construir um sistema de gestão do desenvolvimento com os seguintes desdobramentos: 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- Análise da pessoa a partir da sua individualidade</a:t>
            </a:r>
          </a:p>
          <a:p>
            <a:pPr marL="0" indent="0">
              <a:buNone/>
            </a:pPr>
            <a:r>
              <a:rPr lang="pt-BR" dirty="0"/>
              <a:t>- Análise das deficiências pessoais</a:t>
            </a:r>
          </a:p>
          <a:p>
            <a:pPr marL="0" indent="0">
              <a:buNone/>
            </a:pPr>
            <a:r>
              <a:rPr lang="pt-BR" dirty="0"/>
              <a:t>- Análise da efetividade das ações de desenvolvimento</a:t>
            </a:r>
          </a:p>
          <a:p>
            <a:pPr marL="0" indent="0">
              <a:buNone/>
            </a:pPr>
            <a:r>
              <a:rPr lang="pt-BR" dirty="0"/>
              <a:t>- Adequação das ações de desenvolvimento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28078DBF-653A-481A-A0BF-B70DDEF68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061879" cy="1325563"/>
          </a:xfrm>
        </p:spPr>
        <p:txBody>
          <a:bodyPr>
            <a:normAutofit/>
          </a:bodyPr>
          <a:lstStyle/>
          <a:p>
            <a:r>
              <a:rPr lang="pt-BR" sz="3700" dirty="0"/>
              <a:t>Pontos que reforçam o uso da abordagem por competências no desenvolvimento das pessoas</a:t>
            </a:r>
            <a:r>
              <a:rPr lang="pt-BR" dirty="0"/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24639996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1" y="1225416"/>
            <a:ext cx="10515600" cy="526745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5 – Processo sucessório. 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6 – Orientação dada as ações de desenvolvimento. </a:t>
            </a:r>
          </a:p>
          <a:p>
            <a:r>
              <a:rPr lang="pt-BR" dirty="0"/>
              <a:t>Ações de desenvolvimento formais: cursos, ciclos de palestras, seminários</a:t>
            </a:r>
          </a:p>
          <a:p>
            <a:r>
              <a:rPr lang="pt-BR" dirty="0"/>
              <a:t>Ações de desenvolvimento não formais: coordenação ou participação em projetos interdepartamentais ou interinstitucionais, trabalhos filantrópicos, visitas, estágios, </a:t>
            </a:r>
            <a:r>
              <a:rPr lang="pt-BR" dirty="0" err="1"/>
              <a:t>etc</a:t>
            </a: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28078DBF-653A-481A-A0BF-B70DDEF68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061879" cy="1325563"/>
          </a:xfrm>
        </p:spPr>
        <p:txBody>
          <a:bodyPr>
            <a:normAutofit/>
          </a:bodyPr>
          <a:lstStyle/>
          <a:p>
            <a:r>
              <a:rPr lang="pt-BR" sz="3700" dirty="0"/>
              <a:t>Pontos que reforçam o uso da abordagem por competências no desenvolvimento das pessoas</a:t>
            </a:r>
            <a:r>
              <a:rPr lang="pt-BR" dirty="0"/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25973013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061879" cy="1325563"/>
          </a:xfrm>
        </p:spPr>
        <p:txBody>
          <a:bodyPr/>
          <a:lstStyle/>
          <a:p>
            <a:r>
              <a:rPr lang="pt-BR" dirty="0"/>
              <a:t>Processos de Desenvolvimento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90481" y="2640168"/>
            <a:ext cx="7816403" cy="1815922"/>
          </a:xfrm>
          <a:ln w="38100"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dirty="0"/>
              <a:t>É aceitável e justo a empresa preparar pessoas</a:t>
            </a:r>
          </a:p>
          <a:p>
            <a:pPr marL="0" indent="0" algn="ctr">
              <a:buNone/>
            </a:pPr>
            <a:r>
              <a:rPr lang="pt-BR" dirty="0"/>
              <a:t> para o mercado, isto é, entregar para </a:t>
            </a:r>
          </a:p>
          <a:p>
            <a:pPr marL="0" indent="0" algn="ctr">
              <a:buNone/>
            </a:pPr>
            <a:r>
              <a:rPr lang="pt-BR" dirty="0"/>
              <a:t>concorrentes pessoas preparadas por ela?</a:t>
            </a:r>
          </a:p>
        </p:txBody>
      </p:sp>
    </p:spTree>
    <p:extLst>
      <p:ext uri="{BB962C8B-B14F-4D97-AF65-F5344CB8AC3E}">
        <p14:creationId xmlns:p14="http://schemas.microsoft.com/office/powerpoint/2010/main" val="25128548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41231" y="1828801"/>
            <a:ext cx="10515600" cy="27432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500" dirty="0"/>
              <a:t>A empresa que está continuamente investindo no desenvolvimento das pessoas está também em contínuo processo de desenvolvimento e tem melhores condições de se adaptar às exigências do ambiente em que se insere.</a:t>
            </a:r>
          </a:p>
        </p:txBody>
      </p:sp>
    </p:spTree>
    <p:extLst>
      <p:ext uri="{BB962C8B-B14F-4D97-AF65-F5344CB8AC3E}">
        <p14:creationId xmlns:p14="http://schemas.microsoft.com/office/powerpoint/2010/main" val="1311624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Cap. 4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Proposta de um modelo de gestão de pessoas estratégico e integrado</a:t>
            </a:r>
          </a:p>
        </p:txBody>
      </p:sp>
    </p:spTree>
    <p:extLst>
      <p:ext uri="{BB962C8B-B14F-4D97-AF65-F5344CB8AC3E}">
        <p14:creationId xmlns:p14="http://schemas.microsoft.com/office/powerpoint/2010/main" val="18846796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02617" y="2224922"/>
            <a:ext cx="4804475" cy="2741216"/>
          </a:xfrm>
          <a:solidFill>
            <a:schemeClr val="accent1"/>
          </a:solidFill>
        </p:spPr>
        <p:txBody>
          <a:bodyPr/>
          <a:lstStyle/>
          <a:p>
            <a:pPr algn="ctr"/>
            <a:r>
              <a:rPr lang="pt-BR" b="1" dirty="0"/>
              <a:t>VALORIZAÇÃO</a:t>
            </a:r>
          </a:p>
        </p:txBody>
      </p:sp>
    </p:spTree>
    <p:extLst>
      <p:ext uri="{BB962C8B-B14F-4D97-AF65-F5344CB8AC3E}">
        <p14:creationId xmlns:p14="http://schemas.microsoft.com/office/powerpoint/2010/main" val="3721946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061879" cy="1325563"/>
          </a:xfrm>
        </p:spPr>
        <p:txBody>
          <a:bodyPr/>
          <a:lstStyle/>
          <a:p>
            <a:r>
              <a:rPr lang="pt-BR" dirty="0"/>
              <a:t>Processos de Gestão de Pessoas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41231" y="1828800"/>
            <a:ext cx="10515600" cy="52674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Processo valorização</a:t>
            </a:r>
          </a:p>
          <a:p>
            <a:pPr marL="0" indent="0">
              <a:buNone/>
            </a:pPr>
            <a:r>
              <a:rPr lang="pt-BR" dirty="0"/>
              <a:t>Práticas:</a:t>
            </a:r>
          </a:p>
          <a:p>
            <a:pPr marL="0" indent="0">
              <a:buNone/>
            </a:pPr>
            <a:r>
              <a:rPr lang="pt-BR" dirty="0"/>
              <a:t>Remuneração</a:t>
            </a:r>
          </a:p>
          <a:p>
            <a:pPr marL="0" indent="0">
              <a:buNone/>
            </a:pPr>
            <a:r>
              <a:rPr lang="pt-BR" dirty="0"/>
              <a:t>Premiação</a:t>
            </a:r>
          </a:p>
          <a:p>
            <a:pPr marL="0" indent="0">
              <a:buNone/>
            </a:pPr>
            <a:r>
              <a:rPr lang="pt-BR" dirty="0"/>
              <a:t>Serviços e facilidades</a:t>
            </a:r>
          </a:p>
        </p:txBody>
      </p:sp>
    </p:spTree>
    <p:extLst>
      <p:ext uri="{BB962C8B-B14F-4D97-AF65-F5344CB8AC3E}">
        <p14:creationId xmlns:p14="http://schemas.microsoft.com/office/powerpoint/2010/main" val="5227820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061879" cy="1325563"/>
          </a:xfrm>
        </p:spPr>
        <p:txBody>
          <a:bodyPr/>
          <a:lstStyle/>
          <a:p>
            <a:r>
              <a:rPr lang="pt-BR" dirty="0"/>
              <a:t>Processos de Valorização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41231" y="1828800"/>
            <a:ext cx="10515600" cy="52674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Processo medida pelas recompensas recebidas como contrapartida pelo seu trabalho na organização.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Recompensas: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/>
              <a:t>Econômicas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/>
              <a:t>Crescimento pessoal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/>
              <a:t>Segurança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/>
              <a:t>Projeção social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/>
              <a:t>Reconhecimento formal (elogio, carta, um prêmio)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650146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061879" cy="1325563"/>
          </a:xfrm>
        </p:spPr>
        <p:txBody>
          <a:bodyPr/>
          <a:lstStyle/>
          <a:p>
            <a:r>
              <a:rPr lang="pt-BR" dirty="0"/>
              <a:t>Processos de Valorização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41231" y="1828800"/>
            <a:ext cx="10515600" cy="52674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Os critérios de valorização devem ser coerentes entre si e consistentes no tempo, caso contrário corre-se o risco de reconhecer duas pessoas de formas diferentes ou em intensidades diferentes por contribuições semelhantes.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Aumento de remuneração (salário maior, diferenciação de benefícios, acesso a programas de capacitação, linhas de subsídio para formação profissional ou pessoal)</a:t>
            </a:r>
          </a:p>
        </p:txBody>
      </p:sp>
    </p:spTree>
    <p:extLst>
      <p:ext uri="{BB962C8B-B14F-4D97-AF65-F5344CB8AC3E}">
        <p14:creationId xmlns:p14="http://schemas.microsoft.com/office/powerpoint/2010/main" val="13439813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061879" cy="1325563"/>
          </a:xfrm>
        </p:spPr>
        <p:txBody>
          <a:bodyPr/>
          <a:lstStyle/>
          <a:p>
            <a:r>
              <a:rPr lang="pt-BR" dirty="0"/>
              <a:t>Processos de Valorização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41231" y="1828800"/>
            <a:ext cx="10515600" cy="526745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dirty="0"/>
              <a:t>Estabelecer critérios de equidade:</a:t>
            </a:r>
          </a:p>
          <a:p>
            <a:pPr marL="0" indent="0">
              <a:buNone/>
            </a:pPr>
            <a:endParaRPr lang="pt-BR" dirty="0"/>
          </a:p>
          <a:p>
            <a:pPr>
              <a:buFont typeface="Wingdings" panose="05000000000000000000" pitchFamily="2" charset="2"/>
              <a:buChar char="ü"/>
            </a:pPr>
            <a:r>
              <a:rPr lang="pt-BR" dirty="0"/>
              <a:t>Traduzir a contribuição de cada pessoa para a organização;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/>
              <a:t>Aceitos por todos como justos e adequados;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/>
              <a:t>Mensuráveis pela organização e pela própria pessoa;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/>
              <a:t>Coerentes e consistentes no tempo;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/>
              <a:t>Simples e transparentes para que todas as pessoas possam compreendê-los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dirty="0"/>
          </a:p>
          <a:p>
            <a:pPr marL="0" indent="0">
              <a:buNone/>
            </a:pPr>
            <a:r>
              <a:rPr lang="pt-BR" dirty="0"/>
              <a:t>No Brasil são poucas empresas que utilizam a abordagem baseada em competências para trabalhar a questão da valorização.</a:t>
            </a:r>
          </a:p>
        </p:txBody>
      </p:sp>
    </p:spTree>
    <p:extLst>
      <p:ext uri="{BB962C8B-B14F-4D97-AF65-F5344CB8AC3E}">
        <p14:creationId xmlns:p14="http://schemas.microsoft.com/office/powerpoint/2010/main" val="4576264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061879" cy="1325563"/>
          </a:xfrm>
        </p:spPr>
        <p:txBody>
          <a:bodyPr/>
          <a:lstStyle/>
          <a:p>
            <a:r>
              <a:rPr lang="pt-BR" dirty="0"/>
              <a:t>Definição de faixas salariais com base em competência e complexidade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41231" y="1828800"/>
            <a:ext cx="10515600" cy="52674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Na medida em que a pessoa se desenvolve aumenta a sua agregação de valor e passa a valer mais para a empresa e para o mercado.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Complexidade das entregas esperadas da pessoa. Mesmo que as entregas mudem ao longo do tempo, o que importa é o grau da sua complexidade. O grau é estável no tempo e pode ser transformado em uma base métrica sólida</a:t>
            </a:r>
          </a:p>
        </p:txBody>
      </p:sp>
    </p:spTree>
    <p:extLst>
      <p:ext uri="{BB962C8B-B14F-4D97-AF65-F5344CB8AC3E}">
        <p14:creationId xmlns:p14="http://schemas.microsoft.com/office/powerpoint/2010/main" val="42693506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061879" cy="1325563"/>
          </a:xfrm>
        </p:spPr>
        <p:txBody>
          <a:bodyPr/>
          <a:lstStyle/>
          <a:p>
            <a:r>
              <a:rPr lang="pt-BR" dirty="0"/>
              <a:t>Definição de faixas salariais com base em competência e complexidade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41231" y="1828800"/>
            <a:ext cx="10515600" cy="52674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Passos:</a:t>
            </a:r>
          </a:p>
          <a:p>
            <a:r>
              <a:rPr lang="pt-BR" dirty="0"/>
              <a:t>Estabelecer os principais eixos de carreira da empresa e definir as competências a serem entregues em cada eixo</a:t>
            </a:r>
          </a:p>
          <a:p>
            <a:r>
              <a:rPr lang="pt-BR" dirty="0"/>
              <a:t>Estabelecer os degraus de complexidade de cada competência dentro do mesmo eixo de carreira. Os graus de complexidade correspondem aos níveis de agregação de valor da pessoa para a empresa e a diferentes patamares salariais</a:t>
            </a:r>
          </a:p>
          <a:p>
            <a:r>
              <a:rPr lang="pt-BR" dirty="0"/>
              <a:t>Construção de faixas salariais para cada degrau de complexidade</a:t>
            </a:r>
          </a:p>
          <a:p>
            <a:r>
              <a:rPr lang="pt-BR" dirty="0"/>
              <a:t>Enquadramento das pessoas nos diferentes graus de complexidade</a:t>
            </a:r>
          </a:p>
        </p:txBody>
      </p:sp>
    </p:spTree>
    <p:extLst>
      <p:ext uri="{BB962C8B-B14F-4D97-AF65-F5344CB8AC3E}">
        <p14:creationId xmlns:p14="http://schemas.microsoft.com/office/powerpoint/2010/main" val="2096833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773238"/>
            <a:ext cx="9144000" cy="3124226"/>
          </a:xfrm>
        </p:spPr>
        <p:txBody>
          <a:bodyPr>
            <a:noAutofit/>
          </a:bodyPr>
          <a:lstStyle/>
          <a:p>
            <a:pPr algn="l"/>
            <a:r>
              <a:rPr lang="pt-BR" sz="2500" dirty="0"/>
              <a:t>Classificação dos processos em relação aos seus objetivos e parâmetro:</a:t>
            </a:r>
          </a:p>
          <a:p>
            <a:pPr algn="l"/>
            <a:endParaRPr lang="pt-BR" sz="250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pt-BR" sz="2500" dirty="0"/>
              <a:t>Movimentação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pt-BR" sz="2500" dirty="0"/>
              <a:t>Desenvolvimento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pt-BR" sz="2500" dirty="0"/>
              <a:t>Valorização</a:t>
            </a:r>
          </a:p>
        </p:txBody>
      </p:sp>
    </p:spTree>
    <p:extLst>
      <p:ext uri="{BB962C8B-B14F-4D97-AF65-F5344CB8AC3E}">
        <p14:creationId xmlns:p14="http://schemas.microsoft.com/office/powerpoint/2010/main" val="2762332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02617" y="2224922"/>
            <a:ext cx="4804475" cy="2741216"/>
          </a:xfrm>
          <a:solidFill>
            <a:schemeClr val="accent1"/>
          </a:solidFill>
        </p:spPr>
        <p:txBody>
          <a:bodyPr/>
          <a:lstStyle/>
          <a:p>
            <a:pPr algn="ctr"/>
            <a:r>
              <a:rPr lang="pt-BR" b="1" dirty="0"/>
              <a:t>MOVIMENTAÇÃO</a:t>
            </a:r>
          </a:p>
        </p:txBody>
      </p:sp>
    </p:spTree>
    <p:extLst>
      <p:ext uri="{BB962C8B-B14F-4D97-AF65-F5344CB8AC3E}">
        <p14:creationId xmlns:p14="http://schemas.microsoft.com/office/powerpoint/2010/main" val="3076272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061879" cy="1325563"/>
          </a:xfrm>
        </p:spPr>
        <p:txBody>
          <a:bodyPr/>
          <a:lstStyle/>
          <a:p>
            <a:r>
              <a:rPr lang="pt-BR" dirty="0"/>
              <a:t>Processos de Gestão de Pessoas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41231" y="1828800"/>
            <a:ext cx="10515600" cy="52674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/>
              <a:t>Processo movimentação</a:t>
            </a:r>
          </a:p>
          <a:p>
            <a:pPr marL="0" indent="0">
              <a:buNone/>
            </a:pPr>
            <a:r>
              <a:rPr lang="pt-BR" dirty="0"/>
              <a:t>Práticas:</a:t>
            </a:r>
          </a:p>
          <a:p>
            <a:pPr marL="0" indent="0">
              <a:buNone/>
            </a:pPr>
            <a:r>
              <a:rPr lang="pt-BR" b="1" dirty="0"/>
              <a:t>Captação </a:t>
            </a:r>
          </a:p>
          <a:p>
            <a:pPr marL="0" indent="0">
              <a:buNone/>
            </a:pPr>
            <a:r>
              <a:rPr lang="pt-BR" dirty="0"/>
              <a:t>Internalização</a:t>
            </a:r>
          </a:p>
          <a:p>
            <a:pPr marL="0" indent="0">
              <a:buNone/>
            </a:pPr>
            <a:r>
              <a:rPr lang="pt-BR" dirty="0"/>
              <a:t>Transferência</a:t>
            </a:r>
          </a:p>
          <a:p>
            <a:pPr marL="0" indent="0">
              <a:buNone/>
            </a:pPr>
            <a:r>
              <a:rPr lang="pt-BR" dirty="0"/>
              <a:t>Promoção</a:t>
            </a:r>
          </a:p>
          <a:p>
            <a:pPr marL="0" indent="0">
              <a:buNone/>
            </a:pPr>
            <a:r>
              <a:rPr lang="pt-BR" dirty="0"/>
              <a:t>Expatriação</a:t>
            </a:r>
          </a:p>
          <a:p>
            <a:pPr marL="0" indent="0">
              <a:buNone/>
            </a:pPr>
            <a:r>
              <a:rPr lang="pt-BR" dirty="0"/>
              <a:t>Recolocação</a:t>
            </a:r>
          </a:p>
        </p:txBody>
      </p:sp>
    </p:spTree>
    <p:extLst>
      <p:ext uri="{BB962C8B-B14F-4D97-AF65-F5344CB8AC3E}">
        <p14:creationId xmlns:p14="http://schemas.microsoft.com/office/powerpoint/2010/main" val="1521665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061879" cy="1325563"/>
          </a:xfrm>
        </p:spPr>
        <p:txBody>
          <a:bodyPr/>
          <a:lstStyle/>
          <a:p>
            <a:r>
              <a:rPr lang="pt-BR" dirty="0"/>
              <a:t>Processos de Movimentação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1" y="1584107"/>
            <a:ext cx="10515600" cy="52674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Trata o movimento físico da pessoa na empresa ou no mercado de trabalho: mudança de trabalho, posição profissional, empresa, mercado ou vínculo empregatício.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Decisões da empresa: Planejamento das pessoas, atração, socialização, alocação, realocação, reposicionamento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Decisões pessoais: inserção no mercado de trabalho, melhor oportunidade de trabalho, localização geográfica do trabalho, retirada do mercado de trabalho.</a:t>
            </a:r>
          </a:p>
        </p:txBody>
      </p:sp>
    </p:spTree>
    <p:extLst>
      <p:ext uri="{BB962C8B-B14F-4D97-AF65-F5344CB8AC3E}">
        <p14:creationId xmlns:p14="http://schemas.microsoft.com/office/powerpoint/2010/main" val="747345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061879" cy="1325563"/>
          </a:xfrm>
        </p:spPr>
        <p:txBody>
          <a:bodyPr/>
          <a:lstStyle/>
          <a:p>
            <a:r>
              <a:rPr lang="pt-BR" dirty="0"/>
              <a:t>Processos de Movimentação: captação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41231" y="1828800"/>
            <a:ext cx="10515600" cy="52674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Práticas:</a:t>
            </a:r>
          </a:p>
          <a:p>
            <a:pPr marL="0" indent="0">
              <a:buNone/>
            </a:pPr>
            <a:r>
              <a:rPr lang="pt-BR" dirty="0"/>
              <a:t>Captação: toda e qualquer atividade para encontrar e estabelecer uma relação de trabalho com pessoas capazes de atender às suas necessidades presentes e futuras.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19593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061879" cy="1325563"/>
          </a:xfrm>
        </p:spPr>
        <p:txBody>
          <a:bodyPr/>
          <a:lstStyle/>
          <a:p>
            <a:r>
              <a:rPr lang="pt-BR" dirty="0"/>
              <a:t>Processos de Movimentação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41231" y="1828800"/>
            <a:ext cx="10515600" cy="52674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A captação adequada exige a concretização dos seguintes aspectos: perfil profissional, perfil comportamental esperado, entregas desejadas da pessoa, condições de trabalho, condições de desenvolvimento profissional, condições contratuais.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A definição prévia permite conduzir a captação com objetividade:</a:t>
            </a:r>
          </a:p>
          <a:p>
            <a:pPr marL="0" indent="0">
              <a:buNone/>
            </a:pPr>
            <a:r>
              <a:rPr lang="pt-BR" dirty="0"/>
              <a:t>1º aspectos a ser analisado: conjunto de entregas.</a:t>
            </a:r>
          </a:p>
          <a:p>
            <a:pPr marL="0" indent="0">
              <a:buNone/>
            </a:pPr>
            <a:r>
              <a:rPr lang="pt-BR" dirty="0"/>
              <a:t>2º aspecto a ser analisado: estabelecimento do perfil da pessoa.</a:t>
            </a:r>
          </a:p>
          <a:p>
            <a:pPr marL="0" indent="0">
              <a:buNone/>
            </a:pPr>
            <a:r>
              <a:rPr lang="pt-BR" dirty="0"/>
              <a:t>3º aspecto a ser analisado: fonte e forma de capacitação.</a:t>
            </a:r>
          </a:p>
        </p:txBody>
      </p:sp>
    </p:spTree>
    <p:extLst>
      <p:ext uri="{BB962C8B-B14F-4D97-AF65-F5344CB8AC3E}">
        <p14:creationId xmlns:p14="http://schemas.microsoft.com/office/powerpoint/2010/main" val="4059804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812518" cy="1325563"/>
          </a:xfrm>
        </p:spPr>
        <p:txBody>
          <a:bodyPr>
            <a:normAutofit/>
          </a:bodyPr>
          <a:lstStyle/>
          <a:p>
            <a:r>
              <a:rPr lang="pt-BR" sz="3600" dirty="0"/>
              <a:t>Diferentes abordagens para a captação de pessoas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5017608"/>
              </p:ext>
            </p:extLst>
          </p:nvPr>
        </p:nvGraphicFramePr>
        <p:xfrm>
          <a:off x="746975" y="1690688"/>
          <a:ext cx="10606824" cy="47652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5608">
                  <a:extLst>
                    <a:ext uri="{9D8B030D-6E8A-4147-A177-3AD203B41FA5}">
                      <a16:colId xmlns:a16="http://schemas.microsoft.com/office/drawing/2014/main" val="2242266617"/>
                    </a:ext>
                  </a:extLst>
                </a:gridCol>
                <a:gridCol w="3535608">
                  <a:extLst>
                    <a:ext uri="{9D8B030D-6E8A-4147-A177-3AD203B41FA5}">
                      <a16:colId xmlns:a16="http://schemas.microsoft.com/office/drawing/2014/main" val="1673319242"/>
                    </a:ext>
                  </a:extLst>
                </a:gridCol>
                <a:gridCol w="3535608">
                  <a:extLst>
                    <a:ext uri="{9D8B030D-6E8A-4147-A177-3AD203B41FA5}">
                      <a16:colId xmlns:a16="http://schemas.microsoft.com/office/drawing/2014/main" val="1829555924"/>
                    </a:ext>
                  </a:extLst>
                </a:gridCol>
              </a:tblGrid>
              <a:tr h="547705">
                <a:tc>
                  <a:txBody>
                    <a:bodyPr/>
                    <a:lstStyle/>
                    <a:p>
                      <a:r>
                        <a:rPr lang="pt-BR" sz="2200" dirty="0"/>
                        <a:t>Aspectos analisados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200" dirty="0"/>
                        <a:t>Abordagem tradicional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200" dirty="0"/>
                        <a:t>Abordagem por competência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822102"/>
                  </a:ext>
                </a:extLst>
              </a:tr>
              <a:tr h="547705">
                <a:tc>
                  <a:txBody>
                    <a:bodyPr/>
                    <a:lstStyle/>
                    <a:p>
                      <a:r>
                        <a:rPr lang="pt-BR" sz="2200" dirty="0"/>
                        <a:t>Horizonte profissional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200" dirty="0"/>
                        <a:t>Cargo a ser ocupado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200" dirty="0"/>
                        <a:t>Carreira da pessoa</a:t>
                      </a:r>
                      <a:r>
                        <a:rPr lang="pt-BR" sz="2200" baseline="0" dirty="0"/>
                        <a:t> na empresa</a:t>
                      </a:r>
                      <a:endParaRPr lang="pt-BR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0788083"/>
                  </a:ext>
                </a:extLst>
              </a:tr>
              <a:tr h="945354">
                <a:tc>
                  <a:txBody>
                    <a:bodyPr/>
                    <a:lstStyle/>
                    <a:p>
                      <a:r>
                        <a:rPr lang="pt-BR" sz="2200" dirty="0"/>
                        <a:t>Perfil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200" dirty="0"/>
                        <a:t>Para um cargo específico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200" dirty="0"/>
                        <a:t>Para atender as demandas presentes e futuras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7070711"/>
                  </a:ext>
                </a:extLst>
              </a:tr>
              <a:tr h="945354">
                <a:tc>
                  <a:txBody>
                    <a:bodyPr/>
                    <a:lstStyle/>
                    <a:p>
                      <a:r>
                        <a:rPr lang="pt-BR" sz="2200" dirty="0"/>
                        <a:t>Processo de escolha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200" dirty="0"/>
                        <a:t>Observa</a:t>
                      </a:r>
                      <a:r>
                        <a:rPr lang="pt-BR" sz="2200" baseline="0" dirty="0"/>
                        <a:t> a adequação para o cargo</a:t>
                      </a:r>
                      <a:endParaRPr lang="pt-B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200" dirty="0"/>
                        <a:t>Observa a adequação para uma trajetória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212699"/>
                  </a:ext>
                </a:extLst>
              </a:tr>
              <a:tr h="1350506">
                <a:tc>
                  <a:txBody>
                    <a:bodyPr/>
                    <a:lstStyle/>
                    <a:p>
                      <a:r>
                        <a:rPr lang="pt-BR" sz="2200" dirty="0"/>
                        <a:t>Ferramentas de escolha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200" dirty="0"/>
                        <a:t>Testes de conhecimento, habilidades e atitudes necessárias para o cargo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200" dirty="0"/>
                        <a:t>Análise da trajetória profissional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26986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87252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766</TotalTime>
  <Words>1084</Words>
  <Application>Microsoft Office PowerPoint</Application>
  <PresentationFormat>Widescreen</PresentationFormat>
  <Paragraphs>149</Paragraphs>
  <Slides>26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Wingdings</vt:lpstr>
      <vt:lpstr>Tema do Office</vt:lpstr>
      <vt:lpstr>Gestão por competências</vt:lpstr>
      <vt:lpstr>Cap. 4</vt:lpstr>
      <vt:lpstr>Apresentação do PowerPoint</vt:lpstr>
      <vt:lpstr>MOVIMENTAÇÃO</vt:lpstr>
      <vt:lpstr>Processos de Gestão de Pessoas</vt:lpstr>
      <vt:lpstr>Processos de Movimentação</vt:lpstr>
      <vt:lpstr>Processos de Movimentação: captação</vt:lpstr>
      <vt:lpstr>Processos de Movimentação</vt:lpstr>
      <vt:lpstr>Diferentes abordagens para a captação de pessoas</vt:lpstr>
      <vt:lpstr>Diferentes abordagens para a captação de pessoas</vt:lpstr>
      <vt:lpstr>Processos de Movimentação</vt:lpstr>
      <vt:lpstr>DESENVOLVIMENTO</vt:lpstr>
      <vt:lpstr>Processos de Gestão de Pessoas</vt:lpstr>
      <vt:lpstr>Processos de Desenvolvimento</vt:lpstr>
      <vt:lpstr>Pontos que reforçam o uso da abordagem por competências no desenvolvimento das pessoas: </vt:lpstr>
      <vt:lpstr>Pontos que reforçam o uso da abordagem por competências no desenvolvimento das pessoas: </vt:lpstr>
      <vt:lpstr>Pontos que reforçam o uso da abordagem por competências no desenvolvimento das pessoas: </vt:lpstr>
      <vt:lpstr>Processos de Desenvolvimento</vt:lpstr>
      <vt:lpstr>Apresentação do PowerPoint</vt:lpstr>
      <vt:lpstr>VALORIZAÇÃO</vt:lpstr>
      <vt:lpstr>Processos de Gestão de Pessoas</vt:lpstr>
      <vt:lpstr>Processos de Valorização</vt:lpstr>
      <vt:lpstr>Processos de Valorização</vt:lpstr>
      <vt:lpstr>Processos de Valorização</vt:lpstr>
      <vt:lpstr>Definição de faixas salariais com base em competência e complexidade</vt:lpstr>
      <vt:lpstr>Definição de faixas salariais com base em competência e complexidade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Gestão por competências</dc:title>
  <dc:creator>Virginia</dc:creator>
  <cp:lastModifiedBy>Renata Cherém</cp:lastModifiedBy>
  <cp:revision>92</cp:revision>
  <dcterms:created xsi:type="dcterms:W3CDTF">2019-04-11T22:16:22Z</dcterms:created>
  <dcterms:modified xsi:type="dcterms:W3CDTF">2020-04-07T21:16:03Z</dcterms:modified>
</cp:coreProperties>
</file>