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2" r:id="rId8"/>
    <p:sldId id="268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bg2"/>
      </a:buClr>
      <a:buFont typeface="Monotype Sorts" pitchFamily="2" charset="2"/>
      <a:buChar char="§"/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2"/>
      </a:buClr>
      <a:buFont typeface="Monotype Sorts" pitchFamily="2" charset="2"/>
      <a:buChar char="§"/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2"/>
      </a:buClr>
      <a:buFont typeface="Monotype Sorts" pitchFamily="2" charset="2"/>
      <a:buChar char="§"/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2"/>
      </a:buClr>
      <a:buFont typeface="Monotype Sorts" pitchFamily="2" charset="2"/>
      <a:buChar char="§"/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2"/>
      </a:buClr>
      <a:buFont typeface="Monotype Sorts" pitchFamily="2" charset="2"/>
      <a:buChar char="§"/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 smtClean="0"/>
            </a:lvl1pPr>
          </a:lstStyle>
          <a:p>
            <a:pPr>
              <a:defRPr/>
            </a:pPr>
            <a:fld id="{8CCF4F55-FE5E-46FD-B69F-21EAD490A3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4D85720E-F5E1-4A4B-BAD4-ACC12C95FB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B17E-B04A-416B-B95D-B3E8BF69C6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CF2A-A7C1-4FE7-A3EB-CFF69789F2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3A0E-CBF9-4430-A7BA-65D34A04C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AAAC0-71B0-4E38-BD81-CE2DACAA10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59FF-5298-48A2-B597-1363D42E51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36B9-96AC-40C6-8CE4-A621FD5E3F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EF97E-C24A-4352-B356-997F3730B3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A3A3-CB43-43D1-A2A4-A6BCFE4C46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A7509-0BDB-4DC1-AAB4-C122E6643E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F2BD-D056-49A7-8500-34DCE02684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95659-96FC-40F7-9C01-48533D876F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49D7-46E8-4E94-923E-DEB79F10C6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FontTx/>
              <a:buNone/>
              <a:defRPr kumimoji="0" sz="1400" b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FontTx/>
              <a:buNone/>
              <a:defRPr kumimoji="0" sz="1400" b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kumimoji="0" sz="1400" b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387389E-710C-411B-A15F-79FC87E18B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pPr algn="ctr"/>
            <a:r>
              <a:rPr lang="pt-BR" sz="4800" b="1" smtClean="0">
                <a:solidFill>
                  <a:srgbClr val="010000"/>
                </a:solidFill>
              </a:rPr>
              <a:t>Os Materiais Curriculares e Outros Recursos Didáticos</a:t>
            </a:r>
            <a:endParaRPr lang="pt-BR" smtClean="0">
              <a:solidFill>
                <a:srgbClr val="01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/>
          <a:lstStyle/>
          <a:p>
            <a:r>
              <a:rPr lang="pt-BR" b="1" i="1" smtClean="0"/>
              <a:t>Prof. Dr. Manoel Oriosvaldo de Moura</a:t>
            </a:r>
          </a:p>
          <a:p>
            <a:r>
              <a:rPr lang="pt-BR" b="1" i="1" smtClean="0"/>
              <a:t>Universidade de São Paulo</a:t>
            </a:r>
            <a:endParaRPr lang="pt-BR" b="1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3600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2100" smtClean="0"/>
              <a:t>   </a:t>
            </a:r>
            <a:r>
              <a:rPr lang="pt-BR" sz="2100" b="1" smtClean="0">
                <a:solidFill>
                  <a:srgbClr val="FF0000"/>
                </a:solidFill>
              </a:rPr>
              <a:t>QUANDO UM MATERIAL TRANSFORMA-SE EM MATERIAL DIDÁTICO?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pt-BR" sz="21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100" b="1" smtClean="0"/>
              <a:t>   Precisam ser inseridos em ações de ensino e de aprendizagem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sz="2400" b="1" smtClean="0"/>
              <a:t>- Intencionalidade do professor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100" smtClean="0"/>
          </a:p>
          <a:p>
            <a:pPr>
              <a:lnSpc>
                <a:spcPct val="90000"/>
              </a:lnSpc>
              <a:buFontTx/>
              <a:buChar char="-"/>
            </a:pPr>
            <a:endParaRPr lang="pt-BR" sz="21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1900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1900" smtClean="0"/>
              <a:t>			</a:t>
            </a:r>
            <a:endParaRPr lang="pt-BR" sz="1100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188" y="2997200"/>
            <a:ext cx="7777162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/>
              <a:t>Necessidade de conhecer as possibilidades de ensino presentes nos materiais existentes: </a:t>
            </a:r>
          </a:p>
          <a:p>
            <a:r>
              <a:rPr lang="pt-BR" sz="2800"/>
              <a:t>	a) conteúdos/ conceitos </a:t>
            </a:r>
          </a:p>
          <a:p>
            <a:r>
              <a:rPr lang="pt-BR" sz="2800"/>
              <a:t>	b) ações de aprendizagem</a:t>
            </a:r>
          </a:p>
          <a:p>
            <a:endParaRPr lang="pt-BR" sz="2200"/>
          </a:p>
          <a:p>
            <a:endParaRPr lang="pt-BR" sz="2200"/>
          </a:p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pt-BR" sz="2600" smtClean="0"/>
              <a:t>      Definir os conceitos e alguns modos de ação que podem ser trabalhados com os seguintes materiais para que sejam materiais didáticos da matemática: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pt-BR" sz="2600" smtClean="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pt-BR" sz="2600" smtClean="0"/>
              <a:t>TANGRAM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pt-BR" sz="2600" smtClean="0"/>
              <a:t>CALCULADORA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pt-BR" sz="2600" smtClean="0"/>
              <a:t>ÁBACO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pt-BR" sz="2600" smtClean="0"/>
              <a:t>MATERIAL DOURADO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pt-BR" sz="2600" smtClean="0"/>
              <a:t>outros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pt-BR" sz="2600" smtClean="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333375"/>
            <a:ext cx="4319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u="sng"/>
              <a:t>TAREFA EM GRUPOS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295400"/>
          </a:xfrm>
        </p:spPr>
        <p:txBody>
          <a:bodyPr/>
          <a:lstStyle/>
          <a:p>
            <a:pPr algn="ctr"/>
            <a:r>
              <a:rPr lang="pt-BR" sz="3200" b="1" smtClean="0">
                <a:solidFill>
                  <a:schemeClr val="hlink"/>
                </a:solidFill>
              </a:rPr>
              <a:t>O PAPEL DOS MATERIAIS CURRICULARES</a:t>
            </a:r>
            <a:endParaRPr lang="pt-BR" smtClean="0"/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609600" y="1600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São instrumentos que proporcionam referências e critérios para tomar decisões em relação ao planejamento, intervenção e avaliação.</a:t>
            </a:r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533400" y="3657600"/>
            <a:ext cx="8001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Podemos classificá-los de acordo com:</a:t>
            </a:r>
          </a:p>
        </p:txBody>
      </p:sp>
      <p:sp>
        <p:nvSpPr>
          <p:cNvPr id="17415" name="Text Box 1031"/>
          <p:cNvSpPr txBox="1">
            <a:spLocks noChangeArrowheads="1"/>
          </p:cNvSpPr>
          <p:nvPr/>
        </p:nvSpPr>
        <p:spPr bwMode="auto">
          <a:xfrm>
            <a:off x="1066800" y="4114800"/>
            <a:ext cx="80772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o âmbito de intervenção;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a intencionalidade ou função;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os conteúdos e a maneira de organizá-los;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o suporte.</a:t>
            </a:r>
          </a:p>
          <a:p>
            <a:pPr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4" grpId="0" autoUpdateAnimBg="0"/>
      <p:bldP spid="174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1752600"/>
          </a:xfrm>
        </p:spPr>
        <p:txBody>
          <a:bodyPr/>
          <a:lstStyle/>
          <a:p>
            <a:pPr algn="ctr"/>
            <a:r>
              <a:rPr lang="pt-BR" sz="3200" b="1" smtClean="0">
                <a:solidFill>
                  <a:schemeClr val="hlink"/>
                </a:solidFill>
              </a:rPr>
              <a:t>OS MATERIAIS CURRICULARES NOS PROCESSOS DE ENSINO/APRENDIZAGEM</a:t>
            </a:r>
            <a:endParaRPr lang="pt-BR" sz="5400" b="1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72400" cy="609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pt-BR" b="1" smtClean="0">
                <a:solidFill>
                  <a:srgbClr val="336600"/>
                </a:solidFill>
              </a:rPr>
              <a:t>Críticas ao livro didático</a:t>
            </a:r>
            <a:endParaRPr lang="pt-BR" b="1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66800" y="27432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referentes ao conteúdo;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66800" y="3352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referentes ao tipo de metodologia que usa.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8458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pt-BR" sz="3000"/>
              <a:t>	A preocupação do professor não deve se concentrar em usar ou não livro, mas em usar vários tipos de materiais e em como usá-los.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  <p:bldP spid="6150" grpId="0" autoUpdateAnimBg="0"/>
      <p:bldP spid="6151" grpId="0" autoUpdateAnimBg="0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algn="ctr"/>
            <a:r>
              <a:rPr lang="pt-BR" sz="3200" b="1" smtClean="0">
                <a:solidFill>
                  <a:srgbClr val="336600"/>
                </a:solidFill>
              </a:rPr>
              <a:t>O uso dos materiais curriculares deve estar relacionado a tipologia dos conteúdos:</a:t>
            </a:r>
            <a:endParaRPr lang="pt-BR" b="1" smtClean="0">
              <a:solidFill>
                <a:srgbClr val="3366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"/>
            </a:pPr>
            <a:r>
              <a:rPr lang="pt-BR"/>
              <a:t>factuais;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62000" y="26670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referentes a conceitos e princípios;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62000" y="33528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procedimentais;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62000" y="39624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atitudinais.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5" grpId="0" autoUpdateAnimBg="0"/>
      <p:bldP spid="7176" grpId="0" autoUpdateAnimBg="0"/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ctr"/>
            <a:r>
              <a:rPr lang="pt-BR" sz="3200" b="1" smtClean="0">
                <a:solidFill>
                  <a:schemeClr val="hlink"/>
                </a:solidFill>
              </a:rPr>
              <a:t>REVISÃO CONFORME O SUPORTE DOS DIFERENTES MEIOS</a:t>
            </a:r>
            <a:endParaRPr lang="pt-BR" smtClean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	Cada meio oferece potencialidades específicas que devem ser ressaltadas: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70104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sz="3000"/>
              <a:t>suporte papel;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sz="3000"/>
              <a:t>projeção estática;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sz="3000"/>
              <a:t>imagem em movimento;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sz="3000"/>
              <a:t>suporte da informática;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sz="3000"/>
              <a:t>suporte multimídia.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51816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	O uso dos materiais está vinculado às concepções do professor.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0" grpId="0" autoUpdateAnimBg="0"/>
      <p:bldP spid="82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>
            <a:spLocks noChangeArrowheads="1"/>
          </p:cNvSpPr>
          <p:nvPr>
            <p:ph type="title"/>
          </p:nvPr>
        </p:nvSpPr>
        <p:spPr>
          <a:xfrm>
            <a:off x="762000" y="1371600"/>
            <a:ext cx="7772400" cy="3048000"/>
          </a:xfrm>
          <a:noFill/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2"/>
              </a:buClr>
              <a:buFont typeface="Monotype Sorts" pitchFamily="2" charset="2"/>
              <a:buNone/>
            </a:pPr>
            <a:r>
              <a:rPr lang="pt-BR" sz="3600" b="1" smtClean="0"/>
              <a:t>A escola e o professor só serão substituídos se os conteúdos de ensino forem reduzidos aos saberes exclusivamente informativos e às habilidades convencionais.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752600"/>
          </a:xfrm>
        </p:spPr>
        <p:txBody>
          <a:bodyPr/>
          <a:lstStyle/>
          <a:p>
            <a:pPr algn="ctr"/>
            <a:r>
              <a:rPr lang="pt-BR" sz="3200" b="1" smtClean="0">
                <a:solidFill>
                  <a:schemeClr val="hlink"/>
                </a:solidFill>
              </a:rPr>
              <a:t>REFERENCIAIS PARA ANÁLISE E SELEÇÃO DOS MATERIAIS CURRICULARES</a:t>
            </a:r>
            <a:endParaRPr lang="pt-BR" smtClean="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22860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1. Objetivos educativos.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62000" y="2895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2.Conteúdos trabalhados.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62000" y="35052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3. Seqüências de atividades.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62000" y="41910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4.Requisitos da aprendizagem significativa.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62000" y="54102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5.Adaptação ao conteúdo.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smtClean="0">
                <a:solidFill>
                  <a:schemeClr val="hlink"/>
                </a:solidFill>
              </a:rPr>
              <a:t>UMA PROPOSTA DE MATERIAIS CURRICULARES PARA A ESCOLA</a:t>
            </a:r>
            <a:endParaRPr lang="pt-BR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696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pt-BR"/>
              <a:t>	O papel dos materiais não pode ser menosprezado e exige um projeto global visando o seu uso mais adequado através 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62000" y="38862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da observação de seus critérios de sua elaboração;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5800" y="54864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da análise da função que cumprem.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smtClean="0"/>
              <a:t>O projeto global observará para cada área ou etapa:</a:t>
            </a:r>
            <a:endParaRPr lang="pt-BR" sz="3200" smtClean="0"/>
          </a:p>
        </p:txBody>
      </p:sp>
      <p:sp>
        <p:nvSpPr>
          <p:cNvPr id="21511" name="Text Box 1031"/>
          <p:cNvSpPr txBox="1">
            <a:spLocks noChangeArrowheads="1"/>
          </p:cNvSpPr>
          <p:nvPr/>
        </p:nvSpPr>
        <p:spPr bwMode="auto">
          <a:xfrm>
            <a:off x="533400" y="1981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guias didáticos do professor;</a:t>
            </a:r>
          </a:p>
        </p:txBody>
      </p:sp>
      <p:sp>
        <p:nvSpPr>
          <p:cNvPr id="21512" name="Text Box 1032"/>
          <p:cNvSpPr txBox="1">
            <a:spLocks noChangeArrowheads="1"/>
          </p:cNvSpPr>
          <p:nvPr/>
        </p:nvSpPr>
        <p:spPr bwMode="auto">
          <a:xfrm>
            <a:off x="533400" y="2667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materiais para busca de informações;</a:t>
            </a:r>
          </a:p>
        </p:txBody>
      </p:sp>
      <p:sp>
        <p:nvSpPr>
          <p:cNvPr id="21513" name="Text Box 1033"/>
          <p:cNvSpPr txBox="1">
            <a:spLocks noChangeArrowheads="1"/>
          </p:cNvSpPr>
          <p:nvPr/>
        </p:nvSpPr>
        <p:spPr bwMode="auto">
          <a:xfrm>
            <a:off x="533400" y="34290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materiais sequenciados e progressivos para o tratamento de conteúdos básicos procedimentais;</a:t>
            </a:r>
          </a:p>
        </p:txBody>
      </p:sp>
      <p:sp>
        <p:nvSpPr>
          <p:cNvPr id="21514" name="Text Box 1034"/>
          <p:cNvSpPr txBox="1">
            <a:spLocks noChangeArrowheads="1"/>
          </p:cNvSpPr>
          <p:nvPr/>
        </p:nvSpPr>
        <p:spPr bwMode="auto">
          <a:xfrm>
            <a:off x="533400" y="5334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/>
              <a:t>propostas de unidades didáticas.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  <p:bldP spid="21512" grpId="0" autoUpdateAnimBg="0"/>
      <p:bldP spid="21513" grpId="0" autoUpdateAnimBg="0"/>
      <p:bldP spid="21514" grpId="0" autoUpdateAnimBg="0"/>
    </p:bldLst>
  </p:timing>
</p:sld>
</file>

<file path=ppt/theme/theme1.xml><?xml version="1.0" encoding="utf-8"?>
<a:theme xmlns:a="http://schemas.openxmlformats.org/drawingml/2006/main" name="Sereno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08080"/>
      </a:accent2>
      <a:accent3>
        <a:srgbClr val="FFFFFF"/>
      </a:accent3>
      <a:accent4>
        <a:srgbClr val="000000"/>
      </a:accent4>
      <a:accent5>
        <a:srgbClr val="E2E2E2"/>
      </a:accent5>
      <a:accent6>
        <a:srgbClr val="737373"/>
      </a:accent6>
      <a:hlink>
        <a:srgbClr val="FF3300"/>
      </a:hlink>
      <a:folHlink>
        <a:srgbClr val="0066FF"/>
      </a:folHlink>
    </a:clrScheme>
    <a:fontScheme name="Sereno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§"/>
          <a:tabLst/>
          <a:defRPr kumimoji="1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§"/>
          <a:tabLst/>
          <a:defRPr kumimoji="1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Sereno.pot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o.pot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o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apresentação\SERENO.POT</Template>
  <TotalTime>397</TotalTime>
  <Words>329</Words>
  <Application>Microsoft Office PowerPoint</Application>
  <PresentationFormat>Apresentação na tela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Times New Roman</vt:lpstr>
      <vt:lpstr>Monotype Sorts</vt:lpstr>
      <vt:lpstr>Arial</vt:lpstr>
      <vt:lpstr>Wingdings</vt:lpstr>
      <vt:lpstr>Sereno</vt:lpstr>
      <vt:lpstr>Os Materiais Curriculares e Outros Recursos Didáticos</vt:lpstr>
      <vt:lpstr>O PAPEL DOS MATERIAIS CURRICULARES</vt:lpstr>
      <vt:lpstr>OS MATERIAIS CURRICULARES NOS PROCESSOS DE ENSINO/APRENDIZAGEM</vt:lpstr>
      <vt:lpstr>O uso dos materiais curriculares deve estar relacionado a tipologia dos conteúdos:</vt:lpstr>
      <vt:lpstr>REVISÃO CONFORME O SUPORTE DOS DIFERENTES MEIOS</vt:lpstr>
      <vt:lpstr>A escola e o professor só serão substituídos se os conteúdos de ensino forem reduzidos aos saberes exclusivamente informativos e às habilidades convencionais.</vt:lpstr>
      <vt:lpstr>REFERENCIAIS PARA ANÁLISE E SELEÇÃO DOS MATERIAIS CURRICULARES</vt:lpstr>
      <vt:lpstr>UMA PROPOSTA DE MATERIAIS CURRICULARES PARA A ESCOLA</vt:lpstr>
      <vt:lpstr>O projeto global observará para cada área ou etapa: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numeração decimal</dc:title>
  <dc:creator>Usuario</dc:creator>
  <cp:lastModifiedBy>Carla</cp:lastModifiedBy>
  <cp:revision>18</cp:revision>
  <dcterms:created xsi:type="dcterms:W3CDTF">2000-03-14T19:46:35Z</dcterms:created>
  <dcterms:modified xsi:type="dcterms:W3CDTF">2014-12-01T23:27:25Z</dcterms:modified>
</cp:coreProperties>
</file>