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9" r:id="rId4"/>
    <p:sldId id="286" r:id="rId5"/>
    <p:sldId id="260" r:id="rId6"/>
    <p:sldId id="261" r:id="rId7"/>
    <p:sldId id="262" r:id="rId8"/>
    <p:sldId id="309" r:id="rId9"/>
    <p:sldId id="308" r:id="rId10"/>
    <p:sldId id="263" r:id="rId11"/>
    <p:sldId id="264" r:id="rId12"/>
    <p:sldId id="265" r:id="rId13"/>
    <p:sldId id="266" r:id="rId14"/>
    <p:sldId id="267" r:id="rId15"/>
    <p:sldId id="269" r:id="rId16"/>
    <p:sldId id="268" r:id="rId17"/>
    <p:sldId id="270" r:id="rId18"/>
    <p:sldId id="272" r:id="rId19"/>
    <p:sldId id="271" r:id="rId20"/>
    <p:sldId id="273" r:id="rId21"/>
    <p:sldId id="274" r:id="rId22"/>
    <p:sldId id="275" r:id="rId23"/>
    <p:sldId id="278" r:id="rId24"/>
    <p:sldId id="276" r:id="rId25"/>
    <p:sldId id="277" r:id="rId26"/>
    <p:sldId id="279" r:id="rId27"/>
    <p:sldId id="306"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412" autoAdjust="0"/>
  </p:normalViewPr>
  <p:slideViewPr>
    <p:cSldViewPr snapToGrid="0">
      <p:cViewPr varScale="1">
        <p:scale>
          <a:sx n="87" d="100"/>
          <a:sy n="87" d="100"/>
        </p:scale>
        <p:origin x="13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F8792-D1EA-416B-971C-559A34EFD6D0}" type="datetimeFigureOut">
              <a:rPr lang="en-US" smtClean="0"/>
              <a:t>11/22/2023</a:t>
            </a:fld>
            <a:endParaRPr lang="en-US"/>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211B7-0E13-462D-987F-E2052BC28B27}" type="slidenum">
              <a:rPr lang="en-US" smtClean="0"/>
              <a:t>‹nº›</a:t>
            </a:fld>
            <a:endParaRPr lang="en-US"/>
          </a:p>
        </p:txBody>
      </p:sp>
    </p:spTree>
    <p:extLst>
      <p:ext uri="{BB962C8B-B14F-4D97-AF65-F5344CB8AC3E}">
        <p14:creationId xmlns:p14="http://schemas.microsoft.com/office/powerpoint/2010/main" val="134643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resposta imune à malária não é completamente compreendida. Muitos fatores complicam o estudo da resposta imune à malária Muito se deve ao fato de não haver modelo experimental que sustente a infecção com espécies de Plasmodium que infectam humanos. Por exemplo, em camundongos, são utilizadas espécies que infectam estes animais e mimetizam a doença humana. Além disso, mesmo em humanos, são diferentes espécies de Plasmodium que causam malária, e cada uma pode gerar uma modulação da resposta imune diferenciada. Durante o ciclo do parasita no hospedeiro vertebrado há diferentes formas do parasita, cada uma com peculiaridades em relação à modulação da resposta imune. Uma mesma espécie pode causar diferentes manifestações da doença e há uma complexa relação de adaptabilidade entre patógeno e hospedeiro que resultam em regulação diferencial da resposta imune (mecanismos de ativação e evasão da resposta).</a:t>
            </a:r>
            <a:endParaRPr lang="en-US" dirty="0"/>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2</a:t>
            </a:fld>
            <a:endParaRPr lang="en-US"/>
          </a:p>
        </p:txBody>
      </p:sp>
    </p:spTree>
    <p:extLst>
      <p:ext uri="{BB962C8B-B14F-4D97-AF65-F5344CB8AC3E}">
        <p14:creationId xmlns:p14="http://schemas.microsoft.com/office/powerpoint/2010/main" val="1933452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Durante a fase eritrocítica, é quando ocorre a mais robusta ativação da resposta imune. A resposta imune inata pode ser ativada por moléculas de superfície de Plasmodium, como </a:t>
            </a:r>
            <a:r>
              <a:rPr lang="pt-BR" dirty="0" err="1"/>
              <a:t>glicofosfatidilinositol</a:t>
            </a:r>
            <a:r>
              <a:rPr lang="pt-BR" dirty="0"/>
              <a:t>, um glicolipídio que pode ser reconhecido por TLR2 e resultar em produção de TNF e pró-IL1 beta por células de imunidade inata. </a:t>
            </a:r>
            <a:endParaRPr lang="en-US" dirty="0"/>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11</a:t>
            </a:fld>
            <a:endParaRPr lang="en-US"/>
          </a:p>
        </p:txBody>
      </p:sp>
    </p:spTree>
    <p:extLst>
      <p:ext uri="{BB962C8B-B14F-4D97-AF65-F5344CB8AC3E}">
        <p14:creationId xmlns:p14="http://schemas.microsoft.com/office/powerpoint/2010/main" val="2048216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Durante seu desenvolvimento em hemácias, os parasitas da malária produzem uma molécula chamada </a:t>
            </a:r>
            <a:r>
              <a:rPr lang="pt-BR" dirty="0" err="1"/>
              <a:t>hemozoína</a:t>
            </a:r>
            <a:r>
              <a:rPr lang="pt-BR" dirty="0"/>
              <a:t> (resultante da metabolização de heme) e ácido úrico (resultante da metabolização de purinas). Uma vez que as hemácias são rompidas e merozoítos liberados na circulação, juntamente são liberadas quantidades expressivas de </a:t>
            </a:r>
            <a:r>
              <a:rPr lang="pt-BR" dirty="0" err="1"/>
              <a:t>hemozoína</a:t>
            </a:r>
            <a:r>
              <a:rPr lang="pt-BR" dirty="0"/>
              <a:t> e ácido úrico, que configuram padrões moleculares associados ao perigo (</a:t>
            </a:r>
            <a:r>
              <a:rPr lang="en-US" noProof="0" dirty="0"/>
              <a:t>DAMPs – danger associated molecular patterns</a:t>
            </a:r>
            <a:r>
              <a:rPr lang="pt-BR" dirty="0"/>
              <a:t>).</a:t>
            </a:r>
            <a:endParaRPr lang="en-US" dirty="0"/>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12</a:t>
            </a:fld>
            <a:endParaRPr lang="en-US"/>
          </a:p>
        </p:txBody>
      </p:sp>
    </p:spTree>
    <p:extLst>
      <p:ext uri="{BB962C8B-B14F-4D97-AF65-F5344CB8AC3E}">
        <p14:creationId xmlns:p14="http://schemas.microsoft.com/office/powerpoint/2010/main" val="1242763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Uma vez internalizadas por fagócitos, a </a:t>
            </a:r>
            <a:r>
              <a:rPr lang="pt-BR" dirty="0" err="1"/>
              <a:t>hemozoína</a:t>
            </a:r>
            <a:r>
              <a:rPr lang="pt-BR" dirty="0"/>
              <a:t> e o </a:t>
            </a:r>
            <a:r>
              <a:rPr lang="pt-BR" dirty="0" err="1"/>
              <a:t>ác</a:t>
            </a:r>
            <a:r>
              <a:rPr lang="pt-BR" dirty="0"/>
              <a:t>. Úrico conseguem romper o </a:t>
            </a:r>
            <a:r>
              <a:rPr lang="pt-BR" dirty="0" err="1"/>
              <a:t>endossoma</a:t>
            </a:r>
            <a:r>
              <a:rPr lang="pt-BR" dirty="0"/>
              <a:t> (pois são cristais e danificam a membrana), e no citosol, promovem a ativação de </a:t>
            </a:r>
            <a:r>
              <a:rPr lang="pt-BR" dirty="0" err="1"/>
              <a:t>inflamassomas</a:t>
            </a:r>
            <a:r>
              <a:rPr lang="pt-BR" dirty="0"/>
              <a:t> de NLRP3, que promovem a clivagem de pró-IL-1 beta em IL-1 beta ativa, a qual é liberada e tem atividade inflamatória.</a:t>
            </a:r>
            <a:endParaRPr lang="en-US" dirty="0"/>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13</a:t>
            </a:fld>
            <a:endParaRPr lang="en-US"/>
          </a:p>
        </p:txBody>
      </p:sp>
    </p:spTree>
    <p:extLst>
      <p:ext uri="{BB962C8B-B14F-4D97-AF65-F5344CB8AC3E}">
        <p14:creationId xmlns:p14="http://schemas.microsoft.com/office/powerpoint/2010/main" val="1272291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Posteriormente foi identificado que moléculas de </a:t>
            </a:r>
            <a:r>
              <a:rPr lang="pt-BR" dirty="0" err="1"/>
              <a:t>hemozoína</a:t>
            </a:r>
            <a:r>
              <a:rPr lang="pt-BR" dirty="0"/>
              <a:t> podem se ligar a DNA do parasita e, uma vez internalizados por fagócitos, os complexos </a:t>
            </a:r>
            <a:r>
              <a:rPr lang="pt-BR" dirty="0" err="1"/>
              <a:t>hemozoína</a:t>
            </a:r>
            <a:r>
              <a:rPr lang="pt-BR" dirty="0"/>
              <a:t>-DNA podem ativar o receptor TLR9 em </a:t>
            </a:r>
            <a:r>
              <a:rPr lang="pt-BR" dirty="0" err="1"/>
              <a:t>endossomas</a:t>
            </a:r>
            <a:r>
              <a:rPr lang="pt-BR" dirty="0"/>
              <a:t>, promovendo a produção de TNF e IL-12. Os complexos de </a:t>
            </a:r>
            <a:r>
              <a:rPr lang="pt-BR" dirty="0" err="1"/>
              <a:t>hemozoína</a:t>
            </a:r>
            <a:r>
              <a:rPr lang="pt-BR" dirty="0"/>
              <a:t>/DNA podem danificar as membranas </a:t>
            </a:r>
            <a:r>
              <a:rPr lang="pt-BR" dirty="0" err="1"/>
              <a:t>endossomais</a:t>
            </a:r>
            <a:r>
              <a:rPr lang="pt-BR" dirty="0"/>
              <a:t> e serem liberados no citosol, onde o DNA complexado também induz ativação de </a:t>
            </a:r>
            <a:r>
              <a:rPr lang="pt-BR" dirty="0" err="1"/>
              <a:t>inflamassomas</a:t>
            </a:r>
            <a:r>
              <a:rPr lang="pt-BR" dirty="0"/>
              <a:t> de AIM2, que promove a clivagem de pró-IL-1 beta em IL-1 beta ativa, a qual é liberada e tem atividade inflamatória.</a:t>
            </a:r>
            <a:endParaRPr lang="en-US" dirty="0"/>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14</a:t>
            </a:fld>
            <a:endParaRPr lang="en-US"/>
          </a:p>
        </p:txBody>
      </p:sp>
    </p:spTree>
    <p:extLst>
      <p:ext uri="{BB962C8B-B14F-4D97-AF65-F5344CB8AC3E}">
        <p14:creationId xmlns:p14="http://schemas.microsoft.com/office/powerpoint/2010/main" val="1107136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As citocinas pró-inflamatórias exercem atividade local e sistêmica. Em particular TNF e IL-1 beta produzidos por células de imunidade inata em grandes quantidades em resposta à ativação de receptores de imunidade inata por padrões moleculares associados a perigo (</a:t>
            </a:r>
            <a:r>
              <a:rPr lang="pt-BR" dirty="0" err="1"/>
              <a:t>DAMPs</a:t>
            </a:r>
            <a:r>
              <a:rPr lang="pt-BR" dirty="0"/>
              <a:t>) e padrões moleculares associados a patógenos (</a:t>
            </a:r>
            <a:r>
              <a:rPr lang="pt-BR" dirty="0" err="1"/>
              <a:t>PAMPs</a:t>
            </a:r>
            <a:r>
              <a:rPr lang="pt-BR" dirty="0"/>
              <a:t>) de Plasmodium liberados no momento da ruptura de hemácias infectadas, são poderosos pirógenos e atuam no sistema nervoso central, no centro de regulação de temperatura, induzindo febre.</a:t>
            </a:r>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15</a:t>
            </a:fld>
            <a:endParaRPr lang="en-US"/>
          </a:p>
        </p:txBody>
      </p:sp>
    </p:spTree>
    <p:extLst>
      <p:ext uri="{BB962C8B-B14F-4D97-AF65-F5344CB8AC3E}">
        <p14:creationId xmlns:p14="http://schemas.microsoft.com/office/powerpoint/2010/main" val="4218426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Os picos febris, característicos da malária causada por diferentes espécies de Plasmodium, coincide com os episódios sincronizados de ruptura de hemácias infectadas (há uma sincronia na ruptura de esquizontes sanguíneos e liberação de merozoítos no sangue). A causa desta febre é a produção elevada de citocinas pró-inflamatórias, principalmente TNF e IL-1 beta, conforme explicado anteriormente. Cada espécie de Plasmodium possui particularidades em seu ciclo de vida, como intervalos de tempo diferentes para seu desenvolvimento dentro de eritrócitos, e, portanto, a ruptura das hemácias infectadas também ocorre em intervalos de tempo diferentes, fazendo com que os episódios de febre na malária causada por diferentes espécies de Plasmodium também ocorra em intervalos de tempo diferentes (febre diária em malária causada por Plasmodium </a:t>
            </a:r>
            <a:r>
              <a:rPr lang="pt-BR" dirty="0" err="1"/>
              <a:t>knowlesi</a:t>
            </a:r>
            <a:r>
              <a:rPr lang="pt-BR" dirty="0"/>
              <a:t> e febre a cada três dias em malária causada por Plasmodium </a:t>
            </a:r>
            <a:r>
              <a:rPr lang="pt-BR" dirty="0" err="1"/>
              <a:t>vivax</a:t>
            </a:r>
            <a:r>
              <a:rPr lang="pt-BR" dirty="0"/>
              <a:t>, por exemplo).</a:t>
            </a:r>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16</a:t>
            </a:fld>
            <a:endParaRPr lang="en-US"/>
          </a:p>
        </p:txBody>
      </p:sp>
    </p:spTree>
    <p:extLst>
      <p:ext uri="{BB962C8B-B14F-4D97-AF65-F5344CB8AC3E}">
        <p14:creationId xmlns:p14="http://schemas.microsoft.com/office/powerpoint/2010/main" val="57365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Durante a fase eritrocítica do ciclo do Plasmodium, um importante mecanismo de controle da infecção promovido pela imunidade inata é a eliminação de hemácias infectadas no baço (fagocitose) por macrófagos. O receptor CD36 expresso em macrófagos, tem um papel importante na eliminação das hemácias infectadas. Em particular, na infecção por P. falciparum, a proteína do parasita chama PfEMP1 (Plasmodium falciparum </a:t>
            </a:r>
            <a:r>
              <a:rPr lang="pt-BR" dirty="0" err="1"/>
              <a:t>erythrocyte</a:t>
            </a:r>
            <a:r>
              <a:rPr lang="pt-BR" dirty="0"/>
              <a:t> </a:t>
            </a:r>
            <a:r>
              <a:rPr lang="pt-BR" dirty="0" err="1"/>
              <a:t>membrane</a:t>
            </a:r>
            <a:r>
              <a:rPr lang="pt-BR" dirty="0"/>
              <a:t> </a:t>
            </a:r>
            <a:r>
              <a:rPr lang="pt-BR" dirty="0" err="1"/>
              <a:t>protein</a:t>
            </a:r>
            <a:r>
              <a:rPr lang="pt-BR" dirty="0"/>
              <a:t> 1), que é expressa na superfície de eritrócitos infectados (como um mecanismo de evasão do parasita à resposta imune) é um importante ligante de CD36.</a:t>
            </a:r>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17</a:t>
            </a:fld>
            <a:endParaRPr lang="en-US"/>
          </a:p>
        </p:txBody>
      </p:sp>
    </p:spTree>
    <p:extLst>
      <p:ext uri="{BB962C8B-B14F-4D97-AF65-F5344CB8AC3E}">
        <p14:creationId xmlns:p14="http://schemas.microsoft.com/office/powerpoint/2010/main" val="255516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Durante a fase eritrocítica, o principal local de desenvolvimento de resposta adaptativa é o baço. Células dendríticas que internalizaram e degradaram parasitas podem apresentar antígenos com MHC de classe I para linfócitos T CD8+ e com MHC de classe II para linfócitos T CD4+ conforme descrito anteriormente. O desenvolvimento de resposta imune adaptativa Th1 com produção de IFN gama é importante para ativação de macrófagos que eliminam hemácias infectadas e para a ativação ideal de linfócitos T CD8 e sua diferenciação em linfócitos T CD8+ citotóxicos. </a:t>
            </a:r>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18</a:t>
            </a:fld>
            <a:endParaRPr lang="en-US"/>
          </a:p>
        </p:txBody>
      </p:sp>
    </p:spTree>
    <p:extLst>
      <p:ext uri="{BB962C8B-B14F-4D97-AF65-F5344CB8AC3E}">
        <p14:creationId xmlns:p14="http://schemas.microsoft.com/office/powerpoint/2010/main" val="2708756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Ocorre uma intensa ativação de linfócitos T CD8+ durante a fase sanguínea da infecção com Plasmodium. Entretanto, linfócitos T CD8+ não conseguem agir sobre hemácias maduras infectadas com Plasmodium, pois hemácias não expressam MHC, indicando que para a malária causada pela maioria das espécies de Plasmodium, a resposta imune adaptativa mediada por linfócitos T CD8+ não desempenha papel protetor durante a fase eritrocítica. Entretanto, quando a malária é causada por Plasmodium </a:t>
            </a:r>
            <a:r>
              <a:rPr lang="pt-BR" dirty="0" err="1"/>
              <a:t>vivax</a:t>
            </a:r>
            <a:r>
              <a:rPr lang="pt-BR" dirty="0"/>
              <a:t>, há um papel importante de linfócitos T CD8+ no controle da infecção. Isto ocorre porque P. </a:t>
            </a:r>
            <a:r>
              <a:rPr lang="pt-BR" dirty="0" err="1"/>
              <a:t>vivax</a:t>
            </a:r>
            <a:r>
              <a:rPr lang="pt-BR" dirty="0"/>
              <a:t> infecta majoritariamente hemácias imaturas (reticulócitos) durante a fase sanguínea de seu ciclo. Reticulócitos expressam MHC de classe I em sua superfície e apresentam antígenos do parasita complexados a estas moléculas, e, portanto, ser reconhecidas por linfócitos T CD8+ citotóxicos que promovem a morte destas hemácias (juntamente com a morte dos parasitas intracelulares).  </a:t>
            </a:r>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19</a:t>
            </a:fld>
            <a:endParaRPr lang="en-US"/>
          </a:p>
        </p:txBody>
      </p:sp>
    </p:spTree>
    <p:extLst>
      <p:ext uri="{BB962C8B-B14F-4D97-AF65-F5344CB8AC3E}">
        <p14:creationId xmlns:p14="http://schemas.microsoft.com/office/powerpoint/2010/main" val="773494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Durante a fase sanguínea, também ocorre a ativação de linfócitos T CD4+ foliculares no baço, que promovem a ativação de linfócitos B e desenvolvimento de resposta de centro germinativo e consequentemente, resposta imune adaptativa humoral contra proteínas dos parasitas, com desenvolvimento de linfócitos B de memória e plasmócitos produtores de anticorpos. Estes anticorpos podem reconhecer diretamente proteínas na superfície de merozoítos ou proteínas de Plasmodium expressas na membrana de hemácias infectadas.</a:t>
            </a:r>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20</a:t>
            </a:fld>
            <a:endParaRPr lang="en-US"/>
          </a:p>
        </p:txBody>
      </p:sp>
    </p:spTree>
    <p:extLst>
      <p:ext uri="{BB962C8B-B14F-4D97-AF65-F5344CB8AC3E}">
        <p14:creationId xmlns:p14="http://schemas.microsoft.com/office/powerpoint/2010/main" val="172401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resposta imune à malária depende em grande parte da fase do ciclo do parasita no hospedeiro vertebrado – ciclo </a:t>
            </a:r>
            <a:r>
              <a:rPr lang="pt-BR" dirty="0" err="1"/>
              <a:t>pré</a:t>
            </a:r>
            <a:r>
              <a:rPr lang="pt-BR" dirty="0"/>
              <a:t>-eritrocítico (esporozoítos e merozoítos hepáticos) e ciclo eritrocítico (merozoítos, esquizontes e </a:t>
            </a:r>
            <a:r>
              <a:rPr lang="pt-BR" dirty="0" err="1"/>
              <a:t>gametócitos</a:t>
            </a:r>
            <a:r>
              <a:rPr lang="pt-BR" dirty="0"/>
              <a:t> sanguíneos). Durante a fase </a:t>
            </a:r>
            <a:r>
              <a:rPr lang="pt-BR" dirty="0" err="1"/>
              <a:t>pré</a:t>
            </a:r>
            <a:r>
              <a:rPr lang="pt-BR" dirty="0"/>
              <a:t>-eritrocítica, a quantidade de parasitas é muito baixa, e, sendo assim, a ativação da resposta imune é muito fraca. Entretanto, alguns eventos podem ser iniciados, conforme descrito adiante (embora em pequena magnitude – em geral, são necessárias seguidas exposições ao patógeno para que seja desenvolvida resposta imune detectável durante a fase </a:t>
            </a:r>
            <a:r>
              <a:rPr lang="pt-BR" dirty="0" err="1"/>
              <a:t>pré</a:t>
            </a:r>
            <a:r>
              <a:rPr lang="pt-BR" dirty="0"/>
              <a:t>-eritrocítica).</a:t>
            </a:r>
            <a:endParaRPr lang="en-US" dirty="0"/>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3</a:t>
            </a:fld>
            <a:endParaRPr lang="en-US"/>
          </a:p>
        </p:txBody>
      </p:sp>
    </p:spTree>
    <p:extLst>
      <p:ext uri="{BB962C8B-B14F-4D97-AF65-F5344CB8AC3E}">
        <p14:creationId xmlns:p14="http://schemas.microsoft.com/office/powerpoint/2010/main" val="100499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Estes anticorpos </a:t>
            </a:r>
            <a:r>
              <a:rPr lang="pt-BR" dirty="0" err="1"/>
              <a:t>opsonizam</a:t>
            </a:r>
            <a:r>
              <a:rPr lang="pt-BR" dirty="0"/>
              <a:t> merozoítos e hemácias infectadas, facilitando sua fagocitose por macrófagos do fígado, via receptores de porção </a:t>
            </a:r>
            <a:r>
              <a:rPr lang="pt-BR" dirty="0" err="1"/>
              <a:t>Fc</a:t>
            </a:r>
            <a:r>
              <a:rPr lang="pt-BR" dirty="0"/>
              <a:t> de anticorpos, expressos nos macrófagos.</a:t>
            </a:r>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21</a:t>
            </a:fld>
            <a:endParaRPr lang="en-US"/>
          </a:p>
        </p:txBody>
      </p:sp>
    </p:spTree>
    <p:extLst>
      <p:ext uri="{BB962C8B-B14F-4D97-AF65-F5344CB8AC3E}">
        <p14:creationId xmlns:p14="http://schemas.microsoft.com/office/powerpoint/2010/main" val="617522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Anticorpos ligados e proteínas de Plasmodium expressos em superfície de hemácias infectadas também podem ser reconhecidos por células NK (natural killer) através de seus receptores para porção </a:t>
            </a:r>
            <a:r>
              <a:rPr lang="pt-BR" dirty="0" err="1"/>
              <a:t>Fc</a:t>
            </a:r>
            <a:r>
              <a:rPr lang="pt-BR" dirty="0"/>
              <a:t> de anticorpos. Uma vez que este reconhecimento ocorre, células KN são ativadas e liberam </a:t>
            </a:r>
            <a:r>
              <a:rPr lang="pt-BR" dirty="0" err="1"/>
              <a:t>perforina</a:t>
            </a:r>
            <a:r>
              <a:rPr lang="pt-BR" dirty="0"/>
              <a:t> e </a:t>
            </a:r>
            <a:r>
              <a:rPr lang="pt-BR" dirty="0" err="1"/>
              <a:t>granzima</a:t>
            </a:r>
            <a:r>
              <a:rPr lang="pt-BR" dirty="0"/>
              <a:t> em hemácias infectadas, o que promove a morte das hemácias e dos parasitas intracelulares. Este processo, como descrito em capítulos anteriores é conhecido como citotoxicidade celular dependente de anticorpos (</a:t>
            </a:r>
            <a:r>
              <a:rPr lang="pt-BR" dirty="0" err="1"/>
              <a:t>antibody</a:t>
            </a:r>
            <a:r>
              <a:rPr lang="pt-BR" dirty="0"/>
              <a:t>-dependente </a:t>
            </a:r>
            <a:r>
              <a:rPr lang="pt-BR" dirty="0" err="1"/>
              <a:t>cellular</a:t>
            </a:r>
            <a:r>
              <a:rPr lang="pt-BR" dirty="0"/>
              <a:t> </a:t>
            </a:r>
            <a:r>
              <a:rPr lang="pt-BR" dirty="0" err="1"/>
              <a:t>cytotoxicity</a:t>
            </a:r>
            <a:r>
              <a:rPr lang="pt-BR" dirty="0"/>
              <a:t> - ADCC).</a:t>
            </a:r>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22</a:t>
            </a:fld>
            <a:endParaRPr lang="en-US"/>
          </a:p>
        </p:txBody>
      </p:sp>
    </p:spTree>
    <p:extLst>
      <p:ext uri="{BB962C8B-B14F-4D97-AF65-F5344CB8AC3E}">
        <p14:creationId xmlns:p14="http://schemas.microsoft.com/office/powerpoint/2010/main" val="3757400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Modelos experimentais de infecção em camundongos, utilizando espécies de Plasmodium que infectam camundongos (as espécies que infectam humanos não causam doença em camundongos), ajudaram a responder algumas perguntas básicas acerca da resposta imune à malária. Por exemplo, com a utilização de camundongos com deleção genética específica para citocinas ou que causam deficiência de populações celulares imunes particulares, foi possível avaliar o papel de alguns destes processo. Animais com deficiência na produção de IFN-gama são extremamente suscetíveis à infecção por Plasmodium, ao passo que camundongos que não têm linfócitos T CD4+ são incapazes de controlar a replicação parasitária de forma eficiente. Estes resultados demonstram, por exemplo, que a resposta Th1 é muito importante para a resistência à infecção por Plasmodium, principalmente porque a resposta imune adaptativa celular Th1 orquestra outros mecanismos importantes de resistência imunológica, como a resposta humoral, o desenvolvimento de resposta CD8+ e a ativação de fagócitos que eliminam hemácias infectadas.</a:t>
            </a:r>
          </a:p>
          <a:p>
            <a:endParaRPr lang="pt-BR" dirty="0"/>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23</a:t>
            </a:fld>
            <a:endParaRPr lang="en-US"/>
          </a:p>
        </p:txBody>
      </p:sp>
    </p:spTree>
    <p:extLst>
      <p:ext uri="{BB962C8B-B14F-4D97-AF65-F5344CB8AC3E}">
        <p14:creationId xmlns:p14="http://schemas.microsoft.com/office/powerpoint/2010/main" val="2090792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malária cerebral é a forma mais grave da doença, que causa morte principalmente em crianças infectadas pelo Plasmodium falciparum. Durante seu ciclo em eritrócitos, o P. falciparum induz alterações em hemácias infectadas que promovem sua aderência a vasos sanguíneos periféricos, com o objetivo de impedir a circulação dessas células e sua passagem pelo baço, onde poderiam ser eliminadas por macrófagos. Uma das características das hemácias infectadas por P. falciparum, é o enrugamento de sua membrana, que facilita a formação de agregados de hemácias (rosetas) e adesão a vasos sanguíneos. Hemácias infectadas por P. falciparum também expressam uma série de moléculas do parasitas conhecidas como </a:t>
            </a:r>
            <a:r>
              <a:rPr lang="pt-BR" dirty="0" err="1"/>
              <a:t>adesinas</a:t>
            </a:r>
            <a:r>
              <a:rPr lang="pt-BR" dirty="0"/>
              <a:t>, que interagem com receptores de células endoteliais e facilitam a adesão dessas hemácias infetadas aos vasos sanguíneos.   </a:t>
            </a:r>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24</a:t>
            </a:fld>
            <a:endParaRPr lang="en-US"/>
          </a:p>
        </p:txBody>
      </p:sp>
    </p:spTree>
    <p:extLst>
      <p:ext uri="{BB962C8B-B14F-4D97-AF65-F5344CB8AC3E}">
        <p14:creationId xmlns:p14="http://schemas.microsoft.com/office/powerpoint/2010/main" val="1424822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Quando hemácias infectadas por P. falciparum formam agregados ou aderem ao endotélio na microcirculação do sistema nervoso central, ocorre ativação da plaquetas e cascata de coagulação, que resultam na formação de </a:t>
            </a:r>
            <a:r>
              <a:rPr lang="pt-BR" dirty="0" err="1"/>
              <a:t>microtrombos</a:t>
            </a:r>
            <a:r>
              <a:rPr lang="pt-BR" dirty="0"/>
              <a:t>, obstruindo a circulação local. Adicionalmente, antígenos livres (solúveis) de Plasmodium (principalmente </a:t>
            </a:r>
            <a:r>
              <a:rPr lang="pt-BR" dirty="0" err="1"/>
              <a:t>adesinas</a:t>
            </a:r>
            <a:r>
              <a:rPr lang="pt-BR" dirty="0"/>
              <a:t>), liberados por hemácias infectadas que se rompem no local, se ligam à superfície de células endoteliais ou a moléculas de MHC de classe I expressas por estas células. O reconhecimento de moléculas de MHC de classe I com antígenos de Plasmodium falciparum por linfócitos T CD8+ citotóxicos resulta na ativação dos linfócitos e liberação de </a:t>
            </a:r>
            <a:r>
              <a:rPr lang="pt-BR" dirty="0" err="1"/>
              <a:t>perforina</a:t>
            </a:r>
            <a:r>
              <a:rPr lang="pt-BR" dirty="0"/>
              <a:t> e </a:t>
            </a:r>
            <a:r>
              <a:rPr lang="pt-BR" dirty="0" err="1"/>
              <a:t>granzima</a:t>
            </a:r>
            <a:r>
              <a:rPr lang="pt-BR" dirty="0"/>
              <a:t> sobre as células endoteliais, causando sua morte. Anticorpos circulantes específicos para antígenos de P. falciparum podem se ligar aos antígenos ligados na superfície de células endoteliais, e estes anticorpos podem ser reconhecidos por células NK através de seus receptores de porções </a:t>
            </a:r>
            <a:r>
              <a:rPr lang="pt-BR" dirty="0" err="1"/>
              <a:t>Fc</a:t>
            </a:r>
            <a:r>
              <a:rPr lang="pt-BR" dirty="0"/>
              <a:t> de anticorpos, resultando em ativação de células NK com liberação de </a:t>
            </a:r>
            <a:r>
              <a:rPr lang="pt-BR" dirty="0" err="1"/>
              <a:t>perforina</a:t>
            </a:r>
            <a:r>
              <a:rPr lang="pt-BR" dirty="0"/>
              <a:t> e </a:t>
            </a:r>
            <a:r>
              <a:rPr lang="pt-BR" dirty="0" err="1"/>
              <a:t>granzima</a:t>
            </a:r>
            <a:r>
              <a:rPr lang="pt-BR" dirty="0"/>
              <a:t> resultando e morte das células endoteliais. A destruição de células endoteliais causa extravasamento de líquido e edema no local (edema cerebral). A liberação de </a:t>
            </a:r>
            <a:r>
              <a:rPr lang="pt-BR" dirty="0" err="1"/>
              <a:t>PAMPs</a:t>
            </a:r>
            <a:r>
              <a:rPr lang="pt-BR" dirty="0"/>
              <a:t> e </a:t>
            </a:r>
            <a:r>
              <a:rPr lang="pt-BR" dirty="0" err="1"/>
              <a:t>DAMPs</a:t>
            </a:r>
            <a:r>
              <a:rPr lang="pt-BR" dirty="0"/>
              <a:t> de hemácias infectadas que se rompem neste local causa ativação de células de imunidade inata circulantes e teciduais, causando inflamação local e potencializando o recrutamento de células e produção de citocinas, resultando em infiltração inflamatória no cérebro e dano tecidual. Em conjunto, estes eventos promovem dano cerebral e morte (malária cerebral). </a:t>
            </a:r>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25</a:t>
            </a:fld>
            <a:endParaRPr lang="en-US"/>
          </a:p>
        </p:txBody>
      </p:sp>
    </p:spTree>
    <p:extLst>
      <p:ext uri="{BB962C8B-B14F-4D97-AF65-F5344CB8AC3E}">
        <p14:creationId xmlns:p14="http://schemas.microsoft.com/office/powerpoint/2010/main" val="691049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Embora a malária seja uma doença infecciosa, seus sintomas são advindos principalmente da resposta imune e inflamatória que se desenvolve. Sendo assim, o que dita a manifestação da doença (se grave ou branda), não necessariamente é a carga de parasitas que o indivíduo carrega, mas sim a intensidade da resposta imune e produção de citocinas pró-inflamatórias (principalmente TNF) frente aos parasitas. Tanto em modelos experimentais (camundongos - esquerda), quando em humanos (direita), existem indivíduos que ficam “menos doentes” ou são assintomáticos mesmo apresentando uma carga parasitária similar a um indivíduo que apresenta sintomas mais graves. Este fenômeno é conhecido como “tolerância à infecção”, que diferentemente da resistência à infecção, se traduz na capacidade de não ficar doente, ou não apresentam sintomas da doença, mesmo portando cargas altas do patógeno em seus tecidos. Isto ocorre pois em alguns indivíduos há um melhor balanço entre produção de citocinas pró e anti-inflamatórias em resposta à infecção, que consegue conter a replicação do patógeno sem causar dano tecidual ou sintomatologia (mesmo que em alguns casos, o controle da infecção seja mais lento por conta de uma ativação imune </a:t>
            </a:r>
            <a:r>
              <a:rPr lang="pt-BR"/>
              <a:t>mais branda).</a:t>
            </a:r>
            <a:endParaRPr lang="pt-BR" dirty="0"/>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26</a:t>
            </a:fld>
            <a:endParaRPr lang="en-US"/>
          </a:p>
        </p:txBody>
      </p:sp>
    </p:spTree>
    <p:extLst>
      <p:ext uri="{BB962C8B-B14F-4D97-AF65-F5344CB8AC3E}">
        <p14:creationId xmlns:p14="http://schemas.microsoft.com/office/powerpoint/2010/main" val="827648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Durante a fase </a:t>
            </a:r>
            <a:r>
              <a:rPr lang="pt-BR" dirty="0" err="1"/>
              <a:t>pré</a:t>
            </a:r>
            <a:r>
              <a:rPr lang="pt-BR" dirty="0"/>
              <a:t>-eritrocítica, é descrito que material genético de esporozoítos depositados por mosquitos podem resultar em ativação dos receptores </a:t>
            </a:r>
            <a:r>
              <a:rPr lang="pt-BR" dirty="0" err="1"/>
              <a:t>citosólicos</a:t>
            </a:r>
            <a:r>
              <a:rPr lang="pt-BR" dirty="0"/>
              <a:t> de RNA MDA5 em células de imunidade inata, que quando </a:t>
            </a:r>
            <a:r>
              <a:rPr lang="pt-BR" sz="1200" dirty="0"/>
              <a:t>ativados, sinalizam via MAVS para induzir expressão dos fatores de transcrição IRF3 e IRF7, os quais migram para o núcleo das células e induzem transcrição de IFN do tipo I.</a:t>
            </a:r>
            <a:endParaRPr lang="en-US" dirty="0"/>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4</a:t>
            </a:fld>
            <a:endParaRPr lang="en-US"/>
          </a:p>
        </p:txBody>
      </p:sp>
    </p:spTree>
    <p:extLst>
      <p:ext uri="{BB962C8B-B14F-4D97-AF65-F5344CB8AC3E}">
        <p14:creationId xmlns:p14="http://schemas.microsoft.com/office/powerpoint/2010/main" val="90223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RNA de merozoítos em hepatócitos também pode ativar MDA5, culminando em produção de IFN do tipo I, os quais promovem a a</a:t>
            </a:r>
            <a:r>
              <a:rPr lang="pt-BR" sz="1200" dirty="0"/>
              <a:t>tivação de células NK, que produzem IFN-gama, citocina que induz ativação de fagócitos (mecanismos microbicidas) e hepatócitos (autofagia).</a:t>
            </a:r>
            <a:r>
              <a:rPr lang="pt-BR" dirty="0"/>
              <a:t> Esporozoítos também ativam TLR2, o que induz produção de IL-6 e TNF, resultando em inflamação local.</a:t>
            </a:r>
            <a:endParaRPr lang="en-US" dirty="0"/>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5</a:t>
            </a:fld>
            <a:endParaRPr lang="en-US"/>
          </a:p>
        </p:txBody>
      </p:sp>
    </p:spTree>
    <p:extLst>
      <p:ext uri="{BB962C8B-B14F-4D97-AF65-F5344CB8AC3E}">
        <p14:creationId xmlns:p14="http://schemas.microsoft.com/office/powerpoint/2010/main" val="205711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Durante a fase </a:t>
            </a:r>
            <a:r>
              <a:rPr lang="pt-BR" dirty="0" err="1"/>
              <a:t>pré</a:t>
            </a:r>
            <a:r>
              <a:rPr lang="pt-BR" dirty="0"/>
              <a:t>-eritrocítica, células dendríticas da pele ou fígado podem internalizar parasitas e migrar para linfonodos drenantes para iniciar a resposta imune adaptativa ao Plasmodium nesses órgãos linfoides secundários.</a:t>
            </a:r>
            <a:endParaRPr lang="en-US" dirty="0"/>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6</a:t>
            </a:fld>
            <a:endParaRPr lang="en-US"/>
          </a:p>
        </p:txBody>
      </p:sp>
    </p:spTree>
    <p:extLst>
      <p:ext uri="{BB962C8B-B14F-4D97-AF65-F5344CB8AC3E}">
        <p14:creationId xmlns:p14="http://schemas.microsoft.com/office/powerpoint/2010/main" val="227004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ativação de linfócitos T CD4+ foliculares precede a então apresentação de antígenos de Plasmodium no mesmo linfonodo por linfócitos B a estes linfócitos T CD4+ foliculares, que fornecem os sinais e citocinas necessários para iniciar a ativação de linfócitos B. O desenvolvimento de reação de centro germinativo, com ativação de linfócitos B de forma T-dependente, resulta em troca de </a:t>
            </a:r>
            <a:r>
              <a:rPr lang="pt-BR" dirty="0" err="1"/>
              <a:t>isotipo</a:t>
            </a:r>
            <a:r>
              <a:rPr lang="pt-BR" dirty="0"/>
              <a:t> e maturação de afinidade dos anticorpos, produzindo linfócitos B de memória e plasmócitos de longa vida, secretores de anticorpos. Os anticorpos secretados atuam na neutralização de esporozoítos (impedindo sua invasão de vasos sanguíneos ou posteriormente de hepatócitos), e também resulta em opsonização dos parasitas para posterior eliminação por fagócitos (via fagocitose por receptores de porção </a:t>
            </a:r>
            <a:r>
              <a:rPr lang="pt-BR" dirty="0" err="1"/>
              <a:t>Fc</a:t>
            </a:r>
            <a:r>
              <a:rPr lang="pt-BR" dirty="0"/>
              <a:t> de anticorpos).</a:t>
            </a:r>
            <a:endParaRPr lang="en-US" dirty="0"/>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7</a:t>
            </a:fld>
            <a:endParaRPr lang="en-US"/>
          </a:p>
        </p:txBody>
      </p:sp>
    </p:spTree>
    <p:extLst>
      <p:ext uri="{BB962C8B-B14F-4D97-AF65-F5344CB8AC3E}">
        <p14:creationId xmlns:p14="http://schemas.microsoft.com/office/powerpoint/2010/main" val="156851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As duas vacinas atualmente em uso para a prevenção da malária (RTS/S e R21), recentemente aprovadas para uso em humanos, utilizam antígenos de esporozoítos para promover a geração de anticorpos neutralizantes que previnem a infecção.</a:t>
            </a:r>
            <a:endParaRPr lang="en-US" dirty="0"/>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8</a:t>
            </a:fld>
            <a:endParaRPr lang="en-US"/>
          </a:p>
        </p:txBody>
      </p:sp>
    </p:spTree>
    <p:extLst>
      <p:ext uri="{BB962C8B-B14F-4D97-AF65-F5344CB8AC3E}">
        <p14:creationId xmlns:p14="http://schemas.microsoft.com/office/powerpoint/2010/main" val="6579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Nos linfonodos drenantes, ocorre apresentação cruzada de antígenos com a ativação concomitante de linfócitos T CD4+ (via apresentação de antígeno com MHC de classe II) e CD8+ (via apresentação de antígeno com MHC de classe I) por uma mesma célula dendrítica. A produção de IL-2 e IFN-gama, bem como a sinalização CD40L/CD40 (que aumenta a expressão de moléculas coestimuladoras pela célula dendrítica) são essenciais para a ativação e diferenciação de linfócitos T CD8+ em ´células citotóxicas específicas para antígenos de Plasmodium.</a:t>
            </a:r>
            <a:endParaRPr lang="en-US" dirty="0"/>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9</a:t>
            </a:fld>
            <a:endParaRPr lang="en-US"/>
          </a:p>
        </p:txBody>
      </p:sp>
    </p:spTree>
    <p:extLst>
      <p:ext uri="{BB962C8B-B14F-4D97-AF65-F5344CB8AC3E}">
        <p14:creationId xmlns:p14="http://schemas.microsoft.com/office/powerpoint/2010/main" val="3901115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reconhecimento de antígenos de Plasmodium, apresentados com MHC de classe I em hepatócitos infectados, por linfócitos T CD8+ citotóxicos, resulta em liberação de </a:t>
            </a:r>
            <a:r>
              <a:rPr lang="pt-BR" dirty="0" err="1"/>
              <a:t>perforina</a:t>
            </a:r>
            <a:r>
              <a:rPr lang="pt-BR" dirty="0"/>
              <a:t> e </a:t>
            </a:r>
            <a:r>
              <a:rPr lang="pt-BR" dirty="0" err="1"/>
              <a:t>granzima</a:t>
            </a:r>
            <a:r>
              <a:rPr lang="pt-BR" dirty="0"/>
              <a:t> pelas células citotóxicas causando morte das células infectadas (juntamente com os patógenos contidos no interior da célula). </a:t>
            </a:r>
            <a:endParaRPr lang="en-US" dirty="0"/>
          </a:p>
        </p:txBody>
      </p:sp>
      <p:sp>
        <p:nvSpPr>
          <p:cNvPr id="4" name="Espaço Reservado para Número de Slide 3"/>
          <p:cNvSpPr>
            <a:spLocks noGrp="1"/>
          </p:cNvSpPr>
          <p:nvPr>
            <p:ph type="sldNum" sz="quarter" idx="5"/>
          </p:nvPr>
        </p:nvSpPr>
        <p:spPr/>
        <p:txBody>
          <a:bodyPr/>
          <a:lstStyle/>
          <a:p>
            <a:fld id="{3C8211B7-0E13-462D-987F-E2052BC28B27}" type="slidenum">
              <a:rPr lang="en-US" smtClean="0"/>
              <a:t>10</a:t>
            </a:fld>
            <a:endParaRPr lang="en-US"/>
          </a:p>
        </p:txBody>
      </p:sp>
    </p:spTree>
    <p:extLst>
      <p:ext uri="{BB962C8B-B14F-4D97-AF65-F5344CB8AC3E}">
        <p14:creationId xmlns:p14="http://schemas.microsoft.com/office/powerpoint/2010/main" val="394943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73897F-63B9-46BF-B127-A68C5EE1E00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86B481C-CE9A-4BCA-A4AC-66C928A04E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3E99B6F-69EB-442F-BF21-BBF3B33515FC}"/>
              </a:ext>
            </a:extLst>
          </p:cNvPr>
          <p:cNvSpPr>
            <a:spLocks noGrp="1"/>
          </p:cNvSpPr>
          <p:nvPr>
            <p:ph type="dt" sz="half" idx="10"/>
          </p:nvPr>
        </p:nvSpPr>
        <p:spPr/>
        <p:txBody>
          <a:bodyPr/>
          <a:lstStyle/>
          <a:p>
            <a:fld id="{8F612287-5CD9-44D8-8575-8FC03E99999D}" type="datetimeFigureOut">
              <a:rPr lang="pt-BR" smtClean="0"/>
              <a:t>22/11/2023</a:t>
            </a:fld>
            <a:endParaRPr lang="pt-BR"/>
          </a:p>
        </p:txBody>
      </p:sp>
      <p:sp>
        <p:nvSpPr>
          <p:cNvPr id="5" name="Espaço Reservado para Rodapé 4">
            <a:extLst>
              <a:ext uri="{FF2B5EF4-FFF2-40B4-BE49-F238E27FC236}">
                <a16:creationId xmlns:a16="http://schemas.microsoft.com/office/drawing/2014/main" id="{B2447ECC-7F77-457B-94B0-69BD71DE5D1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4FA2A88-97F2-4139-A833-72E71A227158}"/>
              </a:ext>
            </a:extLst>
          </p:cNvPr>
          <p:cNvSpPr>
            <a:spLocks noGrp="1"/>
          </p:cNvSpPr>
          <p:nvPr>
            <p:ph type="sldNum" sz="quarter" idx="12"/>
          </p:nvPr>
        </p:nvSpPr>
        <p:spPr/>
        <p:txBody>
          <a:bodyPr/>
          <a:lstStyle/>
          <a:p>
            <a:fld id="{FA1C6178-578D-4F64-808A-7E3A36F14BA3}" type="slidenum">
              <a:rPr lang="pt-BR" smtClean="0"/>
              <a:t>‹nº›</a:t>
            </a:fld>
            <a:endParaRPr lang="pt-BR"/>
          </a:p>
        </p:txBody>
      </p:sp>
    </p:spTree>
    <p:extLst>
      <p:ext uri="{BB962C8B-B14F-4D97-AF65-F5344CB8AC3E}">
        <p14:creationId xmlns:p14="http://schemas.microsoft.com/office/powerpoint/2010/main" val="3357482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A9C38-0DC6-4269-92A9-1F5BD9FE44C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D5C0A7E-6EBB-4CDE-A2DA-76091E57993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A13DB62-9231-40C3-9118-9C9130CC631F}"/>
              </a:ext>
            </a:extLst>
          </p:cNvPr>
          <p:cNvSpPr>
            <a:spLocks noGrp="1"/>
          </p:cNvSpPr>
          <p:nvPr>
            <p:ph type="dt" sz="half" idx="10"/>
          </p:nvPr>
        </p:nvSpPr>
        <p:spPr/>
        <p:txBody>
          <a:bodyPr/>
          <a:lstStyle/>
          <a:p>
            <a:fld id="{8F612287-5CD9-44D8-8575-8FC03E99999D}" type="datetimeFigureOut">
              <a:rPr lang="pt-BR" smtClean="0"/>
              <a:t>22/11/2023</a:t>
            </a:fld>
            <a:endParaRPr lang="pt-BR"/>
          </a:p>
        </p:txBody>
      </p:sp>
      <p:sp>
        <p:nvSpPr>
          <p:cNvPr id="5" name="Espaço Reservado para Rodapé 4">
            <a:extLst>
              <a:ext uri="{FF2B5EF4-FFF2-40B4-BE49-F238E27FC236}">
                <a16:creationId xmlns:a16="http://schemas.microsoft.com/office/drawing/2014/main" id="{1179216D-857E-454C-A5D7-EDBF3207CD9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27C2F6C-84E6-4639-9CD5-6B59F043A659}"/>
              </a:ext>
            </a:extLst>
          </p:cNvPr>
          <p:cNvSpPr>
            <a:spLocks noGrp="1"/>
          </p:cNvSpPr>
          <p:nvPr>
            <p:ph type="sldNum" sz="quarter" idx="12"/>
          </p:nvPr>
        </p:nvSpPr>
        <p:spPr/>
        <p:txBody>
          <a:bodyPr/>
          <a:lstStyle/>
          <a:p>
            <a:fld id="{FA1C6178-578D-4F64-808A-7E3A36F14BA3}" type="slidenum">
              <a:rPr lang="pt-BR" smtClean="0"/>
              <a:t>‹nº›</a:t>
            </a:fld>
            <a:endParaRPr lang="pt-BR"/>
          </a:p>
        </p:txBody>
      </p:sp>
    </p:spTree>
    <p:extLst>
      <p:ext uri="{BB962C8B-B14F-4D97-AF65-F5344CB8AC3E}">
        <p14:creationId xmlns:p14="http://schemas.microsoft.com/office/powerpoint/2010/main" val="420863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CDD2DC4-216C-4B2F-9C77-C22B34A2AE93}"/>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3532A12-F5BE-4E86-AE78-83A476F0E247}"/>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82C36E6-E81D-4CCB-ABAD-2B65169A247D}"/>
              </a:ext>
            </a:extLst>
          </p:cNvPr>
          <p:cNvSpPr>
            <a:spLocks noGrp="1"/>
          </p:cNvSpPr>
          <p:nvPr>
            <p:ph type="dt" sz="half" idx="10"/>
          </p:nvPr>
        </p:nvSpPr>
        <p:spPr/>
        <p:txBody>
          <a:bodyPr/>
          <a:lstStyle/>
          <a:p>
            <a:fld id="{8F612287-5CD9-44D8-8575-8FC03E99999D}" type="datetimeFigureOut">
              <a:rPr lang="pt-BR" smtClean="0"/>
              <a:t>22/11/2023</a:t>
            </a:fld>
            <a:endParaRPr lang="pt-BR"/>
          </a:p>
        </p:txBody>
      </p:sp>
      <p:sp>
        <p:nvSpPr>
          <p:cNvPr id="5" name="Espaço Reservado para Rodapé 4">
            <a:extLst>
              <a:ext uri="{FF2B5EF4-FFF2-40B4-BE49-F238E27FC236}">
                <a16:creationId xmlns:a16="http://schemas.microsoft.com/office/drawing/2014/main" id="{41B2D8B2-92F2-4A6C-BC98-8A18F5D53E7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4CA5DDB-61BA-48D7-B4A7-62F9E7ED02DE}"/>
              </a:ext>
            </a:extLst>
          </p:cNvPr>
          <p:cNvSpPr>
            <a:spLocks noGrp="1"/>
          </p:cNvSpPr>
          <p:nvPr>
            <p:ph type="sldNum" sz="quarter" idx="12"/>
          </p:nvPr>
        </p:nvSpPr>
        <p:spPr/>
        <p:txBody>
          <a:bodyPr/>
          <a:lstStyle/>
          <a:p>
            <a:fld id="{FA1C6178-578D-4F64-808A-7E3A36F14BA3}" type="slidenum">
              <a:rPr lang="pt-BR" smtClean="0"/>
              <a:t>‹nº›</a:t>
            </a:fld>
            <a:endParaRPr lang="pt-BR"/>
          </a:p>
        </p:txBody>
      </p:sp>
    </p:spTree>
    <p:extLst>
      <p:ext uri="{BB962C8B-B14F-4D97-AF65-F5344CB8AC3E}">
        <p14:creationId xmlns:p14="http://schemas.microsoft.com/office/powerpoint/2010/main" val="232574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838DE-A36C-4D92-96F6-47D7E3DF95B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4357FBC-2E26-4C00-AE0B-2DD44AE14D2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F7F59AA-BC73-4DD9-B77C-24174589A5DE}"/>
              </a:ext>
            </a:extLst>
          </p:cNvPr>
          <p:cNvSpPr>
            <a:spLocks noGrp="1"/>
          </p:cNvSpPr>
          <p:nvPr>
            <p:ph type="dt" sz="half" idx="10"/>
          </p:nvPr>
        </p:nvSpPr>
        <p:spPr/>
        <p:txBody>
          <a:bodyPr/>
          <a:lstStyle/>
          <a:p>
            <a:fld id="{8F612287-5CD9-44D8-8575-8FC03E99999D}" type="datetimeFigureOut">
              <a:rPr lang="pt-BR" smtClean="0"/>
              <a:t>22/11/2023</a:t>
            </a:fld>
            <a:endParaRPr lang="pt-BR"/>
          </a:p>
        </p:txBody>
      </p:sp>
      <p:sp>
        <p:nvSpPr>
          <p:cNvPr id="5" name="Espaço Reservado para Rodapé 4">
            <a:extLst>
              <a:ext uri="{FF2B5EF4-FFF2-40B4-BE49-F238E27FC236}">
                <a16:creationId xmlns:a16="http://schemas.microsoft.com/office/drawing/2014/main" id="{DD68D0D8-80EA-4C4F-8460-7EDF727D08C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F37DA12-2CB7-481C-B0D6-0CD29FA7F858}"/>
              </a:ext>
            </a:extLst>
          </p:cNvPr>
          <p:cNvSpPr>
            <a:spLocks noGrp="1"/>
          </p:cNvSpPr>
          <p:nvPr>
            <p:ph type="sldNum" sz="quarter" idx="12"/>
          </p:nvPr>
        </p:nvSpPr>
        <p:spPr/>
        <p:txBody>
          <a:bodyPr/>
          <a:lstStyle/>
          <a:p>
            <a:fld id="{FA1C6178-578D-4F64-808A-7E3A36F14BA3}" type="slidenum">
              <a:rPr lang="pt-BR" smtClean="0"/>
              <a:t>‹nº›</a:t>
            </a:fld>
            <a:endParaRPr lang="pt-BR"/>
          </a:p>
        </p:txBody>
      </p:sp>
    </p:spTree>
    <p:extLst>
      <p:ext uri="{BB962C8B-B14F-4D97-AF65-F5344CB8AC3E}">
        <p14:creationId xmlns:p14="http://schemas.microsoft.com/office/powerpoint/2010/main" val="273809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BC9AE1-A555-4FF7-A5FF-CDC050233051}"/>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35BC781-0973-4835-A717-E615046E39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CDB8B06-8D25-4D22-8A06-B7375944A9BC}"/>
              </a:ext>
            </a:extLst>
          </p:cNvPr>
          <p:cNvSpPr>
            <a:spLocks noGrp="1"/>
          </p:cNvSpPr>
          <p:nvPr>
            <p:ph type="dt" sz="half" idx="10"/>
          </p:nvPr>
        </p:nvSpPr>
        <p:spPr/>
        <p:txBody>
          <a:bodyPr/>
          <a:lstStyle/>
          <a:p>
            <a:fld id="{8F612287-5CD9-44D8-8575-8FC03E99999D}" type="datetimeFigureOut">
              <a:rPr lang="pt-BR" smtClean="0"/>
              <a:t>22/11/2023</a:t>
            </a:fld>
            <a:endParaRPr lang="pt-BR"/>
          </a:p>
        </p:txBody>
      </p:sp>
      <p:sp>
        <p:nvSpPr>
          <p:cNvPr id="5" name="Espaço Reservado para Rodapé 4">
            <a:extLst>
              <a:ext uri="{FF2B5EF4-FFF2-40B4-BE49-F238E27FC236}">
                <a16:creationId xmlns:a16="http://schemas.microsoft.com/office/drawing/2014/main" id="{6CE2D3EE-08B7-45CB-96C8-81175477DCC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ADE8DE8-3635-4481-8ECA-B1EB4958FDAF}"/>
              </a:ext>
            </a:extLst>
          </p:cNvPr>
          <p:cNvSpPr>
            <a:spLocks noGrp="1"/>
          </p:cNvSpPr>
          <p:nvPr>
            <p:ph type="sldNum" sz="quarter" idx="12"/>
          </p:nvPr>
        </p:nvSpPr>
        <p:spPr/>
        <p:txBody>
          <a:bodyPr/>
          <a:lstStyle/>
          <a:p>
            <a:fld id="{FA1C6178-578D-4F64-808A-7E3A36F14BA3}" type="slidenum">
              <a:rPr lang="pt-BR" smtClean="0"/>
              <a:t>‹nº›</a:t>
            </a:fld>
            <a:endParaRPr lang="pt-BR"/>
          </a:p>
        </p:txBody>
      </p:sp>
    </p:spTree>
    <p:extLst>
      <p:ext uri="{BB962C8B-B14F-4D97-AF65-F5344CB8AC3E}">
        <p14:creationId xmlns:p14="http://schemas.microsoft.com/office/powerpoint/2010/main" val="391524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8C1D9-6B97-460E-8E62-92B3407ABFD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45444C6-2DA5-4DB7-ADE4-36830BFEA259}"/>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0348C20-8341-4613-B332-B4CB73701555}"/>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4E03701-74C9-42D0-91FF-780EBFDE3434}"/>
              </a:ext>
            </a:extLst>
          </p:cNvPr>
          <p:cNvSpPr>
            <a:spLocks noGrp="1"/>
          </p:cNvSpPr>
          <p:nvPr>
            <p:ph type="dt" sz="half" idx="10"/>
          </p:nvPr>
        </p:nvSpPr>
        <p:spPr/>
        <p:txBody>
          <a:bodyPr/>
          <a:lstStyle/>
          <a:p>
            <a:fld id="{8F612287-5CD9-44D8-8575-8FC03E99999D}" type="datetimeFigureOut">
              <a:rPr lang="pt-BR" smtClean="0"/>
              <a:t>22/11/2023</a:t>
            </a:fld>
            <a:endParaRPr lang="pt-BR"/>
          </a:p>
        </p:txBody>
      </p:sp>
      <p:sp>
        <p:nvSpPr>
          <p:cNvPr id="6" name="Espaço Reservado para Rodapé 5">
            <a:extLst>
              <a:ext uri="{FF2B5EF4-FFF2-40B4-BE49-F238E27FC236}">
                <a16:creationId xmlns:a16="http://schemas.microsoft.com/office/drawing/2014/main" id="{FB671BDB-CFA2-4951-B419-CBAEB6784C3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FB31F43-FB2D-49C5-98F6-6280ECD61249}"/>
              </a:ext>
            </a:extLst>
          </p:cNvPr>
          <p:cNvSpPr>
            <a:spLocks noGrp="1"/>
          </p:cNvSpPr>
          <p:nvPr>
            <p:ph type="sldNum" sz="quarter" idx="12"/>
          </p:nvPr>
        </p:nvSpPr>
        <p:spPr/>
        <p:txBody>
          <a:bodyPr/>
          <a:lstStyle/>
          <a:p>
            <a:fld id="{FA1C6178-578D-4F64-808A-7E3A36F14BA3}" type="slidenum">
              <a:rPr lang="pt-BR" smtClean="0"/>
              <a:t>‹nº›</a:t>
            </a:fld>
            <a:endParaRPr lang="pt-BR"/>
          </a:p>
        </p:txBody>
      </p:sp>
    </p:spTree>
    <p:extLst>
      <p:ext uri="{BB962C8B-B14F-4D97-AF65-F5344CB8AC3E}">
        <p14:creationId xmlns:p14="http://schemas.microsoft.com/office/powerpoint/2010/main" val="47839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FBC97A-CBDC-404F-AB29-4AF230D0748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00E761D-81C8-41F0-9BD3-EEE47ECA0E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919F777-BA28-4D6F-8359-929FC75592AB}"/>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8A941B2-E25F-40BC-A1AB-D844A2EB8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2D3E5F8-A4CA-4292-AE93-B79CA2D3B0F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8421801-E059-430E-A414-1CD6430CE9B6}"/>
              </a:ext>
            </a:extLst>
          </p:cNvPr>
          <p:cNvSpPr>
            <a:spLocks noGrp="1"/>
          </p:cNvSpPr>
          <p:nvPr>
            <p:ph type="dt" sz="half" idx="10"/>
          </p:nvPr>
        </p:nvSpPr>
        <p:spPr/>
        <p:txBody>
          <a:bodyPr/>
          <a:lstStyle/>
          <a:p>
            <a:fld id="{8F612287-5CD9-44D8-8575-8FC03E99999D}" type="datetimeFigureOut">
              <a:rPr lang="pt-BR" smtClean="0"/>
              <a:t>22/11/2023</a:t>
            </a:fld>
            <a:endParaRPr lang="pt-BR"/>
          </a:p>
        </p:txBody>
      </p:sp>
      <p:sp>
        <p:nvSpPr>
          <p:cNvPr id="8" name="Espaço Reservado para Rodapé 7">
            <a:extLst>
              <a:ext uri="{FF2B5EF4-FFF2-40B4-BE49-F238E27FC236}">
                <a16:creationId xmlns:a16="http://schemas.microsoft.com/office/drawing/2014/main" id="{58927926-B0BB-4BDC-8C0B-BEC988BE4E7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541FDB4-B08C-4FC1-A307-46BB80B7DEC6}"/>
              </a:ext>
            </a:extLst>
          </p:cNvPr>
          <p:cNvSpPr>
            <a:spLocks noGrp="1"/>
          </p:cNvSpPr>
          <p:nvPr>
            <p:ph type="sldNum" sz="quarter" idx="12"/>
          </p:nvPr>
        </p:nvSpPr>
        <p:spPr/>
        <p:txBody>
          <a:bodyPr/>
          <a:lstStyle/>
          <a:p>
            <a:fld id="{FA1C6178-578D-4F64-808A-7E3A36F14BA3}" type="slidenum">
              <a:rPr lang="pt-BR" smtClean="0"/>
              <a:t>‹nº›</a:t>
            </a:fld>
            <a:endParaRPr lang="pt-BR"/>
          </a:p>
        </p:txBody>
      </p:sp>
    </p:spTree>
    <p:extLst>
      <p:ext uri="{BB962C8B-B14F-4D97-AF65-F5344CB8AC3E}">
        <p14:creationId xmlns:p14="http://schemas.microsoft.com/office/powerpoint/2010/main" val="136648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CDC6B-31DB-4148-A4D9-DE39607BE9D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919A781-F610-4A92-AACB-C056DAFB8D9D}"/>
              </a:ext>
            </a:extLst>
          </p:cNvPr>
          <p:cNvSpPr>
            <a:spLocks noGrp="1"/>
          </p:cNvSpPr>
          <p:nvPr>
            <p:ph type="dt" sz="half" idx="10"/>
          </p:nvPr>
        </p:nvSpPr>
        <p:spPr/>
        <p:txBody>
          <a:bodyPr/>
          <a:lstStyle/>
          <a:p>
            <a:fld id="{8F612287-5CD9-44D8-8575-8FC03E99999D}" type="datetimeFigureOut">
              <a:rPr lang="pt-BR" smtClean="0"/>
              <a:t>22/11/2023</a:t>
            </a:fld>
            <a:endParaRPr lang="pt-BR"/>
          </a:p>
        </p:txBody>
      </p:sp>
      <p:sp>
        <p:nvSpPr>
          <p:cNvPr id="4" name="Espaço Reservado para Rodapé 3">
            <a:extLst>
              <a:ext uri="{FF2B5EF4-FFF2-40B4-BE49-F238E27FC236}">
                <a16:creationId xmlns:a16="http://schemas.microsoft.com/office/drawing/2014/main" id="{AA86DEFC-0774-42AE-A9FF-F5954C63BF0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FF1691BC-78F1-46C3-A1B7-339C1F5AB4E4}"/>
              </a:ext>
            </a:extLst>
          </p:cNvPr>
          <p:cNvSpPr>
            <a:spLocks noGrp="1"/>
          </p:cNvSpPr>
          <p:nvPr>
            <p:ph type="sldNum" sz="quarter" idx="12"/>
          </p:nvPr>
        </p:nvSpPr>
        <p:spPr/>
        <p:txBody>
          <a:bodyPr/>
          <a:lstStyle/>
          <a:p>
            <a:fld id="{FA1C6178-578D-4F64-808A-7E3A36F14BA3}" type="slidenum">
              <a:rPr lang="pt-BR" smtClean="0"/>
              <a:t>‹nº›</a:t>
            </a:fld>
            <a:endParaRPr lang="pt-BR"/>
          </a:p>
        </p:txBody>
      </p:sp>
    </p:spTree>
    <p:extLst>
      <p:ext uri="{BB962C8B-B14F-4D97-AF65-F5344CB8AC3E}">
        <p14:creationId xmlns:p14="http://schemas.microsoft.com/office/powerpoint/2010/main" val="156702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3210D40-7357-4AA6-B5CD-BCC03878A394}"/>
              </a:ext>
            </a:extLst>
          </p:cNvPr>
          <p:cNvSpPr>
            <a:spLocks noGrp="1"/>
          </p:cNvSpPr>
          <p:nvPr>
            <p:ph type="dt" sz="half" idx="10"/>
          </p:nvPr>
        </p:nvSpPr>
        <p:spPr/>
        <p:txBody>
          <a:bodyPr/>
          <a:lstStyle/>
          <a:p>
            <a:fld id="{8F612287-5CD9-44D8-8575-8FC03E99999D}" type="datetimeFigureOut">
              <a:rPr lang="pt-BR" smtClean="0"/>
              <a:t>22/11/2023</a:t>
            </a:fld>
            <a:endParaRPr lang="pt-BR"/>
          </a:p>
        </p:txBody>
      </p:sp>
      <p:sp>
        <p:nvSpPr>
          <p:cNvPr id="3" name="Espaço Reservado para Rodapé 2">
            <a:extLst>
              <a:ext uri="{FF2B5EF4-FFF2-40B4-BE49-F238E27FC236}">
                <a16:creationId xmlns:a16="http://schemas.microsoft.com/office/drawing/2014/main" id="{77DA537D-9F0F-4791-ABCD-17328239694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AF996EA-504C-40F9-A544-45D31B68741E}"/>
              </a:ext>
            </a:extLst>
          </p:cNvPr>
          <p:cNvSpPr>
            <a:spLocks noGrp="1"/>
          </p:cNvSpPr>
          <p:nvPr>
            <p:ph type="sldNum" sz="quarter" idx="12"/>
          </p:nvPr>
        </p:nvSpPr>
        <p:spPr/>
        <p:txBody>
          <a:bodyPr/>
          <a:lstStyle/>
          <a:p>
            <a:fld id="{FA1C6178-578D-4F64-808A-7E3A36F14BA3}" type="slidenum">
              <a:rPr lang="pt-BR" smtClean="0"/>
              <a:t>‹nº›</a:t>
            </a:fld>
            <a:endParaRPr lang="pt-BR"/>
          </a:p>
        </p:txBody>
      </p:sp>
    </p:spTree>
    <p:extLst>
      <p:ext uri="{BB962C8B-B14F-4D97-AF65-F5344CB8AC3E}">
        <p14:creationId xmlns:p14="http://schemas.microsoft.com/office/powerpoint/2010/main" val="383468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6EB00-00D2-4851-BF2B-F65A63C8A8E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4E4CE49-95A5-494A-A689-5B91C76DF4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7FF429E-DAA4-4AE1-88DD-997E5A5EC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0AA3AFA-1FCF-4E8A-9CF7-D4CC6CBD6F75}"/>
              </a:ext>
            </a:extLst>
          </p:cNvPr>
          <p:cNvSpPr>
            <a:spLocks noGrp="1"/>
          </p:cNvSpPr>
          <p:nvPr>
            <p:ph type="dt" sz="half" idx="10"/>
          </p:nvPr>
        </p:nvSpPr>
        <p:spPr/>
        <p:txBody>
          <a:bodyPr/>
          <a:lstStyle/>
          <a:p>
            <a:fld id="{8F612287-5CD9-44D8-8575-8FC03E99999D}" type="datetimeFigureOut">
              <a:rPr lang="pt-BR" smtClean="0"/>
              <a:t>22/11/2023</a:t>
            </a:fld>
            <a:endParaRPr lang="pt-BR"/>
          </a:p>
        </p:txBody>
      </p:sp>
      <p:sp>
        <p:nvSpPr>
          <p:cNvPr id="6" name="Espaço Reservado para Rodapé 5">
            <a:extLst>
              <a:ext uri="{FF2B5EF4-FFF2-40B4-BE49-F238E27FC236}">
                <a16:creationId xmlns:a16="http://schemas.microsoft.com/office/drawing/2014/main" id="{AE36D710-A6FD-4F39-A287-A07EAEF1693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564339B-1DE4-4877-A0EF-3E969EDD9AB3}"/>
              </a:ext>
            </a:extLst>
          </p:cNvPr>
          <p:cNvSpPr>
            <a:spLocks noGrp="1"/>
          </p:cNvSpPr>
          <p:nvPr>
            <p:ph type="sldNum" sz="quarter" idx="12"/>
          </p:nvPr>
        </p:nvSpPr>
        <p:spPr/>
        <p:txBody>
          <a:bodyPr/>
          <a:lstStyle/>
          <a:p>
            <a:fld id="{FA1C6178-578D-4F64-808A-7E3A36F14BA3}" type="slidenum">
              <a:rPr lang="pt-BR" smtClean="0"/>
              <a:t>‹nº›</a:t>
            </a:fld>
            <a:endParaRPr lang="pt-BR"/>
          </a:p>
        </p:txBody>
      </p:sp>
    </p:spTree>
    <p:extLst>
      <p:ext uri="{BB962C8B-B14F-4D97-AF65-F5344CB8AC3E}">
        <p14:creationId xmlns:p14="http://schemas.microsoft.com/office/powerpoint/2010/main" val="1117179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EAC0D-663E-42A5-BA98-51B71B4EA46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9BBE9A4-FA13-45D6-A739-5DC2E2E562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E5E2D64-2A0F-4FB0-99FC-50B3CDCDE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6C21065-5152-4D5A-AD4D-C4170F903C3C}"/>
              </a:ext>
            </a:extLst>
          </p:cNvPr>
          <p:cNvSpPr>
            <a:spLocks noGrp="1"/>
          </p:cNvSpPr>
          <p:nvPr>
            <p:ph type="dt" sz="half" idx="10"/>
          </p:nvPr>
        </p:nvSpPr>
        <p:spPr/>
        <p:txBody>
          <a:bodyPr/>
          <a:lstStyle/>
          <a:p>
            <a:fld id="{8F612287-5CD9-44D8-8575-8FC03E99999D}" type="datetimeFigureOut">
              <a:rPr lang="pt-BR" smtClean="0"/>
              <a:t>22/11/2023</a:t>
            </a:fld>
            <a:endParaRPr lang="pt-BR"/>
          </a:p>
        </p:txBody>
      </p:sp>
      <p:sp>
        <p:nvSpPr>
          <p:cNvPr id="6" name="Espaço Reservado para Rodapé 5">
            <a:extLst>
              <a:ext uri="{FF2B5EF4-FFF2-40B4-BE49-F238E27FC236}">
                <a16:creationId xmlns:a16="http://schemas.microsoft.com/office/drawing/2014/main" id="{C0A48EF0-7DBF-4BB6-AE68-88A4851CB45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D29C513-E072-42EC-94DB-538424116A81}"/>
              </a:ext>
            </a:extLst>
          </p:cNvPr>
          <p:cNvSpPr>
            <a:spLocks noGrp="1"/>
          </p:cNvSpPr>
          <p:nvPr>
            <p:ph type="sldNum" sz="quarter" idx="12"/>
          </p:nvPr>
        </p:nvSpPr>
        <p:spPr/>
        <p:txBody>
          <a:bodyPr/>
          <a:lstStyle/>
          <a:p>
            <a:fld id="{FA1C6178-578D-4F64-808A-7E3A36F14BA3}" type="slidenum">
              <a:rPr lang="pt-BR" smtClean="0"/>
              <a:t>‹nº›</a:t>
            </a:fld>
            <a:endParaRPr lang="pt-BR"/>
          </a:p>
        </p:txBody>
      </p:sp>
    </p:spTree>
    <p:extLst>
      <p:ext uri="{BB962C8B-B14F-4D97-AF65-F5344CB8AC3E}">
        <p14:creationId xmlns:p14="http://schemas.microsoft.com/office/powerpoint/2010/main" val="338383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E60F185-0DB8-4352-8A60-CFAF2BDFDD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3AC12F1-131F-4EFE-A31D-6745E0884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CA52E87-9056-4101-BC72-C5F46E99DB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12287-5CD9-44D8-8575-8FC03E99999D}" type="datetimeFigureOut">
              <a:rPr lang="pt-BR" smtClean="0"/>
              <a:t>22/11/2023</a:t>
            </a:fld>
            <a:endParaRPr lang="pt-BR"/>
          </a:p>
        </p:txBody>
      </p:sp>
      <p:sp>
        <p:nvSpPr>
          <p:cNvPr id="5" name="Espaço Reservado para Rodapé 4">
            <a:extLst>
              <a:ext uri="{FF2B5EF4-FFF2-40B4-BE49-F238E27FC236}">
                <a16:creationId xmlns:a16="http://schemas.microsoft.com/office/drawing/2014/main" id="{76EEB305-E2B1-4F6D-83CB-A550B6FC58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8F812D9-F435-4A9C-BAD9-A684C5739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C6178-578D-4F64-808A-7E3A36F14BA3}" type="slidenum">
              <a:rPr lang="pt-BR" smtClean="0"/>
              <a:t>‹nº›</a:t>
            </a:fld>
            <a:endParaRPr lang="pt-BR"/>
          </a:p>
        </p:txBody>
      </p:sp>
    </p:spTree>
    <p:extLst>
      <p:ext uri="{BB962C8B-B14F-4D97-AF65-F5344CB8AC3E}">
        <p14:creationId xmlns:p14="http://schemas.microsoft.com/office/powerpoint/2010/main" val="379936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06CE45-4F08-4A5B-958C-714F76C9E057}"/>
              </a:ext>
            </a:extLst>
          </p:cNvPr>
          <p:cNvSpPr>
            <a:spLocks noGrp="1"/>
          </p:cNvSpPr>
          <p:nvPr>
            <p:ph type="ctrTitle"/>
          </p:nvPr>
        </p:nvSpPr>
        <p:spPr>
          <a:xfrm>
            <a:off x="0" y="1262742"/>
            <a:ext cx="12192000" cy="4329983"/>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a:normAutofit/>
          </a:bodyPr>
          <a:lstStyle/>
          <a:p>
            <a:r>
              <a:rPr lang="pt-BR" dirty="0"/>
              <a:t>Imunidade aos microrganismos: Malária</a:t>
            </a:r>
            <a:br>
              <a:rPr lang="pt-BR" dirty="0"/>
            </a:br>
            <a:br>
              <a:rPr lang="pt-BR" dirty="0"/>
            </a:br>
            <a:r>
              <a:rPr lang="pt-BR" sz="2700" dirty="0"/>
              <a:t>Disciplina integrada: Microbiologia, Imunologia e Parasitologia</a:t>
            </a:r>
            <a:br>
              <a:rPr lang="pt-BR" sz="2700" dirty="0"/>
            </a:br>
            <a:br>
              <a:rPr lang="pt-BR" sz="2700" dirty="0"/>
            </a:br>
            <a:r>
              <a:rPr lang="pt-BR" sz="2700" dirty="0"/>
              <a:t>Prof. Dr. Diego Luís Costa</a:t>
            </a:r>
            <a:endParaRPr lang="pt-BR" dirty="0"/>
          </a:p>
        </p:txBody>
      </p:sp>
    </p:spTree>
    <p:extLst>
      <p:ext uri="{BB962C8B-B14F-4D97-AF65-F5344CB8AC3E}">
        <p14:creationId xmlns:p14="http://schemas.microsoft.com/office/powerpoint/2010/main" val="2883768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Eliminação de hepatócitos infectados por linfócitos T CD8+ citotóxicos</a:t>
            </a:r>
          </a:p>
        </p:txBody>
      </p:sp>
      <p:pic>
        <p:nvPicPr>
          <p:cNvPr id="13" name="Imagem 12">
            <a:extLst>
              <a:ext uri="{FF2B5EF4-FFF2-40B4-BE49-F238E27FC236}">
                <a16:creationId xmlns:a16="http://schemas.microsoft.com/office/drawing/2014/main" id="{7DFBDA9F-BA85-96EF-5D53-D40525CAED8A}"/>
              </a:ext>
            </a:extLst>
          </p:cNvPr>
          <p:cNvPicPr>
            <a:picLocks noChangeAspect="1"/>
          </p:cNvPicPr>
          <p:nvPr/>
        </p:nvPicPr>
        <p:blipFill>
          <a:blip r:embed="rId3"/>
          <a:stretch>
            <a:fillRect/>
          </a:stretch>
        </p:blipFill>
        <p:spPr>
          <a:xfrm>
            <a:off x="3272112" y="1223739"/>
            <a:ext cx="5656731" cy="5557199"/>
          </a:xfrm>
          <a:prstGeom prst="rect">
            <a:avLst/>
          </a:prstGeom>
        </p:spPr>
      </p:pic>
      <p:sp>
        <p:nvSpPr>
          <p:cNvPr id="14" name="Text Box 8">
            <a:extLst>
              <a:ext uri="{FF2B5EF4-FFF2-40B4-BE49-F238E27FC236}">
                <a16:creationId xmlns:a16="http://schemas.microsoft.com/office/drawing/2014/main" id="{01A044A3-74BD-B469-D58B-F67944F829BF}"/>
              </a:ext>
            </a:extLst>
          </p:cNvPr>
          <p:cNvSpPr txBox="1">
            <a:spLocks noChangeArrowheads="1"/>
          </p:cNvSpPr>
          <p:nvPr/>
        </p:nvSpPr>
        <p:spPr bwMode="auto">
          <a:xfrm>
            <a:off x="9789459" y="6611779"/>
            <a:ext cx="24025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000" dirty="0" err="1">
                <a:solidFill>
                  <a:srgbClr val="FF0000"/>
                </a:solidFill>
              </a:rPr>
              <a:t>Kurup</a:t>
            </a:r>
            <a:r>
              <a:rPr lang="pt-BR" altLang="pt-BR" sz="1000" dirty="0">
                <a:solidFill>
                  <a:srgbClr val="FF0000"/>
                </a:solidFill>
              </a:rPr>
              <a:t> S et al., Nat </a:t>
            </a:r>
            <a:r>
              <a:rPr lang="pt-BR" altLang="pt-BR" sz="1000" dirty="0" err="1">
                <a:solidFill>
                  <a:srgbClr val="FF0000"/>
                </a:solidFill>
              </a:rPr>
              <a:t>Rev</a:t>
            </a:r>
            <a:r>
              <a:rPr lang="pt-BR" altLang="pt-BR" sz="1000" dirty="0">
                <a:solidFill>
                  <a:srgbClr val="FF0000"/>
                </a:solidFill>
              </a:rPr>
              <a:t> </a:t>
            </a:r>
            <a:r>
              <a:rPr lang="pt-BR" altLang="pt-BR" sz="1000" dirty="0" err="1">
                <a:solidFill>
                  <a:srgbClr val="FF0000"/>
                </a:solidFill>
              </a:rPr>
              <a:t>Immunol</a:t>
            </a:r>
            <a:r>
              <a:rPr lang="pt-BR" altLang="pt-BR" sz="1000" dirty="0">
                <a:solidFill>
                  <a:srgbClr val="FF0000"/>
                </a:solidFill>
              </a:rPr>
              <a:t>, 2019</a:t>
            </a:r>
            <a:endParaRPr lang="en-US" altLang="pt-BR" sz="1000" dirty="0">
              <a:solidFill>
                <a:srgbClr val="FF0000"/>
              </a:solidFill>
            </a:endParaRPr>
          </a:p>
        </p:txBody>
      </p:sp>
      <p:sp>
        <p:nvSpPr>
          <p:cNvPr id="15" name="CaixaDeTexto 14">
            <a:extLst>
              <a:ext uri="{FF2B5EF4-FFF2-40B4-BE49-F238E27FC236}">
                <a16:creationId xmlns:a16="http://schemas.microsoft.com/office/drawing/2014/main" id="{EE4EBD1E-A76A-81D4-CD1A-AFADD5A61FAD}"/>
              </a:ext>
            </a:extLst>
          </p:cNvPr>
          <p:cNvSpPr txBox="1"/>
          <p:nvPr/>
        </p:nvSpPr>
        <p:spPr>
          <a:xfrm>
            <a:off x="5647766" y="3648636"/>
            <a:ext cx="1760418" cy="461665"/>
          </a:xfrm>
          <a:prstGeom prst="rect">
            <a:avLst/>
          </a:prstGeom>
          <a:noFill/>
        </p:spPr>
        <p:txBody>
          <a:bodyPr wrap="none" rtlCol="0">
            <a:spAutoFit/>
          </a:bodyPr>
          <a:lstStyle/>
          <a:p>
            <a:r>
              <a:rPr lang="pt-BR" sz="2400" dirty="0"/>
              <a:t>MHC classe I</a:t>
            </a:r>
            <a:endParaRPr lang="en-US" sz="2400" dirty="0"/>
          </a:p>
        </p:txBody>
      </p:sp>
      <p:sp>
        <p:nvSpPr>
          <p:cNvPr id="16" name="Cruz 15">
            <a:extLst>
              <a:ext uri="{FF2B5EF4-FFF2-40B4-BE49-F238E27FC236}">
                <a16:creationId xmlns:a16="http://schemas.microsoft.com/office/drawing/2014/main" id="{38E2C869-BE41-EAD5-E4D8-3930A499A113}"/>
              </a:ext>
            </a:extLst>
          </p:cNvPr>
          <p:cNvSpPr/>
          <p:nvPr/>
        </p:nvSpPr>
        <p:spPr>
          <a:xfrm rot="18904882">
            <a:off x="5558119" y="923365"/>
            <a:ext cx="2510117" cy="2501153"/>
          </a:xfrm>
          <a:prstGeom prst="plus">
            <a:avLst>
              <a:gd name="adj" fmla="val 4578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7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Ativação de imunidade inata durante a fase eritrocítica – TLR2</a:t>
            </a:r>
          </a:p>
        </p:txBody>
      </p:sp>
      <p:pic>
        <p:nvPicPr>
          <p:cNvPr id="9" name="Imagem 8">
            <a:extLst>
              <a:ext uri="{FF2B5EF4-FFF2-40B4-BE49-F238E27FC236}">
                <a16:creationId xmlns:a16="http://schemas.microsoft.com/office/drawing/2014/main" id="{A2A9818F-DBBB-2A05-BC32-B793B5BE8DB6}"/>
              </a:ext>
            </a:extLst>
          </p:cNvPr>
          <p:cNvPicPr>
            <a:picLocks noChangeAspect="1"/>
          </p:cNvPicPr>
          <p:nvPr/>
        </p:nvPicPr>
        <p:blipFill>
          <a:blip r:embed="rId3"/>
          <a:stretch>
            <a:fillRect/>
          </a:stretch>
        </p:blipFill>
        <p:spPr>
          <a:xfrm>
            <a:off x="1551784" y="1482591"/>
            <a:ext cx="3346279" cy="3259737"/>
          </a:xfrm>
          <a:prstGeom prst="rect">
            <a:avLst/>
          </a:prstGeom>
        </p:spPr>
      </p:pic>
      <p:sp>
        <p:nvSpPr>
          <p:cNvPr id="10" name="CaixaDeTexto 9">
            <a:extLst>
              <a:ext uri="{FF2B5EF4-FFF2-40B4-BE49-F238E27FC236}">
                <a16:creationId xmlns:a16="http://schemas.microsoft.com/office/drawing/2014/main" id="{1199282B-95DA-A246-BD65-3B25E50060DC}"/>
              </a:ext>
            </a:extLst>
          </p:cNvPr>
          <p:cNvSpPr txBox="1"/>
          <p:nvPr/>
        </p:nvSpPr>
        <p:spPr>
          <a:xfrm>
            <a:off x="2232212" y="5602942"/>
            <a:ext cx="1724959" cy="1077218"/>
          </a:xfrm>
          <a:prstGeom prst="rect">
            <a:avLst/>
          </a:prstGeom>
          <a:noFill/>
        </p:spPr>
        <p:txBody>
          <a:bodyPr wrap="none" rtlCol="0">
            <a:spAutoFit/>
          </a:bodyPr>
          <a:lstStyle/>
          <a:p>
            <a:pPr algn="ctr"/>
            <a:r>
              <a:rPr lang="pt-BR" sz="3200" b="1" dirty="0"/>
              <a:t>Pro-IL-1</a:t>
            </a:r>
            <a:r>
              <a:rPr lang="pt-BR" sz="3200" b="1" dirty="0">
                <a:latin typeface="Symbol" panose="05050102010706020507" pitchFamily="18" charset="2"/>
              </a:rPr>
              <a:t>b</a:t>
            </a:r>
          </a:p>
          <a:p>
            <a:pPr algn="ctr"/>
            <a:r>
              <a:rPr lang="pt-BR" sz="3200" b="1" dirty="0"/>
              <a:t>TNF</a:t>
            </a:r>
            <a:endParaRPr lang="en-US" sz="3200" b="1" dirty="0"/>
          </a:p>
        </p:txBody>
      </p:sp>
      <p:cxnSp>
        <p:nvCxnSpPr>
          <p:cNvPr id="12" name="Conector de Seta Reta 11">
            <a:extLst>
              <a:ext uri="{FF2B5EF4-FFF2-40B4-BE49-F238E27FC236}">
                <a16:creationId xmlns:a16="http://schemas.microsoft.com/office/drawing/2014/main" id="{A8A4FA06-EACF-58BA-77EA-A0AD4B9122B1}"/>
              </a:ext>
            </a:extLst>
          </p:cNvPr>
          <p:cNvCxnSpPr>
            <a:cxnSpLocks/>
            <a:endCxn id="10" idx="0"/>
          </p:cNvCxnSpPr>
          <p:nvPr/>
        </p:nvCxnSpPr>
        <p:spPr>
          <a:xfrm>
            <a:off x="3092824" y="4625789"/>
            <a:ext cx="1868" cy="9771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080AAA17-9298-ED5B-3378-18BEF6DC1BFF}"/>
              </a:ext>
            </a:extLst>
          </p:cNvPr>
          <p:cNvSpPr txBox="1"/>
          <p:nvPr/>
        </p:nvSpPr>
        <p:spPr>
          <a:xfrm>
            <a:off x="6302189" y="3541059"/>
            <a:ext cx="5267339" cy="646331"/>
          </a:xfrm>
          <a:prstGeom prst="rect">
            <a:avLst/>
          </a:prstGeom>
          <a:noFill/>
        </p:spPr>
        <p:txBody>
          <a:bodyPr wrap="none" rtlCol="0">
            <a:spAutoFit/>
          </a:bodyPr>
          <a:lstStyle/>
          <a:p>
            <a:r>
              <a:rPr lang="pt-BR" sz="3600" b="1" dirty="0"/>
              <a:t>GPI - </a:t>
            </a:r>
            <a:r>
              <a:rPr lang="pt-BR" sz="3600" b="1" dirty="0" err="1"/>
              <a:t>Glicofosfatidilinositol</a:t>
            </a:r>
            <a:endParaRPr lang="en-US" sz="3600" b="1" dirty="0"/>
          </a:p>
        </p:txBody>
      </p:sp>
      <p:sp>
        <p:nvSpPr>
          <p:cNvPr id="15" name="Text Box 6">
            <a:extLst>
              <a:ext uri="{FF2B5EF4-FFF2-40B4-BE49-F238E27FC236}">
                <a16:creationId xmlns:a16="http://schemas.microsoft.com/office/drawing/2014/main" id="{2BB041F0-A709-3CA2-9BC4-51DE4A05974B}"/>
              </a:ext>
            </a:extLst>
          </p:cNvPr>
          <p:cNvSpPr txBox="1">
            <a:spLocks noChangeArrowheads="1"/>
          </p:cNvSpPr>
          <p:nvPr/>
        </p:nvSpPr>
        <p:spPr bwMode="auto">
          <a:xfrm>
            <a:off x="9019241" y="6581775"/>
            <a:ext cx="3278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pt-BR" sz="1200">
                <a:solidFill>
                  <a:srgbClr val="FF0000"/>
                </a:solidFill>
              </a:rPr>
              <a:t>Gowda &amp; Wu, Front. Immunol., </a:t>
            </a:r>
            <a:r>
              <a:rPr lang="pt-BR" altLang="pt-BR" sz="1200">
                <a:solidFill>
                  <a:srgbClr val="FF0000"/>
                </a:solidFill>
              </a:rPr>
              <a:t>9:3006, 2018.</a:t>
            </a:r>
            <a:endParaRPr lang="en-US" altLang="pt-BR" sz="1200">
              <a:solidFill>
                <a:srgbClr val="FF0000"/>
              </a:solidFill>
            </a:endParaRPr>
          </a:p>
        </p:txBody>
      </p:sp>
    </p:spTree>
    <p:extLst>
      <p:ext uri="{BB962C8B-B14F-4D97-AF65-F5344CB8AC3E}">
        <p14:creationId xmlns:p14="http://schemas.microsoft.com/office/powerpoint/2010/main" val="279432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Liberação de </a:t>
            </a:r>
            <a:r>
              <a:rPr lang="pt-BR" sz="3200" b="1" dirty="0" err="1"/>
              <a:t>Hemozoína</a:t>
            </a:r>
            <a:r>
              <a:rPr lang="pt-BR" sz="3200" b="1" dirty="0"/>
              <a:t> e </a:t>
            </a:r>
            <a:r>
              <a:rPr lang="pt-BR" sz="3200" b="1" dirty="0" err="1"/>
              <a:t>Ác</a:t>
            </a:r>
            <a:r>
              <a:rPr lang="pt-BR" sz="3200" b="1" dirty="0"/>
              <a:t>. Úrico</a:t>
            </a:r>
          </a:p>
        </p:txBody>
      </p:sp>
      <p:sp>
        <p:nvSpPr>
          <p:cNvPr id="5" name="Text Box 8">
            <a:extLst>
              <a:ext uri="{FF2B5EF4-FFF2-40B4-BE49-F238E27FC236}">
                <a16:creationId xmlns:a16="http://schemas.microsoft.com/office/drawing/2014/main" id="{752985E7-F843-C4EC-51F5-7E7CF68C73B7}"/>
              </a:ext>
            </a:extLst>
          </p:cNvPr>
          <p:cNvSpPr txBox="1">
            <a:spLocks noChangeArrowheads="1"/>
          </p:cNvSpPr>
          <p:nvPr/>
        </p:nvSpPr>
        <p:spPr bwMode="auto">
          <a:xfrm>
            <a:off x="0" y="6611938"/>
            <a:ext cx="25314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pt-BR" sz="1000" dirty="0" err="1">
                <a:solidFill>
                  <a:srgbClr val="FF0000"/>
                </a:solidFill>
              </a:rPr>
              <a:t>Tillei</a:t>
            </a:r>
            <a:r>
              <a:rPr lang="en-US" altLang="pt-BR" sz="1000" dirty="0">
                <a:solidFill>
                  <a:srgbClr val="FF0000"/>
                </a:solidFill>
              </a:rPr>
              <a:t> L et al., Int J </a:t>
            </a:r>
            <a:r>
              <a:rPr lang="en-US" altLang="pt-BR" sz="1000" dirty="0" err="1">
                <a:solidFill>
                  <a:srgbClr val="FF0000"/>
                </a:solidFill>
              </a:rPr>
              <a:t>Biochem</a:t>
            </a:r>
            <a:r>
              <a:rPr lang="en-US" altLang="pt-BR" sz="1000" dirty="0">
                <a:solidFill>
                  <a:srgbClr val="FF0000"/>
                </a:solidFill>
              </a:rPr>
              <a:t> Cell Biol 2011</a:t>
            </a:r>
          </a:p>
        </p:txBody>
      </p:sp>
      <p:pic>
        <p:nvPicPr>
          <p:cNvPr id="9" name="Imagem 8">
            <a:extLst>
              <a:ext uri="{FF2B5EF4-FFF2-40B4-BE49-F238E27FC236}">
                <a16:creationId xmlns:a16="http://schemas.microsoft.com/office/drawing/2014/main" id="{96B16672-0769-97D9-A05F-C32212F85466}"/>
              </a:ext>
            </a:extLst>
          </p:cNvPr>
          <p:cNvPicPr>
            <a:picLocks noChangeAspect="1"/>
          </p:cNvPicPr>
          <p:nvPr/>
        </p:nvPicPr>
        <p:blipFill>
          <a:blip r:embed="rId3"/>
          <a:stretch>
            <a:fillRect/>
          </a:stretch>
        </p:blipFill>
        <p:spPr>
          <a:xfrm>
            <a:off x="90293" y="1497964"/>
            <a:ext cx="5136040" cy="4373918"/>
          </a:xfrm>
          <a:prstGeom prst="rect">
            <a:avLst/>
          </a:prstGeom>
        </p:spPr>
      </p:pic>
      <p:sp>
        <p:nvSpPr>
          <p:cNvPr id="10" name="CaixaDeTexto 9">
            <a:extLst>
              <a:ext uri="{FF2B5EF4-FFF2-40B4-BE49-F238E27FC236}">
                <a16:creationId xmlns:a16="http://schemas.microsoft.com/office/drawing/2014/main" id="{C50CB3F6-9B2D-85D8-2C32-E597CEC2C6FB}"/>
              </a:ext>
            </a:extLst>
          </p:cNvPr>
          <p:cNvSpPr txBox="1"/>
          <p:nvPr/>
        </p:nvSpPr>
        <p:spPr>
          <a:xfrm>
            <a:off x="5889812" y="1792939"/>
            <a:ext cx="2340897" cy="646331"/>
          </a:xfrm>
          <a:prstGeom prst="rect">
            <a:avLst/>
          </a:prstGeom>
          <a:noFill/>
        </p:spPr>
        <p:txBody>
          <a:bodyPr wrap="none" rtlCol="0">
            <a:spAutoFit/>
          </a:bodyPr>
          <a:lstStyle/>
          <a:p>
            <a:r>
              <a:rPr lang="pt-BR" sz="3600" b="1" dirty="0" err="1"/>
              <a:t>Hemozoína</a:t>
            </a:r>
            <a:endParaRPr lang="pt-BR" sz="3600" b="1" dirty="0"/>
          </a:p>
        </p:txBody>
      </p:sp>
      <p:sp>
        <p:nvSpPr>
          <p:cNvPr id="11" name="CaixaDeTexto 10">
            <a:extLst>
              <a:ext uri="{FF2B5EF4-FFF2-40B4-BE49-F238E27FC236}">
                <a16:creationId xmlns:a16="http://schemas.microsoft.com/office/drawing/2014/main" id="{AB7556C4-E3F6-2BF8-6BDD-2F9CD0D46D5C}"/>
              </a:ext>
            </a:extLst>
          </p:cNvPr>
          <p:cNvSpPr txBox="1"/>
          <p:nvPr/>
        </p:nvSpPr>
        <p:spPr>
          <a:xfrm>
            <a:off x="9081247" y="1658470"/>
            <a:ext cx="2392963" cy="646331"/>
          </a:xfrm>
          <a:prstGeom prst="rect">
            <a:avLst/>
          </a:prstGeom>
          <a:noFill/>
        </p:spPr>
        <p:txBody>
          <a:bodyPr wrap="none" rtlCol="0">
            <a:spAutoFit/>
          </a:bodyPr>
          <a:lstStyle/>
          <a:p>
            <a:r>
              <a:rPr lang="pt-BR" sz="3600" b="1" dirty="0"/>
              <a:t>Ácido Úrico</a:t>
            </a:r>
          </a:p>
        </p:txBody>
      </p:sp>
      <p:pic>
        <p:nvPicPr>
          <p:cNvPr id="1026" name="Picture 2" descr="Elusive protein protects malaria parasite from heme | Virginia Tech News |  Virginia Tech">
            <a:extLst>
              <a:ext uri="{FF2B5EF4-FFF2-40B4-BE49-F238E27FC236}">
                <a16:creationId xmlns:a16="http://schemas.microsoft.com/office/drawing/2014/main" id="{B5AD011A-FFC9-9D25-DA6F-08EE4D3C9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662" y="2599764"/>
            <a:ext cx="3102784" cy="3191435"/>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70934B02-9C7B-75C2-D597-463CE643DD18}"/>
              </a:ext>
            </a:extLst>
          </p:cNvPr>
          <p:cNvSpPr txBox="1"/>
          <p:nvPr/>
        </p:nvSpPr>
        <p:spPr>
          <a:xfrm>
            <a:off x="5423647" y="5897886"/>
            <a:ext cx="6096000" cy="261610"/>
          </a:xfrm>
          <a:prstGeom prst="rect">
            <a:avLst/>
          </a:prstGeom>
          <a:noFill/>
        </p:spPr>
        <p:txBody>
          <a:bodyPr wrap="square">
            <a:spAutoFit/>
          </a:bodyPr>
          <a:lstStyle/>
          <a:p>
            <a:r>
              <a:rPr lang="en-US" sz="1050" dirty="0">
                <a:solidFill>
                  <a:srgbClr val="FF0000"/>
                </a:solidFill>
              </a:rPr>
              <a:t>https://news.vt.edu/articles/2008/05/2008-322.html</a:t>
            </a:r>
          </a:p>
        </p:txBody>
      </p:sp>
      <p:pic>
        <p:nvPicPr>
          <p:cNvPr id="1028" name="Picture 4">
            <a:extLst>
              <a:ext uri="{FF2B5EF4-FFF2-40B4-BE49-F238E27FC236}">
                <a16:creationId xmlns:a16="http://schemas.microsoft.com/office/drawing/2014/main" id="{5AD86E85-6CDF-309A-4F45-20E5C486A3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838" r="17353"/>
          <a:stretch/>
        </p:blipFill>
        <p:spPr bwMode="auto">
          <a:xfrm rot="16200000">
            <a:off x="8471648" y="2716307"/>
            <a:ext cx="3801035" cy="3019514"/>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a:extLst>
              <a:ext uri="{FF2B5EF4-FFF2-40B4-BE49-F238E27FC236}">
                <a16:creationId xmlns:a16="http://schemas.microsoft.com/office/drawing/2014/main" id="{DEF936E7-E203-4818-F5EB-CB521D4CB2B7}"/>
              </a:ext>
            </a:extLst>
          </p:cNvPr>
          <p:cNvSpPr txBox="1"/>
          <p:nvPr/>
        </p:nvSpPr>
        <p:spPr>
          <a:xfrm>
            <a:off x="8794374" y="6162799"/>
            <a:ext cx="3173507" cy="415498"/>
          </a:xfrm>
          <a:prstGeom prst="rect">
            <a:avLst/>
          </a:prstGeom>
          <a:noFill/>
        </p:spPr>
        <p:txBody>
          <a:bodyPr wrap="square">
            <a:spAutoFit/>
          </a:bodyPr>
          <a:lstStyle/>
          <a:p>
            <a:r>
              <a:rPr lang="en-US" sz="1050" dirty="0">
                <a:solidFill>
                  <a:srgbClr val="FF0000"/>
                </a:solidFill>
              </a:rPr>
              <a:t>https://www.reddit.com/r/MicroPorn/comments/73edl5/oc_uric_acid_crystals_in_urine_4096x2304_x400/</a:t>
            </a:r>
          </a:p>
        </p:txBody>
      </p:sp>
    </p:spTree>
    <p:extLst>
      <p:ext uri="{BB962C8B-B14F-4D97-AF65-F5344CB8AC3E}">
        <p14:creationId xmlns:p14="http://schemas.microsoft.com/office/powerpoint/2010/main" val="120897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err="1"/>
              <a:t>Atívação</a:t>
            </a:r>
            <a:r>
              <a:rPr lang="pt-BR" sz="3200" b="1" dirty="0"/>
              <a:t> de </a:t>
            </a:r>
            <a:r>
              <a:rPr lang="pt-BR" sz="3200" b="1" dirty="0" err="1"/>
              <a:t>inflamassoma</a:t>
            </a:r>
            <a:r>
              <a:rPr lang="pt-BR" sz="3200" b="1" dirty="0"/>
              <a:t> por </a:t>
            </a:r>
            <a:r>
              <a:rPr lang="pt-BR" sz="3200" b="1" dirty="0" err="1"/>
              <a:t>Hemozoína</a:t>
            </a:r>
            <a:r>
              <a:rPr lang="pt-BR" sz="3200" b="1" dirty="0"/>
              <a:t> e </a:t>
            </a:r>
            <a:r>
              <a:rPr lang="pt-BR" sz="3200" b="1" dirty="0" err="1"/>
              <a:t>Ác.Úrico</a:t>
            </a:r>
            <a:endParaRPr lang="pt-BR" sz="3200" b="1" dirty="0"/>
          </a:p>
        </p:txBody>
      </p:sp>
      <p:sp>
        <p:nvSpPr>
          <p:cNvPr id="10" name="Text Box 8">
            <a:extLst>
              <a:ext uri="{FF2B5EF4-FFF2-40B4-BE49-F238E27FC236}">
                <a16:creationId xmlns:a16="http://schemas.microsoft.com/office/drawing/2014/main" id="{CFEB1BF6-AE04-E7F4-5D95-F48B19ABF547}"/>
              </a:ext>
            </a:extLst>
          </p:cNvPr>
          <p:cNvSpPr txBox="1">
            <a:spLocks noChangeArrowheads="1"/>
          </p:cNvSpPr>
          <p:nvPr/>
        </p:nvSpPr>
        <p:spPr bwMode="auto">
          <a:xfrm>
            <a:off x="9656762" y="6611938"/>
            <a:ext cx="25352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pt-BR" sz="1000">
                <a:solidFill>
                  <a:srgbClr val="FF0000"/>
                </a:solidFill>
              </a:rPr>
              <a:t>Abbas, Lichtman, Pillai, 7a. Edi</a:t>
            </a:r>
            <a:r>
              <a:rPr lang="en-GB" altLang="pt-BR" sz="1000">
                <a:solidFill>
                  <a:srgbClr val="FF0000"/>
                </a:solidFill>
              </a:rPr>
              <a:t>ção</a:t>
            </a:r>
            <a:r>
              <a:rPr lang="en-US" altLang="pt-BR" sz="1000">
                <a:solidFill>
                  <a:srgbClr val="FF0000"/>
                </a:solidFill>
              </a:rPr>
              <a:t>, 2012.</a:t>
            </a:r>
          </a:p>
        </p:txBody>
      </p:sp>
      <p:grpSp>
        <p:nvGrpSpPr>
          <p:cNvPr id="15" name="Agrupar 14">
            <a:extLst>
              <a:ext uri="{FF2B5EF4-FFF2-40B4-BE49-F238E27FC236}">
                <a16:creationId xmlns:a16="http://schemas.microsoft.com/office/drawing/2014/main" id="{FCE14598-D595-9452-836B-F077967F7E3A}"/>
              </a:ext>
            </a:extLst>
          </p:cNvPr>
          <p:cNvGrpSpPr/>
          <p:nvPr/>
        </p:nvGrpSpPr>
        <p:grpSpPr>
          <a:xfrm>
            <a:off x="2429435" y="1432110"/>
            <a:ext cx="8796477" cy="5266130"/>
            <a:chOff x="2339788" y="1154204"/>
            <a:chExt cx="8796477" cy="5266130"/>
          </a:xfrm>
        </p:grpSpPr>
        <p:pic>
          <p:nvPicPr>
            <p:cNvPr id="12" name="Imagem 11">
              <a:extLst>
                <a:ext uri="{FF2B5EF4-FFF2-40B4-BE49-F238E27FC236}">
                  <a16:creationId xmlns:a16="http://schemas.microsoft.com/office/drawing/2014/main" id="{F5E1FDA9-9FD1-0CD3-0B58-10CFBF02A1CD}"/>
                </a:ext>
              </a:extLst>
            </p:cNvPr>
            <p:cNvPicPr>
              <a:picLocks noChangeAspect="1"/>
            </p:cNvPicPr>
            <p:nvPr/>
          </p:nvPicPr>
          <p:blipFill>
            <a:blip r:embed="rId3"/>
            <a:stretch>
              <a:fillRect/>
            </a:stretch>
          </p:blipFill>
          <p:spPr>
            <a:xfrm>
              <a:off x="2339788" y="1154204"/>
              <a:ext cx="6984159" cy="5266130"/>
            </a:xfrm>
            <a:prstGeom prst="rect">
              <a:avLst/>
            </a:prstGeom>
          </p:spPr>
        </p:pic>
        <p:sp>
          <p:nvSpPr>
            <p:cNvPr id="13" name="CaixaDeTexto 12">
              <a:extLst>
                <a:ext uri="{FF2B5EF4-FFF2-40B4-BE49-F238E27FC236}">
                  <a16:creationId xmlns:a16="http://schemas.microsoft.com/office/drawing/2014/main" id="{712118B2-B867-332F-D917-98DDACF6FF59}"/>
                </a:ext>
              </a:extLst>
            </p:cNvPr>
            <p:cNvSpPr txBox="1"/>
            <p:nvPr/>
          </p:nvSpPr>
          <p:spPr>
            <a:xfrm>
              <a:off x="5567084" y="2967318"/>
              <a:ext cx="1823128" cy="954107"/>
            </a:xfrm>
            <a:prstGeom prst="rect">
              <a:avLst/>
            </a:prstGeom>
            <a:solidFill>
              <a:schemeClr val="bg1"/>
            </a:solidFill>
            <a:ln>
              <a:solidFill>
                <a:schemeClr val="tx1"/>
              </a:solidFill>
            </a:ln>
          </p:spPr>
          <p:txBody>
            <a:bodyPr wrap="none" rtlCol="0">
              <a:spAutoFit/>
            </a:bodyPr>
            <a:lstStyle/>
            <a:p>
              <a:pPr algn="ctr"/>
              <a:r>
                <a:rPr lang="pt-BR" sz="2800" dirty="0" err="1"/>
                <a:t>Hemozoína</a:t>
              </a:r>
              <a:endParaRPr lang="pt-BR" sz="2800" dirty="0"/>
            </a:p>
            <a:p>
              <a:pPr algn="ctr"/>
              <a:r>
                <a:rPr lang="pt-BR" sz="2800" dirty="0" err="1"/>
                <a:t>Ác.Úrico</a:t>
              </a:r>
              <a:endParaRPr lang="en-US" sz="2800" dirty="0"/>
            </a:p>
          </p:txBody>
        </p:sp>
        <p:sp>
          <p:nvSpPr>
            <p:cNvPr id="14" name="CaixaDeTexto 13">
              <a:extLst>
                <a:ext uri="{FF2B5EF4-FFF2-40B4-BE49-F238E27FC236}">
                  <a16:creationId xmlns:a16="http://schemas.microsoft.com/office/drawing/2014/main" id="{C6BBC97F-4B53-A63A-AFBE-D26E2CA6AC0E}"/>
                </a:ext>
              </a:extLst>
            </p:cNvPr>
            <p:cNvSpPr txBox="1"/>
            <p:nvPr/>
          </p:nvSpPr>
          <p:spPr>
            <a:xfrm>
              <a:off x="9279667" y="4643718"/>
              <a:ext cx="1856598" cy="523220"/>
            </a:xfrm>
            <a:prstGeom prst="rect">
              <a:avLst/>
            </a:prstGeom>
            <a:solidFill>
              <a:schemeClr val="bg1"/>
            </a:solidFill>
            <a:ln>
              <a:solidFill>
                <a:schemeClr val="tx1"/>
              </a:solidFill>
            </a:ln>
          </p:spPr>
          <p:txBody>
            <a:bodyPr wrap="none" rtlCol="0">
              <a:spAutoFit/>
            </a:bodyPr>
            <a:lstStyle/>
            <a:p>
              <a:pPr algn="ctr"/>
              <a:r>
                <a:rPr lang="pt-BR" sz="2800" dirty="0" err="1"/>
                <a:t>Endossoma</a:t>
              </a:r>
              <a:endParaRPr lang="en-US" sz="2800" dirty="0"/>
            </a:p>
          </p:txBody>
        </p:sp>
      </p:grpSp>
    </p:spTree>
    <p:extLst>
      <p:ext uri="{BB962C8B-B14F-4D97-AF65-F5344CB8AC3E}">
        <p14:creationId xmlns:p14="http://schemas.microsoft.com/office/powerpoint/2010/main" val="2970744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Ativação de </a:t>
            </a:r>
            <a:r>
              <a:rPr lang="pt-BR" sz="3200" b="1" dirty="0" err="1"/>
              <a:t>TLRs</a:t>
            </a:r>
            <a:r>
              <a:rPr lang="pt-BR" sz="3200" b="1" dirty="0"/>
              <a:t> durante fase eritrocítica da malária</a:t>
            </a:r>
          </a:p>
        </p:txBody>
      </p:sp>
      <p:sp>
        <p:nvSpPr>
          <p:cNvPr id="5" name="Text Box 8">
            <a:extLst>
              <a:ext uri="{FF2B5EF4-FFF2-40B4-BE49-F238E27FC236}">
                <a16:creationId xmlns:a16="http://schemas.microsoft.com/office/drawing/2014/main" id="{D6B161CA-4B62-B934-8B9C-7B2D73D02697}"/>
              </a:ext>
            </a:extLst>
          </p:cNvPr>
          <p:cNvSpPr txBox="1">
            <a:spLocks noChangeArrowheads="1"/>
          </p:cNvSpPr>
          <p:nvPr/>
        </p:nvSpPr>
        <p:spPr bwMode="auto">
          <a:xfrm>
            <a:off x="10066097" y="6611779"/>
            <a:ext cx="21259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000" dirty="0" err="1">
                <a:solidFill>
                  <a:srgbClr val="FF0000"/>
                </a:solidFill>
              </a:rPr>
              <a:t>Roppert</a:t>
            </a:r>
            <a:r>
              <a:rPr lang="pt-BR" altLang="pt-BR" sz="1000" dirty="0">
                <a:solidFill>
                  <a:srgbClr val="FF0000"/>
                </a:solidFill>
              </a:rPr>
              <a:t> et al., Sem </a:t>
            </a:r>
            <a:r>
              <a:rPr lang="pt-BR" altLang="pt-BR" sz="1000" dirty="0" err="1">
                <a:solidFill>
                  <a:srgbClr val="FF0000"/>
                </a:solidFill>
              </a:rPr>
              <a:t>Immunol</a:t>
            </a:r>
            <a:r>
              <a:rPr lang="pt-BR" altLang="pt-BR" sz="1000" dirty="0">
                <a:solidFill>
                  <a:srgbClr val="FF0000"/>
                </a:solidFill>
              </a:rPr>
              <a:t> 2007</a:t>
            </a:r>
            <a:endParaRPr lang="en-US" altLang="pt-BR" sz="1000" dirty="0">
              <a:solidFill>
                <a:srgbClr val="FF0000"/>
              </a:solidFill>
            </a:endParaRPr>
          </a:p>
        </p:txBody>
      </p:sp>
      <p:pic>
        <p:nvPicPr>
          <p:cNvPr id="7" name="Imagem 6">
            <a:extLst>
              <a:ext uri="{FF2B5EF4-FFF2-40B4-BE49-F238E27FC236}">
                <a16:creationId xmlns:a16="http://schemas.microsoft.com/office/drawing/2014/main" id="{2CBC5761-6E1C-9D7C-442F-2969DAD87CFB}"/>
              </a:ext>
            </a:extLst>
          </p:cNvPr>
          <p:cNvPicPr>
            <a:picLocks noChangeAspect="1"/>
          </p:cNvPicPr>
          <p:nvPr/>
        </p:nvPicPr>
        <p:blipFill>
          <a:blip r:embed="rId3"/>
          <a:stretch>
            <a:fillRect/>
          </a:stretch>
        </p:blipFill>
        <p:spPr>
          <a:xfrm>
            <a:off x="878968" y="1225270"/>
            <a:ext cx="4849479" cy="5442974"/>
          </a:xfrm>
          <a:prstGeom prst="rect">
            <a:avLst/>
          </a:prstGeom>
        </p:spPr>
      </p:pic>
      <p:sp>
        <p:nvSpPr>
          <p:cNvPr id="8" name="CaixaDeTexto 7">
            <a:extLst>
              <a:ext uri="{FF2B5EF4-FFF2-40B4-BE49-F238E27FC236}">
                <a16:creationId xmlns:a16="http://schemas.microsoft.com/office/drawing/2014/main" id="{66EAB782-114D-2EE7-95C9-8D67E1CA01A7}"/>
              </a:ext>
            </a:extLst>
          </p:cNvPr>
          <p:cNvSpPr txBox="1"/>
          <p:nvPr/>
        </p:nvSpPr>
        <p:spPr>
          <a:xfrm>
            <a:off x="5819775" y="1524045"/>
            <a:ext cx="6202030" cy="4524315"/>
          </a:xfrm>
          <a:prstGeom prst="rect">
            <a:avLst/>
          </a:prstGeom>
          <a:noFill/>
        </p:spPr>
        <p:txBody>
          <a:bodyPr wrap="square" rtlCol="0">
            <a:spAutoFit/>
          </a:bodyPr>
          <a:lstStyle/>
          <a:p>
            <a:r>
              <a:rPr lang="pt-BR" sz="3600" b="1" dirty="0"/>
              <a:t>- </a:t>
            </a:r>
            <a:r>
              <a:rPr lang="pt-BR" sz="3600" b="1" dirty="0" err="1"/>
              <a:t>Hemozoína</a:t>
            </a:r>
            <a:r>
              <a:rPr lang="pt-BR" sz="3600" b="1" dirty="0"/>
              <a:t> liga a DNA do patógeno e ativa TLR9 no </a:t>
            </a:r>
            <a:r>
              <a:rPr lang="pt-BR" sz="3600" b="1" dirty="0" err="1"/>
              <a:t>endossoma</a:t>
            </a:r>
            <a:endParaRPr lang="pt-BR" sz="3600" b="1" dirty="0"/>
          </a:p>
          <a:p>
            <a:endParaRPr lang="pt-BR" sz="3600" b="1" dirty="0"/>
          </a:p>
          <a:p>
            <a:r>
              <a:rPr lang="pt-BR" sz="3600" b="1" dirty="0"/>
              <a:t>- Junto à ligação a TLR2 por GPI - Produção de IL-12 e TNF</a:t>
            </a:r>
          </a:p>
          <a:p>
            <a:endParaRPr lang="pt-BR" sz="3600" b="1" dirty="0"/>
          </a:p>
          <a:p>
            <a:r>
              <a:rPr lang="pt-BR" sz="3600" b="1" dirty="0"/>
              <a:t>- DAMPS – </a:t>
            </a:r>
            <a:r>
              <a:rPr lang="pt-BR" sz="3600" b="1" dirty="0" err="1"/>
              <a:t>inflamassoma</a:t>
            </a:r>
            <a:r>
              <a:rPr lang="pt-BR" sz="3600" b="1" dirty="0"/>
              <a:t> – IL1</a:t>
            </a:r>
            <a:r>
              <a:rPr lang="pt-BR" sz="3600" b="1" dirty="0">
                <a:latin typeface="Symbol" panose="05050102010706020507" pitchFamily="18" charset="2"/>
              </a:rPr>
              <a:t>b</a:t>
            </a:r>
            <a:endParaRPr lang="en-US" sz="3600" b="1" dirty="0">
              <a:latin typeface="Symbol" panose="05050102010706020507" pitchFamily="18" charset="2"/>
            </a:endParaRPr>
          </a:p>
        </p:txBody>
      </p:sp>
    </p:spTree>
    <p:extLst>
      <p:ext uri="{BB962C8B-B14F-4D97-AF65-F5344CB8AC3E}">
        <p14:creationId xmlns:p14="http://schemas.microsoft.com/office/powerpoint/2010/main" val="938504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Efeitos sistêmicos de citocinas inflamatórias</a:t>
            </a:r>
          </a:p>
        </p:txBody>
      </p:sp>
      <p:sp>
        <p:nvSpPr>
          <p:cNvPr id="5" name="Text Box 8">
            <a:extLst>
              <a:ext uri="{FF2B5EF4-FFF2-40B4-BE49-F238E27FC236}">
                <a16:creationId xmlns:a16="http://schemas.microsoft.com/office/drawing/2014/main" id="{F61463F3-5720-8B0E-9FD0-8654066214B4}"/>
              </a:ext>
            </a:extLst>
          </p:cNvPr>
          <p:cNvSpPr txBox="1">
            <a:spLocks noChangeArrowheads="1"/>
          </p:cNvSpPr>
          <p:nvPr/>
        </p:nvSpPr>
        <p:spPr bwMode="auto">
          <a:xfrm>
            <a:off x="9656762" y="6611937"/>
            <a:ext cx="2535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pt-BR" sz="1000" dirty="0">
                <a:solidFill>
                  <a:srgbClr val="FF0000"/>
                </a:solidFill>
              </a:rPr>
              <a:t>Abbas, Lichtman, Pillai, 9a. Edi</a:t>
            </a:r>
            <a:r>
              <a:rPr lang="en-GB" altLang="pt-BR" sz="1000" dirty="0" err="1">
                <a:solidFill>
                  <a:srgbClr val="FF0000"/>
                </a:solidFill>
              </a:rPr>
              <a:t>ção</a:t>
            </a:r>
            <a:r>
              <a:rPr lang="en-US" altLang="pt-BR" sz="1000" dirty="0">
                <a:solidFill>
                  <a:srgbClr val="FF0000"/>
                </a:solidFill>
              </a:rPr>
              <a:t>, 2019.</a:t>
            </a:r>
          </a:p>
        </p:txBody>
      </p:sp>
      <p:pic>
        <p:nvPicPr>
          <p:cNvPr id="6" name="Imagem 1">
            <a:extLst>
              <a:ext uri="{FF2B5EF4-FFF2-40B4-BE49-F238E27FC236}">
                <a16:creationId xmlns:a16="http://schemas.microsoft.com/office/drawing/2014/main" id="{99BD8F56-4841-3251-E55B-F6752CB9719B}"/>
              </a:ext>
            </a:extLst>
          </p:cNvPr>
          <p:cNvPicPr>
            <a:picLocks noChangeAspect="1"/>
          </p:cNvPicPr>
          <p:nvPr/>
        </p:nvPicPr>
        <p:blipFill>
          <a:blip r:embed="rId3">
            <a:extLst>
              <a:ext uri="{28A0092B-C50C-407E-A947-70E740481C1C}">
                <a14:useLocalDpi xmlns:a14="http://schemas.microsoft.com/office/drawing/2010/main" val="0"/>
              </a:ext>
            </a:extLst>
          </a:blip>
          <a:srcRect l="9052" t="13602" r="68112" b="16402"/>
          <a:stretch>
            <a:fillRect/>
          </a:stretch>
        </p:blipFill>
        <p:spPr bwMode="auto">
          <a:xfrm>
            <a:off x="2819587" y="1157007"/>
            <a:ext cx="65532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954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4081"/>
            <a:ext cx="12192000" cy="1077218"/>
          </a:xfrm>
          <a:prstGeom prst="rect">
            <a:avLst/>
          </a:prstGeom>
          <a:noFill/>
        </p:spPr>
        <p:txBody>
          <a:bodyPr wrap="square" rtlCol="0">
            <a:spAutoFit/>
          </a:bodyPr>
          <a:lstStyle/>
          <a:p>
            <a:pPr algn="ctr"/>
            <a:r>
              <a:rPr lang="pt-BR" sz="3200" b="1" dirty="0"/>
              <a:t>Episódios de febre recorrente em malária são causados por liberação de mediadores inflamatórios</a:t>
            </a:r>
          </a:p>
        </p:txBody>
      </p:sp>
      <p:sp>
        <p:nvSpPr>
          <p:cNvPr id="5" name="Text Box 4">
            <a:extLst>
              <a:ext uri="{FF2B5EF4-FFF2-40B4-BE49-F238E27FC236}">
                <a16:creationId xmlns:a16="http://schemas.microsoft.com/office/drawing/2014/main" id="{D2CAE1F1-E2C4-DE47-EF54-29F35D4B5422}"/>
              </a:ext>
            </a:extLst>
          </p:cNvPr>
          <p:cNvSpPr txBox="1">
            <a:spLocks noChangeArrowheads="1"/>
          </p:cNvSpPr>
          <p:nvPr/>
        </p:nvSpPr>
        <p:spPr bwMode="auto">
          <a:xfrm>
            <a:off x="7273666" y="6611779"/>
            <a:ext cx="49183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pt-BR" sz="1000" dirty="0">
                <a:solidFill>
                  <a:srgbClr val="FF0000"/>
                </a:solidFill>
              </a:rPr>
              <a:t>https://i0.wp.com/www.malariasite.com/wp-content/uploads/2018/02/fever.jpg?ssl=1</a:t>
            </a:r>
          </a:p>
        </p:txBody>
      </p:sp>
      <p:pic>
        <p:nvPicPr>
          <p:cNvPr id="5122" name="Picture 2">
            <a:extLst>
              <a:ext uri="{FF2B5EF4-FFF2-40B4-BE49-F238E27FC236}">
                <a16:creationId xmlns:a16="http://schemas.microsoft.com/office/drawing/2014/main" id="{F8904FC9-E4AA-889D-C5CE-E6C62C7344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9677"/>
          <a:stretch/>
        </p:blipFill>
        <p:spPr bwMode="auto">
          <a:xfrm>
            <a:off x="2020608" y="1228164"/>
            <a:ext cx="3797486" cy="38166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A86839A-B0BA-357E-C599-1D749D1804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570"/>
          <a:stretch/>
        </p:blipFill>
        <p:spPr bwMode="auto">
          <a:xfrm>
            <a:off x="6413314" y="1272990"/>
            <a:ext cx="3797486" cy="3748982"/>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E6C83AF6-8AE3-5A55-76A1-84CB71A022DC}"/>
              </a:ext>
            </a:extLst>
          </p:cNvPr>
          <p:cNvSpPr txBox="1"/>
          <p:nvPr/>
        </p:nvSpPr>
        <p:spPr>
          <a:xfrm>
            <a:off x="412376" y="5122252"/>
            <a:ext cx="11384751" cy="1754326"/>
          </a:xfrm>
          <a:prstGeom prst="rect">
            <a:avLst/>
          </a:prstGeom>
          <a:noFill/>
        </p:spPr>
        <p:txBody>
          <a:bodyPr wrap="square" rtlCol="0">
            <a:spAutoFit/>
          </a:bodyPr>
          <a:lstStyle/>
          <a:p>
            <a:pPr algn="ctr"/>
            <a:r>
              <a:rPr lang="pt-BR" sz="3600" b="1" dirty="0"/>
              <a:t>Desenvolvimento de febre decorrente de ciclo de replicação parasitária e ruptura de hemácias infectadas – DAMPS - TNF</a:t>
            </a:r>
            <a:endParaRPr lang="en-US" sz="3600" b="1" dirty="0"/>
          </a:p>
        </p:txBody>
      </p:sp>
    </p:spTree>
    <p:extLst>
      <p:ext uri="{BB962C8B-B14F-4D97-AF65-F5344CB8AC3E}">
        <p14:creationId xmlns:p14="http://schemas.microsoft.com/office/powerpoint/2010/main" val="4215643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Remoção de hemácias infectadas</a:t>
            </a:r>
          </a:p>
        </p:txBody>
      </p:sp>
      <p:pic>
        <p:nvPicPr>
          <p:cNvPr id="6" name="Imagem 5">
            <a:extLst>
              <a:ext uri="{FF2B5EF4-FFF2-40B4-BE49-F238E27FC236}">
                <a16:creationId xmlns:a16="http://schemas.microsoft.com/office/drawing/2014/main" id="{764A7A33-7FC0-1757-319B-B5D31CC9978F}"/>
              </a:ext>
            </a:extLst>
          </p:cNvPr>
          <p:cNvPicPr>
            <a:picLocks noChangeAspect="1"/>
          </p:cNvPicPr>
          <p:nvPr/>
        </p:nvPicPr>
        <p:blipFill>
          <a:blip r:embed="rId3"/>
          <a:stretch>
            <a:fillRect/>
          </a:stretch>
        </p:blipFill>
        <p:spPr>
          <a:xfrm>
            <a:off x="371476" y="1657120"/>
            <a:ext cx="4981540" cy="4276955"/>
          </a:xfrm>
          <a:prstGeom prst="rect">
            <a:avLst/>
          </a:prstGeom>
        </p:spPr>
      </p:pic>
      <p:sp>
        <p:nvSpPr>
          <p:cNvPr id="7" name="Text Box 4">
            <a:extLst>
              <a:ext uri="{FF2B5EF4-FFF2-40B4-BE49-F238E27FC236}">
                <a16:creationId xmlns:a16="http://schemas.microsoft.com/office/drawing/2014/main" id="{9AAA6AD2-9D7B-6B34-9C9F-BC0EA6C577F4}"/>
              </a:ext>
            </a:extLst>
          </p:cNvPr>
          <p:cNvSpPr txBox="1">
            <a:spLocks noChangeArrowheads="1"/>
          </p:cNvSpPr>
          <p:nvPr/>
        </p:nvSpPr>
        <p:spPr bwMode="auto">
          <a:xfrm>
            <a:off x="10179911" y="6611779"/>
            <a:ext cx="20120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pt-BR" sz="1000" dirty="0">
                <a:solidFill>
                  <a:srgbClr val="FF0000"/>
                </a:solidFill>
              </a:rPr>
              <a:t>Chua CLL et al., Malaria J, 2021</a:t>
            </a:r>
          </a:p>
        </p:txBody>
      </p:sp>
      <p:sp>
        <p:nvSpPr>
          <p:cNvPr id="8" name="CaixaDeTexto 7">
            <a:extLst>
              <a:ext uri="{FF2B5EF4-FFF2-40B4-BE49-F238E27FC236}">
                <a16:creationId xmlns:a16="http://schemas.microsoft.com/office/drawing/2014/main" id="{6C752B87-9743-B532-128F-FDAE9D4168D6}"/>
              </a:ext>
            </a:extLst>
          </p:cNvPr>
          <p:cNvSpPr txBox="1"/>
          <p:nvPr/>
        </p:nvSpPr>
        <p:spPr>
          <a:xfrm>
            <a:off x="6161420" y="2295570"/>
            <a:ext cx="5659105" cy="2862322"/>
          </a:xfrm>
          <a:prstGeom prst="rect">
            <a:avLst/>
          </a:prstGeom>
          <a:noFill/>
        </p:spPr>
        <p:txBody>
          <a:bodyPr wrap="square" rtlCol="0">
            <a:spAutoFit/>
          </a:bodyPr>
          <a:lstStyle/>
          <a:p>
            <a:r>
              <a:rPr lang="pt-BR" sz="3600" b="1" dirty="0"/>
              <a:t>- Depuração de hemácias infectadas no baço por fagócitos (macrófagos)</a:t>
            </a:r>
          </a:p>
          <a:p>
            <a:endParaRPr lang="pt-BR" sz="3600" b="1" dirty="0"/>
          </a:p>
          <a:p>
            <a:r>
              <a:rPr lang="en-US" sz="3600" b="1" dirty="0"/>
              <a:t>- </a:t>
            </a:r>
            <a:r>
              <a:rPr lang="en-US" sz="3600" b="1" dirty="0" err="1"/>
              <a:t>Ligação</a:t>
            </a:r>
            <a:r>
              <a:rPr lang="en-US" sz="3600" b="1" dirty="0"/>
              <a:t> CD36 – PfEMP1</a:t>
            </a:r>
            <a:endParaRPr lang="pt-BR" sz="3600" b="1" dirty="0">
              <a:latin typeface="Symbol" panose="05050102010706020507" pitchFamily="18" charset="2"/>
            </a:endParaRPr>
          </a:p>
        </p:txBody>
      </p:sp>
    </p:spTree>
    <p:extLst>
      <p:ext uri="{BB962C8B-B14F-4D97-AF65-F5344CB8AC3E}">
        <p14:creationId xmlns:p14="http://schemas.microsoft.com/office/powerpoint/2010/main" val="2164617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Imunidade adaptativa fase eritrocítica</a:t>
            </a:r>
          </a:p>
        </p:txBody>
      </p:sp>
      <p:pic>
        <p:nvPicPr>
          <p:cNvPr id="7" name="Imagem 6">
            <a:extLst>
              <a:ext uri="{FF2B5EF4-FFF2-40B4-BE49-F238E27FC236}">
                <a16:creationId xmlns:a16="http://schemas.microsoft.com/office/drawing/2014/main" id="{2925DFD3-B77E-5181-7F36-A94166940E2B}"/>
              </a:ext>
            </a:extLst>
          </p:cNvPr>
          <p:cNvPicPr>
            <a:picLocks noChangeAspect="1"/>
          </p:cNvPicPr>
          <p:nvPr/>
        </p:nvPicPr>
        <p:blipFill>
          <a:blip r:embed="rId3"/>
          <a:stretch>
            <a:fillRect/>
          </a:stretch>
        </p:blipFill>
        <p:spPr>
          <a:xfrm>
            <a:off x="147018" y="2161914"/>
            <a:ext cx="8869013" cy="3734321"/>
          </a:xfrm>
          <a:prstGeom prst="rect">
            <a:avLst/>
          </a:prstGeom>
        </p:spPr>
      </p:pic>
      <p:sp>
        <p:nvSpPr>
          <p:cNvPr id="8" name="Text Box 8">
            <a:extLst>
              <a:ext uri="{FF2B5EF4-FFF2-40B4-BE49-F238E27FC236}">
                <a16:creationId xmlns:a16="http://schemas.microsoft.com/office/drawing/2014/main" id="{CD786A41-29E6-28FD-1F7C-E6EBF644E115}"/>
              </a:ext>
            </a:extLst>
          </p:cNvPr>
          <p:cNvSpPr txBox="1">
            <a:spLocks noChangeArrowheads="1"/>
          </p:cNvSpPr>
          <p:nvPr/>
        </p:nvSpPr>
        <p:spPr bwMode="auto">
          <a:xfrm>
            <a:off x="9789459" y="6611779"/>
            <a:ext cx="24025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000" dirty="0" err="1">
                <a:solidFill>
                  <a:srgbClr val="FF0000"/>
                </a:solidFill>
              </a:rPr>
              <a:t>Kurup</a:t>
            </a:r>
            <a:r>
              <a:rPr lang="pt-BR" altLang="pt-BR" sz="1000" dirty="0">
                <a:solidFill>
                  <a:srgbClr val="FF0000"/>
                </a:solidFill>
              </a:rPr>
              <a:t> S et al., Nat </a:t>
            </a:r>
            <a:r>
              <a:rPr lang="pt-BR" altLang="pt-BR" sz="1000" dirty="0" err="1">
                <a:solidFill>
                  <a:srgbClr val="FF0000"/>
                </a:solidFill>
              </a:rPr>
              <a:t>Rev</a:t>
            </a:r>
            <a:r>
              <a:rPr lang="pt-BR" altLang="pt-BR" sz="1000" dirty="0">
                <a:solidFill>
                  <a:srgbClr val="FF0000"/>
                </a:solidFill>
              </a:rPr>
              <a:t> </a:t>
            </a:r>
            <a:r>
              <a:rPr lang="pt-BR" altLang="pt-BR" sz="1000" dirty="0" err="1">
                <a:solidFill>
                  <a:srgbClr val="FF0000"/>
                </a:solidFill>
              </a:rPr>
              <a:t>Immunol</a:t>
            </a:r>
            <a:r>
              <a:rPr lang="pt-BR" altLang="pt-BR" sz="1000" dirty="0">
                <a:solidFill>
                  <a:srgbClr val="FF0000"/>
                </a:solidFill>
              </a:rPr>
              <a:t>, 2019</a:t>
            </a:r>
            <a:endParaRPr lang="en-US" altLang="pt-BR" sz="1000" dirty="0">
              <a:solidFill>
                <a:srgbClr val="FF0000"/>
              </a:solidFill>
            </a:endParaRPr>
          </a:p>
        </p:txBody>
      </p:sp>
      <p:sp>
        <p:nvSpPr>
          <p:cNvPr id="10" name="CaixaDeTexto 9">
            <a:extLst>
              <a:ext uri="{FF2B5EF4-FFF2-40B4-BE49-F238E27FC236}">
                <a16:creationId xmlns:a16="http://schemas.microsoft.com/office/drawing/2014/main" id="{49F52305-96D2-958D-0A24-072E799128E5}"/>
              </a:ext>
            </a:extLst>
          </p:cNvPr>
          <p:cNvSpPr txBox="1"/>
          <p:nvPr/>
        </p:nvSpPr>
        <p:spPr>
          <a:xfrm>
            <a:off x="9048750" y="3314700"/>
            <a:ext cx="3053528" cy="1569660"/>
          </a:xfrm>
          <a:prstGeom prst="rect">
            <a:avLst/>
          </a:prstGeom>
          <a:noFill/>
        </p:spPr>
        <p:txBody>
          <a:bodyPr wrap="none" rtlCol="0">
            <a:spAutoFit/>
          </a:bodyPr>
          <a:lstStyle/>
          <a:p>
            <a:r>
              <a:rPr lang="pt-BR" sz="3200" b="1" dirty="0"/>
              <a:t>Th1 – IFN-gama</a:t>
            </a:r>
          </a:p>
          <a:p>
            <a:endParaRPr lang="pt-BR" sz="3200" b="1" dirty="0"/>
          </a:p>
          <a:p>
            <a:r>
              <a:rPr lang="pt-BR" sz="3200" b="1" dirty="0"/>
              <a:t>TCD8+ Citotóxica</a:t>
            </a:r>
            <a:endParaRPr lang="en-US" sz="3200" b="1" dirty="0"/>
          </a:p>
        </p:txBody>
      </p:sp>
    </p:spTree>
    <p:extLst>
      <p:ext uri="{BB962C8B-B14F-4D97-AF65-F5344CB8AC3E}">
        <p14:creationId xmlns:p14="http://schemas.microsoft.com/office/powerpoint/2010/main" val="201056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3131"/>
            <a:ext cx="12192000" cy="1077218"/>
          </a:xfrm>
          <a:prstGeom prst="rect">
            <a:avLst/>
          </a:prstGeom>
          <a:noFill/>
        </p:spPr>
        <p:txBody>
          <a:bodyPr wrap="square" rtlCol="0">
            <a:spAutoFit/>
          </a:bodyPr>
          <a:lstStyle/>
          <a:p>
            <a:pPr algn="ctr"/>
            <a:r>
              <a:rPr lang="pt-BR" sz="3200" b="1" dirty="0"/>
              <a:t>Linfócitos T CD8+ citotóxicos eliminam reticulócitos infectados por </a:t>
            </a:r>
            <a:r>
              <a:rPr lang="pt-BR" sz="3200" b="1" i="1" dirty="0"/>
              <a:t>P. </a:t>
            </a:r>
            <a:r>
              <a:rPr lang="pt-BR" sz="3200" b="1" i="1" dirty="0" err="1"/>
              <a:t>vivax</a:t>
            </a:r>
            <a:endParaRPr lang="pt-BR" sz="3200" b="1" i="1" dirty="0"/>
          </a:p>
        </p:txBody>
      </p:sp>
      <p:pic>
        <p:nvPicPr>
          <p:cNvPr id="6146" name="Picture 2" descr="Red blood cell formation">
            <a:extLst>
              <a:ext uri="{FF2B5EF4-FFF2-40B4-BE49-F238E27FC236}">
                <a16:creationId xmlns:a16="http://schemas.microsoft.com/office/drawing/2014/main" id="{7D1E5D36-35F0-D403-FD1B-5608FB913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152525"/>
            <a:ext cx="2766096" cy="5648325"/>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7C08E5AF-733F-EA5E-4E3E-BF77FBC56E37}"/>
              </a:ext>
            </a:extLst>
          </p:cNvPr>
          <p:cNvSpPr txBox="1"/>
          <p:nvPr/>
        </p:nvSpPr>
        <p:spPr>
          <a:xfrm>
            <a:off x="-9525" y="6596390"/>
            <a:ext cx="4200525" cy="261610"/>
          </a:xfrm>
          <a:prstGeom prst="rect">
            <a:avLst/>
          </a:prstGeom>
          <a:noFill/>
        </p:spPr>
        <p:txBody>
          <a:bodyPr wrap="square">
            <a:spAutoFit/>
          </a:bodyPr>
          <a:lstStyle/>
          <a:p>
            <a:r>
              <a:rPr lang="en-US" sz="1050" dirty="0">
                <a:solidFill>
                  <a:srgbClr val="FF0000"/>
                </a:solidFill>
              </a:rPr>
              <a:t>https://www.medicinehack.com/2011/05/red-blood-cell-formation.html</a:t>
            </a:r>
          </a:p>
        </p:txBody>
      </p:sp>
      <p:pic>
        <p:nvPicPr>
          <p:cNvPr id="9" name="Imagem 8">
            <a:extLst>
              <a:ext uri="{FF2B5EF4-FFF2-40B4-BE49-F238E27FC236}">
                <a16:creationId xmlns:a16="http://schemas.microsoft.com/office/drawing/2014/main" id="{B4AFD067-F799-BDEE-FA75-9780F1F78B52}"/>
              </a:ext>
            </a:extLst>
          </p:cNvPr>
          <p:cNvPicPr>
            <a:picLocks noChangeAspect="1"/>
          </p:cNvPicPr>
          <p:nvPr/>
        </p:nvPicPr>
        <p:blipFill>
          <a:blip r:embed="rId4"/>
          <a:stretch>
            <a:fillRect/>
          </a:stretch>
        </p:blipFill>
        <p:spPr>
          <a:xfrm>
            <a:off x="3761405" y="1571624"/>
            <a:ext cx="8078645" cy="4524376"/>
          </a:xfrm>
          <a:prstGeom prst="rect">
            <a:avLst/>
          </a:prstGeom>
        </p:spPr>
      </p:pic>
      <p:sp>
        <p:nvSpPr>
          <p:cNvPr id="10" name="CaixaDeTexto 9">
            <a:extLst>
              <a:ext uri="{FF2B5EF4-FFF2-40B4-BE49-F238E27FC236}">
                <a16:creationId xmlns:a16="http://schemas.microsoft.com/office/drawing/2014/main" id="{E518C248-AFB4-715A-9B06-F27FAFCFC35F}"/>
              </a:ext>
            </a:extLst>
          </p:cNvPr>
          <p:cNvSpPr txBox="1"/>
          <p:nvPr/>
        </p:nvSpPr>
        <p:spPr>
          <a:xfrm>
            <a:off x="10058400" y="6596390"/>
            <a:ext cx="2124075" cy="261610"/>
          </a:xfrm>
          <a:prstGeom prst="rect">
            <a:avLst/>
          </a:prstGeom>
          <a:noFill/>
        </p:spPr>
        <p:txBody>
          <a:bodyPr wrap="square">
            <a:spAutoFit/>
          </a:bodyPr>
          <a:lstStyle/>
          <a:p>
            <a:r>
              <a:rPr lang="en-US" sz="1050" dirty="0">
                <a:solidFill>
                  <a:srgbClr val="FF0000"/>
                </a:solidFill>
              </a:rPr>
              <a:t>Antonelli et al., Immunol Rev, 2019</a:t>
            </a:r>
          </a:p>
        </p:txBody>
      </p:sp>
    </p:spTree>
    <p:extLst>
      <p:ext uri="{BB962C8B-B14F-4D97-AF65-F5344CB8AC3E}">
        <p14:creationId xmlns:p14="http://schemas.microsoft.com/office/powerpoint/2010/main" val="321918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Resposta imune à malária???</a:t>
            </a:r>
          </a:p>
        </p:txBody>
      </p:sp>
      <p:pic>
        <p:nvPicPr>
          <p:cNvPr id="8" name="Imagem 7">
            <a:extLst>
              <a:ext uri="{FF2B5EF4-FFF2-40B4-BE49-F238E27FC236}">
                <a16:creationId xmlns:a16="http://schemas.microsoft.com/office/drawing/2014/main" id="{80FDCDB1-8862-4FFC-5830-8DFE79A96644}"/>
              </a:ext>
            </a:extLst>
          </p:cNvPr>
          <p:cNvPicPr>
            <a:picLocks noChangeAspect="1"/>
          </p:cNvPicPr>
          <p:nvPr/>
        </p:nvPicPr>
        <p:blipFill>
          <a:blip r:embed="rId3"/>
          <a:stretch>
            <a:fillRect/>
          </a:stretch>
        </p:blipFill>
        <p:spPr>
          <a:xfrm>
            <a:off x="162516" y="3899647"/>
            <a:ext cx="7541248" cy="2702551"/>
          </a:xfrm>
          <a:prstGeom prst="rect">
            <a:avLst/>
          </a:prstGeom>
        </p:spPr>
      </p:pic>
      <p:grpSp>
        <p:nvGrpSpPr>
          <p:cNvPr id="14" name="Agrupar 13">
            <a:extLst>
              <a:ext uri="{FF2B5EF4-FFF2-40B4-BE49-F238E27FC236}">
                <a16:creationId xmlns:a16="http://schemas.microsoft.com/office/drawing/2014/main" id="{27CEC6B2-E0A0-68FF-D6BB-5FB65877BF30}"/>
              </a:ext>
            </a:extLst>
          </p:cNvPr>
          <p:cNvGrpSpPr/>
          <p:nvPr/>
        </p:nvGrpSpPr>
        <p:grpSpPr>
          <a:xfrm>
            <a:off x="222132" y="1174749"/>
            <a:ext cx="7415800" cy="2420098"/>
            <a:chOff x="2849377" y="1174749"/>
            <a:chExt cx="6509776" cy="2124423"/>
          </a:xfrm>
        </p:grpSpPr>
        <p:pic>
          <p:nvPicPr>
            <p:cNvPr id="6" name="Imagem 2">
              <a:extLst>
                <a:ext uri="{FF2B5EF4-FFF2-40B4-BE49-F238E27FC236}">
                  <a16:creationId xmlns:a16="http://schemas.microsoft.com/office/drawing/2014/main" id="{580E0C6D-B4D4-AC1E-F5BE-478F8EE4EA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13" t="16592" r="11414" b="68998"/>
            <a:stretch/>
          </p:blipFill>
          <p:spPr bwMode="auto">
            <a:xfrm>
              <a:off x="2849377" y="1174749"/>
              <a:ext cx="6500811" cy="8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m 2">
              <a:extLst>
                <a:ext uri="{FF2B5EF4-FFF2-40B4-BE49-F238E27FC236}">
                  <a16:creationId xmlns:a16="http://schemas.microsoft.com/office/drawing/2014/main" id="{BFA257FA-5D60-39C4-C703-0517502996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13" t="41617" r="11414" b="33824"/>
            <a:stretch/>
          </p:blipFill>
          <p:spPr bwMode="auto">
            <a:xfrm>
              <a:off x="2858342" y="1909481"/>
              <a:ext cx="6500811" cy="138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tângulo 14">
            <a:extLst>
              <a:ext uri="{FF2B5EF4-FFF2-40B4-BE49-F238E27FC236}">
                <a16:creationId xmlns:a16="http://schemas.microsoft.com/office/drawing/2014/main" id="{97250F8B-630C-06B0-B9B9-87C7E5D5A863}"/>
              </a:ext>
            </a:extLst>
          </p:cNvPr>
          <p:cNvSpPr/>
          <p:nvPr/>
        </p:nvSpPr>
        <p:spPr>
          <a:xfrm>
            <a:off x="71716" y="5334000"/>
            <a:ext cx="1963271" cy="13805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ixaDeTexto 15">
            <a:extLst>
              <a:ext uri="{FF2B5EF4-FFF2-40B4-BE49-F238E27FC236}">
                <a16:creationId xmlns:a16="http://schemas.microsoft.com/office/drawing/2014/main" id="{F19EE20E-E204-016E-0D73-6E2C899AE200}"/>
              </a:ext>
            </a:extLst>
          </p:cNvPr>
          <p:cNvSpPr txBox="1"/>
          <p:nvPr/>
        </p:nvSpPr>
        <p:spPr>
          <a:xfrm>
            <a:off x="7830312" y="1230137"/>
            <a:ext cx="4361688" cy="5262979"/>
          </a:xfrm>
          <a:prstGeom prst="rect">
            <a:avLst/>
          </a:prstGeom>
          <a:noFill/>
        </p:spPr>
        <p:txBody>
          <a:bodyPr wrap="square" rtlCol="0">
            <a:spAutoFit/>
          </a:bodyPr>
          <a:lstStyle/>
          <a:p>
            <a:r>
              <a:rPr lang="pt-BR" sz="1600" dirty="0"/>
              <a:t>- </a:t>
            </a:r>
            <a:r>
              <a:rPr lang="pt-BR" sz="2800" dirty="0"/>
              <a:t>Múltiplas espécies de </a:t>
            </a:r>
            <a:r>
              <a:rPr lang="pt-BR" sz="2800" i="1" dirty="0"/>
              <a:t>Plasmodium.</a:t>
            </a:r>
          </a:p>
          <a:p>
            <a:endParaRPr lang="pt-BR" sz="2800" dirty="0"/>
          </a:p>
          <a:p>
            <a:r>
              <a:rPr lang="pt-BR" sz="2800" dirty="0"/>
              <a:t>- Diferentes formas do parasita.</a:t>
            </a:r>
          </a:p>
          <a:p>
            <a:endParaRPr lang="pt-BR" sz="2800" dirty="0"/>
          </a:p>
          <a:p>
            <a:r>
              <a:rPr lang="pt-BR" sz="2800" dirty="0"/>
              <a:t>- Diferentes manifestações da doença.</a:t>
            </a:r>
          </a:p>
          <a:p>
            <a:endParaRPr lang="pt-BR" sz="2800" dirty="0"/>
          </a:p>
          <a:p>
            <a:r>
              <a:rPr lang="pt-BR" sz="2800" dirty="0"/>
              <a:t>- Complexa relação de adaptabilidade entre patógeno e hospedeiro.</a:t>
            </a:r>
            <a:endParaRPr lang="en-US" sz="2800" dirty="0"/>
          </a:p>
        </p:txBody>
      </p:sp>
    </p:spTree>
    <p:extLst>
      <p:ext uri="{BB962C8B-B14F-4D97-AF65-F5344CB8AC3E}">
        <p14:creationId xmlns:p14="http://schemas.microsoft.com/office/powerpoint/2010/main" val="1858226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80EDF8D2-B096-5AB6-B005-DC3354F2F859}"/>
              </a:ext>
            </a:extLst>
          </p:cNvPr>
          <p:cNvPicPr>
            <a:picLocks noChangeAspect="1"/>
          </p:cNvPicPr>
          <p:nvPr/>
        </p:nvPicPr>
        <p:blipFill>
          <a:blip r:embed="rId3"/>
          <a:stretch>
            <a:fillRect/>
          </a:stretch>
        </p:blipFill>
        <p:spPr>
          <a:xfrm>
            <a:off x="3741192" y="4781550"/>
            <a:ext cx="4716155" cy="1847850"/>
          </a:xfrm>
          <a:prstGeom prst="rect">
            <a:avLst/>
          </a:prstGeom>
        </p:spPr>
      </p:pic>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347"/>
            <a:ext cx="12192000" cy="1077218"/>
          </a:xfrm>
          <a:prstGeom prst="rect">
            <a:avLst/>
          </a:prstGeom>
          <a:noFill/>
        </p:spPr>
        <p:txBody>
          <a:bodyPr wrap="square" rtlCol="0">
            <a:spAutoFit/>
          </a:bodyPr>
          <a:lstStyle/>
          <a:p>
            <a:pPr algn="ctr"/>
            <a:r>
              <a:rPr lang="pt-BR" sz="3200" b="1" dirty="0"/>
              <a:t>Imunidade humoral fase eritrocítica – antígenos de </a:t>
            </a:r>
            <a:r>
              <a:rPr lang="pt-BR" sz="3200" b="1" i="1" dirty="0"/>
              <a:t>Plasmodium</a:t>
            </a:r>
            <a:r>
              <a:rPr lang="pt-BR" sz="3200" b="1" dirty="0"/>
              <a:t> em merozoítos ou na superfície de hemácias infectadas</a:t>
            </a:r>
          </a:p>
        </p:txBody>
      </p:sp>
      <p:pic>
        <p:nvPicPr>
          <p:cNvPr id="2" name="Imagem 1">
            <a:extLst>
              <a:ext uri="{FF2B5EF4-FFF2-40B4-BE49-F238E27FC236}">
                <a16:creationId xmlns:a16="http://schemas.microsoft.com/office/drawing/2014/main" id="{B0A617E5-A6A7-324B-163E-91ED60D92E2B}"/>
              </a:ext>
            </a:extLst>
          </p:cNvPr>
          <p:cNvPicPr>
            <a:picLocks noChangeAspect="1"/>
          </p:cNvPicPr>
          <p:nvPr/>
        </p:nvPicPr>
        <p:blipFill>
          <a:blip r:embed="rId4"/>
          <a:stretch>
            <a:fillRect/>
          </a:stretch>
        </p:blipFill>
        <p:spPr>
          <a:xfrm>
            <a:off x="1671018" y="1390389"/>
            <a:ext cx="8869013" cy="3734321"/>
          </a:xfrm>
          <a:prstGeom prst="rect">
            <a:avLst/>
          </a:prstGeom>
        </p:spPr>
      </p:pic>
      <p:sp>
        <p:nvSpPr>
          <p:cNvPr id="7" name="Text Box 8">
            <a:extLst>
              <a:ext uri="{FF2B5EF4-FFF2-40B4-BE49-F238E27FC236}">
                <a16:creationId xmlns:a16="http://schemas.microsoft.com/office/drawing/2014/main" id="{599A3551-AD0D-14F2-C342-D05A78602841}"/>
              </a:ext>
            </a:extLst>
          </p:cNvPr>
          <p:cNvSpPr txBox="1">
            <a:spLocks noChangeArrowheads="1"/>
          </p:cNvSpPr>
          <p:nvPr/>
        </p:nvSpPr>
        <p:spPr bwMode="auto">
          <a:xfrm>
            <a:off x="9789459" y="6611779"/>
            <a:ext cx="24025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000" dirty="0" err="1">
                <a:solidFill>
                  <a:srgbClr val="FF0000"/>
                </a:solidFill>
              </a:rPr>
              <a:t>Kurup</a:t>
            </a:r>
            <a:r>
              <a:rPr lang="pt-BR" altLang="pt-BR" sz="1000" dirty="0">
                <a:solidFill>
                  <a:srgbClr val="FF0000"/>
                </a:solidFill>
              </a:rPr>
              <a:t> S et al., Nat </a:t>
            </a:r>
            <a:r>
              <a:rPr lang="pt-BR" altLang="pt-BR" sz="1000" dirty="0" err="1">
                <a:solidFill>
                  <a:srgbClr val="FF0000"/>
                </a:solidFill>
              </a:rPr>
              <a:t>Rev</a:t>
            </a:r>
            <a:r>
              <a:rPr lang="pt-BR" altLang="pt-BR" sz="1000" dirty="0">
                <a:solidFill>
                  <a:srgbClr val="FF0000"/>
                </a:solidFill>
              </a:rPr>
              <a:t> </a:t>
            </a:r>
            <a:r>
              <a:rPr lang="pt-BR" altLang="pt-BR" sz="1000" dirty="0" err="1">
                <a:solidFill>
                  <a:srgbClr val="FF0000"/>
                </a:solidFill>
              </a:rPr>
              <a:t>Immunol</a:t>
            </a:r>
            <a:r>
              <a:rPr lang="pt-BR" altLang="pt-BR" sz="1000" dirty="0">
                <a:solidFill>
                  <a:srgbClr val="FF0000"/>
                </a:solidFill>
              </a:rPr>
              <a:t>, 2019</a:t>
            </a:r>
            <a:endParaRPr lang="en-US" altLang="pt-BR" sz="1000" dirty="0">
              <a:solidFill>
                <a:srgbClr val="FF0000"/>
              </a:solidFill>
            </a:endParaRPr>
          </a:p>
        </p:txBody>
      </p:sp>
    </p:spTree>
    <p:extLst>
      <p:ext uri="{BB962C8B-B14F-4D97-AF65-F5344CB8AC3E}">
        <p14:creationId xmlns:p14="http://schemas.microsoft.com/office/powerpoint/2010/main" val="2683109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Opsonização de merozoítos e hemácias infectadas </a:t>
            </a:r>
          </a:p>
        </p:txBody>
      </p:sp>
      <p:pic>
        <p:nvPicPr>
          <p:cNvPr id="8" name="Imagem 7">
            <a:extLst>
              <a:ext uri="{FF2B5EF4-FFF2-40B4-BE49-F238E27FC236}">
                <a16:creationId xmlns:a16="http://schemas.microsoft.com/office/drawing/2014/main" id="{20D2B179-A777-0992-3B33-2400DF76D590}"/>
              </a:ext>
            </a:extLst>
          </p:cNvPr>
          <p:cNvPicPr>
            <a:picLocks noChangeAspect="1"/>
          </p:cNvPicPr>
          <p:nvPr/>
        </p:nvPicPr>
        <p:blipFill>
          <a:blip r:embed="rId3"/>
          <a:stretch>
            <a:fillRect/>
          </a:stretch>
        </p:blipFill>
        <p:spPr>
          <a:xfrm>
            <a:off x="2847547" y="1695141"/>
            <a:ext cx="6134956" cy="4420217"/>
          </a:xfrm>
          <a:prstGeom prst="rect">
            <a:avLst/>
          </a:prstGeom>
        </p:spPr>
      </p:pic>
      <p:sp>
        <p:nvSpPr>
          <p:cNvPr id="9" name="Text Box 4">
            <a:extLst>
              <a:ext uri="{FF2B5EF4-FFF2-40B4-BE49-F238E27FC236}">
                <a16:creationId xmlns:a16="http://schemas.microsoft.com/office/drawing/2014/main" id="{2FCE4C2E-5049-260D-493F-41FD1AEBBE9E}"/>
              </a:ext>
            </a:extLst>
          </p:cNvPr>
          <p:cNvSpPr txBox="1">
            <a:spLocks noChangeArrowheads="1"/>
          </p:cNvSpPr>
          <p:nvPr/>
        </p:nvSpPr>
        <p:spPr bwMode="auto">
          <a:xfrm>
            <a:off x="10179911" y="6611779"/>
            <a:ext cx="20120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pt-BR" sz="1000" dirty="0">
                <a:solidFill>
                  <a:srgbClr val="FF0000"/>
                </a:solidFill>
              </a:rPr>
              <a:t>Chua CLL et al., Malaria J, 2021</a:t>
            </a:r>
          </a:p>
        </p:txBody>
      </p:sp>
      <p:pic>
        <p:nvPicPr>
          <p:cNvPr id="10" name="Imagem 9">
            <a:extLst>
              <a:ext uri="{FF2B5EF4-FFF2-40B4-BE49-F238E27FC236}">
                <a16:creationId xmlns:a16="http://schemas.microsoft.com/office/drawing/2014/main" id="{AED57F4C-C157-92E1-FD91-2DC19615FE1D}"/>
              </a:ext>
            </a:extLst>
          </p:cNvPr>
          <p:cNvPicPr>
            <a:picLocks noChangeAspect="1"/>
          </p:cNvPicPr>
          <p:nvPr/>
        </p:nvPicPr>
        <p:blipFill rotWithShape="1">
          <a:blip r:embed="rId4"/>
          <a:srcRect t="23712" r="72487"/>
          <a:stretch/>
        </p:blipFill>
        <p:spPr>
          <a:xfrm>
            <a:off x="4617493" y="1857375"/>
            <a:ext cx="946848" cy="1028700"/>
          </a:xfrm>
          <a:prstGeom prst="rect">
            <a:avLst/>
          </a:prstGeom>
        </p:spPr>
      </p:pic>
    </p:spTree>
    <p:extLst>
      <p:ext uri="{BB962C8B-B14F-4D97-AF65-F5344CB8AC3E}">
        <p14:creationId xmlns:p14="http://schemas.microsoft.com/office/powerpoint/2010/main" val="1173398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Citotoxicidade dependente de anticorpos por células NK</a:t>
            </a:r>
          </a:p>
        </p:txBody>
      </p:sp>
      <p:sp>
        <p:nvSpPr>
          <p:cNvPr id="2" name="Text Box 8">
            <a:extLst>
              <a:ext uri="{FF2B5EF4-FFF2-40B4-BE49-F238E27FC236}">
                <a16:creationId xmlns:a16="http://schemas.microsoft.com/office/drawing/2014/main" id="{85ECB76C-65E3-ADD2-B231-5AE08F081578}"/>
              </a:ext>
            </a:extLst>
          </p:cNvPr>
          <p:cNvSpPr txBox="1">
            <a:spLocks noChangeArrowheads="1"/>
          </p:cNvSpPr>
          <p:nvPr/>
        </p:nvSpPr>
        <p:spPr bwMode="auto">
          <a:xfrm>
            <a:off x="9979398" y="6611779"/>
            <a:ext cx="2204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pt-BR" sz="1000" dirty="0">
                <a:solidFill>
                  <a:srgbClr val="FF0000"/>
                </a:solidFill>
              </a:rPr>
              <a:t>Wolf AS et al., Front Immunol, 2017</a:t>
            </a:r>
          </a:p>
        </p:txBody>
      </p:sp>
      <p:grpSp>
        <p:nvGrpSpPr>
          <p:cNvPr id="9" name="Agrupar 8">
            <a:extLst>
              <a:ext uri="{FF2B5EF4-FFF2-40B4-BE49-F238E27FC236}">
                <a16:creationId xmlns:a16="http://schemas.microsoft.com/office/drawing/2014/main" id="{A8961122-F5C4-646A-1539-D73CA81B9B66}"/>
              </a:ext>
            </a:extLst>
          </p:cNvPr>
          <p:cNvGrpSpPr/>
          <p:nvPr/>
        </p:nvGrpSpPr>
        <p:grpSpPr>
          <a:xfrm>
            <a:off x="2895600" y="2266826"/>
            <a:ext cx="6405784" cy="3578005"/>
            <a:chOff x="2895600" y="1523876"/>
            <a:chExt cx="6405784" cy="3578005"/>
          </a:xfrm>
        </p:grpSpPr>
        <p:pic>
          <p:nvPicPr>
            <p:cNvPr id="7" name="Imagem 6">
              <a:extLst>
                <a:ext uri="{FF2B5EF4-FFF2-40B4-BE49-F238E27FC236}">
                  <a16:creationId xmlns:a16="http://schemas.microsoft.com/office/drawing/2014/main" id="{56E0A62D-F9FB-CCFB-B33D-34522EA83404}"/>
                </a:ext>
              </a:extLst>
            </p:cNvPr>
            <p:cNvPicPr>
              <a:picLocks noChangeAspect="1"/>
            </p:cNvPicPr>
            <p:nvPr/>
          </p:nvPicPr>
          <p:blipFill>
            <a:blip r:embed="rId3"/>
            <a:stretch>
              <a:fillRect/>
            </a:stretch>
          </p:blipFill>
          <p:spPr>
            <a:xfrm>
              <a:off x="2895600" y="1523876"/>
              <a:ext cx="6405784" cy="3578005"/>
            </a:xfrm>
            <a:prstGeom prst="rect">
              <a:avLst/>
            </a:prstGeom>
          </p:spPr>
        </p:pic>
        <p:sp>
          <p:nvSpPr>
            <p:cNvPr id="8" name="Retângulo 7">
              <a:extLst>
                <a:ext uri="{FF2B5EF4-FFF2-40B4-BE49-F238E27FC236}">
                  <a16:creationId xmlns:a16="http://schemas.microsoft.com/office/drawing/2014/main" id="{19061332-1B92-80C0-CC0F-93885050C890}"/>
                </a:ext>
              </a:extLst>
            </p:cNvPr>
            <p:cNvSpPr/>
            <p:nvPr/>
          </p:nvSpPr>
          <p:spPr>
            <a:xfrm>
              <a:off x="4676775" y="3686175"/>
              <a:ext cx="238125" cy="466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2376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4081"/>
            <a:ext cx="12192000" cy="1077218"/>
          </a:xfrm>
          <a:prstGeom prst="rect">
            <a:avLst/>
          </a:prstGeom>
          <a:noFill/>
        </p:spPr>
        <p:txBody>
          <a:bodyPr wrap="square" rtlCol="0">
            <a:spAutoFit/>
          </a:bodyPr>
          <a:lstStyle/>
          <a:p>
            <a:pPr algn="ctr"/>
            <a:r>
              <a:rPr lang="pt-BR" sz="3200" b="1" dirty="0"/>
              <a:t>Modelos experimentais revelam papel da resposta imune contra malária</a:t>
            </a:r>
          </a:p>
        </p:txBody>
      </p:sp>
      <p:pic>
        <p:nvPicPr>
          <p:cNvPr id="7" name="Imagem 3">
            <a:extLst>
              <a:ext uri="{FF2B5EF4-FFF2-40B4-BE49-F238E27FC236}">
                <a16:creationId xmlns:a16="http://schemas.microsoft.com/office/drawing/2014/main" id="{EE05BE9C-C437-E57A-4234-9D3988F2A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50" t="13583" r="14563" b="9381"/>
          <a:stretch>
            <a:fillRect/>
          </a:stretch>
        </p:blipFill>
        <p:spPr bwMode="auto">
          <a:xfrm>
            <a:off x="2476500" y="1206500"/>
            <a:ext cx="7242175" cy="545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a:extLst>
              <a:ext uri="{FF2B5EF4-FFF2-40B4-BE49-F238E27FC236}">
                <a16:creationId xmlns:a16="http://schemas.microsoft.com/office/drawing/2014/main" id="{6DFB8804-1C97-5F3E-FFE9-21D7D8B4B132}"/>
              </a:ext>
            </a:extLst>
          </p:cNvPr>
          <p:cNvSpPr txBox="1">
            <a:spLocks noChangeArrowheads="1"/>
          </p:cNvSpPr>
          <p:nvPr/>
        </p:nvSpPr>
        <p:spPr bwMode="auto">
          <a:xfrm>
            <a:off x="8950407" y="6604084"/>
            <a:ext cx="324159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050" dirty="0">
                <a:solidFill>
                  <a:srgbClr val="FF0000"/>
                </a:solidFill>
              </a:rPr>
              <a:t>Oakley et al., </a:t>
            </a:r>
            <a:r>
              <a:rPr lang="pt-BR" altLang="pt-BR" sz="1050" dirty="0" err="1">
                <a:solidFill>
                  <a:srgbClr val="FF0000"/>
                </a:solidFill>
              </a:rPr>
              <a:t>Trends</a:t>
            </a:r>
            <a:r>
              <a:rPr lang="pt-BR" altLang="pt-BR" sz="1050" dirty="0">
                <a:solidFill>
                  <a:srgbClr val="FF0000"/>
                </a:solidFill>
              </a:rPr>
              <a:t> </a:t>
            </a:r>
            <a:r>
              <a:rPr lang="pt-BR" altLang="pt-BR" sz="1050" dirty="0" err="1">
                <a:solidFill>
                  <a:srgbClr val="FF0000"/>
                </a:solidFill>
              </a:rPr>
              <a:t>Parasitol</a:t>
            </a:r>
            <a:r>
              <a:rPr lang="pt-BR" altLang="pt-BR" sz="1050" dirty="0">
                <a:solidFill>
                  <a:srgbClr val="FF0000"/>
                </a:solidFill>
              </a:rPr>
              <a:t>., 2710):442-9, 2011.</a:t>
            </a:r>
            <a:endParaRPr lang="en-US" altLang="pt-BR" sz="1050" dirty="0">
              <a:solidFill>
                <a:srgbClr val="FF0000"/>
              </a:solidFill>
            </a:endParaRPr>
          </a:p>
        </p:txBody>
      </p:sp>
    </p:spTree>
    <p:extLst>
      <p:ext uri="{BB962C8B-B14F-4D97-AF65-F5344CB8AC3E}">
        <p14:creationId xmlns:p14="http://schemas.microsoft.com/office/powerpoint/2010/main" val="2284250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i="1" dirty="0"/>
              <a:t>P. falciparum </a:t>
            </a:r>
            <a:r>
              <a:rPr lang="pt-BR" sz="3200" b="1" dirty="0"/>
              <a:t>– hemácias com morfologia alterada</a:t>
            </a:r>
          </a:p>
        </p:txBody>
      </p:sp>
      <p:pic>
        <p:nvPicPr>
          <p:cNvPr id="9218" name="Picture 2" descr="The type of Malaria RBCs">
            <a:extLst>
              <a:ext uri="{FF2B5EF4-FFF2-40B4-BE49-F238E27FC236}">
                <a16:creationId xmlns:a16="http://schemas.microsoft.com/office/drawing/2014/main" id="{80E4E1EE-0717-7029-38CE-C21846B5F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243013"/>
            <a:ext cx="8572500" cy="502366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8">
            <a:extLst>
              <a:ext uri="{FF2B5EF4-FFF2-40B4-BE49-F238E27FC236}">
                <a16:creationId xmlns:a16="http://schemas.microsoft.com/office/drawing/2014/main" id="{9EC5F503-6A27-C31A-43A2-8A06623F46BC}"/>
              </a:ext>
            </a:extLst>
          </p:cNvPr>
          <p:cNvSpPr txBox="1">
            <a:spLocks noChangeArrowheads="1"/>
          </p:cNvSpPr>
          <p:nvPr/>
        </p:nvSpPr>
        <p:spPr bwMode="auto">
          <a:xfrm>
            <a:off x="3107462" y="6611779"/>
            <a:ext cx="90845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pt-BR" sz="1000" dirty="0">
                <a:solidFill>
                  <a:srgbClr val="FF0000"/>
                </a:solidFill>
              </a:rPr>
              <a:t>file:///C:/Users/dlcos/OneDrive/Desktop/ComparisonofDifferentClassificationTechniquesUsingKnowledgeDiscoverytoDetectMalaria-infectedRedBloodCells.pdf</a:t>
            </a:r>
          </a:p>
        </p:txBody>
      </p:sp>
    </p:spTree>
    <p:extLst>
      <p:ext uri="{BB962C8B-B14F-4D97-AF65-F5344CB8AC3E}">
        <p14:creationId xmlns:p14="http://schemas.microsoft.com/office/powerpoint/2010/main" val="1696670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Malária cerebral por </a:t>
            </a:r>
            <a:r>
              <a:rPr lang="pt-BR" sz="3200" b="1" i="1" dirty="0"/>
              <a:t>P. falciparum</a:t>
            </a:r>
          </a:p>
        </p:txBody>
      </p:sp>
      <p:sp>
        <p:nvSpPr>
          <p:cNvPr id="5" name="Text Box 8">
            <a:extLst>
              <a:ext uri="{FF2B5EF4-FFF2-40B4-BE49-F238E27FC236}">
                <a16:creationId xmlns:a16="http://schemas.microsoft.com/office/drawing/2014/main" id="{365C040A-6799-B929-B70F-E3F7074A3515}"/>
              </a:ext>
            </a:extLst>
          </p:cNvPr>
          <p:cNvSpPr txBox="1">
            <a:spLocks noChangeArrowheads="1"/>
          </p:cNvSpPr>
          <p:nvPr/>
        </p:nvSpPr>
        <p:spPr bwMode="auto">
          <a:xfrm>
            <a:off x="9715040" y="6611779"/>
            <a:ext cx="2476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pt-BR" sz="1000" dirty="0">
                <a:solidFill>
                  <a:srgbClr val="FF0000"/>
                </a:solidFill>
              </a:rPr>
              <a:t>Chaudhary A et al., Bioengineering 2022</a:t>
            </a:r>
          </a:p>
        </p:txBody>
      </p:sp>
      <p:pic>
        <p:nvPicPr>
          <p:cNvPr id="11266" name="Picture 2" descr="Bioengineering 09 00263 g001">
            <a:extLst>
              <a:ext uri="{FF2B5EF4-FFF2-40B4-BE49-F238E27FC236}">
                <a16:creationId xmlns:a16="http://schemas.microsoft.com/office/drawing/2014/main" id="{A25A3E72-C9CC-A5E2-2175-35E0DB098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236664"/>
            <a:ext cx="10620375" cy="4349098"/>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D8313023-DBE9-946A-DE0A-E0B36DF39A36}"/>
              </a:ext>
            </a:extLst>
          </p:cNvPr>
          <p:cNvSpPr txBox="1"/>
          <p:nvPr/>
        </p:nvSpPr>
        <p:spPr>
          <a:xfrm>
            <a:off x="202129" y="5610327"/>
            <a:ext cx="11800573" cy="1077218"/>
          </a:xfrm>
          <a:prstGeom prst="rect">
            <a:avLst/>
          </a:prstGeom>
          <a:noFill/>
        </p:spPr>
        <p:txBody>
          <a:bodyPr wrap="square" rtlCol="0">
            <a:spAutoFit/>
          </a:bodyPr>
          <a:lstStyle/>
          <a:p>
            <a:r>
              <a:rPr lang="pt-BR" sz="3200" b="1" dirty="0"/>
              <a:t>Rosetas de hemácias infectadas – coagulação; CD8+ citotóxicas e NK atacam endotélio</a:t>
            </a:r>
            <a:endParaRPr lang="en-US" sz="3200" b="1" dirty="0"/>
          </a:p>
        </p:txBody>
      </p:sp>
    </p:spTree>
    <p:extLst>
      <p:ext uri="{BB962C8B-B14F-4D97-AF65-F5344CB8AC3E}">
        <p14:creationId xmlns:p14="http://schemas.microsoft.com/office/powerpoint/2010/main" val="3265560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CaixaDeTexto 5">
            <a:extLst>
              <a:ext uri="{FF2B5EF4-FFF2-40B4-BE49-F238E27FC236}">
                <a16:creationId xmlns:a16="http://schemas.microsoft.com/office/drawing/2014/main" id="{C0E3FC08-F055-9A7C-4BAE-16EA95DD44DA}"/>
              </a:ext>
            </a:extLst>
          </p:cNvPr>
          <p:cNvSpPr txBox="1"/>
          <p:nvPr/>
        </p:nvSpPr>
        <p:spPr>
          <a:xfrm>
            <a:off x="1" y="-2347"/>
            <a:ext cx="12192000" cy="1077218"/>
          </a:xfrm>
          <a:prstGeom prst="rect">
            <a:avLst/>
          </a:prstGeom>
          <a:noFill/>
        </p:spPr>
        <p:txBody>
          <a:bodyPr wrap="square" rtlCol="0">
            <a:spAutoFit/>
          </a:bodyPr>
          <a:lstStyle/>
          <a:p>
            <a:pPr algn="ctr"/>
            <a:r>
              <a:rPr lang="pt-BR" sz="3200" b="1" dirty="0"/>
              <a:t>Tolerância à doença – Malária é um ótimo exemplo – carga parasitária nem sempre se traduz em sintomas</a:t>
            </a:r>
          </a:p>
        </p:txBody>
      </p:sp>
      <p:pic>
        <p:nvPicPr>
          <p:cNvPr id="12292" name="Picture 4" descr="Figure thumbnail gr4">
            <a:extLst>
              <a:ext uri="{FF2B5EF4-FFF2-40B4-BE49-F238E27FC236}">
                <a16:creationId xmlns:a16="http://schemas.microsoft.com/office/drawing/2014/main" id="{CF1563E1-503A-D0DD-3CD0-0DD924B89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163" y="1481138"/>
            <a:ext cx="5834062" cy="4527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8">
            <a:extLst>
              <a:ext uri="{FF2B5EF4-FFF2-40B4-BE49-F238E27FC236}">
                <a16:creationId xmlns:a16="http://schemas.microsoft.com/office/drawing/2014/main" id="{0FE841A7-3EA4-CF77-E5D5-812B32831943}"/>
              </a:ext>
            </a:extLst>
          </p:cNvPr>
          <p:cNvSpPr txBox="1">
            <a:spLocks noChangeArrowheads="1"/>
          </p:cNvSpPr>
          <p:nvPr/>
        </p:nvSpPr>
        <p:spPr bwMode="auto">
          <a:xfrm>
            <a:off x="10315115" y="6611779"/>
            <a:ext cx="18085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pt-BR" sz="1000" dirty="0">
                <a:solidFill>
                  <a:srgbClr val="FF0000"/>
                </a:solidFill>
              </a:rPr>
              <a:t>Cowman AF et al., Cell 2016</a:t>
            </a:r>
          </a:p>
        </p:txBody>
      </p:sp>
      <p:grpSp>
        <p:nvGrpSpPr>
          <p:cNvPr id="11" name="Agrupar 10">
            <a:extLst>
              <a:ext uri="{FF2B5EF4-FFF2-40B4-BE49-F238E27FC236}">
                <a16:creationId xmlns:a16="http://schemas.microsoft.com/office/drawing/2014/main" id="{FA4F34FD-DF2B-68A2-A145-E0427BFA2833}"/>
              </a:ext>
            </a:extLst>
          </p:cNvPr>
          <p:cNvGrpSpPr/>
          <p:nvPr/>
        </p:nvGrpSpPr>
        <p:grpSpPr>
          <a:xfrm>
            <a:off x="423861" y="1495424"/>
            <a:ext cx="4481513" cy="4285035"/>
            <a:chOff x="366711" y="2085974"/>
            <a:chExt cx="4481513" cy="4285035"/>
          </a:xfrm>
        </p:grpSpPr>
        <p:pic>
          <p:nvPicPr>
            <p:cNvPr id="9" name="Imagem 8">
              <a:extLst>
                <a:ext uri="{FF2B5EF4-FFF2-40B4-BE49-F238E27FC236}">
                  <a16:creationId xmlns:a16="http://schemas.microsoft.com/office/drawing/2014/main" id="{76909362-4A74-FDFF-D71A-3122FCC2C774}"/>
                </a:ext>
              </a:extLst>
            </p:cNvPr>
            <p:cNvPicPr>
              <a:picLocks noChangeAspect="1"/>
            </p:cNvPicPr>
            <p:nvPr/>
          </p:nvPicPr>
          <p:blipFill rotWithShape="1">
            <a:blip r:embed="rId4"/>
            <a:srcRect t="48454"/>
            <a:stretch/>
          </p:blipFill>
          <p:spPr>
            <a:xfrm>
              <a:off x="366711" y="2085974"/>
              <a:ext cx="4481513" cy="4285035"/>
            </a:xfrm>
            <a:prstGeom prst="rect">
              <a:avLst/>
            </a:prstGeom>
          </p:spPr>
        </p:pic>
        <p:pic>
          <p:nvPicPr>
            <p:cNvPr id="10" name="Imagem 9">
              <a:extLst>
                <a:ext uri="{FF2B5EF4-FFF2-40B4-BE49-F238E27FC236}">
                  <a16:creationId xmlns:a16="http://schemas.microsoft.com/office/drawing/2014/main" id="{FA501CCE-C265-7A92-3455-D7D7EFC2140B}"/>
                </a:ext>
              </a:extLst>
            </p:cNvPr>
            <p:cNvPicPr>
              <a:picLocks noChangeAspect="1"/>
            </p:cNvPicPr>
            <p:nvPr/>
          </p:nvPicPr>
          <p:blipFill rotWithShape="1">
            <a:blip r:embed="rId4"/>
            <a:srcRect l="25080" t="23361" r="51647" b="57962"/>
            <a:stretch/>
          </p:blipFill>
          <p:spPr>
            <a:xfrm>
              <a:off x="1395411" y="4067175"/>
              <a:ext cx="1042989" cy="1552576"/>
            </a:xfrm>
            <a:prstGeom prst="rect">
              <a:avLst/>
            </a:prstGeom>
          </p:spPr>
        </p:pic>
      </p:grpSp>
      <p:sp>
        <p:nvSpPr>
          <p:cNvPr id="12" name="Text Box 8">
            <a:extLst>
              <a:ext uri="{FF2B5EF4-FFF2-40B4-BE49-F238E27FC236}">
                <a16:creationId xmlns:a16="http://schemas.microsoft.com/office/drawing/2014/main" id="{02F693D6-9B02-9136-3BC9-E0203F8BBC67}"/>
              </a:ext>
            </a:extLst>
          </p:cNvPr>
          <p:cNvSpPr txBox="1">
            <a:spLocks noChangeArrowheads="1"/>
          </p:cNvSpPr>
          <p:nvPr/>
        </p:nvSpPr>
        <p:spPr bwMode="auto">
          <a:xfrm>
            <a:off x="0" y="6611779"/>
            <a:ext cx="18614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pt-BR" sz="1000" dirty="0" err="1">
                <a:solidFill>
                  <a:srgbClr val="FF0000"/>
                </a:solidFill>
              </a:rPr>
              <a:t>Raberg</a:t>
            </a:r>
            <a:r>
              <a:rPr lang="en-US" altLang="pt-BR" sz="1000" dirty="0">
                <a:solidFill>
                  <a:srgbClr val="FF0000"/>
                </a:solidFill>
              </a:rPr>
              <a:t> L et al., Science 2007</a:t>
            </a:r>
          </a:p>
        </p:txBody>
      </p:sp>
    </p:spTree>
    <p:extLst>
      <p:ext uri="{BB962C8B-B14F-4D97-AF65-F5344CB8AC3E}">
        <p14:creationId xmlns:p14="http://schemas.microsoft.com/office/powerpoint/2010/main" val="1175495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Questões</a:t>
            </a:r>
          </a:p>
        </p:txBody>
      </p:sp>
      <p:pic>
        <p:nvPicPr>
          <p:cNvPr id="2" name="Picture 2" descr="Questões notacionais da língua portuguesa - PrePara ENEM">
            <a:extLst>
              <a:ext uri="{FF2B5EF4-FFF2-40B4-BE49-F238E27FC236}">
                <a16:creationId xmlns:a16="http://schemas.microsoft.com/office/drawing/2014/main" id="{C00B1C35-B859-97CB-4F15-88B1C5500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54" y="1496135"/>
            <a:ext cx="6991706" cy="464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89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Ciclo do </a:t>
            </a:r>
            <a:r>
              <a:rPr lang="pt-BR" sz="3200" b="1" i="1" dirty="0"/>
              <a:t>Plasmodium</a:t>
            </a:r>
            <a:r>
              <a:rPr lang="pt-BR" sz="3200" b="1" dirty="0"/>
              <a:t> no hospedeiro vertebrado</a:t>
            </a:r>
          </a:p>
        </p:txBody>
      </p:sp>
      <p:pic>
        <p:nvPicPr>
          <p:cNvPr id="469" name="Imagem 14">
            <a:extLst>
              <a:ext uri="{FF2B5EF4-FFF2-40B4-BE49-F238E27FC236}">
                <a16:creationId xmlns:a16="http://schemas.microsoft.com/office/drawing/2014/main" id="{DCC03E72-B16A-D9FA-C579-4BC0392D2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402"/>
          <a:stretch>
            <a:fillRect/>
          </a:stretch>
        </p:blipFill>
        <p:spPr bwMode="auto">
          <a:xfrm>
            <a:off x="2075704" y="1123950"/>
            <a:ext cx="5053013"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0" name="Chave Direita 15">
            <a:extLst>
              <a:ext uri="{FF2B5EF4-FFF2-40B4-BE49-F238E27FC236}">
                <a16:creationId xmlns:a16="http://schemas.microsoft.com/office/drawing/2014/main" id="{DC70C144-4103-7739-1B74-05D8B760A787}"/>
              </a:ext>
            </a:extLst>
          </p:cNvPr>
          <p:cNvSpPr>
            <a:spLocks/>
          </p:cNvSpPr>
          <p:nvPr/>
        </p:nvSpPr>
        <p:spPr bwMode="auto">
          <a:xfrm>
            <a:off x="6702426" y="1844675"/>
            <a:ext cx="215900" cy="1296988"/>
          </a:xfrm>
          <a:prstGeom prst="rightBrace">
            <a:avLst>
              <a:gd name="adj1" fmla="val 8344"/>
              <a:gd name="adj2" fmla="val 50000"/>
            </a:avLst>
          </a:prstGeom>
          <a:noFill/>
          <a:ln w="3810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BR" altLang="pt-BR" sz="1800">
              <a:latin typeface="Arial Black" panose="020B0A04020102020204" pitchFamily="34" charset="0"/>
            </a:endParaRPr>
          </a:p>
        </p:txBody>
      </p:sp>
      <p:sp>
        <p:nvSpPr>
          <p:cNvPr id="485" name="Chave Direita 18">
            <a:extLst>
              <a:ext uri="{FF2B5EF4-FFF2-40B4-BE49-F238E27FC236}">
                <a16:creationId xmlns:a16="http://schemas.microsoft.com/office/drawing/2014/main" id="{C17767C1-BD67-091F-80A5-CE3C527E7DB9}"/>
              </a:ext>
            </a:extLst>
          </p:cNvPr>
          <p:cNvSpPr>
            <a:spLocks/>
          </p:cNvSpPr>
          <p:nvPr/>
        </p:nvSpPr>
        <p:spPr bwMode="auto">
          <a:xfrm>
            <a:off x="7259732" y="3408829"/>
            <a:ext cx="225425" cy="2597523"/>
          </a:xfrm>
          <a:prstGeom prst="rightBrace">
            <a:avLst>
              <a:gd name="adj1" fmla="val 8326"/>
              <a:gd name="adj2" fmla="val 50000"/>
            </a:avLst>
          </a:prstGeom>
          <a:noFill/>
          <a:ln w="3810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BR" altLang="pt-BR" sz="1800">
              <a:latin typeface="Arial Black" panose="020B0A04020102020204" pitchFamily="34" charset="0"/>
            </a:endParaRPr>
          </a:p>
        </p:txBody>
      </p:sp>
      <p:sp>
        <p:nvSpPr>
          <p:cNvPr id="487" name="CaixaDeTexto 486">
            <a:extLst>
              <a:ext uri="{FF2B5EF4-FFF2-40B4-BE49-F238E27FC236}">
                <a16:creationId xmlns:a16="http://schemas.microsoft.com/office/drawing/2014/main" id="{8BD77C37-FA06-1272-BB14-4567E631C56C}"/>
              </a:ext>
            </a:extLst>
          </p:cNvPr>
          <p:cNvSpPr txBox="1"/>
          <p:nvPr/>
        </p:nvSpPr>
        <p:spPr>
          <a:xfrm>
            <a:off x="7102010" y="2259760"/>
            <a:ext cx="3290837" cy="523220"/>
          </a:xfrm>
          <a:prstGeom prst="rect">
            <a:avLst/>
          </a:prstGeom>
          <a:noFill/>
        </p:spPr>
        <p:txBody>
          <a:bodyPr wrap="none">
            <a:spAutoFit/>
          </a:bodyPr>
          <a:lstStyle/>
          <a:p>
            <a:pPr>
              <a:defRPr/>
            </a:pPr>
            <a:r>
              <a:rPr lang="pt-BR" sz="2800" dirty="0">
                <a:latin typeface="+mn-lt"/>
              </a:rPr>
              <a:t>Ciclo </a:t>
            </a:r>
            <a:r>
              <a:rPr lang="pt-BR" sz="2800" dirty="0" err="1">
                <a:latin typeface="+mn-lt"/>
              </a:rPr>
              <a:t>pré</a:t>
            </a:r>
            <a:r>
              <a:rPr lang="pt-BR" sz="2800" dirty="0">
                <a:latin typeface="+mn-lt"/>
              </a:rPr>
              <a:t>-eritrocitário</a:t>
            </a:r>
          </a:p>
        </p:txBody>
      </p:sp>
      <p:sp>
        <p:nvSpPr>
          <p:cNvPr id="488" name="CaixaDeTexto 487">
            <a:extLst>
              <a:ext uri="{FF2B5EF4-FFF2-40B4-BE49-F238E27FC236}">
                <a16:creationId xmlns:a16="http://schemas.microsoft.com/office/drawing/2014/main" id="{04A2EBE2-E732-16A2-AC17-64175C15316B}"/>
              </a:ext>
            </a:extLst>
          </p:cNvPr>
          <p:cNvSpPr txBox="1"/>
          <p:nvPr/>
        </p:nvSpPr>
        <p:spPr>
          <a:xfrm>
            <a:off x="7552578" y="4425577"/>
            <a:ext cx="2692853" cy="523220"/>
          </a:xfrm>
          <a:prstGeom prst="rect">
            <a:avLst/>
          </a:prstGeom>
          <a:noFill/>
        </p:spPr>
        <p:txBody>
          <a:bodyPr wrap="none">
            <a:spAutoFit/>
          </a:bodyPr>
          <a:lstStyle/>
          <a:p>
            <a:pPr>
              <a:defRPr/>
            </a:pPr>
            <a:r>
              <a:rPr lang="pt-BR" sz="2800" dirty="0">
                <a:latin typeface="+mn-lt"/>
              </a:rPr>
              <a:t>Ciclo eritrocitário</a:t>
            </a:r>
          </a:p>
        </p:txBody>
      </p:sp>
      <p:sp>
        <p:nvSpPr>
          <p:cNvPr id="489" name="Text Box 6">
            <a:extLst>
              <a:ext uri="{FF2B5EF4-FFF2-40B4-BE49-F238E27FC236}">
                <a16:creationId xmlns:a16="http://schemas.microsoft.com/office/drawing/2014/main" id="{2DF15987-3274-38DE-07D7-8581D12F0555}"/>
              </a:ext>
            </a:extLst>
          </p:cNvPr>
          <p:cNvSpPr txBox="1">
            <a:spLocks noChangeArrowheads="1"/>
          </p:cNvSpPr>
          <p:nvPr/>
        </p:nvSpPr>
        <p:spPr bwMode="auto">
          <a:xfrm>
            <a:off x="7121525" y="6581775"/>
            <a:ext cx="5070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pt-BR" sz="1200">
                <a:solidFill>
                  <a:srgbClr val="FF0000"/>
                </a:solidFill>
              </a:rPr>
              <a:t>Adaptado de: Ferreira, Parasitologia Contemporânea, 2a. Edi</a:t>
            </a:r>
            <a:r>
              <a:rPr lang="en-GB" altLang="pt-BR" sz="1200">
                <a:solidFill>
                  <a:srgbClr val="FF0000"/>
                </a:solidFill>
              </a:rPr>
              <a:t>ção</a:t>
            </a:r>
            <a:r>
              <a:rPr lang="en-US" altLang="pt-BR" sz="1200">
                <a:solidFill>
                  <a:srgbClr val="FF0000"/>
                </a:solidFill>
              </a:rPr>
              <a:t>, 2021.</a:t>
            </a:r>
          </a:p>
        </p:txBody>
      </p:sp>
    </p:spTree>
    <p:extLst>
      <p:ext uri="{BB962C8B-B14F-4D97-AF65-F5344CB8AC3E}">
        <p14:creationId xmlns:p14="http://schemas.microsoft.com/office/powerpoint/2010/main" val="77727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Receptores RIG-I (RIG-I like </a:t>
            </a:r>
            <a:r>
              <a:rPr lang="pt-BR" sz="3200" b="1" dirty="0" err="1"/>
              <a:t>receptors</a:t>
            </a:r>
            <a:r>
              <a:rPr lang="pt-BR" sz="3200" b="1" dirty="0"/>
              <a:t> - </a:t>
            </a:r>
            <a:r>
              <a:rPr lang="pt-BR" sz="3200" b="1" dirty="0" err="1"/>
              <a:t>RLRs</a:t>
            </a:r>
            <a:r>
              <a:rPr lang="pt-BR" sz="3200" b="1" dirty="0"/>
              <a:t>)</a:t>
            </a:r>
          </a:p>
        </p:txBody>
      </p:sp>
      <p:pic>
        <p:nvPicPr>
          <p:cNvPr id="5" name="Imagem 4">
            <a:extLst>
              <a:ext uri="{FF2B5EF4-FFF2-40B4-BE49-F238E27FC236}">
                <a16:creationId xmlns:a16="http://schemas.microsoft.com/office/drawing/2014/main" id="{11DA1041-87C9-8822-E1F4-7A85B025AFAF}"/>
              </a:ext>
            </a:extLst>
          </p:cNvPr>
          <p:cNvPicPr>
            <a:picLocks noChangeAspect="1"/>
          </p:cNvPicPr>
          <p:nvPr/>
        </p:nvPicPr>
        <p:blipFill rotWithShape="1">
          <a:blip r:embed="rId3"/>
          <a:srcRect r="762"/>
          <a:stretch/>
        </p:blipFill>
        <p:spPr>
          <a:xfrm>
            <a:off x="244549" y="1406294"/>
            <a:ext cx="6921795" cy="5047668"/>
          </a:xfrm>
          <a:prstGeom prst="rect">
            <a:avLst/>
          </a:prstGeom>
        </p:spPr>
      </p:pic>
      <p:sp>
        <p:nvSpPr>
          <p:cNvPr id="6" name="Text Box 8">
            <a:extLst>
              <a:ext uri="{FF2B5EF4-FFF2-40B4-BE49-F238E27FC236}">
                <a16:creationId xmlns:a16="http://schemas.microsoft.com/office/drawing/2014/main" id="{40CBAEC5-E9F2-82D3-A339-328377B0BC60}"/>
              </a:ext>
            </a:extLst>
          </p:cNvPr>
          <p:cNvSpPr txBox="1">
            <a:spLocks noChangeArrowheads="1"/>
          </p:cNvSpPr>
          <p:nvPr/>
        </p:nvSpPr>
        <p:spPr bwMode="auto">
          <a:xfrm>
            <a:off x="8102419" y="6611779"/>
            <a:ext cx="40895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pt-BR" sz="1000" dirty="0">
                <a:solidFill>
                  <a:srgbClr val="FF0000"/>
                </a:solidFill>
              </a:rPr>
              <a:t>Murphy, Weaver, Berg, Janeway’s Immunobiology 10a. Edi</a:t>
            </a:r>
            <a:r>
              <a:rPr lang="en-GB" altLang="pt-BR" sz="1000" dirty="0" err="1">
                <a:solidFill>
                  <a:srgbClr val="FF0000"/>
                </a:solidFill>
              </a:rPr>
              <a:t>ção</a:t>
            </a:r>
            <a:r>
              <a:rPr lang="en-US" altLang="pt-BR" sz="1000" dirty="0">
                <a:solidFill>
                  <a:srgbClr val="FF0000"/>
                </a:solidFill>
              </a:rPr>
              <a:t>, 2022.</a:t>
            </a:r>
          </a:p>
        </p:txBody>
      </p:sp>
      <p:sp>
        <p:nvSpPr>
          <p:cNvPr id="7" name="CaixaDeTexto 6">
            <a:extLst>
              <a:ext uri="{FF2B5EF4-FFF2-40B4-BE49-F238E27FC236}">
                <a16:creationId xmlns:a16="http://schemas.microsoft.com/office/drawing/2014/main" id="{BE94A78A-D3FC-8A3F-D711-74A63C81CCD0}"/>
              </a:ext>
            </a:extLst>
          </p:cNvPr>
          <p:cNvSpPr txBox="1"/>
          <p:nvPr/>
        </p:nvSpPr>
        <p:spPr>
          <a:xfrm>
            <a:off x="7325834" y="2119164"/>
            <a:ext cx="4625162" cy="3046988"/>
          </a:xfrm>
          <a:prstGeom prst="rect">
            <a:avLst/>
          </a:prstGeom>
          <a:noFill/>
        </p:spPr>
        <p:txBody>
          <a:bodyPr wrap="square">
            <a:spAutoFit/>
          </a:bodyPr>
          <a:lstStyle/>
          <a:p>
            <a:pPr algn="l"/>
            <a:r>
              <a:rPr lang="pt-BR" sz="2400" b="1" u="none" strike="noStrike" baseline="0" dirty="0"/>
              <a:t>RIG-I, MDA5 – </a:t>
            </a:r>
            <a:r>
              <a:rPr lang="pt-BR" sz="2400" u="none" strike="noStrike" baseline="0" dirty="0"/>
              <a:t>Detectam RNA de fita simples, RNA  de dupla fita ou RNA complexado a DNA no citosol.</a:t>
            </a:r>
          </a:p>
          <a:p>
            <a:pPr algn="l"/>
            <a:endParaRPr lang="pt-BR" sz="2400" dirty="0"/>
          </a:p>
          <a:p>
            <a:pPr algn="l"/>
            <a:r>
              <a:rPr lang="pt-BR" sz="2400" b="1" dirty="0"/>
              <a:t>MAVS – </a:t>
            </a:r>
            <a:r>
              <a:rPr lang="pt-BR" sz="2400" dirty="0"/>
              <a:t>RIG-I/MDA-5 ativados sinalizam via MAVS para induzir sinalização via IRF3 e IRF7 e induzir transcrição de IFN do tipo I.</a:t>
            </a:r>
          </a:p>
        </p:txBody>
      </p:sp>
    </p:spTree>
    <p:extLst>
      <p:ext uri="{BB962C8B-B14F-4D97-AF65-F5344CB8AC3E}">
        <p14:creationId xmlns:p14="http://schemas.microsoft.com/office/powerpoint/2010/main" val="338691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Ativação de imunidade inata durante a fase </a:t>
            </a:r>
            <a:r>
              <a:rPr lang="pt-BR" sz="3200" b="1" dirty="0" err="1"/>
              <a:t>pré</a:t>
            </a:r>
            <a:r>
              <a:rPr lang="pt-BR" sz="3200" b="1" dirty="0"/>
              <a:t>-eritrocítica</a:t>
            </a:r>
          </a:p>
        </p:txBody>
      </p:sp>
      <p:pic>
        <p:nvPicPr>
          <p:cNvPr id="9" name="Imagem 8">
            <a:extLst>
              <a:ext uri="{FF2B5EF4-FFF2-40B4-BE49-F238E27FC236}">
                <a16:creationId xmlns:a16="http://schemas.microsoft.com/office/drawing/2014/main" id="{B3C940B3-602B-C160-009B-E786E26F0821}"/>
              </a:ext>
            </a:extLst>
          </p:cNvPr>
          <p:cNvPicPr>
            <a:picLocks noChangeAspect="1"/>
          </p:cNvPicPr>
          <p:nvPr/>
        </p:nvPicPr>
        <p:blipFill>
          <a:blip r:embed="rId3"/>
          <a:stretch>
            <a:fillRect/>
          </a:stretch>
        </p:blipFill>
        <p:spPr>
          <a:xfrm>
            <a:off x="80678" y="1141177"/>
            <a:ext cx="7673788" cy="5565726"/>
          </a:xfrm>
          <a:prstGeom prst="rect">
            <a:avLst/>
          </a:prstGeom>
        </p:spPr>
      </p:pic>
      <p:sp>
        <p:nvSpPr>
          <p:cNvPr id="7" name="Text Box 8">
            <a:extLst>
              <a:ext uri="{FF2B5EF4-FFF2-40B4-BE49-F238E27FC236}">
                <a16:creationId xmlns:a16="http://schemas.microsoft.com/office/drawing/2014/main" id="{0EE15149-9FD8-F7FD-BAAC-506C404A81F9}"/>
              </a:ext>
            </a:extLst>
          </p:cNvPr>
          <p:cNvSpPr txBox="1">
            <a:spLocks noChangeArrowheads="1"/>
          </p:cNvSpPr>
          <p:nvPr/>
        </p:nvSpPr>
        <p:spPr bwMode="auto">
          <a:xfrm>
            <a:off x="9471383" y="6611779"/>
            <a:ext cx="27206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000" dirty="0">
                <a:solidFill>
                  <a:srgbClr val="FF0000"/>
                </a:solidFill>
              </a:rPr>
              <a:t>Pohl K e Cockburn IA, Front. </a:t>
            </a:r>
            <a:r>
              <a:rPr lang="pt-BR" altLang="pt-BR" sz="1000" dirty="0" err="1">
                <a:solidFill>
                  <a:srgbClr val="FF0000"/>
                </a:solidFill>
              </a:rPr>
              <a:t>Immunol</a:t>
            </a:r>
            <a:r>
              <a:rPr lang="pt-BR" altLang="pt-BR" sz="1000" dirty="0">
                <a:solidFill>
                  <a:srgbClr val="FF0000"/>
                </a:solidFill>
              </a:rPr>
              <a:t>., 2022</a:t>
            </a:r>
            <a:endParaRPr lang="en-US" altLang="pt-BR" sz="1000" dirty="0">
              <a:solidFill>
                <a:srgbClr val="FF0000"/>
              </a:solidFill>
            </a:endParaRPr>
          </a:p>
        </p:txBody>
      </p:sp>
      <p:sp>
        <p:nvSpPr>
          <p:cNvPr id="10" name="CaixaDeTexto 9">
            <a:extLst>
              <a:ext uri="{FF2B5EF4-FFF2-40B4-BE49-F238E27FC236}">
                <a16:creationId xmlns:a16="http://schemas.microsoft.com/office/drawing/2014/main" id="{686B08FE-41F0-325B-EE51-027ED57F00E2}"/>
              </a:ext>
            </a:extLst>
          </p:cNvPr>
          <p:cNvSpPr txBox="1"/>
          <p:nvPr/>
        </p:nvSpPr>
        <p:spPr>
          <a:xfrm>
            <a:off x="7718612" y="1167382"/>
            <a:ext cx="4473388" cy="5693866"/>
          </a:xfrm>
          <a:prstGeom prst="rect">
            <a:avLst/>
          </a:prstGeom>
          <a:noFill/>
        </p:spPr>
        <p:txBody>
          <a:bodyPr wrap="square" rtlCol="0">
            <a:spAutoFit/>
          </a:bodyPr>
          <a:lstStyle/>
          <a:p>
            <a:r>
              <a:rPr lang="pt-BR" sz="2800" dirty="0"/>
              <a:t>- RNA de esporozoítos e esquizontes hepáticos ativam MDA-5 (família RIG-I) – MAVS – produção de IFN do tipo I</a:t>
            </a:r>
            <a:endParaRPr lang="pt-BR" sz="2800" i="1" dirty="0"/>
          </a:p>
          <a:p>
            <a:endParaRPr lang="pt-BR" sz="2800" dirty="0"/>
          </a:p>
          <a:p>
            <a:r>
              <a:rPr lang="pt-BR" sz="2800" dirty="0"/>
              <a:t>- Ativação de células NK – produção de IFN-gama – ativação de fagócitos (mecanismos microbicidas) e hepatócitos (autofagia).</a:t>
            </a:r>
          </a:p>
          <a:p>
            <a:endParaRPr lang="pt-BR" sz="2800" dirty="0"/>
          </a:p>
          <a:p>
            <a:r>
              <a:rPr lang="pt-BR" sz="2800" dirty="0"/>
              <a:t>- TLR2 – IL-6 e TNF - inflamação</a:t>
            </a:r>
            <a:endParaRPr lang="en-US" sz="2800" dirty="0"/>
          </a:p>
        </p:txBody>
      </p:sp>
    </p:spTree>
    <p:extLst>
      <p:ext uri="{BB962C8B-B14F-4D97-AF65-F5344CB8AC3E}">
        <p14:creationId xmlns:p14="http://schemas.microsoft.com/office/powerpoint/2010/main" val="518025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Ativação de imunidade adaptativa durante a fase </a:t>
            </a:r>
            <a:r>
              <a:rPr lang="pt-BR" sz="3200" b="1" dirty="0" err="1"/>
              <a:t>pré</a:t>
            </a:r>
            <a:r>
              <a:rPr lang="pt-BR" sz="3200" b="1" dirty="0"/>
              <a:t>-eritrocítica</a:t>
            </a:r>
          </a:p>
        </p:txBody>
      </p:sp>
      <p:pic>
        <p:nvPicPr>
          <p:cNvPr id="6" name="Imagem 5">
            <a:extLst>
              <a:ext uri="{FF2B5EF4-FFF2-40B4-BE49-F238E27FC236}">
                <a16:creationId xmlns:a16="http://schemas.microsoft.com/office/drawing/2014/main" id="{D2211F7C-4B24-8B68-B586-59ED058B300F}"/>
              </a:ext>
            </a:extLst>
          </p:cNvPr>
          <p:cNvPicPr>
            <a:picLocks noChangeAspect="1"/>
          </p:cNvPicPr>
          <p:nvPr/>
        </p:nvPicPr>
        <p:blipFill>
          <a:blip r:embed="rId3"/>
          <a:stretch>
            <a:fillRect/>
          </a:stretch>
        </p:blipFill>
        <p:spPr>
          <a:xfrm>
            <a:off x="2073022" y="1700249"/>
            <a:ext cx="2587922" cy="1451761"/>
          </a:xfrm>
          <a:prstGeom prst="rect">
            <a:avLst/>
          </a:prstGeom>
        </p:spPr>
      </p:pic>
      <p:pic>
        <p:nvPicPr>
          <p:cNvPr id="8" name="Imagem 7">
            <a:extLst>
              <a:ext uri="{FF2B5EF4-FFF2-40B4-BE49-F238E27FC236}">
                <a16:creationId xmlns:a16="http://schemas.microsoft.com/office/drawing/2014/main" id="{13AB8233-D748-346C-9524-1F280213074E}"/>
              </a:ext>
            </a:extLst>
          </p:cNvPr>
          <p:cNvPicPr>
            <a:picLocks noChangeAspect="1"/>
          </p:cNvPicPr>
          <p:nvPr/>
        </p:nvPicPr>
        <p:blipFill>
          <a:blip r:embed="rId4"/>
          <a:stretch>
            <a:fillRect/>
          </a:stretch>
        </p:blipFill>
        <p:spPr>
          <a:xfrm>
            <a:off x="1746176" y="4500282"/>
            <a:ext cx="3156002" cy="1691617"/>
          </a:xfrm>
          <a:prstGeom prst="rect">
            <a:avLst/>
          </a:prstGeom>
        </p:spPr>
      </p:pic>
      <p:pic>
        <p:nvPicPr>
          <p:cNvPr id="12" name="Imagem 11">
            <a:extLst>
              <a:ext uri="{FF2B5EF4-FFF2-40B4-BE49-F238E27FC236}">
                <a16:creationId xmlns:a16="http://schemas.microsoft.com/office/drawing/2014/main" id="{63905C41-7045-792B-CD63-F334F01D8CED}"/>
              </a:ext>
            </a:extLst>
          </p:cNvPr>
          <p:cNvPicPr>
            <a:picLocks noChangeAspect="1"/>
          </p:cNvPicPr>
          <p:nvPr/>
        </p:nvPicPr>
        <p:blipFill>
          <a:blip r:embed="rId5"/>
          <a:stretch>
            <a:fillRect/>
          </a:stretch>
        </p:blipFill>
        <p:spPr>
          <a:xfrm>
            <a:off x="6751666" y="1649264"/>
            <a:ext cx="2804710" cy="4392057"/>
          </a:xfrm>
          <a:prstGeom prst="rect">
            <a:avLst/>
          </a:prstGeom>
        </p:spPr>
      </p:pic>
      <p:sp>
        <p:nvSpPr>
          <p:cNvPr id="14" name="CaixaDeTexto 13">
            <a:extLst>
              <a:ext uri="{FF2B5EF4-FFF2-40B4-BE49-F238E27FC236}">
                <a16:creationId xmlns:a16="http://schemas.microsoft.com/office/drawing/2014/main" id="{30FC9619-D0F5-BBBE-B43F-0456162028E2}"/>
              </a:ext>
            </a:extLst>
          </p:cNvPr>
          <p:cNvSpPr txBox="1"/>
          <p:nvPr/>
        </p:nvSpPr>
        <p:spPr>
          <a:xfrm>
            <a:off x="6714565" y="1138519"/>
            <a:ext cx="2862322" cy="523220"/>
          </a:xfrm>
          <a:prstGeom prst="rect">
            <a:avLst/>
          </a:prstGeom>
          <a:noFill/>
        </p:spPr>
        <p:txBody>
          <a:bodyPr wrap="none" rtlCol="0">
            <a:spAutoFit/>
          </a:bodyPr>
          <a:lstStyle/>
          <a:p>
            <a:r>
              <a:rPr lang="pt-BR" sz="2800" dirty="0"/>
              <a:t>Linfonodo da pele</a:t>
            </a:r>
            <a:endParaRPr lang="en-US" sz="2800" dirty="0"/>
          </a:p>
        </p:txBody>
      </p:sp>
      <p:sp>
        <p:nvSpPr>
          <p:cNvPr id="15" name="CaixaDeTexto 14">
            <a:extLst>
              <a:ext uri="{FF2B5EF4-FFF2-40B4-BE49-F238E27FC236}">
                <a16:creationId xmlns:a16="http://schemas.microsoft.com/office/drawing/2014/main" id="{A5D6C599-BC24-91B2-04E2-BFFFCB5065A5}"/>
              </a:ext>
            </a:extLst>
          </p:cNvPr>
          <p:cNvSpPr txBox="1"/>
          <p:nvPr/>
        </p:nvSpPr>
        <p:spPr>
          <a:xfrm>
            <a:off x="6651811" y="6069108"/>
            <a:ext cx="2998000" cy="523220"/>
          </a:xfrm>
          <a:prstGeom prst="rect">
            <a:avLst/>
          </a:prstGeom>
          <a:noFill/>
        </p:spPr>
        <p:txBody>
          <a:bodyPr wrap="none" rtlCol="0">
            <a:spAutoFit/>
          </a:bodyPr>
          <a:lstStyle/>
          <a:p>
            <a:r>
              <a:rPr lang="pt-BR" sz="2800" dirty="0"/>
              <a:t>Linfonodo hepático</a:t>
            </a:r>
            <a:endParaRPr lang="en-US" sz="2800" dirty="0"/>
          </a:p>
        </p:txBody>
      </p:sp>
      <p:cxnSp>
        <p:nvCxnSpPr>
          <p:cNvPr id="17" name="Conector de Seta Reta 16">
            <a:extLst>
              <a:ext uri="{FF2B5EF4-FFF2-40B4-BE49-F238E27FC236}">
                <a16:creationId xmlns:a16="http://schemas.microsoft.com/office/drawing/2014/main" id="{E7768413-398B-7594-F766-A1CD2DBCC5DA}"/>
              </a:ext>
            </a:extLst>
          </p:cNvPr>
          <p:cNvCxnSpPr>
            <a:cxnSpLocks/>
          </p:cNvCxnSpPr>
          <p:nvPr/>
        </p:nvCxnSpPr>
        <p:spPr>
          <a:xfrm>
            <a:off x="4966447" y="2447364"/>
            <a:ext cx="12729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a:extLst>
              <a:ext uri="{FF2B5EF4-FFF2-40B4-BE49-F238E27FC236}">
                <a16:creationId xmlns:a16="http://schemas.microsoft.com/office/drawing/2014/main" id="{6FEA40DE-77A3-F294-6B31-5B052A8F2B2F}"/>
              </a:ext>
            </a:extLst>
          </p:cNvPr>
          <p:cNvCxnSpPr>
            <a:cxnSpLocks/>
          </p:cNvCxnSpPr>
          <p:nvPr/>
        </p:nvCxnSpPr>
        <p:spPr>
          <a:xfrm>
            <a:off x="4966448" y="5217458"/>
            <a:ext cx="12729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 Box 8">
            <a:extLst>
              <a:ext uri="{FF2B5EF4-FFF2-40B4-BE49-F238E27FC236}">
                <a16:creationId xmlns:a16="http://schemas.microsoft.com/office/drawing/2014/main" id="{5AF4AC2D-974F-985F-738E-41751EBB0C19}"/>
              </a:ext>
            </a:extLst>
          </p:cNvPr>
          <p:cNvSpPr txBox="1">
            <a:spLocks noChangeArrowheads="1"/>
          </p:cNvSpPr>
          <p:nvPr/>
        </p:nvSpPr>
        <p:spPr bwMode="auto">
          <a:xfrm>
            <a:off x="9789459" y="6611779"/>
            <a:ext cx="24025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000" dirty="0" err="1">
                <a:solidFill>
                  <a:srgbClr val="FF0000"/>
                </a:solidFill>
              </a:rPr>
              <a:t>Kurup</a:t>
            </a:r>
            <a:r>
              <a:rPr lang="pt-BR" altLang="pt-BR" sz="1000" dirty="0">
                <a:solidFill>
                  <a:srgbClr val="FF0000"/>
                </a:solidFill>
              </a:rPr>
              <a:t> S et al., Nat </a:t>
            </a:r>
            <a:r>
              <a:rPr lang="pt-BR" altLang="pt-BR" sz="1000" dirty="0" err="1">
                <a:solidFill>
                  <a:srgbClr val="FF0000"/>
                </a:solidFill>
              </a:rPr>
              <a:t>Rev</a:t>
            </a:r>
            <a:r>
              <a:rPr lang="pt-BR" altLang="pt-BR" sz="1000" dirty="0">
                <a:solidFill>
                  <a:srgbClr val="FF0000"/>
                </a:solidFill>
              </a:rPr>
              <a:t> </a:t>
            </a:r>
            <a:r>
              <a:rPr lang="pt-BR" altLang="pt-BR" sz="1000" dirty="0" err="1">
                <a:solidFill>
                  <a:srgbClr val="FF0000"/>
                </a:solidFill>
              </a:rPr>
              <a:t>Immunol</a:t>
            </a:r>
            <a:r>
              <a:rPr lang="pt-BR" altLang="pt-BR" sz="1000" dirty="0">
                <a:solidFill>
                  <a:srgbClr val="FF0000"/>
                </a:solidFill>
              </a:rPr>
              <a:t>, 2019</a:t>
            </a:r>
            <a:endParaRPr lang="en-US" altLang="pt-BR" sz="1000" dirty="0">
              <a:solidFill>
                <a:srgbClr val="FF0000"/>
              </a:solidFill>
            </a:endParaRPr>
          </a:p>
        </p:txBody>
      </p:sp>
    </p:spTree>
    <p:extLst>
      <p:ext uri="{BB962C8B-B14F-4D97-AF65-F5344CB8AC3E}">
        <p14:creationId xmlns:p14="http://schemas.microsoft.com/office/powerpoint/2010/main" val="1258693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Imunidade humoral – fase </a:t>
            </a:r>
            <a:r>
              <a:rPr lang="pt-BR" sz="3200" b="1" dirty="0" err="1"/>
              <a:t>pré</a:t>
            </a:r>
            <a:r>
              <a:rPr lang="pt-BR" sz="3200" b="1" dirty="0"/>
              <a:t>-eritrocítica</a:t>
            </a:r>
          </a:p>
        </p:txBody>
      </p:sp>
      <p:pic>
        <p:nvPicPr>
          <p:cNvPr id="7" name="Imagem 6">
            <a:extLst>
              <a:ext uri="{FF2B5EF4-FFF2-40B4-BE49-F238E27FC236}">
                <a16:creationId xmlns:a16="http://schemas.microsoft.com/office/drawing/2014/main" id="{72F21339-1C09-9236-BE6E-724340771F94}"/>
              </a:ext>
            </a:extLst>
          </p:cNvPr>
          <p:cNvPicPr>
            <a:picLocks noChangeAspect="1"/>
          </p:cNvPicPr>
          <p:nvPr/>
        </p:nvPicPr>
        <p:blipFill>
          <a:blip r:embed="rId3"/>
          <a:stretch>
            <a:fillRect/>
          </a:stretch>
        </p:blipFill>
        <p:spPr>
          <a:xfrm>
            <a:off x="1030143" y="1329880"/>
            <a:ext cx="10143012" cy="4273061"/>
          </a:xfrm>
          <a:prstGeom prst="rect">
            <a:avLst/>
          </a:prstGeom>
        </p:spPr>
      </p:pic>
      <p:sp>
        <p:nvSpPr>
          <p:cNvPr id="8" name="Text Box 8">
            <a:extLst>
              <a:ext uri="{FF2B5EF4-FFF2-40B4-BE49-F238E27FC236}">
                <a16:creationId xmlns:a16="http://schemas.microsoft.com/office/drawing/2014/main" id="{947DDB4C-CD6B-7903-EF08-BD233EC02C66}"/>
              </a:ext>
            </a:extLst>
          </p:cNvPr>
          <p:cNvSpPr txBox="1">
            <a:spLocks noChangeArrowheads="1"/>
          </p:cNvSpPr>
          <p:nvPr/>
        </p:nvSpPr>
        <p:spPr bwMode="auto">
          <a:xfrm>
            <a:off x="9789459" y="6611779"/>
            <a:ext cx="24025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000" dirty="0" err="1">
                <a:solidFill>
                  <a:srgbClr val="FF0000"/>
                </a:solidFill>
              </a:rPr>
              <a:t>Kurup</a:t>
            </a:r>
            <a:r>
              <a:rPr lang="pt-BR" altLang="pt-BR" sz="1000" dirty="0">
                <a:solidFill>
                  <a:srgbClr val="FF0000"/>
                </a:solidFill>
              </a:rPr>
              <a:t> S et al., Nat </a:t>
            </a:r>
            <a:r>
              <a:rPr lang="pt-BR" altLang="pt-BR" sz="1000" dirty="0" err="1">
                <a:solidFill>
                  <a:srgbClr val="FF0000"/>
                </a:solidFill>
              </a:rPr>
              <a:t>Rev</a:t>
            </a:r>
            <a:r>
              <a:rPr lang="pt-BR" altLang="pt-BR" sz="1000" dirty="0">
                <a:solidFill>
                  <a:srgbClr val="FF0000"/>
                </a:solidFill>
              </a:rPr>
              <a:t> </a:t>
            </a:r>
            <a:r>
              <a:rPr lang="pt-BR" altLang="pt-BR" sz="1000" dirty="0" err="1">
                <a:solidFill>
                  <a:srgbClr val="FF0000"/>
                </a:solidFill>
              </a:rPr>
              <a:t>Immunol</a:t>
            </a:r>
            <a:r>
              <a:rPr lang="pt-BR" altLang="pt-BR" sz="1000" dirty="0">
                <a:solidFill>
                  <a:srgbClr val="FF0000"/>
                </a:solidFill>
              </a:rPr>
              <a:t>, 2019</a:t>
            </a:r>
            <a:endParaRPr lang="en-US" altLang="pt-BR" sz="1000" dirty="0">
              <a:solidFill>
                <a:srgbClr val="FF0000"/>
              </a:solidFill>
            </a:endParaRPr>
          </a:p>
        </p:txBody>
      </p:sp>
      <p:pic>
        <p:nvPicPr>
          <p:cNvPr id="9" name="Imagem 8">
            <a:extLst>
              <a:ext uri="{FF2B5EF4-FFF2-40B4-BE49-F238E27FC236}">
                <a16:creationId xmlns:a16="http://schemas.microsoft.com/office/drawing/2014/main" id="{93E6375B-6D92-4B82-BA7F-6CF1B9D90AAE}"/>
              </a:ext>
            </a:extLst>
          </p:cNvPr>
          <p:cNvPicPr>
            <a:picLocks noChangeAspect="1"/>
          </p:cNvPicPr>
          <p:nvPr/>
        </p:nvPicPr>
        <p:blipFill>
          <a:blip r:embed="rId4"/>
          <a:stretch>
            <a:fillRect/>
          </a:stretch>
        </p:blipFill>
        <p:spPr>
          <a:xfrm>
            <a:off x="1795115" y="5501285"/>
            <a:ext cx="2086602" cy="1170533"/>
          </a:xfrm>
          <a:prstGeom prst="rect">
            <a:avLst/>
          </a:prstGeom>
        </p:spPr>
      </p:pic>
      <p:cxnSp>
        <p:nvCxnSpPr>
          <p:cNvPr id="11" name="Conector de Seta Reta 10">
            <a:extLst>
              <a:ext uri="{FF2B5EF4-FFF2-40B4-BE49-F238E27FC236}">
                <a16:creationId xmlns:a16="http://schemas.microsoft.com/office/drawing/2014/main" id="{8066088F-DB2A-AFCE-A587-DCBE0198C7C3}"/>
              </a:ext>
            </a:extLst>
          </p:cNvPr>
          <p:cNvCxnSpPr/>
          <p:nvPr/>
        </p:nvCxnSpPr>
        <p:spPr>
          <a:xfrm flipH="1">
            <a:off x="3164541" y="4652682"/>
            <a:ext cx="1281953" cy="11385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741964DF-CF16-C942-01BA-760935F663AB}"/>
              </a:ext>
            </a:extLst>
          </p:cNvPr>
          <p:cNvSpPr txBox="1"/>
          <p:nvPr/>
        </p:nvSpPr>
        <p:spPr>
          <a:xfrm>
            <a:off x="4229100" y="5857875"/>
            <a:ext cx="5628079" cy="523220"/>
          </a:xfrm>
          <a:prstGeom prst="rect">
            <a:avLst/>
          </a:prstGeom>
          <a:noFill/>
        </p:spPr>
        <p:txBody>
          <a:bodyPr wrap="none" rtlCol="0">
            <a:spAutoFit/>
          </a:bodyPr>
          <a:lstStyle/>
          <a:p>
            <a:r>
              <a:rPr lang="pt-BR" sz="2800" dirty="0"/>
              <a:t>Neutralização de invasão e fagocitose</a:t>
            </a:r>
            <a:endParaRPr lang="en-US" sz="2800" dirty="0"/>
          </a:p>
        </p:txBody>
      </p:sp>
    </p:spTree>
    <p:extLst>
      <p:ext uri="{BB962C8B-B14F-4D97-AF65-F5344CB8AC3E}">
        <p14:creationId xmlns:p14="http://schemas.microsoft.com/office/powerpoint/2010/main" val="413558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1C8A7CE4-FCBF-6C15-FF89-B859D46846C2}"/>
              </a:ext>
            </a:extLst>
          </p:cNvPr>
          <p:cNvPicPr>
            <a:picLocks noChangeAspect="1"/>
          </p:cNvPicPr>
          <p:nvPr/>
        </p:nvPicPr>
        <p:blipFill>
          <a:blip r:embed="rId3"/>
          <a:stretch>
            <a:fillRect/>
          </a:stretch>
        </p:blipFill>
        <p:spPr>
          <a:xfrm>
            <a:off x="0" y="1173525"/>
            <a:ext cx="12192000" cy="5586714"/>
          </a:xfrm>
          <a:prstGeom prst="rect">
            <a:avLst/>
          </a:prstGeom>
        </p:spPr>
      </p:pic>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Vacina </a:t>
            </a:r>
            <a:r>
              <a:rPr lang="pt-BR" sz="3200" b="1" dirty="0" err="1"/>
              <a:t>anti-malária</a:t>
            </a:r>
            <a:endParaRPr lang="pt-BR" sz="3200" b="1" dirty="0"/>
          </a:p>
        </p:txBody>
      </p:sp>
      <p:sp>
        <p:nvSpPr>
          <p:cNvPr id="8" name="Text Box 8">
            <a:extLst>
              <a:ext uri="{FF2B5EF4-FFF2-40B4-BE49-F238E27FC236}">
                <a16:creationId xmlns:a16="http://schemas.microsoft.com/office/drawing/2014/main" id="{947DDB4C-CD6B-7903-EF08-BD233EC02C66}"/>
              </a:ext>
            </a:extLst>
          </p:cNvPr>
          <p:cNvSpPr txBox="1">
            <a:spLocks noChangeArrowheads="1"/>
          </p:cNvSpPr>
          <p:nvPr/>
        </p:nvSpPr>
        <p:spPr bwMode="auto">
          <a:xfrm>
            <a:off x="9789459" y="6457890"/>
            <a:ext cx="2402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000" dirty="0">
                <a:solidFill>
                  <a:srgbClr val="FF0000"/>
                </a:solidFill>
              </a:rPr>
              <a:t>https://www.who.int/initiatives/malaria-vaccine-implementation-programme</a:t>
            </a:r>
            <a:endParaRPr lang="en-US" altLang="pt-BR" sz="1000" dirty="0">
              <a:solidFill>
                <a:srgbClr val="FF0000"/>
              </a:solidFill>
            </a:endParaRPr>
          </a:p>
        </p:txBody>
      </p:sp>
      <p:sp>
        <p:nvSpPr>
          <p:cNvPr id="6" name="CaixaDeTexto 5">
            <a:extLst>
              <a:ext uri="{FF2B5EF4-FFF2-40B4-BE49-F238E27FC236}">
                <a16:creationId xmlns:a16="http://schemas.microsoft.com/office/drawing/2014/main" id="{CDC4EA3E-FE65-3B5A-55C4-D830618CDAB1}"/>
              </a:ext>
            </a:extLst>
          </p:cNvPr>
          <p:cNvSpPr txBox="1"/>
          <p:nvPr/>
        </p:nvSpPr>
        <p:spPr>
          <a:xfrm>
            <a:off x="215153" y="5558119"/>
            <a:ext cx="1356846" cy="1077218"/>
          </a:xfrm>
          <a:prstGeom prst="rect">
            <a:avLst/>
          </a:prstGeom>
          <a:noFill/>
        </p:spPr>
        <p:txBody>
          <a:bodyPr wrap="none" rtlCol="0">
            <a:spAutoFit/>
          </a:bodyPr>
          <a:lstStyle/>
          <a:p>
            <a:r>
              <a:rPr lang="pt-BR" sz="3200" dirty="0"/>
              <a:t>- RTS/S</a:t>
            </a:r>
          </a:p>
          <a:p>
            <a:r>
              <a:rPr lang="pt-BR" sz="3200" dirty="0"/>
              <a:t>- R21</a:t>
            </a:r>
            <a:endParaRPr lang="en-US" sz="3200" dirty="0"/>
          </a:p>
        </p:txBody>
      </p:sp>
    </p:spTree>
    <p:extLst>
      <p:ext uri="{BB962C8B-B14F-4D97-AF65-F5344CB8AC3E}">
        <p14:creationId xmlns:p14="http://schemas.microsoft.com/office/powerpoint/2010/main" val="276479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1CCDB2-E92B-42A6-A9B3-F1D548C1E1B4}"/>
              </a:ext>
            </a:extLst>
          </p:cNvPr>
          <p:cNvSpPr/>
          <p:nvPr/>
        </p:nvSpPr>
        <p:spPr>
          <a:xfrm>
            <a:off x="0" y="1"/>
            <a:ext cx="12192000" cy="1123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id="{6B71F68E-5547-4A95-BA02-22F29A07D247}"/>
              </a:ext>
            </a:extLst>
          </p:cNvPr>
          <p:cNvSpPr txBox="1"/>
          <p:nvPr/>
        </p:nvSpPr>
        <p:spPr>
          <a:xfrm>
            <a:off x="1" y="261256"/>
            <a:ext cx="12192000" cy="584775"/>
          </a:xfrm>
          <a:prstGeom prst="rect">
            <a:avLst/>
          </a:prstGeom>
          <a:noFill/>
        </p:spPr>
        <p:txBody>
          <a:bodyPr wrap="square" rtlCol="0">
            <a:spAutoFit/>
          </a:bodyPr>
          <a:lstStyle/>
          <a:p>
            <a:pPr algn="ctr"/>
            <a:r>
              <a:rPr lang="pt-BR" sz="3200" b="1" dirty="0"/>
              <a:t>Imunidade celular – fase </a:t>
            </a:r>
            <a:r>
              <a:rPr lang="pt-BR" sz="3200" b="1" dirty="0" err="1"/>
              <a:t>pré</a:t>
            </a:r>
            <a:r>
              <a:rPr lang="pt-BR" sz="3200" b="1" dirty="0"/>
              <a:t>-eritrocítica </a:t>
            </a:r>
          </a:p>
        </p:txBody>
      </p:sp>
      <p:pic>
        <p:nvPicPr>
          <p:cNvPr id="2" name="Imagem 1">
            <a:extLst>
              <a:ext uri="{FF2B5EF4-FFF2-40B4-BE49-F238E27FC236}">
                <a16:creationId xmlns:a16="http://schemas.microsoft.com/office/drawing/2014/main" id="{DEDB219B-2FEC-23F3-8168-32E4951C9DF0}"/>
              </a:ext>
            </a:extLst>
          </p:cNvPr>
          <p:cNvPicPr>
            <a:picLocks noChangeAspect="1"/>
          </p:cNvPicPr>
          <p:nvPr/>
        </p:nvPicPr>
        <p:blipFill>
          <a:blip r:embed="rId3"/>
          <a:stretch>
            <a:fillRect/>
          </a:stretch>
        </p:blipFill>
        <p:spPr>
          <a:xfrm>
            <a:off x="1138126" y="1416424"/>
            <a:ext cx="7629357" cy="4897768"/>
          </a:xfrm>
          <a:prstGeom prst="rect">
            <a:avLst/>
          </a:prstGeom>
        </p:spPr>
      </p:pic>
      <p:sp>
        <p:nvSpPr>
          <p:cNvPr id="5" name="Text Box 8">
            <a:extLst>
              <a:ext uri="{FF2B5EF4-FFF2-40B4-BE49-F238E27FC236}">
                <a16:creationId xmlns:a16="http://schemas.microsoft.com/office/drawing/2014/main" id="{4C846DAB-D94D-65DE-65BF-789AEC058B3A}"/>
              </a:ext>
            </a:extLst>
          </p:cNvPr>
          <p:cNvSpPr txBox="1">
            <a:spLocks noChangeArrowheads="1"/>
          </p:cNvSpPr>
          <p:nvPr/>
        </p:nvSpPr>
        <p:spPr bwMode="auto">
          <a:xfrm>
            <a:off x="9533958" y="6611779"/>
            <a:ext cx="26580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pt-BR" sz="1000" dirty="0">
                <a:solidFill>
                  <a:srgbClr val="FF0000"/>
                </a:solidFill>
              </a:rPr>
              <a:t>Abbas, Lichtman, Pillai, 10a. Edi</a:t>
            </a:r>
            <a:r>
              <a:rPr lang="en-GB" altLang="pt-BR" sz="1000" dirty="0" err="1">
                <a:solidFill>
                  <a:srgbClr val="FF0000"/>
                </a:solidFill>
              </a:rPr>
              <a:t>ção</a:t>
            </a:r>
            <a:r>
              <a:rPr lang="en-US" altLang="pt-BR" sz="1000" dirty="0">
                <a:solidFill>
                  <a:srgbClr val="FF0000"/>
                </a:solidFill>
              </a:rPr>
              <a:t>, 2022.</a:t>
            </a:r>
          </a:p>
        </p:txBody>
      </p:sp>
      <p:sp>
        <p:nvSpPr>
          <p:cNvPr id="7" name="CaixaDeTexto 6">
            <a:extLst>
              <a:ext uri="{FF2B5EF4-FFF2-40B4-BE49-F238E27FC236}">
                <a16:creationId xmlns:a16="http://schemas.microsoft.com/office/drawing/2014/main" id="{813E662B-596F-0D3F-9B9F-24CDC94FE456}"/>
              </a:ext>
            </a:extLst>
          </p:cNvPr>
          <p:cNvSpPr txBox="1"/>
          <p:nvPr/>
        </p:nvSpPr>
        <p:spPr>
          <a:xfrm>
            <a:off x="7333131" y="5145741"/>
            <a:ext cx="901209" cy="523220"/>
          </a:xfrm>
          <a:prstGeom prst="rect">
            <a:avLst/>
          </a:prstGeom>
          <a:solidFill>
            <a:schemeClr val="bg1"/>
          </a:solidFill>
          <a:ln>
            <a:solidFill>
              <a:schemeClr val="tx1"/>
            </a:solidFill>
          </a:ln>
        </p:spPr>
        <p:txBody>
          <a:bodyPr wrap="none" rtlCol="0">
            <a:spAutoFit/>
          </a:bodyPr>
          <a:lstStyle/>
          <a:p>
            <a:r>
              <a:rPr lang="pt-BR" sz="2800" dirty="0"/>
              <a:t>IL-12</a:t>
            </a:r>
            <a:endParaRPr lang="en-US" sz="2800" dirty="0"/>
          </a:p>
        </p:txBody>
      </p:sp>
      <p:sp>
        <p:nvSpPr>
          <p:cNvPr id="9" name="Seta: Curva para Cima 8">
            <a:extLst>
              <a:ext uri="{FF2B5EF4-FFF2-40B4-BE49-F238E27FC236}">
                <a16:creationId xmlns:a16="http://schemas.microsoft.com/office/drawing/2014/main" id="{CCF28293-88D2-C621-B86D-314462DD3C2C}"/>
              </a:ext>
            </a:extLst>
          </p:cNvPr>
          <p:cNvSpPr/>
          <p:nvPr/>
        </p:nvSpPr>
        <p:spPr>
          <a:xfrm rot="16200000">
            <a:off x="8408896" y="3110752"/>
            <a:ext cx="2017059" cy="1066800"/>
          </a:xfrm>
          <a:prstGeom prst="curvedUp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0" name="CaixaDeTexto 9">
            <a:extLst>
              <a:ext uri="{FF2B5EF4-FFF2-40B4-BE49-F238E27FC236}">
                <a16:creationId xmlns:a16="http://schemas.microsoft.com/office/drawing/2014/main" id="{A2D28710-3842-1DC3-A4C8-7087F0B0AD74}"/>
              </a:ext>
            </a:extLst>
          </p:cNvPr>
          <p:cNvSpPr txBox="1"/>
          <p:nvPr/>
        </p:nvSpPr>
        <p:spPr>
          <a:xfrm>
            <a:off x="10058402" y="3030071"/>
            <a:ext cx="2029723" cy="1384995"/>
          </a:xfrm>
          <a:prstGeom prst="rect">
            <a:avLst/>
          </a:prstGeom>
          <a:solidFill>
            <a:schemeClr val="bg1"/>
          </a:solidFill>
          <a:ln>
            <a:solidFill>
              <a:schemeClr val="tx1"/>
            </a:solidFill>
          </a:ln>
        </p:spPr>
        <p:txBody>
          <a:bodyPr wrap="none" rtlCol="0">
            <a:spAutoFit/>
          </a:bodyPr>
          <a:lstStyle/>
          <a:p>
            <a:r>
              <a:rPr lang="pt-BR" sz="2800" dirty="0"/>
              <a:t>IL-2</a:t>
            </a:r>
          </a:p>
          <a:p>
            <a:r>
              <a:rPr lang="pt-BR" sz="2800" dirty="0"/>
              <a:t>IFN-gama</a:t>
            </a:r>
          </a:p>
          <a:p>
            <a:r>
              <a:rPr lang="pt-BR" sz="2800" dirty="0"/>
              <a:t>CD40L/CD40</a:t>
            </a:r>
            <a:endParaRPr lang="en-US" sz="2800" dirty="0"/>
          </a:p>
        </p:txBody>
      </p:sp>
    </p:spTree>
    <p:extLst>
      <p:ext uri="{BB962C8B-B14F-4D97-AF65-F5344CB8AC3E}">
        <p14:creationId xmlns:p14="http://schemas.microsoft.com/office/powerpoint/2010/main" val="233502413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3430</Words>
  <Application>Microsoft Office PowerPoint</Application>
  <PresentationFormat>Widescreen</PresentationFormat>
  <Paragraphs>153</Paragraphs>
  <Slides>27</Slides>
  <Notes>25</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27</vt:i4>
      </vt:variant>
    </vt:vector>
  </HeadingPairs>
  <TitlesOfParts>
    <vt:vector size="33" baseType="lpstr">
      <vt:lpstr>Arial</vt:lpstr>
      <vt:lpstr>Arial Black</vt:lpstr>
      <vt:lpstr>Calibri</vt:lpstr>
      <vt:lpstr>Calibri Light</vt:lpstr>
      <vt:lpstr>Symbol</vt:lpstr>
      <vt:lpstr>Tema do Office</vt:lpstr>
      <vt:lpstr>Imunidade aos microrganismos: Malária  Disciplina integrada: Microbiologia, Imunologia e Parasitologia  Prof. Dr. Diego Luís Costa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Receptores celulares e solúveis do sistema imune inato</dc:title>
  <dc:creator>Diego Costa</dc:creator>
  <cp:lastModifiedBy>Diego Costa</cp:lastModifiedBy>
  <cp:revision>199</cp:revision>
  <dcterms:created xsi:type="dcterms:W3CDTF">2023-08-16T14:28:23Z</dcterms:created>
  <dcterms:modified xsi:type="dcterms:W3CDTF">2023-11-22T14:14:33Z</dcterms:modified>
</cp:coreProperties>
</file>