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57" r:id="rId7"/>
    <p:sldId id="262" r:id="rId8"/>
    <p:sldId id="263" r:id="rId9"/>
    <p:sldId id="264" r:id="rId10"/>
    <p:sldId id="265" r:id="rId11"/>
    <p:sldId id="266" r:id="rId12"/>
    <p:sldId id="267" r:id="rId13"/>
    <p:sldId id="269" r:id="rId14"/>
    <p:sldId id="270" r:id="rId15"/>
    <p:sldId id="276" r:id="rId16"/>
    <p:sldId id="277" r:id="rId17"/>
    <p:sldId id="278" r:id="rId18"/>
    <p:sldId id="279" r:id="rId19"/>
    <p:sldId id="285" r:id="rId20"/>
    <p:sldId id="286" r:id="rId21"/>
    <p:sldId id="287" r:id="rId22"/>
    <p:sldId id="288" r:id="rId23"/>
    <p:sldId id="289" r:id="rId24"/>
    <p:sldId id="268" r:id="rId25"/>
  </p:sldIdLst>
  <p:sldSz cx="9144000" cy="6858000" type="screen4x3"/>
  <p:notesSz cx="6724650" cy="97742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60"/>
  </p:normalViewPr>
  <p:slideViewPr>
    <p:cSldViewPr>
      <p:cViewPr varScale="1">
        <p:scale>
          <a:sx n="67" d="100"/>
          <a:sy n="67" d="100"/>
        </p:scale>
        <p:origin x="-1264" y="-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Planilha_do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Planilha_do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Planilha_do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Planilha_do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Planilha_do_Microsoft_Office_Excel5.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pt-BR"/>
  <c:chart>
    <c:title>
      <c:tx>
        <c:rich>
          <a:bodyPr/>
          <a:lstStyle/>
          <a:p>
            <a:pPr>
              <a:defRPr/>
            </a:pPr>
            <a:r>
              <a:rPr lang="pt-BR" dirty="0"/>
              <a:t>REVISTA BRASILEIRA DE PESQUISA EM EDUCAÇÃO E </a:t>
            </a:r>
            <a:r>
              <a:rPr lang="pt-BR" dirty="0" smtClean="0"/>
              <a:t>CIÊNCIA</a:t>
            </a:r>
            <a:endParaRPr lang="pt-BR" dirty="0"/>
          </a:p>
        </c:rich>
      </c:tx>
      <c:layout/>
    </c:title>
    <c:view3D>
      <c:rAngAx val="1"/>
    </c:view3D>
    <c:plotArea>
      <c:layout/>
      <c:bar3DChart>
        <c:barDir val="col"/>
        <c:grouping val="clustered"/>
        <c:ser>
          <c:idx val="0"/>
          <c:order val="0"/>
          <c:tx>
            <c:strRef>
              <c:f>Plan1!$B$1</c:f>
              <c:strCache>
                <c:ptCount val="1"/>
                <c:pt idx="0">
                  <c:v>REVISTA BRASILEIRA DE PESQUISA EM EDUCAÇÃO E CIENCIA</c:v>
                </c:pt>
              </c:strCache>
            </c:strRef>
          </c:tx>
          <c:cat>
            <c:numRef>
              <c:f>Plan1!$A$2:$A$8</c:f>
              <c:numCache>
                <c:formatCode>General</c:formatCode>
                <c:ptCount val="7"/>
                <c:pt idx="0">
                  <c:v>2006</c:v>
                </c:pt>
                <c:pt idx="1">
                  <c:v>2007</c:v>
                </c:pt>
                <c:pt idx="2">
                  <c:v>2008</c:v>
                </c:pt>
                <c:pt idx="3">
                  <c:v>2009</c:v>
                </c:pt>
                <c:pt idx="4">
                  <c:v>2010</c:v>
                </c:pt>
                <c:pt idx="5">
                  <c:v>2011</c:v>
                </c:pt>
                <c:pt idx="6">
                  <c:v>2012</c:v>
                </c:pt>
              </c:numCache>
            </c:numRef>
          </c:cat>
          <c:val>
            <c:numRef>
              <c:f>Plan1!$B$2:$B$8</c:f>
              <c:numCache>
                <c:formatCode>General</c:formatCode>
                <c:ptCount val="7"/>
                <c:pt idx="0">
                  <c:v>0</c:v>
                </c:pt>
                <c:pt idx="1">
                  <c:v>0</c:v>
                </c:pt>
                <c:pt idx="2">
                  <c:v>1</c:v>
                </c:pt>
                <c:pt idx="3">
                  <c:v>0</c:v>
                </c:pt>
                <c:pt idx="4">
                  <c:v>0</c:v>
                </c:pt>
                <c:pt idx="5">
                  <c:v>0</c:v>
                </c:pt>
                <c:pt idx="6">
                  <c:v>0</c:v>
                </c:pt>
              </c:numCache>
            </c:numRef>
          </c:val>
        </c:ser>
        <c:shape val="box"/>
        <c:axId val="58049664"/>
        <c:axId val="109825024"/>
        <c:axId val="0"/>
      </c:bar3DChart>
      <c:catAx>
        <c:axId val="58049664"/>
        <c:scaling>
          <c:orientation val="minMax"/>
        </c:scaling>
        <c:axPos val="b"/>
        <c:numFmt formatCode="General" sourceLinked="1"/>
        <c:tickLblPos val="nextTo"/>
        <c:crossAx val="109825024"/>
        <c:crosses val="autoZero"/>
        <c:auto val="1"/>
        <c:lblAlgn val="ctr"/>
        <c:lblOffset val="100"/>
      </c:catAx>
      <c:valAx>
        <c:axId val="109825024"/>
        <c:scaling>
          <c:orientation val="minMax"/>
          <c:max val="2"/>
        </c:scaling>
        <c:axPos val="l"/>
        <c:majorGridlines/>
        <c:title>
          <c:tx>
            <c:rich>
              <a:bodyPr rot="-5400000" vert="horz"/>
              <a:lstStyle/>
              <a:p>
                <a:pPr>
                  <a:defRPr sz="1400"/>
                </a:pPr>
                <a:r>
                  <a:rPr lang="pt-BR" sz="1400" dirty="0" smtClean="0"/>
                  <a:t>NUMERO</a:t>
                </a:r>
                <a:r>
                  <a:rPr lang="pt-BR" sz="1400" baseline="0" dirty="0" smtClean="0"/>
                  <a:t> DE PUBLICAÇÕES</a:t>
                </a:r>
                <a:endParaRPr lang="pt-BR" sz="1400" dirty="0"/>
              </a:p>
            </c:rich>
          </c:tx>
          <c:layout>
            <c:manualLayout>
              <c:xMode val="edge"/>
              <c:yMode val="edge"/>
              <c:x val="2.3959415089658851E-2"/>
              <c:y val="0.19399256785634097"/>
            </c:manualLayout>
          </c:layout>
        </c:title>
        <c:numFmt formatCode="General" sourceLinked="1"/>
        <c:tickLblPos val="nextTo"/>
        <c:crossAx val="58049664"/>
        <c:crosses val="autoZero"/>
        <c:crossBetween val="between"/>
        <c:majorUnit val="1"/>
      </c:valAx>
    </c:plotArea>
    <c:plotVisOnly val="1"/>
    <c:dispBlanksAs val="gap"/>
  </c:chart>
  <c:txPr>
    <a:bodyPr/>
    <a:lstStyle/>
    <a:p>
      <a:pPr>
        <a:defRPr sz="1800"/>
      </a:pPr>
      <a:endParaRPr lang="pt-B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pt-BR"/>
  <c:style val="4"/>
  <c:chart>
    <c:title>
      <c:tx>
        <c:rich>
          <a:bodyPr/>
          <a:lstStyle/>
          <a:p>
            <a:pPr>
              <a:defRPr/>
            </a:pPr>
            <a:r>
              <a:rPr lang="pt-BR" dirty="0"/>
              <a:t>ENSAIO – PESQUISA EM CIÊNCIAS</a:t>
            </a:r>
          </a:p>
        </c:rich>
      </c:tx>
      <c:layout/>
    </c:title>
    <c:view3D>
      <c:rAngAx val="1"/>
    </c:view3D>
    <c:plotArea>
      <c:layout/>
      <c:bar3DChart>
        <c:barDir val="col"/>
        <c:grouping val="clustered"/>
        <c:ser>
          <c:idx val="0"/>
          <c:order val="0"/>
          <c:tx>
            <c:strRef>
              <c:f>Plan1!$B$1</c:f>
              <c:strCache>
                <c:ptCount val="1"/>
                <c:pt idx="0">
                  <c:v>REVISTA BRASILEIRA DE PESQUISA EM EDUCAÇÃO E CIENCIA</c:v>
                </c:pt>
              </c:strCache>
            </c:strRef>
          </c:tx>
          <c:cat>
            <c:numRef>
              <c:f>Plan1!$A$2:$A$8</c:f>
              <c:numCache>
                <c:formatCode>General</c:formatCode>
                <c:ptCount val="7"/>
                <c:pt idx="0">
                  <c:v>2006</c:v>
                </c:pt>
                <c:pt idx="1">
                  <c:v>2007</c:v>
                </c:pt>
                <c:pt idx="2">
                  <c:v>2008</c:v>
                </c:pt>
                <c:pt idx="3">
                  <c:v>2009</c:v>
                </c:pt>
                <c:pt idx="4">
                  <c:v>2010</c:v>
                </c:pt>
                <c:pt idx="5">
                  <c:v>2011</c:v>
                </c:pt>
                <c:pt idx="6">
                  <c:v>2012</c:v>
                </c:pt>
              </c:numCache>
            </c:numRef>
          </c:cat>
          <c:val>
            <c:numRef>
              <c:f>Plan1!$B$2:$B$8</c:f>
              <c:numCache>
                <c:formatCode>General</c:formatCode>
                <c:ptCount val="7"/>
                <c:pt idx="0">
                  <c:v>0</c:v>
                </c:pt>
                <c:pt idx="1">
                  <c:v>0</c:v>
                </c:pt>
                <c:pt idx="2">
                  <c:v>0</c:v>
                </c:pt>
                <c:pt idx="3">
                  <c:v>0</c:v>
                </c:pt>
                <c:pt idx="4">
                  <c:v>0</c:v>
                </c:pt>
                <c:pt idx="5">
                  <c:v>1</c:v>
                </c:pt>
                <c:pt idx="6">
                  <c:v>0</c:v>
                </c:pt>
              </c:numCache>
            </c:numRef>
          </c:val>
        </c:ser>
        <c:shape val="box"/>
        <c:axId val="47464448"/>
        <c:axId val="47465984"/>
        <c:axId val="0"/>
      </c:bar3DChart>
      <c:catAx>
        <c:axId val="47464448"/>
        <c:scaling>
          <c:orientation val="minMax"/>
        </c:scaling>
        <c:axPos val="b"/>
        <c:numFmt formatCode="General" sourceLinked="1"/>
        <c:tickLblPos val="nextTo"/>
        <c:crossAx val="47465984"/>
        <c:crosses val="autoZero"/>
        <c:auto val="1"/>
        <c:lblAlgn val="ctr"/>
        <c:lblOffset val="100"/>
      </c:catAx>
      <c:valAx>
        <c:axId val="47465984"/>
        <c:scaling>
          <c:orientation val="minMax"/>
          <c:max val="2"/>
        </c:scaling>
        <c:axPos val="l"/>
        <c:majorGridlines/>
        <c:title>
          <c:tx>
            <c:rich>
              <a:bodyPr rot="-5400000" vert="horz"/>
              <a:lstStyle/>
              <a:p>
                <a:pPr>
                  <a:defRPr/>
                </a:pPr>
                <a:r>
                  <a:rPr lang="pt-BR" dirty="0"/>
                  <a:t>NUMERO DE PUBLICAÇÕES</a:t>
                </a:r>
              </a:p>
            </c:rich>
          </c:tx>
          <c:layout>
            <c:manualLayout>
              <c:xMode val="edge"/>
              <c:yMode val="edge"/>
              <c:x val="2.3959415089658844E-2"/>
              <c:y val="0.19399256785634092"/>
            </c:manualLayout>
          </c:layout>
        </c:title>
        <c:numFmt formatCode="General" sourceLinked="1"/>
        <c:tickLblPos val="nextTo"/>
        <c:crossAx val="47464448"/>
        <c:crosses val="autoZero"/>
        <c:crossBetween val="between"/>
        <c:majorUnit val="1"/>
      </c:valAx>
    </c:plotArea>
    <c:plotVisOnly val="1"/>
    <c:dispBlanksAs val="gap"/>
  </c:chart>
  <c:txPr>
    <a:bodyPr/>
    <a:lstStyle/>
    <a:p>
      <a:pPr>
        <a:defRPr sz="1800"/>
      </a:pPr>
      <a:endParaRPr lang="pt-B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pt-BR"/>
  <c:style val="5"/>
  <c:chart>
    <c:title>
      <c:tx>
        <c:rich>
          <a:bodyPr/>
          <a:lstStyle/>
          <a:p>
            <a:pPr>
              <a:defRPr/>
            </a:pPr>
            <a:r>
              <a:rPr lang="pt-BR" dirty="0"/>
              <a:t>CIÊNCIA E EDUCAÇÃO</a:t>
            </a:r>
          </a:p>
        </c:rich>
      </c:tx>
      <c:layout/>
    </c:title>
    <c:view3D>
      <c:rAngAx val="1"/>
    </c:view3D>
    <c:plotArea>
      <c:layout/>
      <c:bar3DChart>
        <c:barDir val="col"/>
        <c:grouping val="clustered"/>
        <c:ser>
          <c:idx val="0"/>
          <c:order val="0"/>
          <c:tx>
            <c:strRef>
              <c:f>Plan1!$B$1</c:f>
              <c:strCache>
                <c:ptCount val="1"/>
                <c:pt idx="0">
                  <c:v>REVISTA BRASILEIRA DE PESQUISA EM EDUCAÇÃO E CIENCIA</c:v>
                </c:pt>
              </c:strCache>
            </c:strRef>
          </c:tx>
          <c:cat>
            <c:numRef>
              <c:f>Plan1!$A$2:$A$8</c:f>
              <c:numCache>
                <c:formatCode>General</c:formatCode>
                <c:ptCount val="7"/>
                <c:pt idx="0">
                  <c:v>2006</c:v>
                </c:pt>
                <c:pt idx="1">
                  <c:v>2007</c:v>
                </c:pt>
                <c:pt idx="2">
                  <c:v>2008</c:v>
                </c:pt>
                <c:pt idx="3">
                  <c:v>2009</c:v>
                </c:pt>
                <c:pt idx="4">
                  <c:v>2010</c:v>
                </c:pt>
                <c:pt idx="5">
                  <c:v>2011</c:v>
                </c:pt>
                <c:pt idx="6">
                  <c:v>2012</c:v>
                </c:pt>
              </c:numCache>
            </c:numRef>
          </c:cat>
          <c:val>
            <c:numRef>
              <c:f>Plan1!$B$2:$B$8</c:f>
              <c:numCache>
                <c:formatCode>General</c:formatCode>
                <c:ptCount val="7"/>
                <c:pt idx="0">
                  <c:v>1</c:v>
                </c:pt>
                <c:pt idx="1">
                  <c:v>0</c:v>
                </c:pt>
                <c:pt idx="2">
                  <c:v>0</c:v>
                </c:pt>
                <c:pt idx="3">
                  <c:v>0</c:v>
                </c:pt>
                <c:pt idx="4">
                  <c:v>0</c:v>
                </c:pt>
                <c:pt idx="5">
                  <c:v>0</c:v>
                </c:pt>
                <c:pt idx="6">
                  <c:v>1</c:v>
                </c:pt>
              </c:numCache>
            </c:numRef>
          </c:val>
        </c:ser>
        <c:shape val="box"/>
        <c:axId val="72698112"/>
        <c:axId val="72704000"/>
        <c:axId val="0"/>
      </c:bar3DChart>
      <c:catAx>
        <c:axId val="72698112"/>
        <c:scaling>
          <c:orientation val="minMax"/>
        </c:scaling>
        <c:axPos val="b"/>
        <c:numFmt formatCode="General" sourceLinked="1"/>
        <c:tickLblPos val="nextTo"/>
        <c:crossAx val="72704000"/>
        <c:crosses val="autoZero"/>
        <c:auto val="1"/>
        <c:lblAlgn val="ctr"/>
        <c:lblOffset val="100"/>
      </c:catAx>
      <c:valAx>
        <c:axId val="72704000"/>
        <c:scaling>
          <c:orientation val="minMax"/>
          <c:max val="2"/>
        </c:scaling>
        <c:axPos val="l"/>
        <c:majorGridlines/>
        <c:title>
          <c:tx>
            <c:rich>
              <a:bodyPr rot="-5400000" vert="horz"/>
              <a:lstStyle/>
              <a:p>
                <a:pPr>
                  <a:defRPr/>
                </a:pPr>
                <a:r>
                  <a:rPr lang="pt-BR" dirty="0"/>
                  <a:t>NUMERO DE PUBLICAÇÕES</a:t>
                </a:r>
              </a:p>
            </c:rich>
          </c:tx>
          <c:layout>
            <c:manualLayout>
              <c:xMode val="edge"/>
              <c:yMode val="edge"/>
              <c:x val="2.3959415089658844E-2"/>
              <c:y val="0.19399256785634092"/>
            </c:manualLayout>
          </c:layout>
        </c:title>
        <c:numFmt formatCode="General" sourceLinked="1"/>
        <c:tickLblPos val="nextTo"/>
        <c:crossAx val="72698112"/>
        <c:crosses val="autoZero"/>
        <c:crossBetween val="between"/>
        <c:majorUnit val="1"/>
      </c:valAx>
    </c:plotArea>
    <c:plotVisOnly val="1"/>
    <c:dispBlanksAs val="gap"/>
  </c:chart>
  <c:txPr>
    <a:bodyPr/>
    <a:lstStyle/>
    <a:p>
      <a:pPr>
        <a:defRPr sz="1800"/>
      </a:pPr>
      <a:endParaRPr lang="pt-B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pt-BR"/>
  <c:style val="6"/>
  <c:chart>
    <c:title>
      <c:tx>
        <c:rich>
          <a:bodyPr/>
          <a:lstStyle/>
          <a:p>
            <a:pPr>
              <a:defRPr/>
            </a:pPr>
            <a:r>
              <a:rPr lang="pt-BR" dirty="0"/>
              <a:t>INVESTIGAÇÕES EM ENSINOS DE CIÊNCIAS</a:t>
            </a:r>
          </a:p>
        </c:rich>
      </c:tx>
      <c:layout/>
    </c:title>
    <c:view3D>
      <c:rAngAx val="1"/>
    </c:view3D>
    <c:plotArea>
      <c:layout/>
      <c:bar3DChart>
        <c:barDir val="col"/>
        <c:grouping val="clustered"/>
        <c:ser>
          <c:idx val="0"/>
          <c:order val="0"/>
          <c:tx>
            <c:strRef>
              <c:f>Plan1!$B$1</c:f>
              <c:strCache>
                <c:ptCount val="1"/>
                <c:pt idx="0">
                  <c:v>REVISTA BRASILEIRA DE PESQUISA EM EDUCAÇÃO E CIENCIA</c:v>
                </c:pt>
              </c:strCache>
            </c:strRef>
          </c:tx>
          <c:cat>
            <c:numRef>
              <c:f>Plan1!$A$2:$A$8</c:f>
              <c:numCache>
                <c:formatCode>General</c:formatCode>
                <c:ptCount val="7"/>
                <c:pt idx="0">
                  <c:v>2006</c:v>
                </c:pt>
                <c:pt idx="1">
                  <c:v>2007</c:v>
                </c:pt>
                <c:pt idx="2">
                  <c:v>2008</c:v>
                </c:pt>
                <c:pt idx="3">
                  <c:v>2009</c:v>
                </c:pt>
                <c:pt idx="4">
                  <c:v>2010</c:v>
                </c:pt>
                <c:pt idx="5">
                  <c:v>2011</c:v>
                </c:pt>
                <c:pt idx="6">
                  <c:v>2012</c:v>
                </c:pt>
              </c:numCache>
            </c:numRef>
          </c:cat>
          <c:val>
            <c:numRef>
              <c:f>Plan1!$B$2:$B$8</c:f>
              <c:numCache>
                <c:formatCode>General</c:formatCode>
                <c:ptCount val="7"/>
                <c:pt idx="0">
                  <c:v>1</c:v>
                </c:pt>
                <c:pt idx="1">
                  <c:v>0</c:v>
                </c:pt>
                <c:pt idx="2">
                  <c:v>0</c:v>
                </c:pt>
                <c:pt idx="3">
                  <c:v>0</c:v>
                </c:pt>
                <c:pt idx="4">
                  <c:v>0</c:v>
                </c:pt>
                <c:pt idx="5">
                  <c:v>0</c:v>
                </c:pt>
                <c:pt idx="6">
                  <c:v>0</c:v>
                </c:pt>
              </c:numCache>
            </c:numRef>
          </c:val>
        </c:ser>
        <c:shape val="box"/>
        <c:axId val="73204480"/>
        <c:axId val="73206016"/>
        <c:axId val="0"/>
      </c:bar3DChart>
      <c:catAx>
        <c:axId val="73204480"/>
        <c:scaling>
          <c:orientation val="minMax"/>
        </c:scaling>
        <c:axPos val="b"/>
        <c:numFmt formatCode="General" sourceLinked="1"/>
        <c:tickLblPos val="nextTo"/>
        <c:crossAx val="73206016"/>
        <c:crosses val="autoZero"/>
        <c:auto val="1"/>
        <c:lblAlgn val="ctr"/>
        <c:lblOffset val="100"/>
      </c:catAx>
      <c:valAx>
        <c:axId val="73206016"/>
        <c:scaling>
          <c:orientation val="minMax"/>
          <c:max val="2"/>
        </c:scaling>
        <c:axPos val="l"/>
        <c:majorGridlines/>
        <c:title>
          <c:tx>
            <c:rich>
              <a:bodyPr rot="-5400000" vert="horz"/>
              <a:lstStyle/>
              <a:p>
                <a:pPr>
                  <a:defRPr/>
                </a:pPr>
                <a:r>
                  <a:rPr lang="pt-BR" dirty="0"/>
                  <a:t>NUMERO DE PUBLICAÇÕES</a:t>
                </a:r>
              </a:p>
            </c:rich>
          </c:tx>
          <c:layout>
            <c:manualLayout>
              <c:xMode val="edge"/>
              <c:yMode val="edge"/>
              <c:x val="2.3959415089658844E-2"/>
              <c:y val="0.19399256785634092"/>
            </c:manualLayout>
          </c:layout>
        </c:title>
        <c:numFmt formatCode="General" sourceLinked="1"/>
        <c:tickLblPos val="nextTo"/>
        <c:crossAx val="73204480"/>
        <c:crosses val="autoZero"/>
        <c:crossBetween val="between"/>
        <c:majorUnit val="1"/>
      </c:valAx>
    </c:plotArea>
    <c:plotVisOnly val="1"/>
    <c:dispBlanksAs val="gap"/>
  </c:chart>
  <c:txPr>
    <a:bodyPr/>
    <a:lstStyle/>
    <a:p>
      <a:pPr>
        <a:defRPr sz="1800"/>
      </a:pPr>
      <a:endParaRPr lang="pt-BR"/>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pt-BR"/>
  <c:chart>
    <c:autoTitleDeleted val="1"/>
    <c:view3D>
      <c:rAngAx val="1"/>
    </c:view3D>
    <c:plotArea>
      <c:layout/>
      <c:bar3DChart>
        <c:barDir val="col"/>
        <c:grouping val="clustered"/>
        <c:ser>
          <c:idx val="0"/>
          <c:order val="0"/>
          <c:tx>
            <c:strRef>
              <c:f>Plan1!$B$1</c:f>
              <c:strCache>
                <c:ptCount val="1"/>
                <c:pt idx="0">
                  <c:v>REVISTA BRASILEIRA DE PESQUISA EM EDUCAÇÃO EM CIÊNCIA</c:v>
                </c:pt>
              </c:strCache>
            </c:strRef>
          </c:tx>
          <c:cat>
            <c:numRef>
              <c:f>Plan1!$A$2:$A$8</c:f>
              <c:numCache>
                <c:formatCode>General</c:formatCode>
                <c:ptCount val="7"/>
                <c:pt idx="0">
                  <c:v>2006</c:v>
                </c:pt>
                <c:pt idx="1">
                  <c:v>2007</c:v>
                </c:pt>
                <c:pt idx="2">
                  <c:v>2008</c:v>
                </c:pt>
                <c:pt idx="3">
                  <c:v>2009</c:v>
                </c:pt>
                <c:pt idx="4">
                  <c:v>2010</c:v>
                </c:pt>
                <c:pt idx="5">
                  <c:v>2011</c:v>
                </c:pt>
                <c:pt idx="6">
                  <c:v>2012</c:v>
                </c:pt>
              </c:numCache>
            </c:numRef>
          </c:cat>
          <c:val>
            <c:numRef>
              <c:f>Plan1!$B$2:$B$8</c:f>
              <c:numCache>
                <c:formatCode>General</c:formatCode>
                <c:ptCount val="7"/>
                <c:pt idx="0">
                  <c:v>0</c:v>
                </c:pt>
                <c:pt idx="1">
                  <c:v>0</c:v>
                </c:pt>
                <c:pt idx="2">
                  <c:v>1</c:v>
                </c:pt>
                <c:pt idx="3">
                  <c:v>0</c:v>
                </c:pt>
                <c:pt idx="4">
                  <c:v>0</c:v>
                </c:pt>
                <c:pt idx="5">
                  <c:v>0</c:v>
                </c:pt>
                <c:pt idx="6">
                  <c:v>0</c:v>
                </c:pt>
              </c:numCache>
            </c:numRef>
          </c:val>
        </c:ser>
        <c:ser>
          <c:idx val="1"/>
          <c:order val="1"/>
          <c:tx>
            <c:strRef>
              <c:f>Plan1!$C$1</c:f>
              <c:strCache>
                <c:ptCount val="1"/>
                <c:pt idx="0">
                  <c:v>ENSAIO - PESQUISA EM CIÊNCIA</c:v>
                </c:pt>
              </c:strCache>
            </c:strRef>
          </c:tx>
          <c:cat>
            <c:numRef>
              <c:f>Plan1!$A$2:$A$8</c:f>
              <c:numCache>
                <c:formatCode>General</c:formatCode>
                <c:ptCount val="7"/>
                <c:pt idx="0">
                  <c:v>2006</c:v>
                </c:pt>
                <c:pt idx="1">
                  <c:v>2007</c:v>
                </c:pt>
                <c:pt idx="2">
                  <c:v>2008</c:v>
                </c:pt>
                <c:pt idx="3">
                  <c:v>2009</c:v>
                </c:pt>
                <c:pt idx="4">
                  <c:v>2010</c:v>
                </c:pt>
                <c:pt idx="5">
                  <c:v>2011</c:v>
                </c:pt>
                <c:pt idx="6">
                  <c:v>2012</c:v>
                </c:pt>
              </c:numCache>
            </c:numRef>
          </c:cat>
          <c:val>
            <c:numRef>
              <c:f>Plan1!$C$2:$C$8</c:f>
              <c:numCache>
                <c:formatCode>General</c:formatCode>
                <c:ptCount val="7"/>
                <c:pt idx="0">
                  <c:v>0</c:v>
                </c:pt>
                <c:pt idx="1">
                  <c:v>0</c:v>
                </c:pt>
                <c:pt idx="2">
                  <c:v>0</c:v>
                </c:pt>
                <c:pt idx="3">
                  <c:v>0</c:v>
                </c:pt>
                <c:pt idx="4">
                  <c:v>0</c:v>
                </c:pt>
                <c:pt idx="5">
                  <c:v>1</c:v>
                </c:pt>
                <c:pt idx="6">
                  <c:v>0</c:v>
                </c:pt>
              </c:numCache>
            </c:numRef>
          </c:val>
        </c:ser>
        <c:ser>
          <c:idx val="2"/>
          <c:order val="2"/>
          <c:tx>
            <c:strRef>
              <c:f>Plan1!$D$1</c:f>
              <c:strCache>
                <c:ptCount val="1"/>
                <c:pt idx="0">
                  <c:v>CIÊNCIA E EDUCAÇÃO</c:v>
                </c:pt>
              </c:strCache>
            </c:strRef>
          </c:tx>
          <c:cat>
            <c:numRef>
              <c:f>Plan1!$A$2:$A$8</c:f>
              <c:numCache>
                <c:formatCode>General</c:formatCode>
                <c:ptCount val="7"/>
                <c:pt idx="0">
                  <c:v>2006</c:v>
                </c:pt>
                <c:pt idx="1">
                  <c:v>2007</c:v>
                </c:pt>
                <c:pt idx="2">
                  <c:v>2008</c:v>
                </c:pt>
                <c:pt idx="3">
                  <c:v>2009</c:v>
                </c:pt>
                <c:pt idx="4">
                  <c:v>2010</c:v>
                </c:pt>
                <c:pt idx="5">
                  <c:v>2011</c:v>
                </c:pt>
                <c:pt idx="6">
                  <c:v>2012</c:v>
                </c:pt>
              </c:numCache>
            </c:numRef>
          </c:cat>
          <c:val>
            <c:numRef>
              <c:f>Plan1!$D$2:$D$8</c:f>
              <c:numCache>
                <c:formatCode>General</c:formatCode>
                <c:ptCount val="7"/>
                <c:pt idx="0">
                  <c:v>1</c:v>
                </c:pt>
                <c:pt idx="1">
                  <c:v>0</c:v>
                </c:pt>
                <c:pt idx="2">
                  <c:v>0</c:v>
                </c:pt>
                <c:pt idx="3">
                  <c:v>0</c:v>
                </c:pt>
                <c:pt idx="4">
                  <c:v>0</c:v>
                </c:pt>
                <c:pt idx="5">
                  <c:v>0</c:v>
                </c:pt>
                <c:pt idx="6">
                  <c:v>1</c:v>
                </c:pt>
              </c:numCache>
            </c:numRef>
          </c:val>
        </c:ser>
        <c:ser>
          <c:idx val="3"/>
          <c:order val="3"/>
          <c:tx>
            <c:strRef>
              <c:f>Plan1!$E$1</c:f>
              <c:strCache>
                <c:ptCount val="1"/>
                <c:pt idx="0">
                  <c:v>INVESTIGAÇÕES EM ENSINOS DE CIÊNCIAS</c:v>
                </c:pt>
              </c:strCache>
            </c:strRef>
          </c:tx>
          <c:cat>
            <c:numRef>
              <c:f>Plan1!$A$2:$A$8</c:f>
              <c:numCache>
                <c:formatCode>General</c:formatCode>
                <c:ptCount val="7"/>
                <c:pt idx="0">
                  <c:v>2006</c:v>
                </c:pt>
                <c:pt idx="1">
                  <c:v>2007</c:v>
                </c:pt>
                <c:pt idx="2">
                  <c:v>2008</c:v>
                </c:pt>
                <c:pt idx="3">
                  <c:v>2009</c:v>
                </c:pt>
                <c:pt idx="4">
                  <c:v>2010</c:v>
                </c:pt>
                <c:pt idx="5">
                  <c:v>2011</c:v>
                </c:pt>
                <c:pt idx="6">
                  <c:v>2012</c:v>
                </c:pt>
              </c:numCache>
            </c:numRef>
          </c:cat>
          <c:val>
            <c:numRef>
              <c:f>Plan1!$E$2:$E$8</c:f>
              <c:numCache>
                <c:formatCode>General</c:formatCode>
                <c:ptCount val="7"/>
                <c:pt idx="0">
                  <c:v>1</c:v>
                </c:pt>
                <c:pt idx="1">
                  <c:v>0</c:v>
                </c:pt>
                <c:pt idx="2">
                  <c:v>0</c:v>
                </c:pt>
                <c:pt idx="3">
                  <c:v>0</c:v>
                </c:pt>
                <c:pt idx="4">
                  <c:v>0</c:v>
                </c:pt>
                <c:pt idx="5">
                  <c:v>0</c:v>
                </c:pt>
                <c:pt idx="6">
                  <c:v>0</c:v>
                </c:pt>
              </c:numCache>
            </c:numRef>
          </c:val>
        </c:ser>
        <c:gapWidth val="75"/>
        <c:shape val="box"/>
        <c:axId val="73256960"/>
        <c:axId val="73258496"/>
        <c:axId val="0"/>
      </c:bar3DChart>
      <c:catAx>
        <c:axId val="73256960"/>
        <c:scaling>
          <c:orientation val="minMax"/>
        </c:scaling>
        <c:axPos val="b"/>
        <c:numFmt formatCode="General" sourceLinked="1"/>
        <c:majorTickMark val="none"/>
        <c:tickLblPos val="nextTo"/>
        <c:crossAx val="73258496"/>
        <c:crossesAt val="0"/>
        <c:auto val="1"/>
        <c:lblAlgn val="ctr"/>
        <c:lblOffset val="100"/>
      </c:catAx>
      <c:valAx>
        <c:axId val="73258496"/>
        <c:scaling>
          <c:orientation val="minMax"/>
          <c:max val="2"/>
        </c:scaling>
        <c:axPos val="l"/>
        <c:majorGridlines/>
        <c:numFmt formatCode="General" sourceLinked="1"/>
        <c:majorTickMark val="none"/>
        <c:tickLblPos val="nextTo"/>
        <c:spPr>
          <a:ln w="9525">
            <a:noFill/>
          </a:ln>
        </c:spPr>
        <c:crossAx val="73256960"/>
        <c:crosses val="autoZero"/>
        <c:crossBetween val="between"/>
        <c:majorUnit val="1"/>
      </c:valAx>
    </c:plotArea>
    <c:legend>
      <c:legendPos val="b"/>
      <c:layout>
        <c:manualLayout>
          <c:xMode val="edge"/>
          <c:yMode val="edge"/>
          <c:x val="4.9691747997868414E-2"/>
          <c:y val="0.6912981890901011"/>
          <c:w val="0.88268064377027788"/>
          <c:h val="0.2926682388825485"/>
        </c:manualLayout>
      </c:layout>
    </c:legend>
    <c:plotVisOnly val="1"/>
    <c:dispBlanksAs val="gap"/>
  </c:chart>
  <c:txPr>
    <a:bodyPr/>
    <a:lstStyle/>
    <a:p>
      <a:pPr>
        <a:defRPr sz="1800"/>
      </a:pPr>
      <a:endParaRPr lang="pt-BR"/>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5DF49370-9C68-4272-BF9F-A0E5C89A79D4}" type="datetimeFigureOut">
              <a:rPr lang="pt-BR" smtClean="0"/>
              <a:pPr/>
              <a:t>08/05/2012</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7917916C-0793-4193-8593-2949BF4AC2AF}" type="slidenum">
              <a:rPr lang="pt-BR" smtClean="0"/>
              <a:pPr/>
              <a:t>‹nº›</a:t>
            </a:fld>
            <a:endParaRPr lang="pt-B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5DF49370-9C68-4272-BF9F-A0E5C89A79D4}" type="datetimeFigureOut">
              <a:rPr lang="pt-BR" smtClean="0"/>
              <a:pPr/>
              <a:t>08/05/2012</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7917916C-0793-4193-8593-2949BF4AC2AF}" type="slidenum">
              <a:rPr lang="pt-BR" smtClean="0"/>
              <a:pPr/>
              <a:t>‹nº›</a:t>
            </a:fld>
            <a:endParaRPr 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5DF49370-9C68-4272-BF9F-A0E5C89A79D4}" type="datetimeFigureOut">
              <a:rPr lang="pt-BR" smtClean="0"/>
              <a:pPr/>
              <a:t>08/05/2012</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7917916C-0793-4193-8593-2949BF4AC2AF}" type="slidenum">
              <a:rPr lang="pt-BR" smtClean="0"/>
              <a:pPr/>
              <a:t>‹nº›</a:t>
            </a:fld>
            <a:endParaRPr lang="pt-BR"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5DF49370-9C68-4272-BF9F-A0E5C89A79D4}" type="datetimeFigureOut">
              <a:rPr lang="pt-BR" smtClean="0"/>
              <a:pPr/>
              <a:t>08/05/2012</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7917916C-0793-4193-8593-2949BF4AC2AF}" type="slidenum">
              <a:rPr lang="pt-BR" smtClean="0"/>
              <a:pPr/>
              <a:t>‹nº›</a:t>
            </a:fld>
            <a:endParaRPr lang="pt-BR" dirty="0"/>
          </a:p>
        </p:txBody>
      </p:sp>
      <p:sp>
        <p:nvSpPr>
          <p:cNvPr id="7" name="Title 6"/>
          <p:cNvSpPr>
            <a:spLocks noGrp="1"/>
          </p:cNvSpPr>
          <p:nvPr>
            <p:ph type="title"/>
          </p:nvPr>
        </p:nvSpPr>
        <p:spPr/>
        <p:txBody>
          <a:bodyPr/>
          <a:lstStyle/>
          <a:p>
            <a:r>
              <a:rPr lang="pt-BR" smtClean="0"/>
              <a:t>Clique para editar o título mestre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5DF49370-9C68-4272-BF9F-A0E5C89A79D4}" type="datetimeFigureOut">
              <a:rPr lang="pt-BR" smtClean="0"/>
              <a:pPr/>
              <a:t>08/05/2012</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7917916C-0793-4193-8593-2949BF4AC2AF}" type="slidenum">
              <a:rPr lang="pt-BR" smtClean="0"/>
              <a:pPr/>
              <a:t>‹nº›</a:t>
            </a:fld>
            <a:endParaRPr lang="pt-B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5" name="Date Placeholder 4"/>
          <p:cNvSpPr>
            <a:spLocks noGrp="1"/>
          </p:cNvSpPr>
          <p:nvPr>
            <p:ph type="dt" sz="half" idx="10"/>
          </p:nvPr>
        </p:nvSpPr>
        <p:spPr/>
        <p:txBody>
          <a:bodyPr/>
          <a:lstStyle/>
          <a:p>
            <a:fld id="{5DF49370-9C68-4272-BF9F-A0E5C89A79D4}" type="datetimeFigureOut">
              <a:rPr lang="pt-BR" smtClean="0"/>
              <a:pPr/>
              <a:t>08/05/2012</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7917916C-0793-4193-8593-2949BF4AC2AF}" type="slidenum">
              <a:rPr lang="pt-BR" smtClean="0"/>
              <a:pPr/>
              <a:t>‹nº›</a:t>
            </a:fld>
            <a:endParaRPr lang="pt-BR" dirty="0"/>
          </a:p>
        </p:txBody>
      </p:sp>
      <p:sp>
        <p:nvSpPr>
          <p:cNvPr id="9" name="Content Placeholder 8"/>
          <p:cNvSpPr>
            <a:spLocks noGrp="1"/>
          </p:cNvSpPr>
          <p:nvPr>
            <p:ph sz="quarter" idx="13"/>
          </p:nvPr>
        </p:nvSpPr>
        <p:spPr>
          <a:xfrm>
            <a:off x="676655" y="2679192"/>
            <a:ext cx="3822192" cy="34472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5DF49370-9C68-4272-BF9F-A0E5C89A79D4}" type="datetimeFigureOut">
              <a:rPr lang="pt-BR" smtClean="0"/>
              <a:pPr/>
              <a:t>08/05/2012</a:t>
            </a:fld>
            <a:endParaRPr lang="pt-BR" dirty="0"/>
          </a:p>
        </p:txBody>
      </p:sp>
      <p:sp>
        <p:nvSpPr>
          <p:cNvPr id="8" name="Footer Placeholder 7"/>
          <p:cNvSpPr>
            <a:spLocks noGrp="1"/>
          </p:cNvSpPr>
          <p:nvPr>
            <p:ph type="ftr" sz="quarter" idx="11"/>
          </p:nvPr>
        </p:nvSpPr>
        <p:spPr/>
        <p:txBody>
          <a:bodyPr/>
          <a:lstStyle/>
          <a:p>
            <a:endParaRPr lang="pt-BR" dirty="0"/>
          </a:p>
        </p:txBody>
      </p:sp>
      <p:sp>
        <p:nvSpPr>
          <p:cNvPr id="9" name="Slide Number Placeholder 8"/>
          <p:cNvSpPr>
            <a:spLocks noGrp="1"/>
          </p:cNvSpPr>
          <p:nvPr>
            <p:ph type="sldNum" sz="quarter" idx="12"/>
          </p:nvPr>
        </p:nvSpPr>
        <p:spPr/>
        <p:txBody>
          <a:bodyPr/>
          <a:lstStyle/>
          <a:p>
            <a:fld id="{7917916C-0793-4193-8593-2949BF4AC2AF}" type="slidenum">
              <a:rPr lang="pt-BR" smtClean="0"/>
              <a:pPr/>
              <a:t>‹nº›</a:t>
            </a:fld>
            <a:endParaRPr lang="pt-B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5DF49370-9C68-4272-BF9F-A0E5C89A79D4}" type="datetimeFigureOut">
              <a:rPr lang="pt-BR" smtClean="0"/>
              <a:pPr/>
              <a:t>08/05/2012</a:t>
            </a:fld>
            <a:endParaRPr lang="pt-BR" dirty="0"/>
          </a:p>
        </p:txBody>
      </p:sp>
      <p:sp>
        <p:nvSpPr>
          <p:cNvPr id="4" name="Footer Placeholder 3"/>
          <p:cNvSpPr>
            <a:spLocks noGrp="1"/>
          </p:cNvSpPr>
          <p:nvPr>
            <p:ph type="ftr" sz="quarter" idx="11"/>
          </p:nvPr>
        </p:nvSpPr>
        <p:spPr/>
        <p:txBody>
          <a:bodyPr/>
          <a:lstStyle/>
          <a:p>
            <a:endParaRPr lang="pt-BR" dirty="0"/>
          </a:p>
        </p:txBody>
      </p:sp>
      <p:sp>
        <p:nvSpPr>
          <p:cNvPr id="5" name="Slide Number Placeholder 4"/>
          <p:cNvSpPr>
            <a:spLocks noGrp="1"/>
          </p:cNvSpPr>
          <p:nvPr>
            <p:ph type="sldNum" sz="quarter" idx="12"/>
          </p:nvPr>
        </p:nvSpPr>
        <p:spPr/>
        <p:txBody>
          <a:bodyPr/>
          <a:lstStyle/>
          <a:p>
            <a:fld id="{7917916C-0793-4193-8593-2949BF4AC2AF}" type="slidenum">
              <a:rPr lang="pt-BR" smtClean="0"/>
              <a:pPr/>
              <a:t>‹nº›</a:t>
            </a:fld>
            <a:endParaRPr lang="pt-B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5DF49370-9C68-4272-BF9F-A0E5C89A79D4}" type="datetimeFigureOut">
              <a:rPr lang="pt-BR" smtClean="0"/>
              <a:pPr/>
              <a:t>08/05/2012</a:t>
            </a:fld>
            <a:endParaRPr lang="pt-BR" dirty="0"/>
          </a:p>
        </p:txBody>
      </p:sp>
      <p:sp>
        <p:nvSpPr>
          <p:cNvPr id="3" name="Footer Placeholder 2"/>
          <p:cNvSpPr>
            <a:spLocks noGrp="1"/>
          </p:cNvSpPr>
          <p:nvPr>
            <p:ph type="ftr" sz="quarter" idx="11"/>
          </p:nvPr>
        </p:nvSpPr>
        <p:spPr/>
        <p:txBody>
          <a:bodyPr/>
          <a:lstStyle/>
          <a:p>
            <a:endParaRPr lang="pt-BR" dirty="0"/>
          </a:p>
        </p:txBody>
      </p:sp>
      <p:sp>
        <p:nvSpPr>
          <p:cNvPr id="4" name="Slide Number Placeholder 3"/>
          <p:cNvSpPr>
            <a:spLocks noGrp="1"/>
          </p:cNvSpPr>
          <p:nvPr>
            <p:ph type="sldNum" sz="quarter" idx="12"/>
          </p:nvPr>
        </p:nvSpPr>
        <p:spPr/>
        <p:txBody>
          <a:bodyPr/>
          <a:lstStyle/>
          <a:p>
            <a:fld id="{7917916C-0793-4193-8593-2949BF4AC2AF}" type="slidenum">
              <a:rPr lang="pt-BR" smtClean="0"/>
              <a:pPr/>
              <a:t>‹nº›</a:t>
            </a:fld>
            <a:endParaRPr 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5DF49370-9C68-4272-BF9F-A0E5C89A79D4}" type="datetimeFigureOut">
              <a:rPr lang="pt-BR" smtClean="0"/>
              <a:pPr/>
              <a:t>08/05/2012</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7917916C-0793-4193-8593-2949BF4AC2AF}" type="slidenum">
              <a:rPr lang="pt-BR" smtClean="0"/>
              <a:pPr/>
              <a:t>‹nº›</a:t>
            </a:fld>
            <a:endParaRPr lang="pt-BR"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pt-BR" smtClean="0"/>
              <a:t>Clique para editar o título mestre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pt-BR" smtClean="0"/>
              <a:t>Clique para editar o título mestre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5DF49370-9C68-4272-BF9F-A0E5C89A79D4}" type="datetimeFigureOut">
              <a:rPr lang="pt-BR" smtClean="0"/>
              <a:pPr/>
              <a:t>08/05/2012</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7917916C-0793-4193-8593-2949BF4AC2AF}" type="slidenum">
              <a:rPr lang="pt-BR" smtClean="0"/>
              <a:pPr/>
              <a:t>‹nº›</a:t>
            </a:fld>
            <a:endParaRPr lang="pt-BR"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dirty="0" smtClean="0"/>
              <a:t>Clique no ícone para adicionar uma imagem</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DF49370-9C68-4272-BF9F-A0E5C89A79D4}" type="datetimeFigureOut">
              <a:rPr lang="pt-BR" smtClean="0"/>
              <a:pPr/>
              <a:t>08/05/2012</a:t>
            </a:fld>
            <a:endParaRPr lang="pt-BR"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pt-BR"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917916C-0793-4193-8593-2949BF4AC2AF}" type="slidenum">
              <a:rPr lang="pt-BR" smtClean="0"/>
              <a:pPr/>
              <a:t>‹nº›</a:t>
            </a:fld>
            <a:endParaRPr lang="pt-BR"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1628800"/>
            <a:ext cx="7776864" cy="1793167"/>
          </a:xfrm>
        </p:spPr>
        <p:txBody>
          <a:bodyPr/>
          <a:lstStyle/>
          <a:p>
            <a:pPr marL="182880" indent="0" algn="ctr">
              <a:buNone/>
            </a:pPr>
            <a:r>
              <a:rPr lang="pt-BR" sz="5000" dirty="0" smtClean="0">
                <a:effectLst/>
              </a:rPr>
              <a:t>ENSINO DE FÍSICA PARA DEFICIENTES VISUAIS</a:t>
            </a:r>
            <a:endParaRPr lang="pt-BR" sz="5000" dirty="0">
              <a:effectLst/>
            </a:endParaRPr>
          </a:p>
        </p:txBody>
      </p:sp>
      <p:sp>
        <p:nvSpPr>
          <p:cNvPr id="3" name="Subtítulo 2"/>
          <p:cNvSpPr>
            <a:spLocks noGrp="1"/>
          </p:cNvSpPr>
          <p:nvPr>
            <p:ph type="subTitle" idx="1"/>
          </p:nvPr>
        </p:nvSpPr>
        <p:spPr>
          <a:xfrm>
            <a:off x="4283968" y="4221088"/>
            <a:ext cx="4538365" cy="882119"/>
          </a:xfrm>
        </p:spPr>
        <p:txBody>
          <a:bodyPr>
            <a:normAutofit lnSpcReduction="10000"/>
          </a:bodyPr>
          <a:lstStyle/>
          <a:p>
            <a:pPr algn="just"/>
            <a:r>
              <a:rPr lang="pt-BR" sz="1600" dirty="0" smtClean="0">
                <a:solidFill>
                  <a:schemeClr val="tx2">
                    <a:lumMod val="75000"/>
                  </a:schemeClr>
                </a:solidFill>
              </a:rPr>
              <a:t>Monaisa  Gabriel de Andrade – nº USP 8120951</a:t>
            </a:r>
          </a:p>
          <a:p>
            <a:pPr algn="just"/>
            <a:r>
              <a:rPr lang="pt-BR" sz="1600" dirty="0" smtClean="0">
                <a:solidFill>
                  <a:schemeClr val="tx2">
                    <a:lumMod val="75000"/>
                  </a:schemeClr>
                </a:solidFill>
              </a:rPr>
              <a:t>Gianni Trevelin Vaccarelli – nº USP 8138165</a:t>
            </a:r>
          </a:p>
          <a:p>
            <a:pPr algn="just"/>
            <a:r>
              <a:rPr lang="pt-BR" sz="1600" dirty="0" smtClean="0">
                <a:solidFill>
                  <a:schemeClr val="tx2">
                    <a:lumMod val="75000"/>
                  </a:schemeClr>
                </a:solidFill>
              </a:rPr>
              <a:t>Roberto </a:t>
            </a:r>
            <a:r>
              <a:rPr lang="pt-BR" sz="1600" smtClean="0">
                <a:solidFill>
                  <a:schemeClr val="tx2">
                    <a:lumMod val="75000"/>
                  </a:schemeClr>
                </a:solidFill>
              </a:rPr>
              <a:t>Batista Teixeira – nº USP 4896539</a:t>
            </a:r>
            <a:endParaRPr lang="pt-BR" sz="1600" dirty="0">
              <a:solidFill>
                <a:schemeClr val="tx2">
                  <a:lumMod val="75000"/>
                </a:schemeClr>
              </a:solidFill>
            </a:endParaRPr>
          </a:p>
        </p:txBody>
      </p:sp>
      <p:sp>
        <p:nvSpPr>
          <p:cNvPr id="4" name="Subtítulo 2"/>
          <p:cNvSpPr txBox="1">
            <a:spLocks/>
          </p:cNvSpPr>
          <p:nvPr/>
        </p:nvSpPr>
        <p:spPr>
          <a:xfrm>
            <a:off x="1691680" y="5517232"/>
            <a:ext cx="5688632" cy="1026135"/>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lgn="ctr"/>
            <a:r>
              <a:rPr lang="pt-BR" sz="1600" dirty="0" smtClean="0"/>
              <a:t>Prof. Marcelo Alves Barros</a:t>
            </a:r>
          </a:p>
          <a:p>
            <a:pPr algn="ctr"/>
            <a:endParaRPr lang="pt-BR" sz="1600" dirty="0" smtClean="0"/>
          </a:p>
          <a:p>
            <a:pPr algn="ctr"/>
            <a:r>
              <a:rPr lang="pt-BR" sz="1600" b="1" dirty="0" smtClean="0"/>
              <a:t>USP</a:t>
            </a:r>
          </a:p>
          <a:p>
            <a:pPr algn="ctr"/>
            <a:r>
              <a:rPr lang="pt-BR" sz="1600" b="1" dirty="0" smtClean="0"/>
              <a:t>2012</a:t>
            </a:r>
            <a:endParaRPr lang="pt-BR" sz="1600" b="1" dirty="0"/>
          </a:p>
        </p:txBody>
      </p:sp>
    </p:spTree>
    <p:extLst>
      <p:ext uri="{BB962C8B-B14F-4D97-AF65-F5344CB8AC3E}">
        <p14:creationId xmlns="" xmlns:p14="http://schemas.microsoft.com/office/powerpoint/2010/main" val="33451573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395536" y="2564904"/>
            <a:ext cx="8352928" cy="3960440"/>
          </a:xfrm>
        </p:spPr>
        <p:txBody>
          <a:bodyPr>
            <a:normAutofit fontScale="92500" lnSpcReduction="20000"/>
          </a:bodyPr>
          <a:lstStyle/>
          <a:p>
            <a:pPr marL="0" indent="0">
              <a:buNone/>
            </a:pPr>
            <a:r>
              <a:rPr lang="pt-BR" sz="2200" b="1" dirty="0"/>
              <a:t>ENSINO DE FÍSICA E DEFICIÊNCIA </a:t>
            </a:r>
            <a:r>
              <a:rPr lang="pt-BR" sz="2200" b="1" dirty="0" smtClean="0"/>
              <a:t>VISUAIS A PARTIR DE UMA PERSPECTIVA FENOMENOLÓGICA</a:t>
            </a:r>
            <a:endParaRPr lang="pt-BR" sz="2200" dirty="0"/>
          </a:p>
          <a:p>
            <a:pPr marL="0" indent="0">
              <a:buNone/>
            </a:pPr>
            <a:endParaRPr lang="pt-BR" sz="2100" b="1" dirty="0" smtClean="0"/>
          </a:p>
          <a:p>
            <a:pPr marL="0" indent="0">
              <a:buNone/>
            </a:pPr>
            <a:r>
              <a:rPr lang="pt-BR" sz="2100" b="1" dirty="0" smtClean="0"/>
              <a:t>Luciano Gonsalves Costa </a:t>
            </a:r>
            <a:r>
              <a:rPr lang="pt-BR" sz="2100" dirty="0" smtClean="0"/>
              <a:t>[</a:t>
            </a:r>
            <a:r>
              <a:rPr lang="pt-BR" sz="2100" i="1" dirty="0"/>
              <a:t>luciano@dfi.uem.br</a:t>
            </a:r>
            <a:r>
              <a:rPr lang="pt-BR" sz="2100" dirty="0" smtClean="0"/>
              <a:t>] </a:t>
            </a:r>
            <a:endParaRPr lang="pt-BR" sz="2100" dirty="0"/>
          </a:p>
          <a:p>
            <a:pPr marL="0" indent="0">
              <a:buNone/>
            </a:pPr>
            <a:r>
              <a:rPr lang="pt-BR" sz="2100" i="1" dirty="0"/>
              <a:t>Departamento de Física; Programa de Pós-Graduação em Educação para a Ciência e o Ensino de Matemática, </a:t>
            </a:r>
            <a:r>
              <a:rPr lang="pt-BR" sz="2100" i="1" dirty="0" smtClean="0"/>
              <a:t>Universidade Estadual </a:t>
            </a:r>
            <a:r>
              <a:rPr lang="pt-BR" sz="2100" i="1" dirty="0"/>
              <a:t>de Maringá (UEM)</a:t>
            </a:r>
            <a:endParaRPr lang="pt-BR" sz="2100" b="1" dirty="0" smtClean="0"/>
          </a:p>
          <a:p>
            <a:pPr marL="0" indent="0">
              <a:buNone/>
            </a:pPr>
            <a:endParaRPr lang="pt-BR" sz="2100" b="1" dirty="0" smtClean="0"/>
          </a:p>
          <a:p>
            <a:pPr marL="0" indent="0">
              <a:buNone/>
            </a:pPr>
            <a:r>
              <a:rPr lang="pt-BR" sz="2100" b="1" dirty="0" smtClean="0"/>
              <a:t>Marcos Cesar </a:t>
            </a:r>
            <a:r>
              <a:rPr lang="pt-BR" sz="2100" b="1" dirty="0" err="1" smtClean="0"/>
              <a:t>Danhoni</a:t>
            </a:r>
            <a:r>
              <a:rPr lang="pt-BR" sz="2100" b="1" dirty="0" smtClean="0"/>
              <a:t> Neves </a:t>
            </a:r>
            <a:r>
              <a:rPr lang="pt-BR" sz="2100" dirty="0" smtClean="0"/>
              <a:t>[</a:t>
            </a:r>
            <a:r>
              <a:rPr lang="pt-BR" sz="2100" i="1" dirty="0"/>
              <a:t>macedane@yahoo.com</a:t>
            </a:r>
            <a:r>
              <a:rPr lang="pt-BR" sz="2100" dirty="0" smtClean="0"/>
              <a:t>] </a:t>
            </a:r>
            <a:endParaRPr lang="pt-BR" sz="2100" dirty="0"/>
          </a:p>
          <a:p>
            <a:pPr marL="0" indent="0">
              <a:buNone/>
            </a:pPr>
            <a:r>
              <a:rPr lang="pt-BR" sz="2100" i="1" dirty="0"/>
              <a:t>Departamento de Física; Programa de Pós-Graduação em Educação para a Ciência e o Ensino de Matemática, Universidade Estadual de Maringá (UEM)</a:t>
            </a:r>
            <a:endParaRPr lang="pt-BR" sz="2100" b="1" dirty="0"/>
          </a:p>
          <a:p>
            <a:pPr marL="0" indent="0">
              <a:buNone/>
            </a:pPr>
            <a:endParaRPr lang="pt-BR" sz="2100" b="1" dirty="0" smtClean="0"/>
          </a:p>
          <a:p>
            <a:pPr marL="0" indent="0">
              <a:buNone/>
            </a:pPr>
            <a:r>
              <a:rPr lang="pt-BR" sz="2100" b="1" dirty="0" smtClean="0"/>
              <a:t>Dante Augusto Couto Barone</a:t>
            </a:r>
            <a:r>
              <a:rPr lang="pt-BR" sz="2100" dirty="0" smtClean="0"/>
              <a:t> [</a:t>
            </a:r>
            <a:r>
              <a:rPr lang="pt-BR" sz="2100" i="1" dirty="0"/>
              <a:t>barone@inf.ufrgs.br</a:t>
            </a:r>
            <a:r>
              <a:rPr lang="pt-BR" sz="2100" dirty="0" smtClean="0"/>
              <a:t>] </a:t>
            </a:r>
            <a:endParaRPr lang="pt-BR" sz="2100" dirty="0"/>
          </a:p>
          <a:p>
            <a:pPr marL="0" indent="0">
              <a:buNone/>
            </a:pPr>
            <a:r>
              <a:rPr lang="pt-BR" sz="2100" i="1" dirty="0"/>
              <a:t>Instituto de Informática; Programa de Pós-Graduação em </a:t>
            </a:r>
            <a:r>
              <a:rPr lang="pt-BR" sz="2100" i="1" dirty="0" smtClean="0"/>
              <a:t>Informática na </a:t>
            </a:r>
            <a:r>
              <a:rPr lang="pt-BR" sz="2100" i="1" dirty="0"/>
              <a:t>Educação, Universidade Federal do Rio Grande </a:t>
            </a:r>
            <a:r>
              <a:rPr lang="pt-BR" sz="2100" i="1" dirty="0" smtClean="0"/>
              <a:t>do Sul </a:t>
            </a:r>
            <a:r>
              <a:rPr lang="pt-BR" sz="2100" i="1" dirty="0"/>
              <a:t>(UFRGS).</a:t>
            </a:r>
            <a:endParaRPr lang="pt-BR" sz="2100" dirty="0"/>
          </a:p>
        </p:txBody>
      </p:sp>
      <p:sp>
        <p:nvSpPr>
          <p:cNvPr id="3" name="Título 2"/>
          <p:cNvSpPr>
            <a:spLocks noGrp="1"/>
          </p:cNvSpPr>
          <p:nvPr>
            <p:ph type="title"/>
          </p:nvPr>
        </p:nvSpPr>
        <p:spPr>
          <a:xfrm>
            <a:off x="251520" y="692696"/>
            <a:ext cx="8445624" cy="1252728"/>
          </a:xfrm>
        </p:spPr>
        <p:txBody>
          <a:bodyPr>
            <a:noAutofit/>
          </a:bodyPr>
          <a:lstStyle/>
          <a:p>
            <a:r>
              <a:rPr lang="pt-BR" sz="2400" b="1" dirty="0" smtClean="0"/>
              <a:t>Ciência e Educação – V12(2), pp.143-153, </a:t>
            </a:r>
            <a:r>
              <a:rPr lang="pt-BR" sz="2400" b="1" dirty="0"/>
              <a:t>2006. </a:t>
            </a:r>
            <a:r>
              <a:rPr lang="pt-BR" sz="2400" dirty="0"/>
              <a:t/>
            </a:r>
            <a:br>
              <a:rPr lang="pt-BR" sz="2400" dirty="0"/>
            </a:br>
            <a:endParaRPr lang="pt-BR" sz="2400" dirty="0"/>
          </a:p>
        </p:txBody>
      </p:sp>
    </p:spTree>
    <p:extLst>
      <p:ext uri="{BB962C8B-B14F-4D97-AF65-F5344CB8AC3E}">
        <p14:creationId xmlns="" xmlns:p14="http://schemas.microsoft.com/office/powerpoint/2010/main" val="19417428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611559" y="476672"/>
            <a:ext cx="7992889" cy="5976664"/>
          </a:xfrm>
        </p:spPr>
        <p:txBody>
          <a:bodyPr>
            <a:normAutofit/>
          </a:bodyPr>
          <a:lstStyle/>
          <a:p>
            <a:pPr marL="0" indent="0" algn="just">
              <a:buNone/>
            </a:pPr>
            <a:endParaRPr lang="pt-BR" sz="2000" b="1" dirty="0" smtClean="0"/>
          </a:p>
          <a:p>
            <a:pPr marL="0" indent="0" algn="just">
              <a:buNone/>
            </a:pPr>
            <a:r>
              <a:rPr lang="pt-BR" sz="2000" b="1" dirty="0" smtClean="0"/>
              <a:t>Objetivos</a:t>
            </a:r>
            <a:r>
              <a:rPr lang="pt-BR" sz="2000" b="1" dirty="0"/>
              <a:t>:</a:t>
            </a:r>
            <a:endParaRPr lang="pt-BR" sz="2000" dirty="0"/>
          </a:p>
          <a:p>
            <a:pPr marL="0" indent="0">
              <a:buNone/>
            </a:pPr>
            <a:r>
              <a:rPr lang="pt-BR" sz="2000" dirty="0" smtClean="0"/>
              <a:t>Investigar o ensino </a:t>
            </a:r>
            <a:r>
              <a:rPr lang="pt-BR" sz="2000" dirty="0"/>
              <a:t>de Física para pessoas com deficiência </a:t>
            </a:r>
            <a:r>
              <a:rPr lang="pt-BR" sz="2000" dirty="0" smtClean="0"/>
              <a:t>visual </a:t>
            </a:r>
            <a:r>
              <a:rPr lang="pt-BR" sz="2000" dirty="0"/>
              <a:t>a partir da </a:t>
            </a:r>
            <a:r>
              <a:rPr lang="pt-BR" sz="2000" dirty="0" smtClean="0"/>
              <a:t>perspectiva do </a:t>
            </a:r>
            <a:r>
              <a:rPr lang="pt-BR" sz="2000" dirty="0"/>
              <a:t>professor de deficientes visuais e dos estudantes deficientes visuais.</a:t>
            </a:r>
            <a:endParaRPr lang="pt-BR" sz="2000" b="1" dirty="0" smtClean="0"/>
          </a:p>
          <a:p>
            <a:pPr marL="0" indent="0" algn="just">
              <a:buNone/>
            </a:pPr>
            <a:endParaRPr lang="pt-BR" sz="2000" b="1" dirty="0" smtClean="0"/>
          </a:p>
          <a:p>
            <a:pPr marL="0" indent="0" algn="just">
              <a:buNone/>
            </a:pPr>
            <a:r>
              <a:rPr lang="pt-BR" sz="2000" b="1" dirty="0" smtClean="0"/>
              <a:t>Metodologia:</a:t>
            </a:r>
            <a:endParaRPr lang="pt-BR" sz="2000" dirty="0"/>
          </a:p>
          <a:p>
            <a:pPr marL="0" indent="0" algn="just">
              <a:buNone/>
            </a:pPr>
            <a:r>
              <a:rPr lang="pt-BR" sz="2000" dirty="0" smtClean="0"/>
              <a:t>Professores </a:t>
            </a:r>
            <a:r>
              <a:rPr lang="pt-BR" sz="2000" dirty="0"/>
              <a:t>de </a:t>
            </a:r>
            <a:r>
              <a:rPr lang="pt-BR" sz="2000" dirty="0" smtClean="0"/>
              <a:t>deficientes visuais </a:t>
            </a:r>
            <a:r>
              <a:rPr lang="pt-BR" sz="2000" dirty="0"/>
              <a:t>e estudantes com deficiência visual são entrevistados sobre questões inerentes ao estar </a:t>
            </a:r>
            <a:r>
              <a:rPr lang="pt-BR" sz="2000" dirty="0" smtClean="0"/>
              <a:t>ensinando ou </a:t>
            </a:r>
            <a:r>
              <a:rPr lang="pt-BR" sz="2000" dirty="0"/>
              <a:t>ao estar aprendendo ciências</a:t>
            </a:r>
            <a:r>
              <a:rPr lang="pt-BR" sz="2000" dirty="0" smtClean="0"/>
              <a:t>. Mostrando um material qualitativo</a:t>
            </a:r>
            <a:endParaRPr lang="pt-BR" sz="2000" dirty="0"/>
          </a:p>
          <a:p>
            <a:pPr marL="0" indent="0" algn="just">
              <a:buNone/>
            </a:pPr>
            <a:endParaRPr lang="pt-BR" sz="2000" dirty="0"/>
          </a:p>
        </p:txBody>
      </p:sp>
    </p:spTree>
    <p:extLst>
      <p:ext uri="{BB962C8B-B14F-4D97-AF65-F5344CB8AC3E}">
        <p14:creationId xmlns="" xmlns:p14="http://schemas.microsoft.com/office/powerpoint/2010/main" val="2241389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827584" y="1124744"/>
            <a:ext cx="7408333" cy="4713387"/>
          </a:xfrm>
        </p:spPr>
        <p:txBody>
          <a:bodyPr>
            <a:normAutofit/>
          </a:bodyPr>
          <a:lstStyle/>
          <a:p>
            <a:pPr marL="0" indent="0" algn="just">
              <a:buNone/>
            </a:pPr>
            <a:r>
              <a:rPr lang="pt-BR" b="1" dirty="0"/>
              <a:t>Resultado e conclusão:</a:t>
            </a:r>
            <a:endParaRPr lang="pt-BR" dirty="0"/>
          </a:p>
          <a:p>
            <a:pPr marL="0" indent="0" algn="just">
              <a:buNone/>
            </a:pPr>
            <a:endParaRPr lang="pt-BR" dirty="0" smtClean="0"/>
          </a:p>
          <a:p>
            <a:pPr marL="0" indent="0" algn="just">
              <a:buNone/>
            </a:pPr>
            <a:r>
              <a:rPr lang="pt-BR" dirty="0"/>
              <a:t>O resultado da análise das entrevistas serve de subsídio para </a:t>
            </a:r>
            <a:r>
              <a:rPr lang="pt-BR" dirty="0" smtClean="0"/>
              <a:t>o aperfeiçoamento </a:t>
            </a:r>
            <a:r>
              <a:rPr lang="pt-BR" dirty="0"/>
              <a:t>do atual ensino de física das pessoas com deficiência visual</a:t>
            </a:r>
            <a:r>
              <a:rPr lang="pt-BR" dirty="0" smtClean="0"/>
              <a:t>. Conclui-se que, de modo geral as escolas ou níveis de ensino faltam ao deficiente visual a literatura e os recursos didáticos adaptados.</a:t>
            </a:r>
          </a:p>
          <a:p>
            <a:pPr marL="0" indent="0" algn="just">
              <a:buNone/>
            </a:pPr>
            <a:r>
              <a:rPr lang="pt-BR" dirty="0"/>
              <a:t> </a:t>
            </a:r>
            <a:r>
              <a:rPr lang="pt-BR" dirty="0" smtClean="0"/>
              <a:t>      </a:t>
            </a:r>
            <a:endParaRPr lang="pt-BR" dirty="0"/>
          </a:p>
          <a:p>
            <a:pPr algn="just"/>
            <a:endParaRPr lang="pt-BR" dirty="0"/>
          </a:p>
        </p:txBody>
      </p:sp>
    </p:spTree>
    <p:extLst>
      <p:ext uri="{BB962C8B-B14F-4D97-AF65-F5344CB8AC3E}">
        <p14:creationId xmlns="" xmlns:p14="http://schemas.microsoft.com/office/powerpoint/2010/main" val="1061219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251520" y="692696"/>
            <a:ext cx="8445624" cy="1252728"/>
          </a:xfrm>
        </p:spPr>
        <p:txBody>
          <a:bodyPr>
            <a:noAutofit/>
          </a:bodyPr>
          <a:lstStyle/>
          <a:p>
            <a:r>
              <a:rPr lang="pt-BR" sz="2400" b="1" dirty="0" smtClean="0"/>
              <a:t>. </a:t>
            </a:r>
            <a:r>
              <a:rPr lang="pt-BR" sz="2400" dirty="0"/>
              <a:t/>
            </a:r>
            <a:br>
              <a:rPr lang="pt-BR" sz="2400" dirty="0"/>
            </a:br>
            <a:endParaRPr lang="pt-BR" sz="2400" dirty="0"/>
          </a:p>
        </p:txBody>
      </p:sp>
      <p:sp>
        <p:nvSpPr>
          <p:cNvPr id="4" name="Título 6"/>
          <p:cNvSpPr txBox="1">
            <a:spLocks/>
          </p:cNvSpPr>
          <p:nvPr/>
        </p:nvSpPr>
        <p:spPr>
          <a:xfrm>
            <a:off x="354013" y="2526506"/>
            <a:ext cx="8435975" cy="1804988"/>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3200" b="0" i="0" u="none" strike="noStrike" kern="1200" cap="none" spc="0" normalizeH="0" baseline="0" noProof="0" dirty="0" smtClean="0">
                <a:ln>
                  <a:noFill/>
                </a:ln>
                <a:solidFill>
                  <a:schemeClr val="tx2"/>
                </a:solidFill>
                <a:effectLst/>
                <a:uLnTx/>
                <a:uFillTx/>
                <a:latin typeface="+mj-lt"/>
                <a:ea typeface="+mj-ea"/>
                <a:cs typeface="+mj-cs"/>
              </a:rPr>
              <a:t>FORMAÇÃO INICIAL DE PROFESSORES DE FÍSICA:</a:t>
            </a:r>
            <a:br>
              <a:rPr kumimoji="0" lang="pt-BR" sz="3200" b="0" i="0" u="none" strike="noStrike" kern="1200" cap="none" spc="0" normalizeH="0" baseline="0" noProof="0" dirty="0" smtClean="0">
                <a:ln>
                  <a:noFill/>
                </a:ln>
                <a:solidFill>
                  <a:schemeClr val="tx2"/>
                </a:solidFill>
                <a:effectLst/>
                <a:uLnTx/>
                <a:uFillTx/>
                <a:latin typeface="+mj-lt"/>
                <a:ea typeface="+mj-ea"/>
                <a:cs typeface="+mj-cs"/>
              </a:rPr>
            </a:br>
            <a:r>
              <a:rPr kumimoji="0" lang="pt-BR" sz="3200" b="0" i="0" u="none" strike="noStrike" kern="1200" cap="none" spc="0" normalizeH="0" baseline="0" noProof="0" dirty="0" smtClean="0">
                <a:ln>
                  <a:noFill/>
                </a:ln>
                <a:solidFill>
                  <a:schemeClr val="tx2"/>
                </a:solidFill>
                <a:effectLst/>
                <a:uLnTx/>
                <a:uFillTx/>
                <a:latin typeface="+mj-lt"/>
                <a:ea typeface="+mj-ea"/>
                <a:cs typeface="+mj-cs"/>
              </a:rPr>
              <a:t>A QUESTÃO DA INCLUSÃO DE ALUNOS COM</a:t>
            </a:r>
            <a:br>
              <a:rPr kumimoji="0" lang="pt-BR" sz="3200" b="0" i="0" u="none" strike="noStrike" kern="1200" cap="none" spc="0" normalizeH="0" baseline="0" noProof="0" dirty="0" smtClean="0">
                <a:ln>
                  <a:noFill/>
                </a:ln>
                <a:solidFill>
                  <a:schemeClr val="tx2"/>
                </a:solidFill>
                <a:effectLst/>
                <a:uLnTx/>
                <a:uFillTx/>
                <a:latin typeface="+mj-lt"/>
                <a:ea typeface="+mj-ea"/>
                <a:cs typeface="+mj-cs"/>
              </a:rPr>
            </a:br>
            <a:r>
              <a:rPr kumimoji="0" lang="pt-BR" sz="3200" b="0" i="0" u="none" strike="noStrike" kern="1200" cap="none" spc="0" normalizeH="0" baseline="0" noProof="0" dirty="0" smtClean="0">
                <a:ln>
                  <a:noFill/>
                </a:ln>
                <a:solidFill>
                  <a:schemeClr val="tx2"/>
                </a:solidFill>
                <a:effectLst/>
                <a:uLnTx/>
                <a:uFillTx/>
                <a:latin typeface="+mj-lt"/>
                <a:ea typeface="+mj-ea"/>
                <a:cs typeface="+mj-cs"/>
              </a:rPr>
              <a:t>DEFICIÊNCIAS VISUAIS NO ENSINO REGULAR</a:t>
            </a:r>
          </a:p>
        </p:txBody>
      </p:sp>
    </p:spTree>
    <p:extLst>
      <p:ext uri="{BB962C8B-B14F-4D97-AF65-F5344CB8AC3E}">
        <p14:creationId xmlns="" xmlns:p14="http://schemas.microsoft.com/office/powerpoint/2010/main" val="1941742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ítulo 2"/>
          <p:cNvSpPr>
            <a:spLocks noGrp="1"/>
          </p:cNvSpPr>
          <p:nvPr>
            <p:ph type="title"/>
          </p:nvPr>
        </p:nvSpPr>
        <p:spPr>
          <a:xfrm>
            <a:off x="251520" y="692696"/>
            <a:ext cx="8445624" cy="1252728"/>
          </a:xfrm>
        </p:spPr>
        <p:txBody>
          <a:bodyPr>
            <a:noAutofit/>
          </a:bodyPr>
          <a:lstStyle/>
          <a:p>
            <a:r>
              <a:rPr lang="pt-BR" sz="2400" b="1" dirty="0" smtClean="0"/>
              <a:t>. </a:t>
            </a:r>
            <a:r>
              <a:rPr lang="pt-BR" sz="2400" dirty="0"/>
              <a:t/>
            </a:r>
            <a:br>
              <a:rPr lang="pt-BR" sz="2400" dirty="0"/>
            </a:br>
            <a:endParaRPr lang="pt-BR" sz="2400" dirty="0"/>
          </a:p>
        </p:txBody>
      </p:sp>
      <p:sp>
        <p:nvSpPr>
          <p:cNvPr id="5" name="Espaço Reservado para Texto 3"/>
          <p:cNvSpPr txBox="1">
            <a:spLocks/>
          </p:cNvSpPr>
          <p:nvPr/>
        </p:nvSpPr>
        <p:spPr>
          <a:xfrm>
            <a:off x="323850" y="1628775"/>
            <a:ext cx="8496300" cy="3384550"/>
          </a:xfrm>
          <a:prstGeom prst="rect">
            <a:avLst/>
          </a:prstGeom>
        </p:spPr>
        <p:txBody>
          <a:bodyPr/>
          <a:lstStyle/>
          <a:p>
            <a:pPr marL="274320" marR="0" lvl="0" indent="-274320" algn="just" defTabSz="914400" rtl="0" eaLnBrk="1" fontAlgn="auto" latinLnBrk="0" hangingPunct="1">
              <a:lnSpc>
                <a:spcPct val="100000"/>
              </a:lnSpc>
              <a:spcBef>
                <a:spcPct val="20000"/>
              </a:spcBef>
              <a:spcAft>
                <a:spcPts val="0"/>
              </a:spcAft>
              <a:buClr>
                <a:schemeClr val="accent1"/>
              </a:buClr>
              <a:buSzPct val="100000"/>
              <a:buFont typeface="Symbol" pitchFamily="18" charset="2"/>
              <a:buChar char=""/>
              <a:tabLst/>
              <a:defRPr/>
            </a:pPr>
            <a:r>
              <a:rPr kumimoji="0" lang="pt-BR" sz="3200" b="0" i="0" u="none" strike="noStrike" kern="1200" cap="none" spc="0" normalizeH="0" baseline="0" noProof="0" smtClean="0">
                <a:ln>
                  <a:noFill/>
                </a:ln>
                <a:solidFill>
                  <a:schemeClr val="tx2"/>
                </a:solidFill>
                <a:effectLst/>
                <a:uLnTx/>
                <a:uFillTx/>
                <a:latin typeface="Arial" charset="0"/>
                <a:ea typeface="+mn-ea"/>
                <a:cs typeface="Arial" charset="0"/>
              </a:rPr>
              <a:t>O artigo trata de uma pesquisa realizada em uma disciplina eletiva do curso de Licenciatura em Física do Instituto de Física da Universidade Estadual do Rio de Janeiro no segundo semestre de 2009: </a:t>
            </a:r>
          </a:p>
          <a:p>
            <a:pPr marL="274320" marR="0" lvl="0" indent="-274320" algn="just" defTabSz="914400" rtl="0" eaLnBrk="1" fontAlgn="auto" latinLnBrk="0" hangingPunct="1">
              <a:lnSpc>
                <a:spcPct val="100000"/>
              </a:lnSpc>
              <a:spcBef>
                <a:spcPct val="20000"/>
              </a:spcBef>
              <a:spcAft>
                <a:spcPts val="0"/>
              </a:spcAft>
              <a:buClr>
                <a:schemeClr val="accent1"/>
              </a:buClr>
              <a:buSzPct val="100000"/>
              <a:buFont typeface="Symbol" pitchFamily="18" charset="2"/>
              <a:buChar char=""/>
              <a:tabLst/>
              <a:defRPr/>
            </a:pPr>
            <a:endParaRPr kumimoji="0" lang="pt-BR" sz="2800" b="1" i="0" u="none" strike="noStrike" kern="1200" cap="none" spc="0" normalizeH="0" baseline="0" noProof="0" smtClean="0">
              <a:ln>
                <a:noFill/>
              </a:ln>
              <a:solidFill>
                <a:schemeClr val="tx2"/>
              </a:solidFill>
              <a:effectLst/>
              <a:uLnTx/>
              <a:uFillTx/>
              <a:latin typeface="Arial" charset="0"/>
              <a:ea typeface="+mn-ea"/>
              <a:cs typeface="Arial" charset="0"/>
            </a:endParaRPr>
          </a:p>
          <a:p>
            <a:pPr marL="274320" marR="0" lvl="0" indent="-274320" algn="ctr" defTabSz="914400" rtl="0" eaLnBrk="1" fontAlgn="auto" latinLnBrk="0" hangingPunct="1">
              <a:lnSpc>
                <a:spcPct val="100000"/>
              </a:lnSpc>
              <a:spcBef>
                <a:spcPct val="20000"/>
              </a:spcBef>
              <a:spcAft>
                <a:spcPts val="0"/>
              </a:spcAft>
              <a:buClr>
                <a:schemeClr val="accent1"/>
              </a:buClr>
              <a:buSzPct val="100000"/>
              <a:buFont typeface="Symbol" pitchFamily="18" charset="2"/>
              <a:buChar char=""/>
              <a:tabLst/>
              <a:defRPr/>
            </a:pPr>
            <a:r>
              <a:rPr kumimoji="0" lang="pt-BR" sz="2800" b="1" i="0" u="none" strike="noStrike" kern="1200" cap="none" spc="0" normalizeH="0" baseline="0" noProof="0" smtClean="0">
                <a:ln>
                  <a:noFill/>
                </a:ln>
                <a:solidFill>
                  <a:schemeClr val="tx2"/>
                </a:solidFill>
                <a:effectLst/>
                <a:uLnTx/>
                <a:uFillTx/>
                <a:latin typeface="Arial" charset="0"/>
                <a:ea typeface="+mn-ea"/>
                <a:cs typeface="Arial" charset="0"/>
              </a:rPr>
              <a:t>“ENSINO DE FÍSICA E INCLUSÃO SOCIAL”</a:t>
            </a:r>
          </a:p>
          <a:p>
            <a:pPr marL="274320" marR="0" lvl="0" indent="-274320" algn="just" defTabSz="914400" rtl="0" eaLnBrk="1" fontAlgn="auto" latinLnBrk="0" hangingPunct="1">
              <a:lnSpc>
                <a:spcPct val="100000"/>
              </a:lnSpc>
              <a:spcBef>
                <a:spcPct val="20000"/>
              </a:spcBef>
              <a:spcAft>
                <a:spcPts val="0"/>
              </a:spcAft>
              <a:buClr>
                <a:schemeClr val="accent1"/>
              </a:buClr>
              <a:buSzPct val="100000"/>
              <a:buFont typeface="Symbol" pitchFamily="18" charset="2"/>
              <a:buChar char=""/>
              <a:tabLst/>
              <a:defRPr/>
            </a:pPr>
            <a:endParaRPr kumimoji="0" lang="pt-BR" sz="3200" b="0" i="0" u="none" strike="noStrike" kern="1200" cap="none" spc="0" normalizeH="0" baseline="0" noProof="0" dirty="0" smtClean="0">
              <a:ln>
                <a:noFill/>
              </a:ln>
              <a:solidFill>
                <a:schemeClr val="tx2"/>
              </a:solidFill>
              <a:effectLst/>
              <a:uLnTx/>
              <a:uFillTx/>
              <a:latin typeface="Arial" charset="0"/>
              <a:ea typeface="+mn-ea"/>
              <a:cs typeface="Arial" charset="0"/>
            </a:endParaRPr>
          </a:p>
        </p:txBody>
      </p:sp>
    </p:spTree>
    <p:extLst>
      <p:ext uri="{BB962C8B-B14F-4D97-AF65-F5344CB8AC3E}">
        <p14:creationId xmlns="" xmlns:p14="http://schemas.microsoft.com/office/powerpoint/2010/main" val="19417428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Espaço Reservado para Texto 3"/>
          <p:cNvSpPr>
            <a:spLocks noGrp="1"/>
          </p:cNvSpPr>
          <p:nvPr>
            <p:ph type="body" sz="half" idx="2"/>
          </p:nvPr>
        </p:nvSpPr>
        <p:spPr>
          <a:xfrm>
            <a:off x="323850" y="1916113"/>
            <a:ext cx="8496300" cy="2952750"/>
          </a:xfrm>
        </p:spPr>
        <p:txBody>
          <a:bodyPr/>
          <a:lstStyle/>
          <a:p>
            <a:pPr algn="just"/>
            <a:r>
              <a:rPr lang="pt-BR" sz="3200" smtClean="0">
                <a:latin typeface="Arial" charset="0"/>
                <a:cs typeface="Arial" charset="0"/>
              </a:rPr>
              <a:t>O objetivo foi perceber as evoluções apontadas pelos futuros docentes frente ao tema de inclusão de alunos com Deficiência Visual a partir de suas próprias reflexões sobre os debates gerados em aula.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Espaço Reservado para Texto 3"/>
          <p:cNvSpPr>
            <a:spLocks noGrp="1"/>
          </p:cNvSpPr>
          <p:nvPr>
            <p:ph type="body" sz="half" idx="2"/>
          </p:nvPr>
        </p:nvSpPr>
        <p:spPr>
          <a:xfrm>
            <a:off x="395288" y="476250"/>
            <a:ext cx="8497887" cy="5329238"/>
          </a:xfrm>
        </p:spPr>
        <p:txBody>
          <a:bodyPr/>
          <a:lstStyle/>
          <a:p>
            <a:pPr algn="just"/>
            <a:r>
              <a:rPr lang="pt-BR" sz="3200" smtClean="0">
                <a:latin typeface="Arial" charset="0"/>
                <a:cs typeface="Arial" charset="0"/>
              </a:rPr>
              <a:t>Privar qualquer pessoa de conhecer e buscar conhecimento é impedir o seu crescimento</a:t>
            </a:r>
          </a:p>
          <a:p>
            <a:pPr algn="just"/>
            <a:r>
              <a:rPr lang="pt-BR" sz="3200" smtClean="0">
                <a:latin typeface="Arial" charset="0"/>
                <a:cs typeface="Arial" charset="0"/>
              </a:rPr>
              <a:t>e a sua formação. Por isso, é importante ressaltar que ensinar física para alunos videntes e não videntes, de maneira inclusiva, é promover não só inclusão, igualdade de oportunidades e educação científica, mas também permitir o desenvolvimento de criticidade e de cidadania.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Espaço Reservado para Texto 3"/>
          <p:cNvSpPr>
            <a:spLocks noGrp="1"/>
          </p:cNvSpPr>
          <p:nvPr>
            <p:ph type="body" sz="half" idx="2"/>
          </p:nvPr>
        </p:nvSpPr>
        <p:spPr>
          <a:xfrm>
            <a:off x="395288" y="476250"/>
            <a:ext cx="8497887" cy="5329238"/>
          </a:xfrm>
        </p:spPr>
        <p:txBody>
          <a:bodyPr/>
          <a:lstStyle/>
          <a:p>
            <a:pPr algn="just"/>
            <a:r>
              <a:rPr lang="pt-BR" sz="3200" smtClean="0">
                <a:latin typeface="Arial" charset="0"/>
                <a:cs typeface="Arial" charset="0"/>
              </a:rPr>
              <a:t>A pesquisa foi baseada em quatro fontes de informações:</a:t>
            </a:r>
          </a:p>
          <a:p>
            <a:pPr algn="just"/>
            <a:endParaRPr lang="pt-BR" sz="3200" smtClean="0">
              <a:latin typeface="Arial" charset="0"/>
              <a:cs typeface="Arial" charset="0"/>
            </a:endParaRPr>
          </a:p>
          <a:p>
            <a:pPr algn="just">
              <a:buFont typeface="Arial" charset="0"/>
              <a:buChar char="•"/>
            </a:pPr>
            <a:r>
              <a:rPr lang="pt-BR" sz="3200" smtClean="0">
                <a:latin typeface="Arial" charset="0"/>
                <a:cs typeface="Arial" charset="0"/>
              </a:rPr>
              <a:t>Questionário respondido no primeiro dia de aula;</a:t>
            </a:r>
          </a:p>
          <a:p>
            <a:pPr algn="just">
              <a:buFont typeface="Arial" charset="0"/>
              <a:buChar char="•"/>
            </a:pPr>
            <a:r>
              <a:rPr lang="pt-BR" sz="3200" smtClean="0">
                <a:latin typeface="Arial" charset="0"/>
                <a:cs typeface="Arial" charset="0"/>
              </a:rPr>
              <a:t>“Diários de bordo”;</a:t>
            </a:r>
          </a:p>
          <a:p>
            <a:pPr algn="just">
              <a:buFont typeface="Arial" charset="0"/>
              <a:buChar char="•"/>
            </a:pPr>
            <a:r>
              <a:rPr lang="pt-BR" sz="3200" smtClean="0">
                <a:latin typeface="Arial" charset="0"/>
                <a:cs typeface="Arial" charset="0"/>
              </a:rPr>
              <a:t>Trabalhos finais;</a:t>
            </a:r>
          </a:p>
          <a:p>
            <a:pPr algn="just">
              <a:buFont typeface="Arial" charset="0"/>
              <a:buChar char="•"/>
            </a:pPr>
            <a:r>
              <a:rPr lang="pt-BR" sz="3200" smtClean="0">
                <a:latin typeface="Arial" charset="0"/>
                <a:cs typeface="Arial" charset="0"/>
              </a:rPr>
              <a:t>Avaliação da disciplina feita no último dia de aula.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Espaço Reservado para Texto 3"/>
          <p:cNvSpPr>
            <a:spLocks noGrp="1"/>
          </p:cNvSpPr>
          <p:nvPr>
            <p:ph type="body" sz="half" idx="2"/>
          </p:nvPr>
        </p:nvSpPr>
        <p:spPr>
          <a:xfrm>
            <a:off x="395288" y="476250"/>
            <a:ext cx="8497887" cy="5329238"/>
          </a:xfrm>
        </p:spPr>
        <p:txBody>
          <a:bodyPr/>
          <a:lstStyle/>
          <a:p>
            <a:pPr algn="just"/>
            <a:r>
              <a:rPr lang="pt-BR" sz="3200" smtClean="0">
                <a:latin typeface="Arial" charset="0"/>
                <a:cs typeface="Arial" charset="0"/>
              </a:rPr>
              <a:t>Foram escolhidos três licenciandos para a realização da pesquisa, pois, haviam nove alunos inscritos na disciplina, quatro não entregaram o diário de bordo e dois foram reprovados.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Espaço Reservado para Texto 3"/>
          <p:cNvSpPr>
            <a:spLocks noGrp="1"/>
          </p:cNvSpPr>
          <p:nvPr>
            <p:ph type="body" sz="half" idx="2"/>
          </p:nvPr>
        </p:nvSpPr>
        <p:spPr>
          <a:xfrm>
            <a:off x="395288" y="476250"/>
            <a:ext cx="8497887" cy="5329238"/>
          </a:xfrm>
        </p:spPr>
        <p:txBody>
          <a:bodyPr/>
          <a:lstStyle/>
          <a:p>
            <a:pPr algn="just"/>
            <a:r>
              <a:rPr lang="pt-BR" sz="3200" smtClean="0">
                <a:latin typeface="Arial" charset="0"/>
                <a:cs typeface="Arial" charset="0"/>
              </a:rPr>
              <a:t>TRABALHOS FINAIS</a:t>
            </a:r>
          </a:p>
          <a:p>
            <a:pPr algn="just"/>
            <a:endParaRPr lang="pt-BR" sz="3200" smtClean="0">
              <a:latin typeface="Arial" charset="0"/>
              <a:cs typeface="Arial" charset="0"/>
            </a:endParaRPr>
          </a:p>
          <a:p>
            <a:pPr algn="just"/>
            <a:r>
              <a:rPr lang="pt-BR" sz="3200" smtClean="0">
                <a:latin typeface="Arial" charset="0"/>
                <a:cs typeface="Arial" charset="0"/>
              </a:rPr>
              <a:t>Deveria ser escolhido um tema curricular de física para montar um experimento, preferencialmente mensurável.</a:t>
            </a:r>
          </a:p>
          <a:p>
            <a:pPr algn="just"/>
            <a:r>
              <a:rPr lang="pt-BR" sz="3200" smtClean="0">
                <a:latin typeface="Arial" charset="0"/>
                <a:cs typeface="Arial" charset="0"/>
              </a:rPr>
              <a:t>Temas:</a:t>
            </a:r>
          </a:p>
          <a:p>
            <a:pPr algn="just">
              <a:buFont typeface="Arial" charset="0"/>
              <a:buChar char="•"/>
            </a:pPr>
            <a:r>
              <a:rPr lang="pt-BR" sz="2800" smtClean="0">
                <a:latin typeface="Arial" charset="0"/>
                <a:cs typeface="Arial" charset="0"/>
              </a:rPr>
              <a:t>Reflexão e refração da luz;</a:t>
            </a:r>
          </a:p>
          <a:p>
            <a:pPr algn="just">
              <a:buFont typeface="Arial" charset="0"/>
              <a:buChar char="•"/>
            </a:pPr>
            <a:r>
              <a:rPr lang="pt-BR" sz="2800" smtClean="0">
                <a:latin typeface="Arial" charset="0"/>
                <a:cs typeface="Arial" charset="0"/>
              </a:rPr>
              <a:t>Ondas, priorizando a medida de comprimentos de onda;</a:t>
            </a:r>
          </a:p>
          <a:p>
            <a:pPr algn="just">
              <a:buFont typeface="Arial" charset="0"/>
              <a:buChar char="•"/>
            </a:pPr>
            <a:r>
              <a:rPr lang="pt-BR" sz="2800" smtClean="0">
                <a:latin typeface="Arial" charset="0"/>
                <a:cs typeface="Arial" charset="0"/>
              </a:rPr>
              <a:t>Termologia.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extLst>
              <p:ext uri="{D42A27DB-BD31-4B8C-83A1-F6EECF244321}">
                <p14:modId xmlns="" xmlns:p14="http://schemas.microsoft.com/office/powerpoint/2010/main" val="1911225304"/>
              </p:ext>
            </p:extLst>
          </p:nvPr>
        </p:nvGraphicFramePr>
        <p:xfrm>
          <a:off x="871538" y="2636912"/>
          <a:ext cx="7588894" cy="3489251"/>
        </p:xfrm>
        <a:graphic>
          <a:graphicData uri="http://schemas.openxmlformats.org/drawingml/2006/chart">
            <c:chart xmlns:c="http://schemas.openxmlformats.org/drawingml/2006/chart" xmlns:r="http://schemas.openxmlformats.org/officeDocument/2006/relationships" r:id="rId2"/>
          </a:graphicData>
        </a:graphic>
      </p:graphicFrame>
      <p:sp>
        <p:nvSpPr>
          <p:cNvPr id="3" name="Título 2"/>
          <p:cNvSpPr>
            <a:spLocks noGrp="1"/>
          </p:cNvSpPr>
          <p:nvPr>
            <p:ph type="title"/>
          </p:nvPr>
        </p:nvSpPr>
        <p:spPr/>
        <p:txBody>
          <a:bodyPr>
            <a:normAutofit fontScale="90000"/>
          </a:bodyPr>
          <a:lstStyle/>
          <a:p>
            <a:r>
              <a:rPr lang="pt-BR" dirty="0" smtClean="0"/>
              <a:t>NUMERO DE PUBLICAÇÃO POR REVISTA</a:t>
            </a:r>
            <a:endParaRPr lang="pt-BR" dirty="0"/>
          </a:p>
        </p:txBody>
      </p:sp>
    </p:spTree>
    <p:extLst>
      <p:ext uri="{BB962C8B-B14F-4D97-AF65-F5344CB8AC3E}">
        <p14:creationId xmlns="" xmlns:p14="http://schemas.microsoft.com/office/powerpoint/2010/main" val="39942594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Espaço Reservado para Texto 3"/>
          <p:cNvSpPr>
            <a:spLocks noGrp="1"/>
          </p:cNvSpPr>
          <p:nvPr>
            <p:ph type="body" sz="half" idx="2"/>
          </p:nvPr>
        </p:nvSpPr>
        <p:spPr>
          <a:xfrm>
            <a:off x="395288" y="476250"/>
            <a:ext cx="8497887" cy="5329238"/>
          </a:xfrm>
        </p:spPr>
        <p:txBody>
          <a:bodyPr/>
          <a:lstStyle/>
          <a:p>
            <a:pPr algn="just"/>
            <a:r>
              <a:rPr lang="pt-BR" sz="3200" smtClean="0">
                <a:latin typeface="Arial" charset="0"/>
                <a:cs typeface="Arial" charset="0"/>
              </a:rPr>
              <a:t>REFLEXÃO E REFRAÇÃO DA LUZ</a:t>
            </a:r>
          </a:p>
          <a:p>
            <a:pPr algn="just"/>
            <a:endParaRPr lang="pt-BR" sz="3200" smtClean="0">
              <a:latin typeface="Arial" charset="0"/>
              <a:cs typeface="Arial" charset="0"/>
            </a:endParaRPr>
          </a:p>
          <a:p>
            <a:pPr algn="just"/>
            <a:endParaRPr lang="pt-BR" sz="3200" smtClean="0">
              <a:latin typeface="Arial" charset="0"/>
              <a:cs typeface="Arial" charset="0"/>
            </a:endParaRPr>
          </a:p>
        </p:txBody>
      </p:sp>
      <p:grpSp>
        <p:nvGrpSpPr>
          <p:cNvPr id="2" name="Grupo 5"/>
          <p:cNvGrpSpPr>
            <a:grpSpLocks/>
          </p:cNvGrpSpPr>
          <p:nvPr/>
        </p:nvGrpSpPr>
        <p:grpSpPr bwMode="auto">
          <a:xfrm>
            <a:off x="827088" y="2276475"/>
            <a:ext cx="7380287" cy="2520950"/>
            <a:chOff x="1187611" y="2564904"/>
            <a:chExt cx="7380413" cy="2520000"/>
          </a:xfrm>
        </p:grpSpPr>
        <p:pic>
          <p:nvPicPr>
            <p:cNvPr id="9220" name="Picture 2"/>
            <p:cNvPicPr>
              <a:picLocks noChangeAspect="1" noChangeArrowheads="1"/>
            </p:cNvPicPr>
            <p:nvPr/>
          </p:nvPicPr>
          <p:blipFill>
            <a:blip r:embed="rId2" cstate="print"/>
            <a:srcRect/>
            <a:stretch>
              <a:fillRect/>
            </a:stretch>
          </p:blipFill>
          <p:spPr bwMode="auto">
            <a:xfrm>
              <a:off x="1187611" y="2564904"/>
              <a:ext cx="3298902" cy="2520000"/>
            </a:xfrm>
            <a:prstGeom prst="rect">
              <a:avLst/>
            </a:prstGeom>
            <a:noFill/>
            <a:ln w="9525">
              <a:noFill/>
              <a:miter lim="800000"/>
              <a:headEnd/>
              <a:tailEnd/>
            </a:ln>
          </p:spPr>
        </p:pic>
        <p:pic>
          <p:nvPicPr>
            <p:cNvPr id="9221" name="Picture 4"/>
            <p:cNvPicPr>
              <a:picLocks noChangeAspect="1" noChangeArrowheads="1"/>
            </p:cNvPicPr>
            <p:nvPr/>
          </p:nvPicPr>
          <p:blipFill>
            <a:blip r:embed="rId3" cstate="print"/>
            <a:srcRect/>
            <a:stretch>
              <a:fillRect/>
            </a:stretch>
          </p:blipFill>
          <p:spPr bwMode="auto">
            <a:xfrm>
              <a:off x="4788024" y="2564904"/>
              <a:ext cx="3780000" cy="25200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Espaço Reservado para Texto 3"/>
          <p:cNvSpPr>
            <a:spLocks noGrp="1"/>
          </p:cNvSpPr>
          <p:nvPr>
            <p:ph type="body" sz="half" idx="2"/>
          </p:nvPr>
        </p:nvSpPr>
        <p:spPr>
          <a:xfrm>
            <a:off x="395288" y="476250"/>
            <a:ext cx="8497887" cy="5329238"/>
          </a:xfrm>
        </p:spPr>
        <p:txBody>
          <a:bodyPr/>
          <a:lstStyle/>
          <a:p>
            <a:pPr algn="just"/>
            <a:r>
              <a:rPr lang="pt-BR" sz="3200" smtClean="0">
                <a:latin typeface="Arial" charset="0"/>
                <a:cs typeface="Arial" charset="0"/>
              </a:rPr>
              <a:t>ONDAS</a:t>
            </a:r>
          </a:p>
          <a:p>
            <a:pPr algn="just"/>
            <a:endParaRPr lang="pt-BR" sz="3200" smtClean="0">
              <a:latin typeface="Arial" charset="0"/>
              <a:cs typeface="Arial" charset="0"/>
            </a:endParaRPr>
          </a:p>
          <a:p>
            <a:pPr algn="just"/>
            <a:endParaRPr lang="pt-BR" sz="3200" smtClean="0">
              <a:latin typeface="Arial" charset="0"/>
              <a:cs typeface="Arial" charset="0"/>
            </a:endParaRPr>
          </a:p>
        </p:txBody>
      </p:sp>
      <p:pic>
        <p:nvPicPr>
          <p:cNvPr id="10243" name="Picture 2"/>
          <p:cNvPicPr>
            <a:picLocks noChangeAspect="1" noChangeArrowheads="1"/>
          </p:cNvPicPr>
          <p:nvPr/>
        </p:nvPicPr>
        <p:blipFill>
          <a:blip r:embed="rId2" cstate="print"/>
          <a:srcRect/>
          <a:stretch>
            <a:fillRect/>
          </a:stretch>
        </p:blipFill>
        <p:spPr bwMode="auto">
          <a:xfrm>
            <a:off x="779463" y="1196975"/>
            <a:ext cx="7585075" cy="5219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Espaço Reservado para Texto 3"/>
          <p:cNvSpPr>
            <a:spLocks noGrp="1"/>
          </p:cNvSpPr>
          <p:nvPr>
            <p:ph type="body" sz="half" idx="2"/>
          </p:nvPr>
        </p:nvSpPr>
        <p:spPr>
          <a:xfrm>
            <a:off x="395288" y="476250"/>
            <a:ext cx="8497887" cy="5329238"/>
          </a:xfrm>
        </p:spPr>
        <p:txBody>
          <a:bodyPr/>
          <a:lstStyle/>
          <a:p>
            <a:pPr algn="just"/>
            <a:r>
              <a:rPr lang="pt-BR" sz="3200" smtClean="0">
                <a:latin typeface="Arial" charset="0"/>
                <a:cs typeface="Arial" charset="0"/>
              </a:rPr>
              <a:t>TERMOLOGIA</a:t>
            </a:r>
          </a:p>
          <a:p>
            <a:pPr algn="just"/>
            <a:endParaRPr lang="pt-BR" sz="3200" smtClean="0">
              <a:latin typeface="Arial" charset="0"/>
              <a:cs typeface="Arial" charset="0"/>
            </a:endParaRPr>
          </a:p>
          <a:p>
            <a:pPr algn="just"/>
            <a:endParaRPr lang="pt-BR" sz="3200" smtClean="0">
              <a:latin typeface="Arial" charset="0"/>
              <a:cs typeface="Arial" charset="0"/>
            </a:endParaRPr>
          </a:p>
        </p:txBody>
      </p:sp>
      <p:pic>
        <p:nvPicPr>
          <p:cNvPr id="11267" name="Picture 2"/>
          <p:cNvPicPr>
            <a:picLocks noChangeAspect="1" noChangeArrowheads="1"/>
          </p:cNvPicPr>
          <p:nvPr/>
        </p:nvPicPr>
        <p:blipFill>
          <a:blip r:embed="rId2" cstate="print"/>
          <a:srcRect/>
          <a:stretch>
            <a:fillRect/>
          </a:stretch>
        </p:blipFill>
        <p:spPr bwMode="auto">
          <a:xfrm>
            <a:off x="603250" y="1125538"/>
            <a:ext cx="7937500" cy="5291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Espaço Reservado para Texto 3"/>
          <p:cNvSpPr>
            <a:spLocks noGrp="1"/>
          </p:cNvSpPr>
          <p:nvPr>
            <p:ph type="body" sz="half" idx="2"/>
          </p:nvPr>
        </p:nvSpPr>
        <p:spPr>
          <a:xfrm>
            <a:off x="395288" y="476250"/>
            <a:ext cx="8497887" cy="5329238"/>
          </a:xfrm>
        </p:spPr>
        <p:txBody>
          <a:bodyPr/>
          <a:lstStyle/>
          <a:p>
            <a:pPr algn="just"/>
            <a:r>
              <a:rPr lang="pt-BR" sz="3200" dirty="0" smtClean="0">
                <a:latin typeface="Arial" charset="0"/>
                <a:cs typeface="Arial" charset="0"/>
              </a:rPr>
              <a:t>CONSIDERAÇÕES FINAIS</a:t>
            </a:r>
          </a:p>
          <a:p>
            <a:pPr algn="just"/>
            <a:endParaRPr lang="pt-BR" sz="3200" dirty="0" smtClean="0">
              <a:latin typeface="Arial" charset="0"/>
              <a:cs typeface="Arial" charset="0"/>
            </a:endParaRPr>
          </a:p>
          <a:p>
            <a:pPr algn="just"/>
            <a:r>
              <a:rPr lang="pt-BR" sz="2800" dirty="0" smtClean="0">
                <a:latin typeface="Arial" charset="0"/>
                <a:cs typeface="Arial" charset="0"/>
              </a:rPr>
              <a:t>Notou-se que os futuros docentes evoluem em suas ideias sobre inclusão, se sensibilizam para as aulas com melhores adequações para deficientes visuais e se propõem a serem professores inclusivos.</a:t>
            </a:r>
          </a:p>
          <a:p>
            <a:pPr algn="just"/>
            <a:r>
              <a:rPr lang="pt-BR" sz="2800" dirty="0" smtClean="0">
                <a:latin typeface="Arial" charset="0"/>
                <a:cs typeface="Arial" charset="0"/>
              </a:rPr>
              <a:t> Nos “diários de bordo” eles deixam claro a importância da disciplina para sua formação, o que ratifica a ideia de que ela se torne uma disciplina obrigatória.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872067" y="2675467"/>
            <a:ext cx="7804389" cy="3450696"/>
          </a:xfrm>
        </p:spPr>
        <p:txBody>
          <a:bodyPr/>
          <a:lstStyle/>
          <a:p>
            <a:pPr marL="0" indent="0" algn="just">
              <a:buNone/>
            </a:pPr>
            <a:r>
              <a:rPr lang="pt-BR" dirty="0" smtClean="0"/>
              <a:t>Apesar de haver muitos estudos pertinentes ao tema: ensino de física para deficientes visuais; sendo que, a maioria deles procura atender da melhor forma o deficiente visual, trazendo novas metodologias para isso, ainda assim, faltam recursos didáticos que não representem falhas, para que esse processo ocorra de maneira satisfatória. </a:t>
            </a:r>
            <a:endParaRPr lang="pt-BR" dirty="0"/>
          </a:p>
        </p:txBody>
      </p:sp>
      <p:sp>
        <p:nvSpPr>
          <p:cNvPr id="3" name="Título 2"/>
          <p:cNvSpPr>
            <a:spLocks noGrp="1"/>
          </p:cNvSpPr>
          <p:nvPr>
            <p:ph type="title"/>
          </p:nvPr>
        </p:nvSpPr>
        <p:spPr/>
        <p:txBody>
          <a:bodyPr/>
          <a:lstStyle/>
          <a:p>
            <a:r>
              <a:rPr lang="pt-BR" dirty="0" smtClean="0"/>
              <a:t>Conclusão Geral</a:t>
            </a:r>
            <a:endParaRPr lang="pt-BR" dirty="0"/>
          </a:p>
        </p:txBody>
      </p:sp>
    </p:spTree>
    <p:extLst>
      <p:ext uri="{BB962C8B-B14F-4D97-AF65-F5344CB8AC3E}">
        <p14:creationId xmlns="" xmlns:p14="http://schemas.microsoft.com/office/powerpoint/2010/main" val="10914092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extLst>
              <p:ext uri="{D42A27DB-BD31-4B8C-83A1-F6EECF244321}">
                <p14:modId xmlns="" xmlns:p14="http://schemas.microsoft.com/office/powerpoint/2010/main" val="955440409"/>
              </p:ext>
            </p:extLst>
          </p:nvPr>
        </p:nvGraphicFramePr>
        <p:xfrm>
          <a:off x="871538" y="2636912"/>
          <a:ext cx="7588894" cy="3489251"/>
        </p:xfrm>
        <a:graphic>
          <a:graphicData uri="http://schemas.openxmlformats.org/drawingml/2006/chart">
            <c:chart xmlns:c="http://schemas.openxmlformats.org/drawingml/2006/chart" xmlns:r="http://schemas.openxmlformats.org/officeDocument/2006/relationships" r:id="rId2"/>
          </a:graphicData>
        </a:graphic>
      </p:graphicFrame>
      <p:sp>
        <p:nvSpPr>
          <p:cNvPr id="3" name="Título 2"/>
          <p:cNvSpPr>
            <a:spLocks noGrp="1"/>
          </p:cNvSpPr>
          <p:nvPr>
            <p:ph type="title"/>
          </p:nvPr>
        </p:nvSpPr>
        <p:spPr/>
        <p:txBody>
          <a:bodyPr>
            <a:normAutofit fontScale="90000"/>
          </a:bodyPr>
          <a:lstStyle/>
          <a:p>
            <a:r>
              <a:rPr lang="pt-BR" dirty="0" smtClean="0"/>
              <a:t>NUMERO DE PUBLICAÇÃO POR REVISTA</a:t>
            </a:r>
            <a:endParaRPr lang="pt-BR" dirty="0"/>
          </a:p>
        </p:txBody>
      </p:sp>
    </p:spTree>
    <p:extLst>
      <p:ext uri="{BB962C8B-B14F-4D97-AF65-F5344CB8AC3E}">
        <p14:creationId xmlns="" xmlns:p14="http://schemas.microsoft.com/office/powerpoint/2010/main" val="807047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extLst>
              <p:ext uri="{D42A27DB-BD31-4B8C-83A1-F6EECF244321}">
                <p14:modId xmlns="" xmlns:p14="http://schemas.microsoft.com/office/powerpoint/2010/main" val="217031324"/>
              </p:ext>
            </p:extLst>
          </p:nvPr>
        </p:nvGraphicFramePr>
        <p:xfrm>
          <a:off x="871538" y="2636912"/>
          <a:ext cx="7588894" cy="3489251"/>
        </p:xfrm>
        <a:graphic>
          <a:graphicData uri="http://schemas.openxmlformats.org/drawingml/2006/chart">
            <c:chart xmlns:c="http://schemas.openxmlformats.org/drawingml/2006/chart" xmlns:r="http://schemas.openxmlformats.org/officeDocument/2006/relationships" r:id="rId2"/>
          </a:graphicData>
        </a:graphic>
      </p:graphicFrame>
      <p:sp>
        <p:nvSpPr>
          <p:cNvPr id="3" name="Título 2"/>
          <p:cNvSpPr>
            <a:spLocks noGrp="1"/>
          </p:cNvSpPr>
          <p:nvPr>
            <p:ph type="title"/>
          </p:nvPr>
        </p:nvSpPr>
        <p:spPr/>
        <p:txBody>
          <a:bodyPr>
            <a:normAutofit fontScale="90000"/>
          </a:bodyPr>
          <a:lstStyle/>
          <a:p>
            <a:r>
              <a:rPr lang="pt-BR" dirty="0" smtClean="0"/>
              <a:t>NUMERO DE PUBLICAÇÃO POR REVISTA</a:t>
            </a:r>
            <a:endParaRPr lang="pt-BR" dirty="0"/>
          </a:p>
        </p:txBody>
      </p:sp>
    </p:spTree>
    <p:extLst>
      <p:ext uri="{BB962C8B-B14F-4D97-AF65-F5344CB8AC3E}">
        <p14:creationId xmlns="" xmlns:p14="http://schemas.microsoft.com/office/powerpoint/2010/main" val="4038571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extLst>
              <p:ext uri="{D42A27DB-BD31-4B8C-83A1-F6EECF244321}">
                <p14:modId xmlns="" xmlns:p14="http://schemas.microsoft.com/office/powerpoint/2010/main" val="4010029122"/>
              </p:ext>
            </p:extLst>
          </p:nvPr>
        </p:nvGraphicFramePr>
        <p:xfrm>
          <a:off x="871538" y="2636912"/>
          <a:ext cx="7588894" cy="3489251"/>
        </p:xfrm>
        <a:graphic>
          <a:graphicData uri="http://schemas.openxmlformats.org/drawingml/2006/chart">
            <c:chart xmlns:c="http://schemas.openxmlformats.org/drawingml/2006/chart" xmlns:r="http://schemas.openxmlformats.org/officeDocument/2006/relationships" r:id="rId2"/>
          </a:graphicData>
        </a:graphic>
      </p:graphicFrame>
      <p:sp>
        <p:nvSpPr>
          <p:cNvPr id="3" name="Título 2"/>
          <p:cNvSpPr>
            <a:spLocks noGrp="1"/>
          </p:cNvSpPr>
          <p:nvPr>
            <p:ph type="title"/>
          </p:nvPr>
        </p:nvSpPr>
        <p:spPr/>
        <p:txBody>
          <a:bodyPr>
            <a:normAutofit fontScale="90000"/>
          </a:bodyPr>
          <a:lstStyle/>
          <a:p>
            <a:r>
              <a:rPr lang="pt-BR" dirty="0" smtClean="0"/>
              <a:t>NUMERO DE PUBLICAÇÃO POR REVISTA</a:t>
            </a:r>
            <a:endParaRPr lang="pt-BR" dirty="0"/>
          </a:p>
        </p:txBody>
      </p:sp>
    </p:spTree>
    <p:extLst>
      <p:ext uri="{BB962C8B-B14F-4D97-AF65-F5344CB8AC3E}">
        <p14:creationId xmlns="" xmlns:p14="http://schemas.microsoft.com/office/powerpoint/2010/main" val="1587513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fontScale="90000"/>
          </a:bodyPr>
          <a:lstStyle/>
          <a:p>
            <a:r>
              <a:rPr lang="pt-BR" b="1" dirty="0" smtClean="0">
                <a:solidFill>
                  <a:schemeClr val="tx2">
                    <a:lumMod val="75000"/>
                  </a:schemeClr>
                </a:solidFill>
              </a:rPr>
              <a:t>PUBLICAÇÃO ANUAL EM CADA REVISTA</a:t>
            </a:r>
            <a:endParaRPr lang="pt-BR" b="1" dirty="0">
              <a:solidFill>
                <a:schemeClr val="tx2">
                  <a:lumMod val="75000"/>
                </a:schemeClr>
              </a:solidFill>
            </a:endParaRPr>
          </a:p>
        </p:txBody>
      </p:sp>
      <p:graphicFrame>
        <p:nvGraphicFramePr>
          <p:cNvPr id="6" name="Espaço Reservado para Conteúdo 5"/>
          <p:cNvGraphicFramePr>
            <a:graphicFrameLocks noGrp="1"/>
          </p:cNvGraphicFramePr>
          <p:nvPr>
            <p:ph idx="1"/>
            <p:extLst>
              <p:ext uri="{D42A27DB-BD31-4B8C-83A1-F6EECF244321}">
                <p14:modId xmlns="" xmlns:p14="http://schemas.microsoft.com/office/powerpoint/2010/main" val="1370925031"/>
              </p:ext>
            </p:extLst>
          </p:nvPr>
        </p:nvGraphicFramePr>
        <p:xfrm>
          <a:off x="251520" y="1844824"/>
          <a:ext cx="8496944" cy="4752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7291120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395536" y="2492896"/>
            <a:ext cx="8352928" cy="4032448"/>
          </a:xfrm>
        </p:spPr>
        <p:txBody>
          <a:bodyPr>
            <a:normAutofit fontScale="92500" lnSpcReduction="10000"/>
          </a:bodyPr>
          <a:lstStyle/>
          <a:p>
            <a:pPr marL="0" indent="0">
              <a:buNone/>
            </a:pPr>
            <a:r>
              <a:rPr lang="pt-BR" sz="2200" b="1" dirty="0"/>
              <a:t>ENSINO DE FÍSICA E DEFICIÊNCIA VISUAL: </a:t>
            </a:r>
            <a:r>
              <a:rPr lang="pt-BR" sz="2200" b="1" dirty="0" smtClean="0"/>
              <a:t>ATIVIDADES </a:t>
            </a:r>
            <a:r>
              <a:rPr lang="pt-BR" sz="2200" b="1" dirty="0"/>
              <a:t>QUE ABORDAM O CONCEITO DE ACELERAÇÃO DA GRAVIDADE</a:t>
            </a:r>
            <a:endParaRPr lang="pt-BR" sz="2200" dirty="0"/>
          </a:p>
          <a:p>
            <a:pPr marL="0" indent="0">
              <a:buNone/>
            </a:pPr>
            <a:endParaRPr lang="pt-BR" sz="2100" b="1" dirty="0" smtClean="0"/>
          </a:p>
          <a:p>
            <a:pPr marL="0" indent="0">
              <a:buNone/>
            </a:pPr>
            <a:r>
              <a:rPr lang="pt-BR" sz="2100" b="1" dirty="0" smtClean="0"/>
              <a:t>Eder </a:t>
            </a:r>
            <a:r>
              <a:rPr lang="pt-BR" sz="2100" b="1" dirty="0"/>
              <a:t>Pires de Camargo</a:t>
            </a:r>
            <a:r>
              <a:rPr lang="pt-BR" sz="2100" dirty="0"/>
              <a:t> [camargoep@dfq.feis.unesp.br] </a:t>
            </a:r>
          </a:p>
          <a:p>
            <a:pPr marL="0" indent="0">
              <a:buNone/>
            </a:pPr>
            <a:r>
              <a:rPr lang="pt-BR" sz="2100" dirty="0" smtClean="0"/>
              <a:t>Departamento </a:t>
            </a:r>
            <a:r>
              <a:rPr lang="pt-BR" sz="2100" dirty="0"/>
              <a:t>de Física e Química da Faculdade de Engenharia </a:t>
            </a:r>
            <a:r>
              <a:rPr lang="pt-BR" sz="2100" dirty="0" smtClean="0"/>
              <a:t>  Universidade </a:t>
            </a:r>
            <a:r>
              <a:rPr lang="pt-BR" sz="2100" dirty="0"/>
              <a:t>Estadual Paulista (UNESP) Campus de Ilha Solteira-São Paulo</a:t>
            </a:r>
          </a:p>
          <a:p>
            <a:pPr marL="0" indent="0">
              <a:buNone/>
            </a:pPr>
            <a:endParaRPr lang="pt-BR" sz="2100" b="1" dirty="0" smtClean="0"/>
          </a:p>
          <a:p>
            <a:pPr marL="0" indent="0">
              <a:buNone/>
            </a:pPr>
            <a:r>
              <a:rPr lang="pt-BR" sz="2100" b="1" dirty="0" smtClean="0"/>
              <a:t>Dirceu </a:t>
            </a:r>
            <a:r>
              <a:rPr lang="pt-BR" sz="2100" b="1" dirty="0"/>
              <a:t>da Silva</a:t>
            </a:r>
            <a:r>
              <a:rPr lang="pt-BR" sz="2100" dirty="0"/>
              <a:t> [dirceu@unicamp.br] </a:t>
            </a:r>
          </a:p>
          <a:p>
            <a:pPr marL="0" indent="0">
              <a:buNone/>
            </a:pPr>
            <a:r>
              <a:rPr lang="pt-BR" sz="2100" dirty="0"/>
              <a:t>Faculdade de Educação da Universidade Estadual de Campinas (Unicamp) </a:t>
            </a:r>
          </a:p>
          <a:p>
            <a:pPr marL="0" indent="0">
              <a:buNone/>
            </a:pPr>
            <a:endParaRPr lang="pt-BR" sz="2100" b="1" dirty="0" smtClean="0"/>
          </a:p>
          <a:p>
            <a:pPr marL="0" indent="0">
              <a:buNone/>
            </a:pPr>
            <a:r>
              <a:rPr lang="pt-BR" sz="2100" b="1" dirty="0" err="1" smtClean="0"/>
              <a:t>Jomar</a:t>
            </a:r>
            <a:r>
              <a:rPr lang="pt-BR" sz="2100" b="1" dirty="0" smtClean="0"/>
              <a:t> </a:t>
            </a:r>
            <a:r>
              <a:rPr lang="pt-BR" sz="2100" b="1" dirty="0"/>
              <a:t>de Barros Filho</a:t>
            </a:r>
            <a:r>
              <a:rPr lang="pt-BR" sz="2100" dirty="0"/>
              <a:t> [jomarbarrosf@bol.com.br] </a:t>
            </a:r>
          </a:p>
          <a:p>
            <a:pPr marL="0" indent="0">
              <a:buNone/>
            </a:pPr>
            <a:r>
              <a:rPr lang="pt-BR" sz="2100" dirty="0"/>
              <a:t>Universidade São Marcos, Campus Paulínia - São Paulo</a:t>
            </a:r>
          </a:p>
          <a:p>
            <a:pPr marL="0" indent="0">
              <a:buNone/>
            </a:pPr>
            <a:endParaRPr lang="pt-BR" dirty="0"/>
          </a:p>
        </p:txBody>
      </p:sp>
      <p:sp>
        <p:nvSpPr>
          <p:cNvPr id="3" name="Título 2"/>
          <p:cNvSpPr>
            <a:spLocks noGrp="1"/>
          </p:cNvSpPr>
          <p:nvPr>
            <p:ph type="title"/>
          </p:nvPr>
        </p:nvSpPr>
        <p:spPr>
          <a:xfrm>
            <a:off x="251520" y="692696"/>
            <a:ext cx="8445624" cy="1252728"/>
          </a:xfrm>
        </p:spPr>
        <p:txBody>
          <a:bodyPr>
            <a:noAutofit/>
          </a:bodyPr>
          <a:lstStyle/>
          <a:p>
            <a:r>
              <a:rPr lang="pt-BR" sz="2400" b="1" dirty="0"/>
              <a:t>Investigações em Ensino de Ciências – V11(3), pp.343-364, 2006. </a:t>
            </a:r>
            <a:r>
              <a:rPr lang="pt-BR" sz="2400" dirty="0"/>
              <a:t/>
            </a:r>
            <a:br>
              <a:rPr lang="pt-BR" sz="2400" dirty="0"/>
            </a:br>
            <a:endParaRPr lang="pt-BR" sz="2400" dirty="0"/>
          </a:p>
        </p:txBody>
      </p:sp>
    </p:spTree>
    <p:extLst>
      <p:ext uri="{BB962C8B-B14F-4D97-AF65-F5344CB8AC3E}">
        <p14:creationId xmlns="" xmlns:p14="http://schemas.microsoft.com/office/powerpoint/2010/main" val="859775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611559" y="476672"/>
            <a:ext cx="7992889" cy="5976664"/>
          </a:xfrm>
        </p:spPr>
        <p:txBody>
          <a:bodyPr>
            <a:normAutofit/>
          </a:bodyPr>
          <a:lstStyle/>
          <a:p>
            <a:pPr marL="0" indent="0" algn="just">
              <a:buNone/>
            </a:pPr>
            <a:endParaRPr lang="pt-BR" sz="2000" b="1" dirty="0" smtClean="0"/>
          </a:p>
          <a:p>
            <a:pPr marL="0" indent="0" algn="just">
              <a:buNone/>
            </a:pPr>
            <a:r>
              <a:rPr lang="pt-BR" sz="2000" b="1" dirty="0" smtClean="0"/>
              <a:t>Objetivos:</a:t>
            </a:r>
            <a:endParaRPr lang="pt-BR" sz="2000" dirty="0"/>
          </a:p>
          <a:p>
            <a:pPr marL="0" indent="0" algn="just">
              <a:buNone/>
            </a:pPr>
            <a:r>
              <a:rPr lang="pt-BR" sz="2000" dirty="0" smtClean="0"/>
              <a:t>Duas </a:t>
            </a:r>
            <a:r>
              <a:rPr lang="pt-BR" sz="2000" dirty="0"/>
              <a:t>atividades do ensino de física para deficientes visuais foram analisadas de modo a abordar o conceito de aceleração da gravidade para deficientes visuais.</a:t>
            </a:r>
          </a:p>
          <a:p>
            <a:pPr marL="0" indent="0" algn="just">
              <a:buNone/>
            </a:pPr>
            <a:endParaRPr lang="pt-BR" sz="2000" b="1" dirty="0" smtClean="0"/>
          </a:p>
          <a:p>
            <a:pPr marL="0" indent="0" algn="just">
              <a:buNone/>
            </a:pPr>
            <a:r>
              <a:rPr lang="pt-BR" sz="2000" b="1" dirty="0" smtClean="0"/>
              <a:t>Metodologia:</a:t>
            </a:r>
            <a:endParaRPr lang="pt-BR" sz="2000" dirty="0"/>
          </a:p>
          <a:p>
            <a:pPr marL="0" indent="0" algn="just">
              <a:buNone/>
            </a:pPr>
            <a:r>
              <a:rPr lang="pt-BR" sz="2000" dirty="0"/>
              <a:t>Primeiramente, trabalhou-se a ideia de aceleração gravitacional por meio do movimento de um objeto num plano inclinado, e logo depois, por meio da queda de um disco metálico dentro de um tubo. Ambas as experiências apresentaram referenciais auditivos que foram </a:t>
            </a:r>
            <a:r>
              <a:rPr lang="pt-BR" sz="2000" dirty="0" smtClean="0"/>
              <a:t>observados e </a:t>
            </a:r>
            <a:r>
              <a:rPr lang="pt-BR" sz="2000" dirty="0"/>
              <a:t>discutidos em grupos, seguido de um debate geral sobre as conclusões obtidas.</a:t>
            </a:r>
          </a:p>
        </p:txBody>
      </p:sp>
    </p:spTree>
    <p:extLst>
      <p:ext uri="{BB962C8B-B14F-4D97-AF65-F5344CB8AC3E}">
        <p14:creationId xmlns="" xmlns:p14="http://schemas.microsoft.com/office/powerpoint/2010/main" val="3479150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827584" y="1124744"/>
            <a:ext cx="7408333" cy="4713387"/>
          </a:xfrm>
        </p:spPr>
        <p:txBody>
          <a:bodyPr>
            <a:normAutofit/>
          </a:bodyPr>
          <a:lstStyle/>
          <a:p>
            <a:pPr marL="0" indent="0" algn="just">
              <a:buNone/>
            </a:pPr>
            <a:r>
              <a:rPr lang="pt-BR" b="1" dirty="0"/>
              <a:t>Resultado e conclusão:</a:t>
            </a:r>
            <a:endParaRPr lang="pt-BR" dirty="0"/>
          </a:p>
          <a:p>
            <a:pPr marL="0" indent="0" algn="just">
              <a:buNone/>
            </a:pPr>
            <a:endParaRPr lang="pt-BR" dirty="0" smtClean="0"/>
          </a:p>
          <a:p>
            <a:pPr marL="0" indent="0" algn="just">
              <a:buNone/>
            </a:pPr>
            <a:r>
              <a:rPr lang="pt-BR" dirty="0"/>
              <a:t>Concluiu-se então, que as atividades proporcionaram aos alunos condições para realizar experimentos sobre aceleração da gravidade; observar tais experimentos por meio do referencial auditivo; coletar e analisar os dados relacionados à variação da velocidade e expor, compartilhar, questionar e reformular  hipóteses e propriedades físicas durante  as discussões estabelecidas.</a:t>
            </a:r>
          </a:p>
          <a:p>
            <a:pPr marL="0" indent="0" algn="just">
              <a:buNone/>
            </a:pPr>
            <a:r>
              <a:rPr lang="pt-BR" dirty="0" smtClean="0"/>
              <a:t>       </a:t>
            </a:r>
            <a:endParaRPr lang="pt-BR" dirty="0"/>
          </a:p>
          <a:p>
            <a:pPr algn="just"/>
            <a:endParaRPr lang="pt-BR" dirty="0"/>
          </a:p>
        </p:txBody>
      </p:sp>
    </p:spTree>
    <p:extLst>
      <p:ext uri="{BB962C8B-B14F-4D97-AF65-F5344CB8AC3E}">
        <p14:creationId xmlns="" xmlns:p14="http://schemas.microsoft.com/office/powerpoint/2010/main" val="10114050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134</TotalTime>
  <Words>933</Words>
  <Application>Microsoft Office PowerPoint</Application>
  <PresentationFormat>Apresentação na tela (4:3)</PresentationFormat>
  <Paragraphs>95</Paragraphs>
  <Slides>24</Slides>
  <Notes>0</Notes>
  <HiddenSlides>0</HiddenSlides>
  <MMClips>0</MMClips>
  <ScaleCrop>false</ScaleCrop>
  <HeadingPairs>
    <vt:vector size="4" baseType="variant">
      <vt:variant>
        <vt:lpstr>Tema</vt:lpstr>
      </vt:variant>
      <vt:variant>
        <vt:i4>1</vt:i4>
      </vt:variant>
      <vt:variant>
        <vt:lpstr>Títulos de slides</vt:lpstr>
      </vt:variant>
      <vt:variant>
        <vt:i4>24</vt:i4>
      </vt:variant>
    </vt:vector>
  </HeadingPairs>
  <TitlesOfParts>
    <vt:vector size="25" baseType="lpstr">
      <vt:lpstr>Forma de Onda</vt:lpstr>
      <vt:lpstr>ENSINO DE FÍSICA PARA DEFICIENTES VISUAIS</vt:lpstr>
      <vt:lpstr>NUMERO DE PUBLICAÇÃO POR REVISTA</vt:lpstr>
      <vt:lpstr>NUMERO DE PUBLICAÇÃO POR REVISTA</vt:lpstr>
      <vt:lpstr>NUMERO DE PUBLICAÇÃO POR REVISTA</vt:lpstr>
      <vt:lpstr>NUMERO DE PUBLICAÇÃO POR REVISTA</vt:lpstr>
      <vt:lpstr>PUBLICAÇÃO ANUAL EM CADA REVISTA</vt:lpstr>
      <vt:lpstr>Investigações em Ensino de Ciências – V11(3), pp.343-364, 2006.  </vt:lpstr>
      <vt:lpstr>Slide 8</vt:lpstr>
      <vt:lpstr>Slide 9</vt:lpstr>
      <vt:lpstr>Ciência e Educação – V12(2), pp.143-153, 2006.  </vt:lpstr>
      <vt:lpstr>Slide 11</vt:lpstr>
      <vt:lpstr>Slide 12</vt:lpstr>
      <vt:lpstr>.  </vt:lpstr>
      <vt:lpstr>.  </vt:lpstr>
      <vt:lpstr>Slide 15</vt:lpstr>
      <vt:lpstr>Slide 16</vt:lpstr>
      <vt:lpstr>Slide 17</vt:lpstr>
      <vt:lpstr>Slide 18</vt:lpstr>
      <vt:lpstr>Slide 19</vt:lpstr>
      <vt:lpstr>Slide 20</vt:lpstr>
      <vt:lpstr>Slide 21</vt:lpstr>
      <vt:lpstr>Slide 22</vt:lpstr>
      <vt:lpstr>Slide 23</vt:lpstr>
      <vt:lpstr>Conclusão Geral</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ENSINO DE FISICA PARA DEFICIENTES VISUAIS</dc:title>
  <dc:creator>maisa g. andrade</dc:creator>
  <cp:lastModifiedBy>Marcelo</cp:lastModifiedBy>
  <cp:revision>15</cp:revision>
  <cp:lastPrinted>2012-04-23T21:26:43Z</cp:lastPrinted>
  <dcterms:created xsi:type="dcterms:W3CDTF">2012-04-20T17:48:17Z</dcterms:created>
  <dcterms:modified xsi:type="dcterms:W3CDTF">2012-05-08T18:29:39Z</dcterms:modified>
</cp:coreProperties>
</file>