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oleObject" PartName="/ppt/embeddings/oleObject3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1344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7" roundtripDataSignature="AMtx7mgyI0x8RGkFyCkNRGeYhNJOpgng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13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0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1" name="Google Shape;19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0" name="Google Shape;20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07298a2e2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007298a2e2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07298a2e2_0_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07298a2e2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07298a2e2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007298a2e2_0_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07298a2e2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007298a2e2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007298a2e2_0_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007298a2e2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007298a2e2_0_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1007298a2e2_0_3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07298a2e2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07298a2e2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1007298a2e2_0_3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07298a2e2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07298a2e2_0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007298a2e2_0_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07298a2e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007298a2e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3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" type="body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3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4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47" name="Google Shape;47;p4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4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4" name="Google Shape;54;p4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5" name="Google Shape;65;p4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4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7" name="Google Shape;67;p4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4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3.bin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4.jpg"/><Relationship Id="rId6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9.jpg"/><Relationship Id="rId6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QGwp62-UZgg" TargetMode="External"/><Relationship Id="rId4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youtube.com/watch?v=ZoqJhVqYH28" TargetMode="External"/><Relationship Id="rId4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youtube.com/watch?v=gcmM5AiWQR4" TargetMode="External"/><Relationship Id="rId4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311150" y="1808162"/>
            <a:ext cx="8521700" cy="2736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i="0" lang="en-US" sz="4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Embalagens cartonadas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311150" y="750868"/>
            <a:ext cx="8521800" cy="16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</a:pPr>
            <a:r>
              <a:rPr b="0" i="0" lang="en-US" sz="2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AUP2002 Projeto Integrado</a:t>
            </a:r>
            <a:br>
              <a:rPr b="0" i="0" lang="en-US" sz="2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1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Profs.  Denise e Sara</a:t>
            </a:r>
            <a:endParaRPr b="0" i="0" sz="21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</a:pPr>
            <a:r>
              <a:rPr lang="en-US" sz="2100">
                <a:solidFill>
                  <a:srgbClr val="FFFFFF"/>
                </a:solidFill>
              </a:rPr>
              <a:t>Colaboração: Luiz Rogério Wittmann (doutorando em Design)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552450" y="40481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Dimensionamento de embalagens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552450" y="1546225"/>
            <a:ext cx="79248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As medidas (CxLxA) são externas do produto e internas da embalagem e sempre dadas em milímetro.</a:t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5788025" y="4979987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7" name="Google Shape;197;p25"/>
          <p:cNvGraphicFramePr/>
          <p:nvPr/>
        </p:nvGraphicFramePr>
        <p:xfrm>
          <a:off x="2590800" y="3048000"/>
          <a:ext cx="3848100" cy="3200400"/>
        </p:xfrm>
        <a:graphic>
          <a:graphicData uri="http://schemas.openxmlformats.org/presentationml/2006/ole">
            <mc:AlternateContent>
              <mc:Choice Requires="v">
                <p:oleObj r:id="rId4" imgH="3200400" imgW="3848100" progId="Paint.Picture" spid="_x0000_s1">
                  <p:embed/>
                </p:oleObj>
              </mc:Choice>
              <mc:Fallback>
                <p:oleObj r:id="rId5" imgH="3200400" imgW="3848100" progId="Paint.Picture">
                  <p:embed/>
                  <p:pic>
                    <p:nvPicPr>
                      <p:cNvPr id="197" name="Google Shape;197;p2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590800" y="3048000"/>
                        <a:ext cx="38481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514350" y="3889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Dimensionamento de embalagens</a:t>
            </a:r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533400" y="1511300"/>
            <a:ext cx="79248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Exemplo de embalagens para latas</a:t>
            </a:r>
            <a:endParaRPr/>
          </a:p>
        </p:txBody>
      </p:sp>
      <p:sp>
        <p:nvSpPr>
          <p:cNvPr id="205" name="Google Shape;205;p26"/>
          <p:cNvSpPr txBox="1"/>
          <p:nvPr/>
        </p:nvSpPr>
        <p:spPr>
          <a:xfrm>
            <a:off x="5788025" y="4979987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26"/>
          <p:cNvGrpSpPr/>
          <p:nvPr/>
        </p:nvGrpSpPr>
        <p:grpSpPr>
          <a:xfrm>
            <a:off x="533400" y="2454275"/>
            <a:ext cx="7924800" cy="3260725"/>
            <a:chOff x="672" y="1966"/>
            <a:chExt cx="4512" cy="1857"/>
          </a:xfrm>
        </p:grpSpPr>
        <p:graphicFrame>
          <p:nvGraphicFramePr>
            <p:cNvPr id="207" name="Google Shape;207;p26"/>
            <p:cNvGraphicFramePr/>
            <p:nvPr/>
          </p:nvGraphicFramePr>
          <p:xfrm>
            <a:off x="672" y="2398"/>
            <a:ext cx="1272" cy="624"/>
          </p:xfrm>
          <a:graphic>
            <a:graphicData uri="http://schemas.openxmlformats.org/presentationml/2006/ole">
              <mc:AlternateContent>
                <mc:Choice Requires="v">
                  <p:oleObj r:id="rId4" imgH="624" imgW="1272" progId="Paint.Picture" spid="_x0000_s1">
                    <p:embed/>
                  </p:oleObj>
                </mc:Choice>
                <mc:Fallback>
                  <p:oleObj r:id="rId5" imgH="624" imgW="1272" progId="Paint.Picture">
                    <p:embed/>
                    <p:pic>
                      <p:nvPicPr>
                        <p:cNvPr id="207" name="Google Shape;207;p26"/>
                        <p:cNvPicPr preferRelativeResize="0"/>
                        <p:nvPr/>
                      </p:nvPicPr>
                      <p:blipFill rotWithShape="1">
                        <a:blip r:embed="rId6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672" y="2398"/>
                          <a:ext cx="1272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8" name="Google Shape;208;p26"/>
            <p:cNvGraphicFramePr/>
            <p:nvPr/>
          </p:nvGraphicFramePr>
          <p:xfrm>
            <a:off x="2256" y="1966"/>
            <a:ext cx="2928" cy="1857"/>
          </p:xfrm>
          <a:graphic>
            <a:graphicData uri="http://schemas.openxmlformats.org/presentationml/2006/ole">
              <mc:AlternateContent>
                <mc:Choice Requires="v">
                  <p:oleObj r:id="rId7" imgH="1857" imgW="2928" progId="Paint.Picture" spid="_x0000_s2">
                    <p:embed/>
                  </p:oleObj>
                </mc:Choice>
                <mc:Fallback>
                  <p:oleObj r:id="rId8" imgH="1857" imgW="2928" progId="Paint.Picture">
                    <p:embed/>
                    <p:pic>
                      <p:nvPicPr>
                        <p:cNvPr id="208" name="Google Shape;208;p26"/>
                        <p:cNvPicPr preferRelativeResize="0"/>
                        <p:nvPr/>
                      </p:nvPicPr>
                      <p:blipFill rotWithShape="1">
                        <a:blip r:embed="rId9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2256" y="1966"/>
                          <a:ext cx="2928" cy="18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/>
        </p:nvSpPr>
        <p:spPr>
          <a:xfrm>
            <a:off x="395287" y="317500"/>
            <a:ext cx="35512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Tipos de fechamento: Manual</a:t>
            </a:r>
            <a:endParaRPr/>
          </a:p>
        </p:txBody>
      </p:sp>
      <p:pic>
        <p:nvPicPr>
          <p:cNvPr descr="A picture containing indoor, table, sitting, small&#10;&#10;Description automatically generated" id="214" name="Google Shape;2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5487" y="908050"/>
            <a:ext cx="4064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box&#10;&#10;Description automatically generated" id="215" name="Google Shape;21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" y="908050"/>
            <a:ext cx="4064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loor, table, indoor, sitting&#10;&#10;Description automatically generated" id="216" name="Google Shape;21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" y="3559175"/>
            <a:ext cx="4064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ndoor, toothbrush, sitting, pair&#10;&#10;Description automatically generated" id="217" name="Google Shape;217;p27"/>
          <p:cNvPicPr preferRelativeResize="0"/>
          <p:nvPr/>
        </p:nvPicPr>
        <p:blipFill rotWithShape="1">
          <a:blip r:embed="rId6">
            <a:alphaModFix/>
          </a:blip>
          <a:srcRect b="0" l="31121" r="28180" t="0"/>
          <a:stretch/>
        </p:blipFill>
        <p:spPr>
          <a:xfrm>
            <a:off x="5508625" y="3733800"/>
            <a:ext cx="1558925" cy="28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/>
        </p:nvSpPr>
        <p:spPr>
          <a:xfrm>
            <a:off x="395287" y="317500"/>
            <a:ext cx="35512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Tipos de fechamento: Manual</a:t>
            </a:r>
            <a:endParaRPr/>
          </a:p>
        </p:txBody>
      </p:sp>
      <p:pic>
        <p:nvPicPr>
          <p:cNvPr descr="A picture containing wooden, table, building, floor&#10;&#10;Description automatically generated" id="223" name="Google Shape;22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990600"/>
            <a:ext cx="7775575" cy="58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/>
        </p:nvSpPr>
        <p:spPr>
          <a:xfrm>
            <a:off x="395287" y="835025"/>
            <a:ext cx="35512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Tipos de fechamento: Manual</a:t>
            </a:r>
            <a:endParaRPr/>
          </a:p>
        </p:txBody>
      </p:sp>
      <p:pic>
        <p:nvPicPr>
          <p:cNvPr descr="Caixa de embalagem de brinquedos com janela de plástico cortado modelo |  Vetor Premium" id="229" name="Google Shape;22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212" y="1700212"/>
            <a:ext cx="8791575" cy="452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/>
          <p:nvPr/>
        </p:nvSpPr>
        <p:spPr>
          <a:xfrm>
            <a:off x="379412" y="260350"/>
            <a:ext cx="39782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Tipos de fechamento: Automático</a:t>
            </a:r>
            <a:endParaRPr/>
          </a:p>
        </p:txBody>
      </p:sp>
      <p:pic>
        <p:nvPicPr>
          <p:cNvPr descr="Letter, calendar&#10;&#10;Description automatically generated" id="235" name="Google Shape;23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052512"/>
            <a:ext cx="3214687" cy="3214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able, sitting, wooden, small&#10;&#10;Description automatically generated" id="236" name="Google Shape;23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8287" y="1035050"/>
            <a:ext cx="3214687" cy="321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ooden table&#10;&#10;Description automatically generated" id="237" name="Google Shape;237;p30"/>
          <p:cNvPicPr preferRelativeResize="0"/>
          <p:nvPr/>
        </p:nvPicPr>
        <p:blipFill rotWithShape="1">
          <a:blip r:embed="rId5">
            <a:alphaModFix/>
          </a:blip>
          <a:srcRect b="4034" l="0" r="0" t="10775"/>
          <a:stretch/>
        </p:blipFill>
        <p:spPr>
          <a:xfrm>
            <a:off x="1346200" y="3717925"/>
            <a:ext cx="3214687" cy="2738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ndoor, person, toothbrush, holding&#10;&#10;Description automatically generated" id="238" name="Google Shape;238;p30"/>
          <p:cNvPicPr preferRelativeResize="0"/>
          <p:nvPr/>
        </p:nvPicPr>
        <p:blipFill rotWithShape="1">
          <a:blip r:embed="rId6">
            <a:alphaModFix/>
          </a:blip>
          <a:srcRect b="0" l="34939" r="26964" t="0"/>
          <a:stretch/>
        </p:blipFill>
        <p:spPr>
          <a:xfrm>
            <a:off x="6811962" y="2636837"/>
            <a:ext cx="1939925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/>
        </p:nvSpPr>
        <p:spPr>
          <a:xfrm>
            <a:off x="379412" y="260350"/>
            <a:ext cx="39782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Tipos de fechamento: Automático</a:t>
            </a:r>
            <a:endParaRPr/>
          </a:p>
        </p:txBody>
      </p:sp>
      <p:pic>
        <p:nvPicPr>
          <p:cNvPr descr="A wooden table&#10;&#10;Description automatically generated" id="244" name="Google Shape;244;p31"/>
          <p:cNvPicPr preferRelativeResize="0"/>
          <p:nvPr/>
        </p:nvPicPr>
        <p:blipFill rotWithShape="1">
          <a:blip r:embed="rId3">
            <a:alphaModFix/>
          </a:blip>
          <a:srcRect b="7000" l="0" r="0" t="22095"/>
          <a:stretch/>
        </p:blipFill>
        <p:spPr>
          <a:xfrm>
            <a:off x="0" y="1741487"/>
            <a:ext cx="9131300" cy="485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mium Vector | Packaging box with curve display window die cut template" id="249" name="Google Shape;2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2492375"/>
            <a:ext cx="7950200" cy="3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 txBox="1"/>
          <p:nvPr/>
        </p:nvSpPr>
        <p:spPr>
          <a:xfrm>
            <a:off x="379412" y="836612"/>
            <a:ext cx="39782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Tipos de fechamento: Automático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mium Vector | Tissues long box die cut template" id="255" name="Google Shape;25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900" y="1435100"/>
            <a:ext cx="7950200" cy="39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de modelo de corte de caixa de embalagem | Vetor Premium" id="260" name="Google Shape;26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1025" y="0"/>
            <a:ext cx="5441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idx="4294967295" type="body"/>
          </p:nvPr>
        </p:nvSpPr>
        <p:spPr>
          <a:xfrm>
            <a:off x="706437" y="1320800"/>
            <a:ext cx="4792662" cy="2395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Papel cartão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Multicamadas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“É um produto fabricado e seco continuamente, resultante da união, em estado úmido, de várias camadas de papel superpostas, iguais ou distintas, que se aderem por compressão.”</a:t>
            </a:r>
            <a:endParaRPr/>
          </a:p>
          <a:p>
            <a:pPr indent="-571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2"/>
          <p:cNvGrpSpPr/>
          <p:nvPr/>
        </p:nvGrpSpPr>
        <p:grpSpPr>
          <a:xfrm>
            <a:off x="5708650" y="2349500"/>
            <a:ext cx="990600" cy="914400"/>
            <a:chOff x="3696" y="672"/>
            <a:chExt cx="624" cy="576"/>
          </a:xfrm>
        </p:grpSpPr>
        <p:sp>
          <p:nvSpPr>
            <p:cNvPr id="97" name="Google Shape;97;p2"/>
            <p:cNvSpPr/>
            <p:nvPr/>
          </p:nvSpPr>
          <p:spPr>
            <a:xfrm>
              <a:off x="3888" y="672"/>
              <a:ext cx="432" cy="480"/>
            </a:xfrm>
            <a:prstGeom prst="flowChartDocumen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2" y="720"/>
              <a:ext cx="432" cy="480"/>
            </a:xfrm>
            <a:prstGeom prst="flowChartDocument">
              <a:avLst/>
            </a:prstGeom>
            <a:solidFill>
              <a:srgbClr val="CC99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96" y="768"/>
              <a:ext cx="432" cy="480"/>
            </a:xfrm>
            <a:prstGeom prst="flowChartDocumen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6851650" y="2882900"/>
            <a:ext cx="1752600" cy="228600"/>
            <a:chOff x="4416" y="1008"/>
            <a:chExt cx="1104" cy="144"/>
          </a:xfrm>
        </p:grpSpPr>
        <p:sp>
          <p:nvSpPr>
            <p:cNvPr id="101" name="Google Shape;101;p2"/>
            <p:cNvSpPr txBox="1"/>
            <p:nvPr/>
          </p:nvSpPr>
          <p:spPr>
            <a:xfrm>
              <a:off x="4416" y="1008"/>
              <a:ext cx="1104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4416" y="1056"/>
              <a:ext cx="1104" cy="48"/>
            </a:xfrm>
            <a:prstGeom prst="rect">
              <a:avLst/>
            </a:prstGeom>
            <a:solidFill>
              <a:srgbClr val="CC99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4416" y="1104"/>
              <a:ext cx="1104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2"/>
          <p:cNvSpPr/>
          <p:nvPr/>
        </p:nvSpPr>
        <p:spPr>
          <a:xfrm>
            <a:off x="5715000" y="5262562"/>
            <a:ext cx="685800" cy="762000"/>
          </a:xfrm>
          <a:prstGeom prst="flowChartDocument">
            <a:avLst/>
          </a:prstGeom>
          <a:solidFill>
            <a:srgbClr val="00FFFF"/>
          </a:solidFill>
          <a:ln cap="flat" cmpd="sng" w="9525">
            <a:solidFill>
              <a:srgbClr val="00CC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6705600" y="5643562"/>
            <a:ext cx="1752600" cy="762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CC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681037" y="4489450"/>
            <a:ext cx="4202112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Cartolina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Única camada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rgbClr val="00816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“Papel de alta gramatura, composto por uma única camada fibrosa.”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611187" y="620712"/>
            <a:ext cx="62865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Calibri"/>
              <a:buNone/>
            </a:pPr>
            <a:r>
              <a:rPr b="1" i="0" lang="en-US" sz="3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Papel cartão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de modelo de corte de caixa de embalagem | Vetor Premium" id="265" name="Google Shape;26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900" y="635000"/>
            <a:ext cx="7950200" cy="55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x Packaging Die Cut Template Design 3d Mockup Stock Illustration -  Download Image Now - iStock" id="270" name="Google Shape;27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831850"/>
            <a:ext cx="5334000" cy="5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1007298a2e2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598775"/>
            <a:ext cx="5448300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1007298a2e2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1007298a2e2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229649" y="-409463"/>
            <a:ext cx="6684701" cy="767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NDO&#10;máquina corte e vinco rotativa 3600 cx/hr.&#10;11300mm de puxada por 1400mm de entrada." id="294" name="Google Shape;294;g1007298a2e2_0_30" title="Máquina corte e vinco rotativ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837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ja como fazer caixas e embalagens personalizadas com a Corte e Vinco Motorizada Flock Color.&#10;&#10;Flock Color Ind. e Com. de Máquinas Ltda&#10;www.flockcolor.com.br &#10;Tel: (11)2464-2828&#10;Whatsapp (11)96372-2767&#10;Guarulhos - SP&#10;&#10;Masterfil (Facas técnicas) www.masterfil.com.br&#10;WhatsApp: (11)98014-2566" id="300" name="Google Shape;300;g1007298a2e2_0_35" title="Maquina Corte Vinco Caixa &quot;Os Vingadores&quot;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600" y="1714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áquina especialmente fabricada para a produção de Amostras, Protótipos e pequenas tiragens de embalagens.&#10;Processa: Papel Cartão, Micro Ondulado E, Papelão ondas A, B, C, BC; Polionda entre outros.&#10;&#10;Características:&#10;Cabeçote composto de 01 ferramenta de corte tangencial, 01 ferramenta de corte Oscilante, 01 ferramenta Porta Vinco com roldanas adaptadas a diferentes tipos de substratos.&#10;&#10;Nossos produtos são fabricados seguindo os mais rígidos critérios de produção e tem sua qualidade garantida.&#10;A satisfação de nossos clientes é nosso maior objetivo e a cada dia procuramos novos métodos para melhor atendê-los." id="306" name="Google Shape;306;g1007298a2e2_0_40" title="Plotter de Recorte Jumbo 2018 - Papelão Ondulado - Polionda - Papel Cartão - Papelão Paraná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600" y="1501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1403350" y="1196975"/>
            <a:ext cx="5999162" cy="4711700"/>
            <a:chOff x="381000" y="2146300"/>
            <a:chExt cx="5999331" cy="4711700"/>
          </a:xfrm>
        </p:grpSpPr>
        <p:pic>
          <p:nvPicPr>
            <p:cNvPr descr="G:\ANA FOTOS\forro2.JPG" id="113" name="Google Shape;11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1000" y="2146300"/>
              <a:ext cx="4456113" cy="4711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3"/>
            <p:cNvSpPr txBox="1"/>
            <p:nvPr/>
          </p:nvSpPr>
          <p:spPr>
            <a:xfrm>
              <a:off x="4714875" y="2571750"/>
              <a:ext cx="16654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COATING</a:t>
              </a:r>
              <a:r>
                <a:rPr b="1" i="0" lang="en-US" sz="2400" u="none">
                  <a:solidFill>
                    <a:srgbClr val="00816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4857750" y="3500438"/>
              <a:ext cx="1035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CAPA</a:t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4895850" y="4572000"/>
              <a:ext cx="1191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MIOLO</a:t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4827588" y="5643563"/>
              <a:ext cx="13468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VERSO </a:t>
              </a:r>
              <a:endParaRPr/>
            </a:p>
          </p:txBody>
        </p:sp>
      </p:grpSp>
      <p:sp>
        <p:nvSpPr>
          <p:cNvPr id="118" name="Google Shape;118;p3"/>
          <p:cNvSpPr txBox="1"/>
          <p:nvPr/>
        </p:nvSpPr>
        <p:spPr>
          <a:xfrm>
            <a:off x="611187" y="620712"/>
            <a:ext cx="62865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Calibri"/>
              <a:buNone/>
            </a:pPr>
            <a:r>
              <a:rPr b="1" i="0" lang="en-US" sz="3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Composição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idx="4294967295" type="title"/>
          </p:nvPr>
        </p:nvSpPr>
        <p:spPr>
          <a:xfrm>
            <a:off x="708025" y="492125"/>
            <a:ext cx="187325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Duplex</a:t>
            </a:r>
            <a:endParaRPr/>
          </a:p>
        </p:txBody>
      </p:sp>
      <p:grpSp>
        <p:nvGrpSpPr>
          <p:cNvPr id="124" name="Google Shape;124;p4"/>
          <p:cNvGrpSpPr/>
          <p:nvPr/>
        </p:nvGrpSpPr>
        <p:grpSpPr>
          <a:xfrm>
            <a:off x="6659562" y="2349500"/>
            <a:ext cx="1060450" cy="914400"/>
            <a:chOff x="3744" y="288"/>
            <a:chExt cx="668" cy="576"/>
          </a:xfrm>
        </p:grpSpPr>
        <p:sp>
          <p:nvSpPr>
            <p:cNvPr id="125" name="Google Shape;125;p4"/>
            <p:cNvSpPr/>
            <p:nvPr/>
          </p:nvSpPr>
          <p:spPr>
            <a:xfrm>
              <a:off x="3949" y="288"/>
              <a:ext cx="463" cy="480"/>
            </a:xfrm>
            <a:prstGeom prst="flowChartDocument">
              <a:avLst/>
            </a:prstGeom>
            <a:solidFill>
              <a:srgbClr val="CC99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846" y="336"/>
              <a:ext cx="464" cy="480"/>
            </a:xfrm>
            <a:prstGeom prst="flowChartDocument">
              <a:avLst/>
            </a:prstGeom>
            <a:solidFill>
              <a:srgbClr val="CC99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3744" y="384"/>
              <a:ext cx="463" cy="480"/>
            </a:xfrm>
            <a:prstGeom prst="flowChartDocumen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6607175" y="3641725"/>
            <a:ext cx="1490662" cy="273050"/>
            <a:chOff x="4485" y="644"/>
            <a:chExt cx="939" cy="172"/>
          </a:xfrm>
        </p:grpSpPr>
        <p:sp>
          <p:nvSpPr>
            <p:cNvPr id="129" name="Google Shape;129;p4"/>
            <p:cNvSpPr txBox="1"/>
            <p:nvPr/>
          </p:nvSpPr>
          <p:spPr>
            <a:xfrm>
              <a:off x="4485" y="644"/>
              <a:ext cx="939" cy="63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4485" y="707"/>
              <a:ext cx="939" cy="63"/>
            </a:xfrm>
            <a:prstGeom prst="rect">
              <a:avLst/>
            </a:prstGeom>
            <a:solidFill>
              <a:srgbClr val="CC99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4485" y="753"/>
              <a:ext cx="939" cy="63"/>
            </a:xfrm>
            <a:prstGeom prst="rect">
              <a:avLst/>
            </a:prstGeom>
            <a:solidFill>
              <a:srgbClr val="CC99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4"/>
          <p:cNvSpPr txBox="1"/>
          <p:nvPr/>
        </p:nvSpPr>
        <p:spPr>
          <a:xfrm>
            <a:off x="708025" y="1557337"/>
            <a:ext cx="4511675" cy="427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É um tipo de papel cartão onde a camada externa (frente) é composta de celulose branqueada, revestida com coating.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As camadas internas ou miolo são produzidas com pastas de celulose de alto rendimento e aparas de processo ou aparas pós consumo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As camadas internas ou miolo são produzidas com pastas de celulose de alto rendimento e aparas de processo ou aparas pós consumo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A camada externa (verso) é composta de celulose não branqueada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600"/>
              <a:buFont typeface="Arial"/>
              <a:buNone/>
            </a:pPr>
            <a:r>
              <a:rPr b="0" i="1" lang="en-US" sz="16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Aparas de processo: oriundas do processo de produção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idx="4294967295" type="title"/>
          </p:nvPr>
        </p:nvSpPr>
        <p:spPr>
          <a:xfrm>
            <a:off x="539750" y="620712"/>
            <a:ext cx="2514600" cy="5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Triplex</a:t>
            </a:r>
            <a:endParaRPr/>
          </a:p>
        </p:txBody>
      </p:sp>
      <p:sp>
        <p:nvSpPr>
          <p:cNvPr id="138" name="Google Shape;138;p5"/>
          <p:cNvSpPr txBox="1"/>
          <p:nvPr>
            <p:ph idx="4294967295" type="body"/>
          </p:nvPr>
        </p:nvSpPr>
        <p:spPr>
          <a:xfrm>
            <a:off x="611187" y="2198687"/>
            <a:ext cx="5184775" cy="4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É um tipo de papelcartão onde a camada externa(frente) é composta de celulose branqueada, revestida com coating.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As camadas internas ou miolo são produzidas com pastas de celulose de alto rendimento (TMP) e aparas de processo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A camada externa (verso) é composta de celulose branqueada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5"/>
          <p:cNvGrpSpPr/>
          <p:nvPr/>
        </p:nvGrpSpPr>
        <p:grpSpPr>
          <a:xfrm>
            <a:off x="6443662" y="2708275"/>
            <a:ext cx="1060450" cy="914400"/>
            <a:chOff x="3648" y="576"/>
            <a:chExt cx="668" cy="576"/>
          </a:xfrm>
        </p:grpSpPr>
        <p:sp>
          <p:nvSpPr>
            <p:cNvPr id="140" name="Google Shape;140;p5"/>
            <p:cNvSpPr/>
            <p:nvPr/>
          </p:nvSpPr>
          <p:spPr>
            <a:xfrm>
              <a:off x="3853" y="576"/>
              <a:ext cx="463" cy="480"/>
            </a:xfrm>
            <a:prstGeom prst="flowChartDocument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750" y="624"/>
              <a:ext cx="464" cy="480"/>
            </a:xfrm>
            <a:prstGeom prst="flowChartDocument">
              <a:avLst/>
            </a:prstGeom>
            <a:solidFill>
              <a:srgbClr val="CC99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648" y="672"/>
              <a:ext cx="463" cy="480"/>
            </a:xfrm>
            <a:prstGeom prst="flowChartDocumen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>
            <a:off x="6443662" y="4105275"/>
            <a:ext cx="1490662" cy="273050"/>
            <a:chOff x="4512" y="864"/>
            <a:chExt cx="939" cy="172"/>
          </a:xfrm>
        </p:grpSpPr>
        <p:sp>
          <p:nvSpPr>
            <p:cNvPr id="144" name="Google Shape;144;p5"/>
            <p:cNvSpPr txBox="1"/>
            <p:nvPr/>
          </p:nvSpPr>
          <p:spPr>
            <a:xfrm>
              <a:off x="4512" y="927"/>
              <a:ext cx="939" cy="63"/>
            </a:xfrm>
            <a:prstGeom prst="rect">
              <a:avLst/>
            </a:prstGeom>
            <a:solidFill>
              <a:srgbClr val="CC99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p5"/>
            <p:cNvGrpSpPr/>
            <p:nvPr/>
          </p:nvGrpSpPr>
          <p:grpSpPr>
            <a:xfrm>
              <a:off x="4512" y="864"/>
              <a:ext cx="939" cy="172"/>
              <a:chOff x="4512" y="864"/>
              <a:chExt cx="939" cy="172"/>
            </a:xfrm>
          </p:grpSpPr>
          <p:sp>
            <p:nvSpPr>
              <p:cNvPr id="146" name="Google Shape;146;p5"/>
              <p:cNvSpPr txBox="1"/>
              <p:nvPr/>
            </p:nvSpPr>
            <p:spPr>
              <a:xfrm>
                <a:off x="4512" y="864"/>
                <a:ext cx="939" cy="63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5"/>
              <p:cNvSpPr txBox="1"/>
              <p:nvPr/>
            </p:nvSpPr>
            <p:spPr>
              <a:xfrm>
                <a:off x="4512" y="973"/>
                <a:ext cx="939" cy="63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07298a2e2_0_0"/>
          <p:cNvSpPr txBox="1"/>
          <p:nvPr>
            <p:ph idx="4294967295" type="title"/>
          </p:nvPr>
        </p:nvSpPr>
        <p:spPr>
          <a:xfrm>
            <a:off x="539750" y="620700"/>
            <a:ext cx="42894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Cartão Sólido (Folding)</a:t>
            </a:r>
            <a:endParaRPr/>
          </a:p>
        </p:txBody>
      </p:sp>
      <p:sp>
        <p:nvSpPr>
          <p:cNvPr id="153" name="Google Shape;153;g1007298a2e2_0_0"/>
          <p:cNvSpPr txBox="1"/>
          <p:nvPr>
            <p:ph idx="4294967295" type="body"/>
          </p:nvPr>
        </p:nvSpPr>
        <p:spPr>
          <a:xfrm>
            <a:off x="611178" y="2198675"/>
            <a:ext cx="3675000" cy="42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4876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Com diferentes camadas brancas, compõe embalagens de cosméticos, medicamentos, produtos de higiene pessoal, capas de livro, cartões-postais e cigarros.</a:t>
            </a:r>
            <a:endParaRPr sz="1600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g1007298a2e2_0_0"/>
          <p:cNvGrpSpPr/>
          <p:nvPr/>
        </p:nvGrpSpPr>
        <p:grpSpPr>
          <a:xfrm>
            <a:off x="6443662" y="2708275"/>
            <a:ext cx="1096963" cy="923925"/>
            <a:chOff x="3648" y="576"/>
            <a:chExt cx="691" cy="582"/>
          </a:xfrm>
        </p:grpSpPr>
        <p:sp>
          <p:nvSpPr>
            <p:cNvPr id="155" name="Google Shape;155;g1007298a2e2_0_0"/>
            <p:cNvSpPr/>
            <p:nvPr/>
          </p:nvSpPr>
          <p:spPr>
            <a:xfrm>
              <a:off x="3853" y="576"/>
              <a:ext cx="486" cy="486"/>
            </a:xfrm>
            <a:prstGeom prst="flowChartDocument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g1007298a2e2_0_0"/>
            <p:cNvSpPr/>
            <p:nvPr/>
          </p:nvSpPr>
          <p:spPr>
            <a:xfrm>
              <a:off x="3750" y="624"/>
              <a:ext cx="486" cy="486"/>
            </a:xfrm>
            <a:prstGeom prst="flowChartDocument">
              <a:avLst/>
            </a:prstGeom>
            <a:solidFill>
              <a:srgbClr val="CC99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g1007298a2e2_0_0"/>
            <p:cNvSpPr/>
            <p:nvPr/>
          </p:nvSpPr>
          <p:spPr>
            <a:xfrm>
              <a:off x="3648" y="672"/>
              <a:ext cx="486" cy="486"/>
            </a:xfrm>
            <a:prstGeom prst="flowChartDocumen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g1007298a2e2_0_0"/>
          <p:cNvGrpSpPr/>
          <p:nvPr/>
        </p:nvGrpSpPr>
        <p:grpSpPr>
          <a:xfrm>
            <a:off x="6443662" y="4105275"/>
            <a:ext cx="1428750" cy="173038"/>
            <a:chOff x="4512" y="864"/>
            <a:chExt cx="900" cy="109"/>
          </a:xfrm>
        </p:grpSpPr>
        <p:sp>
          <p:nvSpPr>
            <p:cNvPr id="159" name="Google Shape;159;g1007298a2e2_0_0"/>
            <p:cNvSpPr txBox="1"/>
            <p:nvPr/>
          </p:nvSpPr>
          <p:spPr>
            <a:xfrm>
              <a:off x="4512" y="927"/>
              <a:ext cx="900" cy="0"/>
            </a:xfrm>
            <a:prstGeom prst="rect">
              <a:avLst/>
            </a:prstGeom>
            <a:solidFill>
              <a:srgbClr val="CC99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" name="Google Shape;160;g1007298a2e2_0_0"/>
            <p:cNvGrpSpPr/>
            <p:nvPr/>
          </p:nvGrpSpPr>
          <p:grpSpPr>
            <a:xfrm>
              <a:off x="4512" y="864"/>
              <a:ext cx="900" cy="109"/>
              <a:chOff x="4512" y="864"/>
              <a:chExt cx="900" cy="109"/>
            </a:xfrm>
          </p:grpSpPr>
          <p:sp>
            <p:nvSpPr>
              <p:cNvPr id="161" name="Google Shape;161;g1007298a2e2_0_0"/>
              <p:cNvSpPr txBox="1"/>
              <p:nvPr/>
            </p:nvSpPr>
            <p:spPr>
              <a:xfrm>
                <a:off x="4512" y="864"/>
                <a:ext cx="900" cy="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g1007298a2e2_0_0"/>
              <p:cNvSpPr txBox="1"/>
              <p:nvPr/>
            </p:nvSpPr>
            <p:spPr>
              <a:xfrm>
                <a:off x="4512" y="973"/>
                <a:ext cx="900" cy="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>
            <p:ph idx="4294967295" type="title"/>
          </p:nvPr>
        </p:nvSpPr>
        <p:spPr>
          <a:xfrm>
            <a:off x="665162" y="908050"/>
            <a:ext cx="54737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Principais aplicações</a:t>
            </a:r>
            <a:endParaRPr/>
          </a:p>
        </p:txBody>
      </p:sp>
      <p:sp>
        <p:nvSpPr>
          <p:cNvPr id="168" name="Google Shape;168;p6"/>
          <p:cNvSpPr txBox="1"/>
          <p:nvPr>
            <p:ph idx="4294967295" type="body"/>
          </p:nvPr>
        </p:nvSpPr>
        <p:spPr>
          <a:xfrm>
            <a:off x="684212" y="2060575"/>
            <a:ext cx="5903912" cy="417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Sólidos: </a:t>
            </a:r>
            <a:r>
              <a:rPr b="0" i="0" lang="en-US" sz="2000" u="none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cigarros, perfumaria, postais, material de apoio a ponto de venda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7671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6717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Tríplex: </a:t>
            </a:r>
            <a:r>
              <a:rPr b="0" i="0" lang="en-US" sz="2000" u="none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perfumaria, cosméticos, higiene pessoal, alimentos (uso direto), farmacêuticos, festas, mídia, material informática, escolar, etc.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7671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6717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Duplex: </a:t>
            </a:r>
            <a:r>
              <a:rPr b="0" i="0" lang="en-US" sz="2000" u="none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higiene e limpeza, alimentos, bebidas, autopeças, brinquedos, calçados, ferramentas, material de construção, etc.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/>
        </p:nvSpPr>
        <p:spPr>
          <a:xfrm>
            <a:off x="468312" y="3617912"/>
            <a:ext cx="8229600" cy="1179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611187" y="3429000"/>
            <a:ext cx="76327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755650" y="1844675"/>
            <a:ext cx="6697662" cy="413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Brancura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O papel é mais branco quando reflete de modo balanceado todos os comprimentos de onda do espectro visível, ou seja não ocorre nenhuma invasão de uma cor sobre a outra.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Brilho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Propriedade de refletir a luz com um espelho; está relacionado com lisura superficial.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Espessura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É a distancia entre a frente  e o verso do cartão expressa em mícron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638175" y="406400"/>
            <a:ext cx="54737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Propriedades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/>
        </p:nvSpPr>
        <p:spPr>
          <a:xfrm>
            <a:off x="684212" y="144462"/>
            <a:ext cx="7572375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Gramatura / Espessura / Corpo</a:t>
            </a:r>
            <a:endParaRPr/>
          </a:p>
        </p:txBody>
      </p:sp>
      <p:cxnSp>
        <p:nvCxnSpPr>
          <p:cNvPr id="182" name="Google Shape;182;p8"/>
          <p:cNvCxnSpPr/>
          <p:nvPr/>
        </p:nvCxnSpPr>
        <p:spPr>
          <a:xfrm rot="10800000">
            <a:off x="363537" y="1116012"/>
            <a:ext cx="805973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83" name="Google Shape;183;p8"/>
          <p:cNvCxnSpPr/>
          <p:nvPr/>
        </p:nvCxnSpPr>
        <p:spPr>
          <a:xfrm>
            <a:off x="1965325" y="1123950"/>
            <a:ext cx="0" cy="68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84" name="Google Shape;184;p8"/>
          <p:cNvCxnSpPr/>
          <p:nvPr/>
        </p:nvCxnSpPr>
        <p:spPr>
          <a:xfrm>
            <a:off x="4643437" y="1125537"/>
            <a:ext cx="0" cy="2438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85" name="Google Shape;185;p8"/>
          <p:cNvCxnSpPr/>
          <p:nvPr/>
        </p:nvCxnSpPr>
        <p:spPr>
          <a:xfrm>
            <a:off x="7308850" y="1125537"/>
            <a:ext cx="0" cy="411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86" name="Google Shape;186;p8"/>
          <p:cNvSpPr txBox="1"/>
          <p:nvPr/>
        </p:nvSpPr>
        <p:spPr>
          <a:xfrm>
            <a:off x="1187450" y="1773237"/>
            <a:ext cx="68056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Peso de 1 metro quadrado de papel (g/m</a:t>
            </a:r>
            <a:r>
              <a:rPr b="0" baseline="3000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3589337" y="5238750"/>
            <a:ext cx="503713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Espessura / Gramatura (cm</a:t>
            </a:r>
            <a:r>
              <a:rPr b="0" baseline="3000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/g)</a:t>
            </a:r>
            <a:endParaRPr/>
          </a:p>
        </p:txBody>
      </p:sp>
      <p:sp>
        <p:nvSpPr>
          <p:cNvPr id="188" name="Google Shape;188;p8"/>
          <p:cNvSpPr txBox="1"/>
          <p:nvPr/>
        </p:nvSpPr>
        <p:spPr>
          <a:xfrm>
            <a:off x="377825" y="3638550"/>
            <a:ext cx="8240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Distância entre uma face e outra do papel (mícrons)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2008-08-12T23:05:12Z</dcterms:created>
  <dc:creator>rr rr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