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7" r:id="rId10"/>
    <p:sldId id="270" r:id="rId11"/>
    <p:sldId id="272" r:id="rId12"/>
    <p:sldId id="273" r:id="rId13"/>
    <p:sldId id="274" r:id="rId14"/>
    <p:sldId id="275" r:id="rId15"/>
    <p:sldId id="259" r:id="rId16"/>
    <p:sldId id="276" r:id="rId17"/>
    <p:sldId id="258" r:id="rId18"/>
    <p:sldId id="277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22/03/20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Caso Clínico 1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412776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MAP,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anos, foi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encaminhada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ao 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mbulatório de Endocrinologia Ginecológica com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queixa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galactorréia e irregularidade menstrual há 1 ano.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G1P1A0, parto vaginal há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 anos, sem intercorrências e RN sem alterações.</a:t>
            </a: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Menarca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: 12 anos,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DUM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: há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 meses, fluxo menstrual com Duração de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3 dias, Quantidade habitual e Intervalo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variável (37 dias, 40 dias ou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2 a 3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meses). 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4623519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Hipótese(s) diagnóstica(s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)?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8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6230966" y="2996952"/>
            <a:ext cx="2373482" cy="3404811"/>
            <a:chOff x="2817" y="168"/>
            <a:chExt cx="2814" cy="4042"/>
          </a:xfrm>
        </p:grpSpPr>
        <p:pic>
          <p:nvPicPr>
            <p:cNvPr id="4096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31"/>
            <a:stretch>
              <a:fillRect/>
            </a:stretch>
          </p:blipFill>
          <p:spPr bwMode="auto">
            <a:xfrm>
              <a:off x="2817" y="168"/>
              <a:ext cx="2814" cy="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7" name="Text Box 6"/>
            <p:cNvSpPr txBox="1">
              <a:spLocks noChangeArrowheads="1"/>
            </p:cNvSpPr>
            <p:nvPr/>
          </p:nvSpPr>
          <p:spPr bwMode="auto">
            <a:xfrm>
              <a:off x="3121" y="432"/>
              <a:ext cx="122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pt-BR" sz="2400" b="1">
                  <a:solidFill>
                    <a:srgbClr val="000000"/>
                  </a:solidFill>
                  <a:latin typeface="Arial Narrow" pitchFamily="34" charset="0"/>
                  <a:cs typeface="Arial" charset="0"/>
                </a:rPr>
                <a:t>Hipotálamo</a:t>
              </a:r>
            </a:p>
          </p:txBody>
        </p:sp>
        <p:sp>
          <p:nvSpPr>
            <p:cNvPr id="40969" name="Text Box 8"/>
            <p:cNvSpPr txBox="1">
              <a:spLocks noChangeArrowheads="1"/>
            </p:cNvSpPr>
            <p:nvPr/>
          </p:nvSpPr>
          <p:spPr bwMode="auto">
            <a:xfrm>
              <a:off x="3264" y="758"/>
              <a:ext cx="71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pt-BR" sz="2000" b="1">
                  <a:solidFill>
                    <a:srgbClr val="FF0000"/>
                  </a:solidFill>
                  <a:cs typeface="Arial" charset="0"/>
                </a:rPr>
                <a:t>GnRH</a:t>
              </a:r>
            </a:p>
          </p:txBody>
        </p:sp>
        <p:sp>
          <p:nvSpPr>
            <p:cNvPr id="40970" name="AutoShape 9"/>
            <p:cNvSpPr>
              <a:spLocks noChangeArrowheads="1"/>
            </p:cNvSpPr>
            <p:nvPr/>
          </p:nvSpPr>
          <p:spPr bwMode="auto">
            <a:xfrm>
              <a:off x="3024" y="960"/>
              <a:ext cx="240" cy="384"/>
            </a:xfrm>
            <a:prstGeom prst="curvedRightArrow">
              <a:avLst>
                <a:gd name="adj1" fmla="val 32000"/>
                <a:gd name="adj2" fmla="val 64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971" name="Text Box 10"/>
            <p:cNvSpPr txBox="1">
              <a:spLocks noChangeArrowheads="1"/>
            </p:cNvSpPr>
            <p:nvPr/>
          </p:nvSpPr>
          <p:spPr bwMode="auto">
            <a:xfrm>
              <a:off x="3846" y="3877"/>
              <a:ext cx="931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pt-BR" sz="2000" b="1">
                  <a:solidFill>
                    <a:srgbClr val="FF0000"/>
                  </a:solidFill>
                  <a:cs typeface="Arial" charset="0"/>
                </a:rPr>
                <a:t>FSH, LH</a:t>
              </a:r>
            </a:p>
          </p:txBody>
        </p:sp>
        <p:sp>
          <p:nvSpPr>
            <p:cNvPr id="40972" name="AutoShape 11"/>
            <p:cNvSpPr>
              <a:spLocks noChangeArrowheads="1"/>
            </p:cNvSpPr>
            <p:nvPr/>
          </p:nvSpPr>
          <p:spPr bwMode="auto">
            <a:xfrm>
              <a:off x="4080" y="3542"/>
              <a:ext cx="240" cy="384"/>
            </a:xfrm>
            <a:prstGeom prst="curvedRightArrow">
              <a:avLst>
                <a:gd name="adj1" fmla="val 32000"/>
                <a:gd name="adj2" fmla="val 64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54636" name="Oval 12"/>
          <p:cNvSpPr>
            <a:spLocks noChangeArrowheads="1"/>
          </p:cNvSpPr>
          <p:nvPr/>
        </p:nvSpPr>
        <p:spPr bwMode="auto">
          <a:xfrm>
            <a:off x="7400925" y="5300663"/>
            <a:ext cx="627063" cy="625475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088864" y="5373123"/>
            <a:ext cx="1019581" cy="5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pt-BR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Hipófise</a:t>
            </a:r>
          </a:p>
          <a:p>
            <a:pPr>
              <a:lnSpc>
                <a:spcPct val="80000"/>
              </a:lnSpc>
            </a:pPr>
            <a:r>
              <a:rPr lang="pt-BR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anterior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902039" y="1015744"/>
            <a:ext cx="5339923" cy="5295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Causas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Hiperprolactinemia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Espaço Reservado para Conteúdo 5"/>
          <p:cNvSpPr>
            <a:spLocks noGrp="1"/>
          </p:cNvSpPr>
          <p:nvPr>
            <p:ph sz="half" idx="4294967295"/>
          </p:nvPr>
        </p:nvSpPr>
        <p:spPr>
          <a:xfrm>
            <a:off x="251520" y="1700808"/>
            <a:ext cx="8641132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Causas Patológicas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endParaRPr lang="pt-BR" sz="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pt-BR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Hipofisária</a:t>
            </a: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1" indent="0" algn="just">
              <a:lnSpc>
                <a:spcPct val="150000"/>
              </a:lnSpc>
              <a:spcBef>
                <a:spcPts val="600"/>
              </a:spcBef>
              <a:buClr>
                <a:srgbClr val="000099"/>
              </a:buClr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-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Prolactinoma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600"/>
              </a:spcBef>
              <a:buClr>
                <a:srgbClr val="000099"/>
              </a:buClr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-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Macroadenoma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não-produtor PRL 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0"/>
              </a:spcBef>
              <a:buClr>
                <a:srgbClr val="000099"/>
              </a:buClr>
              <a:buNone/>
            </a:pPr>
            <a:r>
              <a:rPr lang="pt-BR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(</a:t>
            </a:r>
            <a:r>
              <a:rPr lang="pt-BR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compressivo)</a:t>
            </a:r>
          </a:p>
          <a:p>
            <a:pPr marL="292608" lvl="1" indent="0" algn="just">
              <a:spcBef>
                <a:spcPts val="600"/>
              </a:spcBef>
              <a:buClr>
                <a:srgbClr val="000099"/>
              </a:buClr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-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Cirurgia, Trauma, Massa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parasselar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600"/>
              </a:spcBef>
              <a:buClr>
                <a:srgbClr val="000099"/>
              </a:buClr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-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Macroprolactinemia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Idiopática </a:t>
            </a:r>
            <a:endParaRPr lang="pt-BR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Acromegalia,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Hipofisite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Linfocítica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buClr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82465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323528" y="1628800"/>
            <a:ext cx="8820472" cy="5544616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Causas Patológicas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endParaRPr lang="pt-BR" sz="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Desordens Sistêmicas </a:t>
            </a: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Hipotireoidismo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primário</a:t>
            </a: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-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IRC,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Cirrose</a:t>
            </a: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- Crises epilépticas</a:t>
            </a: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- Radiação cranial</a:t>
            </a: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- Secreção ectópica de PRL: Ca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broncogênico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Hipernefroma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- Trauma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parede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torácica: Herpes zoster,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Queimaduras</a:t>
            </a:r>
          </a:p>
          <a:p>
            <a:pPr marL="292608" lvl="1" indent="0" algn="just">
              <a:spcBef>
                <a:spcPts val="0"/>
              </a:spcBef>
              <a:buClrTx/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Cirurgias </a:t>
            </a:r>
            <a:r>
              <a:rPr lang="pt-BR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(cicatrizes), </a:t>
            </a:r>
            <a:r>
              <a:rPr lang="pt-BR" sz="20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t-BR" sz="2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iercing</a:t>
            </a:r>
            <a:endParaRPr lang="pt-BR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>
              <a:spcBef>
                <a:spcPts val="0"/>
              </a:spcBef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- SOP, Pseudociese</a:t>
            </a:r>
          </a:p>
          <a:p>
            <a:pPr marL="292608" lvl="1" indent="0" algn="just">
              <a:buClrTx/>
              <a:buNone/>
            </a:pP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1902039" y="1015744"/>
            <a:ext cx="5339923" cy="5295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Causas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Hiperprolactinemia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Caso Clínico 1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412776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MAP,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anos, foi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encaminhada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ao 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mbulatório de Endocrinologia Ginecológica com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queixa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galactorréia e irregularidade menstrual.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G1P1A0, parto vaginal há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 anos, sem intercorrências e RN sem alterações.</a:t>
            </a: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Menarca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: 12 anos,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DUM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: há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40 dias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 fluxo menstrual de Duração de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3 dias, Quantidade habitual e Intervalo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variável (37 dias, 40 dias ou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2 a 3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meses). </a:t>
            </a:r>
          </a:p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Usa DIU de cobre. Nega outras queixas. Nega uso de medicações. </a:t>
            </a:r>
          </a:p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Exame físico: Mamas com galactorreia bilateral espontânea. Restante do exame físico normal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566124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Que exames complementares solicitar?</a:t>
            </a:r>
          </a:p>
          <a:p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FSH</a:t>
            </a: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PRL, TSH</a:t>
            </a:r>
          </a:p>
          <a:p>
            <a:pPr marL="342900" indent="-342900">
              <a:buFont typeface="+mj-lt"/>
              <a:buAutoNum type="arabicPeriod"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6093296"/>
            <a:ext cx="316835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85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Caso Clínico 1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412776"/>
            <a:ext cx="842493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 dos exames: </a:t>
            </a:r>
          </a:p>
          <a:p>
            <a:pPr marL="8001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FSH: 4,2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mUI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/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mL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VN: 2,8 – 14,4 </a:t>
            </a:r>
            <a:r>
              <a:rPr lang="pt-BR" sz="2000" b="1" i="1" dirty="0" err="1">
                <a:latin typeface="Arial" pitchFamily="34" charset="0"/>
                <a:cs typeface="Arial" pitchFamily="34" charset="0"/>
              </a:rPr>
              <a:t>mIU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/</a:t>
            </a:r>
            <a:r>
              <a:rPr lang="pt-BR" sz="2000" b="1" i="1" dirty="0" err="1">
                <a:latin typeface="Arial" pitchFamily="34" charset="0"/>
                <a:cs typeface="Arial" pitchFamily="34" charset="0"/>
              </a:rPr>
              <a:t>mL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8001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PRL: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110,0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ng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/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mL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(VN: 5,0 – 25,0 </a:t>
            </a:r>
            <a:r>
              <a:rPr lang="pt-BR" sz="2000" b="1" i="1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2000" b="1" i="1" dirty="0" err="1" smtClean="0">
                <a:latin typeface="Arial" pitchFamily="34" charset="0"/>
                <a:cs typeface="Arial" pitchFamily="34" charset="0"/>
              </a:rPr>
              <a:t>mL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pt-BR" sz="2000" b="1" i="1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TSH: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1,0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µIU/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mL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VN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: 0,45 – 6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,0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µIU/</a:t>
            </a:r>
            <a:r>
              <a:rPr lang="pt-BR" sz="2000" b="1" i="1" dirty="0" err="1">
                <a:latin typeface="Arial" pitchFamily="34" charset="0"/>
                <a:cs typeface="Arial" pitchFamily="34" charset="0"/>
              </a:rPr>
              <a:t>mL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328498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Hipótese diagnóstica?</a:t>
            </a:r>
          </a:p>
          <a:p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pt-B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Prolactinoma</a:t>
            </a:r>
            <a:endParaRPr lang="pt-BR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27584" y="3700482"/>
            <a:ext cx="2592288" cy="415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03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6870" y="1537628"/>
            <a:ext cx="27045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Diagnóstico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532" name="Group 5"/>
          <p:cNvGrpSpPr>
            <a:grpSpLocks noChangeAspect="1"/>
          </p:cNvGrpSpPr>
          <p:nvPr/>
        </p:nvGrpSpPr>
        <p:grpSpPr bwMode="auto">
          <a:xfrm>
            <a:off x="756006" y="2276475"/>
            <a:ext cx="7504962" cy="3263900"/>
            <a:chOff x="2501" y="-67"/>
            <a:chExt cx="8526" cy="3813"/>
          </a:xfrm>
        </p:grpSpPr>
        <p:sp>
          <p:nvSpPr>
            <p:cNvPr id="22535" name="AutoShape 6"/>
            <p:cNvSpPr>
              <a:spLocks noChangeAspect="1" noChangeArrowheads="1"/>
            </p:cNvSpPr>
            <p:nvPr/>
          </p:nvSpPr>
          <p:spPr bwMode="auto">
            <a:xfrm>
              <a:off x="2501" y="-67"/>
              <a:ext cx="8507" cy="3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36" name="Text Box 7"/>
            <p:cNvSpPr txBox="1">
              <a:spLocks noChangeArrowheads="1"/>
            </p:cNvSpPr>
            <p:nvPr/>
          </p:nvSpPr>
          <p:spPr bwMode="auto">
            <a:xfrm>
              <a:off x="4410" y="-67"/>
              <a:ext cx="5009" cy="879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7724" tIns="38862" rIns="77724" bIns="38862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sz="2000" dirty="0">
                  <a:solidFill>
                    <a:srgbClr val="FFFF00"/>
                  </a:solidFill>
                </a:rPr>
                <a:t>Excluir: </a:t>
              </a:r>
              <a:r>
                <a:rPr lang="pt-PT" sz="2000" dirty="0" smtClean="0">
                  <a:solidFill>
                    <a:schemeClr val="bg1"/>
                  </a:solidFill>
                </a:rPr>
                <a:t>Gestação</a:t>
              </a:r>
              <a:r>
                <a:rPr lang="pt-PT" sz="2000" dirty="0">
                  <a:solidFill>
                    <a:schemeClr val="bg1"/>
                  </a:solidFill>
                </a:rPr>
                <a:t>, </a:t>
              </a:r>
              <a:r>
                <a:rPr lang="pt-PT" sz="2000" dirty="0" smtClean="0">
                  <a:solidFill>
                    <a:schemeClr val="bg1"/>
                  </a:solidFill>
                </a:rPr>
                <a:t>Medicações e</a:t>
              </a:r>
            </a:p>
            <a:p>
              <a:pPr algn="ctr" eaLnBrk="1" hangingPunct="1"/>
              <a:r>
                <a:rPr lang="pt-PT" sz="2000" dirty="0">
                  <a:solidFill>
                    <a:schemeClr val="bg1"/>
                  </a:solidFill>
                </a:rPr>
                <a:t> </a:t>
              </a:r>
              <a:r>
                <a:rPr lang="pt-PT" sz="2000" dirty="0" smtClean="0">
                  <a:solidFill>
                    <a:schemeClr val="bg1"/>
                  </a:solidFill>
                </a:rPr>
                <a:t>        Hipotireidismo </a:t>
              </a:r>
              <a:r>
                <a:rPr lang="pt-PT" sz="2000" dirty="0">
                  <a:solidFill>
                    <a:schemeClr val="bg1"/>
                  </a:solidFill>
                </a:rPr>
                <a:t>(TSH)</a:t>
              </a:r>
              <a:endParaRPr lang="pt-BR" sz="2800" dirty="0">
                <a:solidFill>
                  <a:schemeClr val="bg1"/>
                </a:solidFill>
              </a:endParaRPr>
            </a:p>
          </p:txBody>
        </p:sp>
        <p:sp>
          <p:nvSpPr>
            <p:cNvPr id="22537" name="Line 8"/>
            <p:cNvSpPr>
              <a:spLocks noChangeShapeType="1"/>
            </p:cNvSpPr>
            <p:nvPr/>
          </p:nvSpPr>
          <p:spPr bwMode="auto">
            <a:xfrm>
              <a:off x="6836" y="837"/>
              <a:ext cx="0" cy="7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38" name="Text Box 9"/>
            <p:cNvSpPr txBox="1">
              <a:spLocks noChangeArrowheads="1"/>
            </p:cNvSpPr>
            <p:nvPr/>
          </p:nvSpPr>
          <p:spPr bwMode="auto">
            <a:xfrm>
              <a:off x="3973" y="1682"/>
              <a:ext cx="6014" cy="874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7724" tIns="38862" rIns="77724" bIns="38862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sz="2000" dirty="0">
                  <a:solidFill>
                    <a:schemeClr val="bg1"/>
                  </a:solidFill>
                </a:rPr>
                <a:t> </a:t>
              </a:r>
              <a:r>
                <a:rPr lang="pt-PT" sz="2400" dirty="0" smtClean="0">
                  <a:solidFill>
                    <a:srgbClr val="FFFF00"/>
                  </a:solidFill>
                </a:rPr>
                <a:t>PRL </a:t>
              </a:r>
              <a:r>
                <a:rPr lang="pt-PT" sz="2400" dirty="0">
                  <a:solidFill>
                    <a:srgbClr val="FFFF00"/>
                  </a:solidFill>
                  <a:sym typeface="Symbol" pitchFamily="18" charset="2"/>
                </a:rPr>
                <a:t></a:t>
              </a:r>
              <a:r>
                <a:rPr lang="pt-PT" sz="2400" dirty="0">
                  <a:solidFill>
                    <a:srgbClr val="FFFF00"/>
                  </a:solidFill>
                </a:rPr>
                <a:t> 50 </a:t>
              </a:r>
              <a:r>
                <a:rPr lang="pt-PT" sz="2400" dirty="0" smtClean="0">
                  <a:solidFill>
                    <a:srgbClr val="FFFF00"/>
                  </a:solidFill>
                </a:rPr>
                <a:t>ng/mL</a:t>
              </a:r>
              <a:endParaRPr lang="pt-BR" sz="2400" dirty="0">
                <a:solidFill>
                  <a:srgbClr val="FFFF00"/>
                </a:solidFill>
              </a:endParaRPr>
            </a:p>
            <a:p>
              <a:pPr algn="ctr" eaLnBrk="1" hangingPunct="1"/>
              <a:r>
                <a:rPr lang="pt-PT" sz="2000" dirty="0" smtClean="0">
                  <a:solidFill>
                    <a:srgbClr val="FFFF00"/>
                  </a:solidFill>
                </a:rPr>
                <a:t>Avaliar: </a:t>
              </a:r>
              <a:r>
                <a:rPr lang="pt-PT" sz="2000" dirty="0" smtClean="0">
                  <a:solidFill>
                    <a:schemeClr val="bg1"/>
                  </a:solidFill>
                </a:rPr>
                <a:t>Hipotálamo-Hipófise </a:t>
              </a:r>
              <a:r>
                <a:rPr lang="pt-PT" dirty="0" smtClean="0">
                  <a:solidFill>
                    <a:schemeClr val="bg1"/>
                  </a:solidFill>
                </a:rPr>
                <a:t>(RNM; TC) </a:t>
              </a:r>
            </a:p>
          </p:txBody>
        </p:sp>
        <p:sp>
          <p:nvSpPr>
            <p:cNvPr id="22539" name="Text Box 10"/>
            <p:cNvSpPr txBox="1">
              <a:spLocks noChangeArrowheads="1"/>
            </p:cNvSpPr>
            <p:nvPr/>
          </p:nvSpPr>
          <p:spPr bwMode="auto">
            <a:xfrm>
              <a:off x="2520" y="3238"/>
              <a:ext cx="2173" cy="508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7724" tIns="38862" rIns="77724" bIns="38862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sz="2000" dirty="0">
                  <a:solidFill>
                    <a:schemeClr val="bg1"/>
                  </a:solidFill>
                </a:rPr>
                <a:t>Prolactinoma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22540" name="Text Box 11"/>
            <p:cNvSpPr txBox="1">
              <a:spLocks noChangeArrowheads="1"/>
            </p:cNvSpPr>
            <p:nvPr/>
          </p:nvSpPr>
          <p:spPr bwMode="auto">
            <a:xfrm>
              <a:off x="4978" y="3238"/>
              <a:ext cx="3213" cy="508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7724" tIns="38862" rIns="77724" bIns="38862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sz="2000" dirty="0">
                  <a:solidFill>
                    <a:schemeClr val="bg1"/>
                  </a:solidFill>
                </a:rPr>
                <a:t>Pseudoprolactinoma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22541" name="Text Box 12"/>
            <p:cNvSpPr txBox="1">
              <a:spLocks noChangeArrowheads="1"/>
            </p:cNvSpPr>
            <p:nvPr/>
          </p:nvSpPr>
          <p:spPr bwMode="auto">
            <a:xfrm>
              <a:off x="8569" y="3238"/>
              <a:ext cx="2458" cy="508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7724" tIns="38862" rIns="77724" bIns="38862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PT" sz="2000" dirty="0">
                  <a:solidFill>
                    <a:schemeClr val="bg1"/>
                  </a:solidFill>
                </a:rPr>
                <a:t>Exame normal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22542" name="Line 13"/>
            <p:cNvSpPr>
              <a:spLocks noChangeShapeType="1"/>
            </p:cNvSpPr>
            <p:nvPr/>
          </p:nvSpPr>
          <p:spPr bwMode="auto">
            <a:xfrm flipH="1">
              <a:off x="4033" y="2556"/>
              <a:ext cx="850" cy="6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43" name="Line 14"/>
            <p:cNvSpPr>
              <a:spLocks noChangeShapeType="1"/>
            </p:cNvSpPr>
            <p:nvPr/>
          </p:nvSpPr>
          <p:spPr bwMode="auto">
            <a:xfrm>
              <a:off x="6678" y="2556"/>
              <a:ext cx="0" cy="6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44" name="Line 15"/>
            <p:cNvSpPr>
              <a:spLocks noChangeShapeType="1"/>
            </p:cNvSpPr>
            <p:nvPr/>
          </p:nvSpPr>
          <p:spPr bwMode="auto">
            <a:xfrm>
              <a:off x="9041" y="2556"/>
              <a:ext cx="661" cy="6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2533" name="Line 16"/>
          <p:cNvSpPr>
            <a:spLocks noChangeShapeType="1"/>
          </p:cNvSpPr>
          <p:nvPr/>
        </p:nvSpPr>
        <p:spPr bwMode="auto">
          <a:xfrm>
            <a:off x="7164288" y="5589588"/>
            <a:ext cx="0" cy="431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534" name="Text Box 17"/>
          <p:cNvSpPr txBox="1">
            <a:spLocks noChangeArrowheads="1"/>
          </p:cNvSpPr>
          <p:nvPr/>
        </p:nvSpPr>
        <p:spPr bwMode="auto">
          <a:xfrm>
            <a:off x="6516960" y="6093296"/>
            <a:ext cx="1439416" cy="40011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 err="1">
                <a:solidFill>
                  <a:schemeClr val="bg1"/>
                </a:solidFill>
              </a:rPr>
              <a:t>Idiopática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19" name="Título 1"/>
          <p:cNvSpPr>
            <a:spLocks noGrp="1"/>
          </p:cNvSpPr>
          <p:nvPr>
            <p:ph type="title"/>
          </p:nvPr>
        </p:nvSpPr>
        <p:spPr>
          <a:xfrm>
            <a:off x="1902580" y="413792"/>
            <a:ext cx="5117692" cy="114300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Hiperprolactinemia</a:t>
            </a: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0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11560" y="1628800"/>
            <a:ext cx="7920880" cy="1800200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algn="just">
              <a:buClrTx/>
              <a:buFont typeface="Wingdings" pitchFamily="2" charset="2"/>
              <a:buChar char="§"/>
            </a:pPr>
            <a:r>
              <a:rPr lang="pt-BR" sz="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Como são os níveis da PRL no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Pseudoprolactinoma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109728" indent="0" algn="just">
              <a:spcBef>
                <a:spcPts val="600"/>
              </a:spcBef>
              <a:buClrTx/>
              <a:buNone/>
            </a:pP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Os níveis de PRL, geralmente, </a:t>
            </a: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não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são tão</a:t>
            </a:r>
          </a:p>
          <a:p>
            <a:pPr marL="109728" indent="0" algn="just">
              <a:spcBef>
                <a:spcPts val="0"/>
              </a:spcBef>
              <a:buClrTx/>
              <a:buNone/>
            </a:pP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  elevados como ocorre no </a:t>
            </a:r>
            <a:r>
              <a:rPr lang="pt-B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Prolactinoma</a:t>
            </a:r>
            <a:endParaRPr lang="pt-BR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09728" indent="0" algn="just">
              <a:spcBef>
                <a:spcPts val="0"/>
              </a:spcBef>
              <a:buClrTx/>
              <a:buNone/>
            </a:pPr>
            <a:r>
              <a:rPr lang="pt-BR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pt-BR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  </a:t>
            </a:r>
            <a:r>
              <a:rPr lang="pt-BR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(por ex. 70 </a:t>
            </a:r>
            <a:r>
              <a:rPr lang="pt-BR" sz="2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ng</a:t>
            </a:r>
            <a:r>
              <a:rPr lang="pt-BR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pt-BR" sz="2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mL</a:t>
            </a:r>
            <a:r>
              <a:rPr lang="pt-BR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80 </a:t>
            </a:r>
            <a:r>
              <a:rPr lang="pt-BR" sz="2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</a:t>
            </a:r>
            <a:r>
              <a:rPr lang="pt-BR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pt-BR" sz="2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mL</a:t>
            </a:r>
            <a:r>
              <a:rPr lang="pt-BR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ou seja &lt; 100 </a:t>
            </a:r>
            <a:r>
              <a:rPr lang="pt-BR" sz="2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</a:t>
            </a:r>
            <a:r>
              <a:rPr lang="pt-BR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pt-BR" sz="2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mL</a:t>
            </a:r>
            <a:r>
              <a:rPr lang="pt-BR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2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09728" indent="0" algn="just">
              <a:spcBef>
                <a:spcPts val="0"/>
              </a:spcBef>
              <a:buClrTx/>
              <a:buNone/>
            </a:pPr>
            <a:endParaRPr lang="pt-BR" sz="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046596" y="413792"/>
            <a:ext cx="5117692" cy="114300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Hiperprolactinemia</a:t>
            </a: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87624" y="4075038"/>
            <a:ext cx="6696744" cy="1154162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pt-BR" sz="8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Por que no Hipotireoidismo primário pode ocorrer galactorréia?</a:t>
            </a:r>
          </a:p>
          <a:p>
            <a:pPr marL="285750" indent="-285750">
              <a:buFont typeface="Wingdings" pitchFamily="2" charset="2"/>
              <a:buChar char="§"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187624" y="2204864"/>
            <a:ext cx="7056784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88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ChangeArrowheads="1"/>
          </p:cNvSpPr>
          <p:nvPr/>
        </p:nvSpPr>
        <p:spPr bwMode="auto">
          <a:xfrm>
            <a:off x="3425825" y="3741738"/>
            <a:ext cx="1866900" cy="9144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32" name="Rectangle 4"/>
          <p:cNvSpPr>
            <a:spLocks noChangeArrowheads="1"/>
          </p:cNvSpPr>
          <p:nvPr/>
        </p:nvSpPr>
        <p:spPr bwMode="auto">
          <a:xfrm>
            <a:off x="1042988" y="1933575"/>
            <a:ext cx="1946046" cy="462307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sz="2400" dirty="0"/>
              <a:t> </a:t>
            </a:r>
            <a:r>
              <a:rPr lang="pt-BR" sz="2400" dirty="0" smtClean="0">
                <a:sym typeface="Symbol" pitchFamily="18" charset="2"/>
              </a:rPr>
              <a:t> </a:t>
            </a:r>
            <a:r>
              <a:rPr lang="pt-BR" sz="2400" dirty="0" smtClean="0">
                <a:solidFill>
                  <a:srgbClr val="000000"/>
                </a:solidFill>
              </a:rPr>
              <a:t>Dopamina</a:t>
            </a: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636933" name="Rectangle 5"/>
          <p:cNvSpPr>
            <a:spLocks noChangeArrowheads="1"/>
          </p:cNvSpPr>
          <p:nvPr/>
        </p:nvSpPr>
        <p:spPr bwMode="auto">
          <a:xfrm>
            <a:off x="3276600" y="3949700"/>
            <a:ext cx="2116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sym typeface="Symbol" pitchFamily="18" charset="2"/>
              </a:rPr>
              <a:t>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bg1"/>
                </a:solidFill>
              </a:rPr>
              <a:t>Prolactina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636934" name="Rectangle 6"/>
          <p:cNvSpPr>
            <a:spLocks noChangeArrowheads="1"/>
          </p:cNvSpPr>
          <p:nvPr/>
        </p:nvSpPr>
        <p:spPr bwMode="auto">
          <a:xfrm>
            <a:off x="3360738" y="1538288"/>
            <a:ext cx="1355725" cy="46672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Drogas</a:t>
            </a:r>
          </a:p>
        </p:txBody>
      </p:sp>
      <p:sp>
        <p:nvSpPr>
          <p:cNvPr id="636935" name="Rectangle 7"/>
          <p:cNvSpPr>
            <a:spLocks noChangeArrowheads="1"/>
          </p:cNvSpPr>
          <p:nvPr/>
        </p:nvSpPr>
        <p:spPr bwMode="auto">
          <a:xfrm>
            <a:off x="5695950" y="2474913"/>
            <a:ext cx="121920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pt-BR" sz="2400" b="1" dirty="0">
                <a:solidFill>
                  <a:schemeClr val="tx1"/>
                </a:solidFill>
                <a:sym typeface="Symbol" pitchFamily="18" charset="2"/>
              </a:rPr>
              <a:t> </a:t>
            </a:r>
            <a:r>
              <a:rPr lang="pt-BR" sz="2400" b="1" dirty="0">
                <a:solidFill>
                  <a:schemeClr val="tx1"/>
                </a:solidFill>
              </a:rPr>
              <a:t>TRH</a:t>
            </a:r>
          </a:p>
        </p:txBody>
      </p:sp>
      <p:sp>
        <p:nvSpPr>
          <p:cNvPr id="636936" name="Rectangle 8"/>
          <p:cNvSpPr>
            <a:spLocks noChangeArrowheads="1"/>
          </p:cNvSpPr>
          <p:nvPr/>
        </p:nvSpPr>
        <p:spPr bwMode="auto">
          <a:xfrm>
            <a:off x="2555776" y="3084513"/>
            <a:ext cx="79692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pt-BR" sz="2400" b="1" dirty="0"/>
              <a:t>(+)</a:t>
            </a:r>
          </a:p>
        </p:txBody>
      </p:sp>
      <p:sp>
        <p:nvSpPr>
          <p:cNvPr id="636938" name="Rectangle 10"/>
          <p:cNvSpPr>
            <a:spLocks noChangeArrowheads="1"/>
          </p:cNvSpPr>
          <p:nvPr/>
        </p:nvSpPr>
        <p:spPr bwMode="auto">
          <a:xfrm>
            <a:off x="1331640" y="2846388"/>
            <a:ext cx="57868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sz="2400" b="1" dirty="0"/>
              <a:t>(-)</a:t>
            </a:r>
          </a:p>
        </p:txBody>
      </p:sp>
      <p:sp>
        <p:nvSpPr>
          <p:cNvPr id="636939" name="Text Box 11"/>
          <p:cNvSpPr txBox="1">
            <a:spLocks noChangeArrowheads="1"/>
          </p:cNvSpPr>
          <p:nvPr/>
        </p:nvSpPr>
        <p:spPr bwMode="auto">
          <a:xfrm>
            <a:off x="5243513" y="2770188"/>
            <a:ext cx="6969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dirty="0">
                <a:latin typeface="Times New Roman" pitchFamily="18" charset="0"/>
              </a:rPr>
              <a:t>(+)</a:t>
            </a:r>
            <a:r>
              <a:rPr lang="pt-BR" sz="2400" dirty="0">
                <a:solidFill>
                  <a:schemeClr val="accent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36940" name="Text Box 12"/>
          <p:cNvSpPr txBox="1">
            <a:spLocks noChangeArrowheads="1"/>
          </p:cNvSpPr>
          <p:nvPr/>
        </p:nvSpPr>
        <p:spPr bwMode="auto">
          <a:xfrm>
            <a:off x="4883150" y="1484313"/>
            <a:ext cx="3289300" cy="533400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400" dirty="0" err="1">
                <a:solidFill>
                  <a:schemeClr val="bg1"/>
                </a:solidFill>
              </a:rPr>
              <a:t>Pseudoprolactinoma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36941" name="Text Box 13"/>
          <p:cNvSpPr txBox="1">
            <a:spLocks noChangeArrowheads="1"/>
          </p:cNvSpPr>
          <p:nvPr/>
        </p:nvSpPr>
        <p:spPr bwMode="auto">
          <a:xfrm>
            <a:off x="5695950" y="3617913"/>
            <a:ext cx="2547938" cy="842962"/>
          </a:xfrm>
          <a:prstGeom prst="rect">
            <a:avLst/>
          </a:prstGeom>
          <a:solidFill>
            <a:srgbClr val="3333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Hipotireoidismo</a:t>
            </a:r>
          </a:p>
          <a:p>
            <a:pPr algn="ctr"/>
            <a:r>
              <a:rPr lang="pt-BR" sz="2400" dirty="0">
                <a:solidFill>
                  <a:schemeClr val="bg1"/>
                </a:solidFill>
              </a:rPr>
              <a:t>primário</a:t>
            </a:r>
          </a:p>
        </p:txBody>
      </p:sp>
      <p:sp>
        <p:nvSpPr>
          <p:cNvPr id="636942" name="Oval 14"/>
          <p:cNvSpPr>
            <a:spLocks noChangeArrowheads="1"/>
          </p:cNvSpPr>
          <p:nvPr/>
        </p:nvSpPr>
        <p:spPr bwMode="auto">
          <a:xfrm>
            <a:off x="908050" y="3760788"/>
            <a:ext cx="2009775" cy="544512"/>
          </a:xfrm>
          <a:prstGeom prst="ellipse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 </a:t>
            </a:r>
            <a:r>
              <a:rPr lang="pt-BR" sz="2400" dirty="0" err="1" smtClean="0">
                <a:solidFill>
                  <a:srgbClr val="000000"/>
                </a:solidFill>
              </a:rPr>
              <a:t>GnRH</a:t>
            </a:r>
            <a:endParaRPr lang="pt-BR" sz="2400" dirty="0">
              <a:solidFill>
                <a:srgbClr val="000000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636943" name="Text Box 15"/>
          <p:cNvSpPr txBox="1">
            <a:spLocks noChangeArrowheads="1"/>
          </p:cNvSpPr>
          <p:nvPr/>
        </p:nvSpPr>
        <p:spPr bwMode="auto">
          <a:xfrm>
            <a:off x="3276600" y="5218113"/>
            <a:ext cx="2190750" cy="533400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400" dirty="0" err="1">
                <a:solidFill>
                  <a:schemeClr val="bg1"/>
                </a:solidFill>
              </a:rPr>
              <a:t>Prolactinoma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36944" name="Text Box 16"/>
          <p:cNvSpPr txBox="1">
            <a:spLocks noChangeArrowheads="1"/>
          </p:cNvSpPr>
          <p:nvPr/>
        </p:nvSpPr>
        <p:spPr bwMode="auto">
          <a:xfrm>
            <a:off x="3859213" y="1931988"/>
            <a:ext cx="64135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dirty="0">
                <a:latin typeface="Times New Roman" pitchFamily="18" charset="0"/>
              </a:rPr>
              <a:t>(-) </a:t>
            </a:r>
          </a:p>
        </p:txBody>
      </p:sp>
      <p:sp>
        <p:nvSpPr>
          <p:cNvPr id="636945" name="Text Box 17"/>
          <p:cNvSpPr txBox="1">
            <a:spLocks noChangeArrowheads="1"/>
          </p:cNvSpPr>
          <p:nvPr/>
        </p:nvSpPr>
        <p:spPr bwMode="auto">
          <a:xfrm>
            <a:off x="3599755" y="2570485"/>
            <a:ext cx="6842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dirty="0">
                <a:latin typeface="Times New Roman" pitchFamily="18" charset="0"/>
              </a:rPr>
              <a:t>(-)</a:t>
            </a:r>
            <a:r>
              <a:rPr lang="pt-BR" sz="2400" dirty="0">
                <a:solidFill>
                  <a:schemeClr val="accent1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636946" name="Line 18"/>
          <p:cNvSpPr>
            <a:spLocks noChangeShapeType="1"/>
          </p:cNvSpPr>
          <p:nvPr/>
        </p:nvSpPr>
        <p:spPr bwMode="auto">
          <a:xfrm flipH="1" flipV="1">
            <a:off x="6575425" y="3084513"/>
            <a:ext cx="212725" cy="3810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47" name="Line 19"/>
          <p:cNvSpPr>
            <a:spLocks noChangeShapeType="1"/>
          </p:cNvSpPr>
          <p:nvPr/>
        </p:nvSpPr>
        <p:spPr bwMode="auto">
          <a:xfrm flipH="1">
            <a:off x="5364163" y="3074988"/>
            <a:ext cx="482600" cy="3810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48" name="Line 20"/>
          <p:cNvSpPr>
            <a:spLocks noChangeShapeType="1"/>
          </p:cNvSpPr>
          <p:nvPr/>
        </p:nvSpPr>
        <p:spPr bwMode="auto">
          <a:xfrm flipV="1">
            <a:off x="4284663" y="4653136"/>
            <a:ext cx="0" cy="4572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49" name="Line 21"/>
          <p:cNvSpPr>
            <a:spLocks noChangeShapeType="1"/>
          </p:cNvSpPr>
          <p:nvPr/>
        </p:nvSpPr>
        <p:spPr bwMode="auto">
          <a:xfrm>
            <a:off x="1763713" y="4370388"/>
            <a:ext cx="0" cy="12192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50" name="Line 22"/>
          <p:cNvSpPr>
            <a:spLocks noChangeShapeType="1"/>
          </p:cNvSpPr>
          <p:nvPr/>
        </p:nvSpPr>
        <p:spPr bwMode="auto">
          <a:xfrm flipH="1" flipV="1">
            <a:off x="2917825" y="2703513"/>
            <a:ext cx="542925" cy="6858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51" name="Freeform 23"/>
          <p:cNvSpPr>
            <a:spLocks/>
          </p:cNvSpPr>
          <p:nvPr/>
        </p:nvSpPr>
        <p:spPr bwMode="auto">
          <a:xfrm>
            <a:off x="3189288" y="2246313"/>
            <a:ext cx="950912" cy="1343025"/>
          </a:xfrm>
          <a:custGeom>
            <a:avLst/>
            <a:gdLst>
              <a:gd name="T0" fmla="*/ 0 w 720"/>
              <a:gd name="T1" fmla="*/ 24 h 696"/>
              <a:gd name="T2" fmla="*/ 288 w 720"/>
              <a:gd name="T3" fmla="*/ 24 h 696"/>
              <a:gd name="T4" fmla="*/ 576 w 720"/>
              <a:gd name="T5" fmla="*/ 168 h 696"/>
              <a:gd name="T6" fmla="*/ 720 w 720"/>
              <a:gd name="T7" fmla="*/ 696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696">
                <a:moveTo>
                  <a:pt x="0" y="24"/>
                </a:moveTo>
                <a:cubicBezTo>
                  <a:pt x="96" y="12"/>
                  <a:pt x="192" y="0"/>
                  <a:pt x="288" y="24"/>
                </a:cubicBezTo>
                <a:cubicBezTo>
                  <a:pt x="384" y="48"/>
                  <a:pt x="504" y="56"/>
                  <a:pt x="576" y="168"/>
                </a:cubicBezTo>
                <a:cubicBezTo>
                  <a:pt x="648" y="280"/>
                  <a:pt x="696" y="608"/>
                  <a:pt x="720" y="696"/>
                </a:cubicBez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52" name="Freeform 24"/>
          <p:cNvSpPr>
            <a:spLocks/>
          </p:cNvSpPr>
          <p:nvPr/>
        </p:nvSpPr>
        <p:spPr bwMode="auto">
          <a:xfrm>
            <a:off x="1789113" y="2509838"/>
            <a:ext cx="406400" cy="1158875"/>
          </a:xfrm>
          <a:custGeom>
            <a:avLst/>
            <a:gdLst>
              <a:gd name="T0" fmla="*/ 336 w 336"/>
              <a:gd name="T1" fmla="*/ 32 h 800"/>
              <a:gd name="T2" fmla="*/ 240 w 336"/>
              <a:gd name="T3" fmla="*/ 32 h 800"/>
              <a:gd name="T4" fmla="*/ 96 w 336"/>
              <a:gd name="T5" fmla="*/ 128 h 800"/>
              <a:gd name="T6" fmla="*/ 0 w 336"/>
              <a:gd name="T7" fmla="*/ 8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800">
                <a:moveTo>
                  <a:pt x="336" y="32"/>
                </a:moveTo>
                <a:cubicBezTo>
                  <a:pt x="308" y="24"/>
                  <a:pt x="280" y="16"/>
                  <a:pt x="240" y="32"/>
                </a:cubicBezTo>
                <a:cubicBezTo>
                  <a:pt x="200" y="48"/>
                  <a:pt x="136" y="0"/>
                  <a:pt x="96" y="128"/>
                </a:cubicBezTo>
                <a:cubicBezTo>
                  <a:pt x="56" y="256"/>
                  <a:pt x="16" y="688"/>
                  <a:pt x="0" y="800"/>
                </a:cubicBez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53" name="Line 25"/>
          <p:cNvSpPr>
            <a:spLocks noChangeShapeType="1"/>
          </p:cNvSpPr>
          <p:nvPr/>
        </p:nvSpPr>
        <p:spPr bwMode="auto">
          <a:xfrm>
            <a:off x="3859213" y="2008188"/>
            <a:ext cx="0" cy="38100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54" name="Line 26"/>
          <p:cNvSpPr>
            <a:spLocks noChangeShapeType="1"/>
          </p:cNvSpPr>
          <p:nvPr/>
        </p:nvSpPr>
        <p:spPr bwMode="auto">
          <a:xfrm flipH="1">
            <a:off x="4279900" y="2084388"/>
            <a:ext cx="422275" cy="5334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6955" name="Text Box 27"/>
          <p:cNvSpPr txBox="1">
            <a:spLocks noChangeArrowheads="1"/>
          </p:cNvSpPr>
          <p:nvPr/>
        </p:nvSpPr>
        <p:spPr bwMode="auto">
          <a:xfrm>
            <a:off x="4530725" y="20843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pt-BR" sz="2400" dirty="0">
                <a:latin typeface="Times New Roman" pitchFamily="18" charset="0"/>
              </a:rPr>
              <a:t>(-)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827584" y="5661248"/>
            <a:ext cx="1848263" cy="462307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sz="2400" dirty="0"/>
              <a:t> </a:t>
            </a:r>
            <a:r>
              <a:rPr lang="pt-BR" sz="2400" dirty="0" err="1" smtClean="0">
                <a:sym typeface="Symbol" pitchFamily="18" charset="2"/>
              </a:rPr>
              <a:t>Anovulação</a:t>
            </a:r>
            <a:endParaRPr lang="pt-BR" sz="2400" dirty="0"/>
          </a:p>
        </p:txBody>
      </p:sp>
      <p:cxnSp>
        <p:nvCxnSpPr>
          <p:cNvPr id="3" name="Conector de seta reta 2"/>
          <p:cNvCxnSpPr/>
          <p:nvPr/>
        </p:nvCxnSpPr>
        <p:spPr>
          <a:xfrm>
            <a:off x="-1620688" y="338931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ítulo 1"/>
          <p:cNvSpPr txBox="1">
            <a:spLocks/>
          </p:cNvSpPr>
          <p:nvPr/>
        </p:nvSpPr>
        <p:spPr>
          <a:xfrm>
            <a:off x="1902580" y="557808"/>
            <a:ext cx="5117692" cy="78296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Hiperprolactinemia</a:t>
            </a: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35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902580" y="557808"/>
            <a:ext cx="5117692" cy="78296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Hiperprolactinemia</a:t>
            </a: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47564" y="1484784"/>
            <a:ext cx="7884876" cy="2304256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ClrTx/>
              <a:buFont typeface="Wingdings" pitchFamily="2" charset="2"/>
              <a:buChar char="§"/>
            </a:pPr>
            <a:r>
              <a:rPr lang="pt-BR" sz="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Como se diferencia o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Microprolactinoma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Macroprolactinoma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pela RNM ou TC?</a:t>
            </a:r>
          </a:p>
          <a:p>
            <a:pPr marL="109728" indent="0" algn="just">
              <a:lnSpc>
                <a:spcPct val="120000"/>
              </a:lnSpc>
              <a:spcBef>
                <a:spcPts val="600"/>
              </a:spcBef>
              <a:buClrTx/>
              <a:buNone/>
            </a:pP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 Pelo tamanho do tumor:</a:t>
            </a:r>
          </a:p>
          <a:p>
            <a:pPr marL="109728" indent="0" algn="just">
              <a:lnSpc>
                <a:spcPct val="120000"/>
              </a:lnSpc>
              <a:buClrTx/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    - </a:t>
            </a:r>
            <a:r>
              <a:rPr lang="pt-B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Microprolactinoma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mede &lt; 10 mm</a:t>
            </a:r>
          </a:p>
          <a:p>
            <a:pPr marL="109728" indent="0" algn="just">
              <a:lnSpc>
                <a:spcPct val="120000"/>
              </a:lnSpc>
              <a:buClrTx/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    - </a:t>
            </a:r>
            <a:r>
              <a:rPr lang="pt-B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Macroprolactinoma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mede </a:t>
            </a:r>
            <a:r>
              <a:rPr lang="pt-BR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&gt;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10 mm</a:t>
            </a:r>
          </a:p>
          <a:p>
            <a:pPr marL="109728" indent="0" algn="just">
              <a:spcBef>
                <a:spcPts val="0"/>
              </a:spcBef>
              <a:buClrTx/>
              <a:buNone/>
            </a:pPr>
            <a:endParaRPr lang="pt-BR" sz="2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09728" indent="0" algn="just">
              <a:spcBef>
                <a:spcPts val="0"/>
              </a:spcBef>
              <a:buClrTx/>
              <a:buNone/>
            </a:pPr>
            <a:endParaRPr lang="pt-BR" sz="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483768" y="4522992"/>
            <a:ext cx="51125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115616" y="4046582"/>
            <a:ext cx="7128792" cy="21236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8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Todo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Microprolactinoma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progride para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Macroprolactinoma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ts val="600"/>
              </a:spcBef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progressão do </a:t>
            </a:r>
            <a:r>
              <a:rPr lang="pt-B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Microprolactinoma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para</a:t>
            </a:r>
          </a:p>
          <a:p>
            <a:pPr>
              <a:spcBef>
                <a:spcPts val="600"/>
              </a:spcBef>
            </a:pP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Macroprolactinoma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é de apenas 10%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endParaRPr lang="pt-BR" sz="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87624" y="5085184"/>
            <a:ext cx="6696744" cy="815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115616" y="2348880"/>
            <a:ext cx="6192688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88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Caso Clínico 1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7544" y="1484784"/>
            <a:ext cx="799288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MAP,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32 anos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Exames: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FSH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: 4,2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mUI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/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mL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                     </a:t>
            </a:r>
            <a:endParaRPr lang="pt-BR" sz="2000" b="1" i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PRL: 110,0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ng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/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mL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                    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TSH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: 1,0 µIU/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mL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RNM: Tumor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hipofisário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medindo 7 mm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HD: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Microprolactinoma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Qual é a conduta preconizada nesse caso?</a:t>
            </a:r>
          </a:p>
        </p:txBody>
      </p:sp>
      <p:sp>
        <p:nvSpPr>
          <p:cNvPr id="4" name="Retângulo 3"/>
          <p:cNvSpPr/>
          <p:nvPr/>
        </p:nvSpPr>
        <p:spPr>
          <a:xfrm>
            <a:off x="755576" y="6093296"/>
            <a:ext cx="316835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39552" y="4790762"/>
            <a:ext cx="8208912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pt-BR" sz="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Tratamento com Agonista dopaminérgico</a:t>
            </a:r>
          </a:p>
          <a:p>
            <a:pPr marL="342900" indent="-342900" algn="just">
              <a:buClr>
                <a:srgbClr val="0070C0"/>
              </a:buClr>
              <a:buFont typeface="Arial" pitchFamily="34" charset="0"/>
              <a:buChar char="•"/>
            </a:pPr>
            <a:r>
              <a:rPr lang="pt-B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Cabergolina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Cp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0,5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mg  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 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Dose</a:t>
            </a: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0,5 a 3,0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mg/semana</a:t>
            </a:r>
            <a:endParaRPr lang="pt-BR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0070C0"/>
              </a:buClr>
              <a:buFont typeface="Arial" pitchFamily="34" charset="0"/>
              <a:buChar char="•"/>
            </a:pPr>
            <a:r>
              <a:rPr lang="pt-B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Bromocriptina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Cp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de 2,5 mg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   </a:t>
            </a: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Dose: 2,5 a 30,0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mg/dia</a:t>
            </a:r>
            <a:endParaRPr lang="pt-BR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70C0"/>
              </a:buClr>
            </a:pPr>
            <a:endParaRPr lang="pt-BR" sz="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6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Caso Clínico 1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412776"/>
            <a:ext cx="842493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Hipótese(s) diagnóstica(s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)?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Anovulação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Crônica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Hiperprolactinemia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Gravidez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67544" y="3284984"/>
            <a:ext cx="8352928" cy="2000548"/>
          </a:xfrm>
          <a:prstGeom prst="rect">
            <a:avLst/>
          </a:prstGeom>
          <a:noFill/>
          <a:ln>
            <a:solidFill>
              <a:srgbClr val="004F8A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8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Gravidez </a:t>
            </a:r>
          </a:p>
          <a:p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ATENÇÃO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Sempre pensar na HD de Gravidez em toda mulher no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Menacme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, com atraso menstrual (mesmo com história de irregularidade menstrual)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8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Caso Clínico 1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412776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MAP,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anos, foi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encaminhada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ao 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mbulatório de Endocrinologia Ginecológica com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queixa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galactorréia e irregularidade menstrual.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G1P1A0, parto vaginal há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 anos, sem intercorrências e RN sem alterações.</a:t>
            </a: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Menarca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: 12 anos,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DUM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: há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40 dias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 fluxo menstrual de Duração de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3 dias, Quantidade habitual e Intervalo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variável (37 dias, 40 dias ou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2 a 3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meses). 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365104"/>
            <a:ext cx="842493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Hipótese(s) diagnóstica(s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)?</a:t>
            </a:r>
          </a:p>
          <a:p>
            <a:pPr marL="457200" indent="-457200">
              <a:buFont typeface="+mj-lt"/>
              <a:buAutoNum type="arabicPeriod"/>
            </a:pPr>
            <a:endParaRPr lang="pt-BR" sz="1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Como você completaria essa anamnese com o objetivo de realizar o Diagnóstico Diferencial e investigar a causa dessa alteração hormonal?</a:t>
            </a:r>
          </a:p>
        </p:txBody>
      </p:sp>
    </p:spTree>
    <p:extLst>
      <p:ext uri="{BB962C8B-B14F-4D97-AF65-F5344CB8AC3E}">
        <p14:creationId xmlns:p14="http://schemas.microsoft.com/office/powerpoint/2010/main" val="62313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Caso Clínico 1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412776"/>
            <a:ext cx="84249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Anamnese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Perguntas sobre sinais e sintomas de gravidez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Uso de algum método anticoncepcional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708920"/>
            <a:ext cx="8352928" cy="2123658"/>
          </a:xfrm>
          <a:prstGeom prst="rect">
            <a:avLst/>
          </a:prstGeom>
          <a:noFill/>
          <a:ln>
            <a:solidFill>
              <a:srgbClr val="004F8A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Respostas da paciente </a:t>
            </a:r>
          </a:p>
          <a:p>
            <a:pPr marL="8001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Não apresenta sinais e sintomas de gravidez</a:t>
            </a:r>
          </a:p>
          <a:p>
            <a:pPr marL="8001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Em uso de DIU de cobre (inserido 3 meses após o parto)</a:t>
            </a:r>
          </a:p>
          <a:p>
            <a:pPr marL="8001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Conclusão? </a:t>
            </a:r>
          </a:p>
          <a:p>
            <a:pPr lvl="1" algn="just">
              <a:spcBef>
                <a:spcPts val="600"/>
              </a:spcBef>
            </a:pP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 Afastada a HD de Gravidez</a:t>
            </a:r>
            <a:endParaRPr lang="pt-BR" sz="2000" b="1" dirty="0">
              <a:solidFill>
                <a:srgbClr val="0070C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pt-BR" sz="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7544" y="5013176"/>
            <a:ext cx="8352928" cy="15388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  se fosse outra resposta? 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Não uso método anticoncepcional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Conduta?</a:t>
            </a:r>
          </a:p>
          <a:p>
            <a:pPr lvl="1"/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Solicitar (ou realizar) Teste de gravidez</a:t>
            </a:r>
            <a:endParaRPr lang="pt-BR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15616" y="4421436"/>
            <a:ext cx="4032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187624" y="6165304"/>
            <a:ext cx="54006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35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Caso Clínico 1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646510"/>
            <a:ext cx="842493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Como você completaria a Anamnese?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Perguntas relacionadas às causas de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Hiperprolactinemia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87624" y="6165304"/>
            <a:ext cx="54006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91680" y="2856189"/>
            <a:ext cx="6048672" cy="230100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109728" indent="0" algn="just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None/>
            </a:pPr>
            <a:endParaRPr lang="pt-BR" sz="9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Causas de </a:t>
            </a:r>
            <a:r>
              <a:rPr lang="pt-BR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Hiperprolactinemia</a:t>
            </a:r>
            <a:endParaRPr lang="pt-B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10000"/>
              </a:lnSpc>
              <a:spcBef>
                <a:spcPts val="600"/>
              </a:spcBef>
              <a:buClrTx/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Causas Fisiológicas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buClrTx/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Causas Farmacológicas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buClrTx/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Causas Patológicas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buClrTx/>
              <a:buFont typeface="Arial" pitchFamily="34" charset="0"/>
              <a:buChar char="•"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827584" y="2069703"/>
            <a:ext cx="7560840" cy="423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16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67428" y="1772816"/>
            <a:ext cx="7865012" cy="4824536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Causas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isiológicas</a:t>
            </a:r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Gravidez</a:t>
            </a: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Lactação</a:t>
            </a:r>
          </a:p>
          <a:p>
            <a:pPr lvl="1" algn="just">
              <a:buClrTx/>
              <a:buFont typeface="Arial" pitchFamily="34" charset="0"/>
              <a:buChar char="•"/>
            </a:pPr>
            <a:endParaRPr lang="pt-BR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Manipulação do mamilo</a:t>
            </a: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Coito</a:t>
            </a:r>
          </a:p>
          <a:p>
            <a:pPr lvl="1" algn="just">
              <a:buClrTx/>
              <a:buFont typeface="Arial" pitchFamily="34" charset="0"/>
              <a:buChar char="•"/>
            </a:pPr>
            <a:endParaRPr lang="pt-BR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Alimentação</a:t>
            </a: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Sono</a:t>
            </a: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Exercício físico</a:t>
            </a: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Estresse </a:t>
            </a:r>
            <a:r>
              <a:rPr lang="pt-BR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(Hipoglicemia, Cirurgia, IAM)</a:t>
            </a:r>
          </a:p>
          <a:p>
            <a:pPr marL="0" indent="0" algn="just">
              <a:buNone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902039" y="1015744"/>
            <a:ext cx="5339923" cy="5295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Causas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Hiperprolactinemia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5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395536" y="1700808"/>
            <a:ext cx="8640960" cy="4824536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Causas Farmacológicas</a:t>
            </a:r>
          </a:p>
          <a:p>
            <a:pPr algn="just">
              <a:buClr>
                <a:srgbClr val="FF0000"/>
              </a:buClr>
              <a:buFont typeface="Arial" pitchFamily="34" charset="0"/>
              <a:buChar char="•"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Antipsicóticos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Neurolépticos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- Fenotiazinas,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Butirofenomas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Haloperidol</a:t>
            </a:r>
            <a:r>
              <a:rPr lang="pt-BR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Risperidona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4058" lvl="1" indent="-171450" algn="just">
              <a:spcBef>
                <a:spcPts val="600"/>
              </a:spcBef>
              <a:buClrTx/>
              <a:buFont typeface="Arial" pitchFamily="34" charset="0"/>
              <a:buChar char="•"/>
            </a:pPr>
            <a:endParaRPr lang="pt-BR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Antidepressivos </a:t>
            </a: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- Tricíclicos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Inibidores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eletivos da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Recaptação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Serotonina </a:t>
            </a:r>
          </a:p>
          <a:p>
            <a:pPr lvl="1" algn="just">
              <a:buClrTx/>
              <a:buFont typeface="Arial" pitchFamily="34" charset="0"/>
              <a:buChar char="•"/>
            </a:pPr>
            <a:endParaRPr lang="pt-BR" sz="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Antihistamínicos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Cimetidina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4058" lvl="1" indent="-171450" algn="just">
              <a:buClrTx/>
              <a:buFont typeface="Arial" pitchFamily="34" charset="0"/>
              <a:buChar char="•"/>
            </a:pPr>
            <a:endParaRPr lang="pt-BR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Anticonvulsivantes</a:t>
            </a:r>
          </a:p>
          <a:p>
            <a:pPr lvl="1" algn="just">
              <a:buClrTx/>
              <a:buFont typeface="Arial" pitchFamily="34" charset="0"/>
              <a:buChar char="•"/>
            </a:pPr>
            <a:endParaRPr lang="pt-BR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Anestésicos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pt-BR" sz="1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902039" y="1015744"/>
            <a:ext cx="5339923" cy="5295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Causas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Hiperprolactinemia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95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80256" y="1772816"/>
            <a:ext cx="8096200" cy="4824536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Causas Farmacológicas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Antieméticos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Metoclopramida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Domperidona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35508" lvl="1" indent="-342900" algn="just">
              <a:buClrTx/>
              <a:buFont typeface="Arial" pitchFamily="34" charset="0"/>
              <a:buChar char="•"/>
            </a:pPr>
            <a:endParaRPr lang="pt-BR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Antihipertensivos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Metildopa,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Reserpina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Verapamil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4058" lvl="1" indent="-171450" algn="just">
              <a:buClrTx/>
              <a:buFont typeface="Arial" pitchFamily="34" charset="0"/>
              <a:buChar char="•"/>
            </a:pPr>
            <a:endParaRPr lang="pt-BR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Opiáceos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Morfina</a:t>
            </a:r>
          </a:p>
          <a:p>
            <a:pPr lvl="1" algn="just">
              <a:buClrTx/>
              <a:buFont typeface="Arial" pitchFamily="34" charset="0"/>
              <a:buChar char="•"/>
            </a:pPr>
            <a:endParaRPr lang="pt-BR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10000"/>
              </a:lnSpc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Estrógenos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Contraceptivos orais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0"/>
              </a:spcBef>
              <a:buClrTx/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                       P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odem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 pequeno aumento da PRL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4058" lvl="1" indent="-171450" algn="just">
              <a:buClrTx/>
              <a:buFont typeface="Arial" pitchFamily="34" charset="0"/>
              <a:buChar char="•"/>
            </a:pPr>
            <a:endParaRPr lang="pt-BR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Outros: Cocaína</a:t>
            </a:r>
          </a:p>
          <a:p>
            <a:pPr marL="411480" lvl="1" indent="0" algn="just">
              <a:buClr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Pode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determinar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HiperPRL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moderada</a:t>
            </a:r>
          </a:p>
          <a:p>
            <a:pPr lvl="1" algn="just">
              <a:buClrTx/>
              <a:buFont typeface="Arial" pitchFamily="34" charset="0"/>
              <a:buChar char="•"/>
            </a:pP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               </a:t>
            </a:r>
          </a:p>
          <a:p>
            <a:pPr marL="0" indent="0" algn="just">
              <a:buClrTx/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         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902039" y="1015744"/>
            <a:ext cx="5339923" cy="5295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Causas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Hiperprolactinemia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5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251520" y="1700808"/>
            <a:ext cx="8641132" cy="4824536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Causas Patológicas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endParaRPr lang="pt-BR" sz="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Dano na Haste Hipotalâmica-</a:t>
            </a:r>
            <a:r>
              <a:rPr lang="pt-B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Hipofisária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1" indent="0" algn="just">
              <a:lnSpc>
                <a:spcPct val="150000"/>
              </a:lnSpc>
              <a:buClrTx/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- Granulomas, Infiltrações, Irradiação</a:t>
            </a:r>
          </a:p>
          <a:p>
            <a:pPr marL="292608" lvl="1" indent="0" algn="just">
              <a:lnSpc>
                <a:spcPct val="150000"/>
              </a:lnSpc>
              <a:buClrTx/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- Trauma: Secção na Haste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ipofisária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- Tumores: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Craniofaringioma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Glioma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Hamartoma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Germinoma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Meningioma</a:t>
            </a: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608" lvl="1" indent="0" algn="just">
              <a:spcBef>
                <a:spcPts val="600"/>
              </a:spcBef>
              <a:buClrTx/>
              <a:buNone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Metástase hipotalâmica </a:t>
            </a:r>
          </a:p>
          <a:p>
            <a:pPr marL="0" indent="0" algn="just">
              <a:buClr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1902039" y="1015744"/>
            <a:ext cx="5339923" cy="5295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Causas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Hiperprolactinemia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6260709" y="2865437"/>
            <a:ext cx="2847736" cy="3714206"/>
            <a:chOff x="2817" y="168"/>
            <a:chExt cx="3293" cy="4042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31"/>
            <a:stretch>
              <a:fillRect/>
            </a:stretch>
          </p:blipFill>
          <p:spPr bwMode="auto">
            <a:xfrm>
              <a:off x="2817" y="168"/>
              <a:ext cx="2814" cy="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121" y="432"/>
              <a:ext cx="122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pt-BR" sz="2400" b="1">
                  <a:solidFill>
                    <a:srgbClr val="000000"/>
                  </a:solidFill>
                  <a:latin typeface="Arial Narrow" pitchFamily="34" charset="0"/>
                  <a:cs typeface="Arial" charset="0"/>
                </a:rPr>
                <a:t>Hipotálamo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931" y="2897"/>
              <a:ext cx="1179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pt-BR" b="1" dirty="0">
                  <a:solidFill>
                    <a:srgbClr val="000000"/>
                  </a:solidFill>
                  <a:latin typeface="Arial Narrow" pitchFamily="34" charset="0"/>
                  <a:cs typeface="Arial" charset="0"/>
                </a:rPr>
                <a:t>Hipófise</a:t>
              </a:r>
            </a:p>
            <a:p>
              <a:pPr>
                <a:lnSpc>
                  <a:spcPct val="80000"/>
                </a:lnSpc>
              </a:pPr>
              <a:r>
                <a:rPr lang="pt-BR" b="1" dirty="0">
                  <a:solidFill>
                    <a:srgbClr val="000000"/>
                  </a:solidFill>
                  <a:latin typeface="Arial Narrow" pitchFamily="34" charset="0"/>
                  <a:cs typeface="Arial" charset="0"/>
                </a:rPr>
                <a:t>anterior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264" y="758"/>
              <a:ext cx="71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pt-BR" sz="2000" b="1">
                  <a:solidFill>
                    <a:srgbClr val="FF0000"/>
                  </a:solidFill>
                  <a:cs typeface="Arial" charset="0"/>
                </a:rPr>
                <a:t>GnRH</a:t>
              </a: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3024" y="960"/>
              <a:ext cx="240" cy="384"/>
            </a:xfrm>
            <a:prstGeom prst="curvedRightArrow">
              <a:avLst>
                <a:gd name="adj1" fmla="val 32000"/>
                <a:gd name="adj2" fmla="val 64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846" y="3877"/>
              <a:ext cx="931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pt-BR" sz="2000" b="1">
                  <a:solidFill>
                    <a:srgbClr val="FF0000"/>
                  </a:solidFill>
                  <a:cs typeface="Arial" charset="0"/>
                </a:rPr>
                <a:t>FSH, LH</a:t>
              </a:r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4080" y="3542"/>
              <a:ext cx="240" cy="384"/>
            </a:xfrm>
            <a:prstGeom prst="curvedRightArrow">
              <a:avLst>
                <a:gd name="adj1" fmla="val 32000"/>
                <a:gd name="adj2" fmla="val 64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7524670" y="4405498"/>
            <a:ext cx="791746" cy="728576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7247355" y="4478377"/>
            <a:ext cx="244459" cy="6044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7992555" y="5210194"/>
            <a:ext cx="1" cy="2218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7597694" y="5140323"/>
            <a:ext cx="182672" cy="30490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>
            <a:off x="7308769" y="4879955"/>
            <a:ext cx="182672" cy="6044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7453232" y="5045062"/>
            <a:ext cx="122229" cy="18267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237332" y="4664055"/>
            <a:ext cx="182672" cy="6044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5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288</TotalTime>
  <Words>1035</Words>
  <Application>Microsoft Macintosh PowerPoint</Application>
  <PresentationFormat>On-screen Show (4:3)</PresentationFormat>
  <Paragraphs>203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Urbano</vt:lpstr>
      <vt:lpstr>Caso Clínico 1 </vt:lpstr>
      <vt:lpstr>Caso Clínico 1 </vt:lpstr>
      <vt:lpstr>Caso Clínico 1 </vt:lpstr>
      <vt:lpstr>Caso Clínico 1 </vt:lpstr>
      <vt:lpstr>Caso Clínico 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Caso Clínico 1 </vt:lpstr>
      <vt:lpstr>Caso Clínico 1 </vt:lpstr>
      <vt:lpstr>Hiperprolactinemia </vt:lpstr>
      <vt:lpstr>Hiperprolactinemia </vt:lpstr>
      <vt:lpstr>PowerPoint Presentation</vt:lpstr>
      <vt:lpstr>PowerPoint Presentation</vt:lpstr>
      <vt:lpstr>Caso Clínico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1</dc:title>
  <dc:creator>Maria Célia</dc:creator>
  <cp:lastModifiedBy>Paula Navarro</cp:lastModifiedBy>
  <cp:revision>29</cp:revision>
  <dcterms:created xsi:type="dcterms:W3CDTF">2020-03-22T21:31:49Z</dcterms:created>
  <dcterms:modified xsi:type="dcterms:W3CDTF">2020-03-23T02:40:15Z</dcterms:modified>
</cp:coreProperties>
</file>