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2" r:id="rId3"/>
    <p:sldId id="314" r:id="rId4"/>
    <p:sldId id="259" r:id="rId5"/>
    <p:sldId id="333" r:id="rId6"/>
    <p:sldId id="267" r:id="rId7"/>
    <p:sldId id="301" r:id="rId8"/>
    <p:sldId id="302" r:id="rId9"/>
    <p:sldId id="303" r:id="rId10"/>
    <p:sldId id="304" r:id="rId11"/>
    <p:sldId id="305" r:id="rId12"/>
    <p:sldId id="310" r:id="rId13"/>
    <p:sldId id="311" r:id="rId14"/>
    <p:sldId id="312" r:id="rId15"/>
    <p:sldId id="313" r:id="rId16"/>
    <p:sldId id="292" r:id="rId17"/>
    <p:sldId id="293" r:id="rId18"/>
    <p:sldId id="294" r:id="rId19"/>
    <p:sldId id="319" r:id="rId20"/>
    <p:sldId id="295" r:id="rId21"/>
    <p:sldId id="296" r:id="rId22"/>
    <p:sldId id="297" r:id="rId23"/>
    <p:sldId id="289" r:id="rId24"/>
    <p:sldId id="298" r:id="rId25"/>
    <p:sldId id="299" r:id="rId26"/>
    <p:sldId id="300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4.png"/><Relationship Id="rId5" Type="http://schemas.openxmlformats.org/officeDocument/2006/relationships/image" Target="../media/image580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image" Target="../media/image6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6.png"/><Relationship Id="rId7" Type="http://schemas.openxmlformats.org/officeDocument/2006/relationships/image" Target="../media/image190.png"/><Relationship Id="rId12" Type="http://schemas.openxmlformats.org/officeDocument/2006/relationships/image" Target="../media/image4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230.png"/><Relationship Id="rId5" Type="http://schemas.openxmlformats.org/officeDocument/2006/relationships/image" Target="../media/image38.png"/><Relationship Id="rId10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9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3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330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37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7.png"/><Relationship Id="rId4" Type="http://schemas.openxmlformats.org/officeDocument/2006/relationships/image" Target="../media/image6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7.png"/><Relationship Id="rId4" Type="http://schemas.openxmlformats.org/officeDocument/2006/relationships/image" Target="../media/image7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Cinemática exata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30471"/>
            <a:ext cx="2740157" cy="212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/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=1,00099999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A538295-7CBA-47A1-90D1-1CE659CF2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842" y="2130471"/>
            <a:ext cx="70008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sob cisalhamento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C397772-4B9A-46BE-AF70-8AF36D41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39" y="2439977"/>
            <a:ext cx="5402134" cy="1891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99CF694B-7DD9-464A-AACC-82B5BAFC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13" y="2439977"/>
            <a:ext cx="5766743" cy="1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564640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Conector sob corte simples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2E865AE-1A61-4549-8E2E-11274305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881" y="2852448"/>
            <a:ext cx="3998692" cy="2268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C88890-5DC7-43DB-9468-D826F7A9C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960" y="2848266"/>
            <a:ext cx="4338168" cy="22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 figura ilustra as posições indeformada (cheia) e deformada (linha tracejada) de uma chapa inicialmente retangular sob carregamento plano. Neste caso, determinar a distorção nos cantos da chapa.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79" y="1535720"/>
            <a:ext cx="4273413" cy="3797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 canto </a:t>
            </a:r>
            <a:r>
              <a:rPr lang="pt-BR" sz="2200" i="1" dirty="0"/>
              <a:t>A</a:t>
            </a:r>
            <a:r>
              <a:rPr lang="pt-BR" sz="22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662" y="2277332"/>
            <a:ext cx="3683239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76FD4EB-2400-4AA0-A86D-771F3A7E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423" y="2282349"/>
            <a:ext cx="2590694" cy="3273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E71C78-2C1C-46DC-811C-1DDE645D3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23" y="2282348"/>
            <a:ext cx="2650385" cy="32733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28178AB-2E2D-4B7B-BD84-DBA6E8366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423" y="2277332"/>
            <a:ext cx="2726873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/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/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=0,012096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/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/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blipFill>
                <a:blip r:embed="rId1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nos cantos (valores e sinais)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/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AF31F97-BD6E-482B-9869-DDC7B15B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62" y="1958790"/>
            <a:ext cx="4042634" cy="3644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/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/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/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blipFill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/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C2338F3-A62B-4312-BBC6-1643FD934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260" y="1497330"/>
            <a:ext cx="4042633" cy="4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Lei constitutiva (tensão x deformação)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Universal Testing Machine - Tensile Tester | Qualitest">
            <a:extLst>
              <a:ext uri="{FF2B5EF4-FFF2-40B4-BE49-F238E27FC236}">
                <a16:creationId xmlns:a16="http://schemas.microsoft.com/office/drawing/2014/main" id="{E6297084-C1C1-4B2F-9CD9-E51D18D1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4DB06EF-A712-497E-94A0-52803284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5" y="2720161"/>
            <a:ext cx="3497044" cy="30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dúctil (aço, alumínio)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A8A8CF-5CF7-408C-AF8D-3BF169B7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69" y="2130538"/>
            <a:ext cx="8159115" cy="3489211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5DD4362-E4CF-4E33-8D97-9F728AF3AD37}"/>
              </a:ext>
            </a:extLst>
          </p:cNvPr>
          <p:cNvCxnSpPr/>
          <p:nvPr/>
        </p:nvCxnSpPr>
        <p:spPr>
          <a:xfrm flipH="1">
            <a:off x="4155440" y="2702560"/>
            <a:ext cx="132080" cy="200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frágil (concreto)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98A19C4-F942-4769-87D6-6ADD34C2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82031"/>
            <a:ext cx="3101967" cy="22939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66D280-57FB-437E-B7D6-233D9AC1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2282031"/>
            <a:ext cx="5015093" cy="32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Fatores de influência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Composição do material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Taxa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chanics (Chapter 26) - Postgraduate Orthopaedics">
            <a:extLst>
              <a:ext uri="{FF2B5EF4-FFF2-40B4-BE49-F238E27FC236}">
                <a16:creationId xmlns:a16="http://schemas.microsoft.com/office/drawing/2014/main" id="{CC283B67-B84C-4F85-AE21-F03B8271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72" y="1500368"/>
            <a:ext cx="4704081" cy="4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ss-strain curves at different temperatures for steel 4509-2. | Download  Scientific Diagram">
            <a:extLst>
              <a:ext uri="{FF2B5EF4-FFF2-40B4-BE49-F238E27FC236}">
                <a16:creationId xmlns:a16="http://schemas.microsoft.com/office/drawing/2014/main" id="{CDF3F358-120D-4901-8502-AD128BDC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52" y="1971040"/>
            <a:ext cx="6516396" cy="34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51D7A9-B524-44B7-B806-252CF5F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12" y="2182137"/>
            <a:ext cx="4974928" cy="35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/>
              <a:t>Cap. 1 – Conceito de Tensão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1.1. Tensão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1.2. Tensão cisalhante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b="1" dirty="0"/>
              <a:t>Corte duplo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1.3. Tensão de esmagamento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1.4. Tensões admissíveis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2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elástico-linear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Deformações reversíveis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Tensão proporcional à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4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 (uniaxial)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/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06816E-ECB3-4BEF-A170-CA3CBD55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94" y="1746998"/>
            <a:ext cx="5100959" cy="38317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FB2B51-2E8C-428E-8A29-7AD83993A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094" y="1584438"/>
            <a:ext cx="5100959" cy="41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3.3. Variação de comprimento em barras sob carga 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400" dirty="0"/>
              <a:t>Tensão normal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/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/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/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Para a barra do Exemplo 0.1, determinar a variação total de comprimento, considerando que ela é feita de aço com módulo de Young de 205 GPa e possui diâmetro uniforme de 25,4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0215990-CD52-4F35-B90B-E9EDC86D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52" y="2599070"/>
            <a:ext cx="3888420" cy="8843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E6FE9D-6982-419F-B7FC-4D9247C7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52" y="3948505"/>
            <a:ext cx="3888420" cy="1337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7FC95A-7CCB-4477-8D74-A1E09963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924" y="2599070"/>
            <a:ext cx="5517062" cy="1484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/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25,4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/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/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blipFill>
                <a:blip r:embed="rId9"/>
                <a:stretch>
                  <a:fillRect r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/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/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1AAB5AEF-A240-4798-AA27-F6B1AE82C4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3924" y="2599070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0" grpId="1"/>
      <p:bldP spid="22" grpId="0"/>
      <p:bldP spid="22" grpId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Variação total de comprimento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/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=0,001661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1,661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F1696B17-C272-44B9-B3BD-2E2171C7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09" y="2258499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Considerando uma carga P = 500 N, determinar a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(diâmetro 4 mm), feito de aço-liga cujo gráfico tensão-deformação foi obtido com um corpo de prova com 12 mm de diâmetro e 50 mm de comprimento inicial.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132736"/>
            <a:ext cx="2686050" cy="2524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D3328-985A-4BBB-94BD-CAB3450FC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18" y="2506569"/>
            <a:ext cx="3986654" cy="31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500 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6937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/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=7,211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73142324-75AC-4AB7-82BD-D87856DA5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142" y="2166937"/>
            <a:ext cx="2230764" cy="2524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7059BF-BB8B-4C1F-9628-440D4D26C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143" y="2166938"/>
            <a:ext cx="4447978" cy="25194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8E9E096-6845-45DC-A897-29E54A22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107" y="2166937"/>
            <a:ext cx="2686050" cy="2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 kN)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/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=7,211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D7051ACC-FCFA-4A20-929B-0014ADD9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9243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/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=0⇒50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.3,5−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𝐵𝐶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7,211</m:t>
                              </m:r>
                            </m:den>
                          </m:f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.6=0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/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𝑩𝑪</m:t>
                          </m:r>
                        </m:sub>
                      </m:sSub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𝟓𝟐𝟓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𝑵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A6A51A5D-90DC-47EC-BE37-1C8E1E1E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867" y="2069241"/>
            <a:ext cx="2421768" cy="27402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D193773-43B5-4D51-AAC5-D63973316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558" y="2069242"/>
            <a:ext cx="2929439" cy="274024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57E9213-21E6-43A4-A55D-8F2D8E160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02" y="2069241"/>
            <a:ext cx="2929439" cy="34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Módulo de Young do aço-liga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980849ED-A2A2-4C5B-A78F-94E2FC725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65" y="2049369"/>
            <a:ext cx="4549562" cy="35951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610497-C921-4C74-9B4C-81F70530E362}"/>
              </a:ext>
            </a:extLst>
          </p:cNvPr>
          <p:cNvSpPr/>
          <p:nvPr/>
        </p:nvSpPr>
        <p:spPr>
          <a:xfrm>
            <a:off x="2509520" y="3698240"/>
            <a:ext cx="213360" cy="213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71583B-39E6-4591-895C-165D77F8316B}"/>
              </a:ext>
            </a:extLst>
          </p:cNvPr>
          <p:cNvSpPr txBox="1"/>
          <p:nvPr/>
        </p:nvSpPr>
        <p:spPr>
          <a:xfrm>
            <a:off x="2255520" y="326136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/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0,0010 ; 290 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𝑀𝑃𝑎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blipFill>
                <a:blip r:embed="rId5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/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/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290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𝑀𝑃𝑎</m:t>
                          </m:r>
                        </m:num>
                        <m:den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0,0010</m:t>
                          </m:r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=290000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/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𝟐𝟗𝟎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𝑮𝑷𝒂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(Ø4mm, </a:t>
            </a:r>
            <a:r>
              <a:rPr lang="pt-BR" sz="2000" i="1" dirty="0"/>
              <a:t>L</a:t>
            </a:r>
            <a:r>
              <a:rPr lang="pt-BR" sz="2000" dirty="0"/>
              <a:t> = 7,211 m, E = 290 GPa, N = 525,8 N)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95965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/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0,5258</m:t>
                              </m:r>
                              <m:r>
                                <a:rPr kumimoji="0" lang="en-US" sz="2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7211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290 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=1,040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BB29FD32-014A-4407-9E43-149DECD4EC7D}"/>
              </a:ext>
            </a:extLst>
          </p:cNvPr>
          <p:cNvSpPr/>
          <p:nvPr/>
        </p:nvSpPr>
        <p:spPr>
          <a:xfrm>
            <a:off x="6695440" y="3520110"/>
            <a:ext cx="386080" cy="6048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7FF9DB-582C-44D2-B529-75E42FB10DDC}"/>
              </a:ext>
            </a:extLst>
          </p:cNvPr>
          <p:cNvSpPr/>
          <p:nvPr/>
        </p:nvSpPr>
        <p:spPr>
          <a:xfrm>
            <a:off x="6329680" y="4114799"/>
            <a:ext cx="751840" cy="4775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6383DE1-DBAB-46BB-A115-372FB0FC63C4}"/>
              </a:ext>
            </a:extLst>
          </p:cNvPr>
          <p:cNvSpPr/>
          <p:nvPr/>
        </p:nvSpPr>
        <p:spPr>
          <a:xfrm>
            <a:off x="7691120" y="4135120"/>
            <a:ext cx="751840" cy="36575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/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𝑂𝑏𝑠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.: 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𝐵𝐶</m:t>
                              </m:r>
                            </m:sub>
                          </m:sSub>
                        </m:e>
                        <m:sup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</m:sSup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=41,84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/>
              <a:t>Cap. 2 – Conceito de Deformação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2.1. Deformação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2.2. Deformação por cisalhamento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FD7E71F-D4B8-9DF8-9528-4FD028250830}"/>
                  </a:ext>
                </a:extLst>
              </p:cNvPr>
              <p:cNvSpPr txBox="1"/>
              <p:nvPr/>
            </p:nvSpPr>
            <p:spPr>
              <a:xfrm>
                <a:off x="6096000" y="2333018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FD7E71F-D4B8-9DF8-9528-4FD02825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33018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1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AEEC75F-21C3-4AC1-8FE0-4D435EC1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7419"/>
            <a:ext cx="5250602" cy="3311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F5598A-9179-4FB6-971E-8D97C60C8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53" y="2207419"/>
            <a:ext cx="3429000" cy="1590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F93374-133D-49C5-A8E0-177B00AD4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092" y="4041709"/>
            <a:ext cx="2538867" cy="14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Curva tensão-deformação (cisalhamento)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crosoft PowerPoint - 10. Propriedades mec\342nicas)">
            <a:extLst>
              <a:ext uri="{FF2B5EF4-FFF2-40B4-BE49-F238E27FC236}">
                <a16:creationId xmlns:a16="http://schemas.microsoft.com/office/drawing/2014/main" id="{C6EAC79C-D5D2-4D51-9ECC-E263A09B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87338"/>
            <a:ext cx="4292282" cy="32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/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𝝉</m:t>
                      </m:r>
                      <m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</m:t>
                      </m:r>
                      <m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𝜸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blipFill>
                <a:blip r:embed="rId5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/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/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 (</a:t>
            </a:r>
            <a:r>
              <a:rPr lang="pt-BR" sz="2400" i="1" dirty="0"/>
              <a:t>N</a:t>
            </a:r>
            <a:r>
              <a:rPr lang="pt-BR" sz="2400" dirty="0"/>
              <a:t>): variação de comprimento (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Carga cortante (</a:t>
            </a:r>
            <a:r>
              <a:rPr lang="pt-BR" sz="2400" i="1" dirty="0"/>
              <a:t>V</a:t>
            </a:r>
            <a:r>
              <a:rPr lang="pt-BR" sz="2400" dirty="0"/>
              <a:t>):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83" y="2964946"/>
            <a:ext cx="4969817" cy="2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Obtenção do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89201"/>
            <a:ext cx="3405177" cy="17882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F00B6-4AC1-49D9-A27C-D1EEA67A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4211496"/>
            <a:ext cx="3405177" cy="139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/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/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/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/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𝒕𝒓</m:t>
                          </m:r>
                        </m:sub>
                      </m:sSub>
                      <m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𝑮</m:t>
                          </m:r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4276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bloco da figura é feito de uma borracha com módulo elástico transversal de 90000 </a:t>
            </a:r>
            <a:r>
              <a:rPr lang="pt-BR" sz="2200" dirty="0" err="1"/>
              <a:t>psi</a:t>
            </a:r>
            <a:r>
              <a:rPr lang="pt-BR" sz="2200" dirty="0"/>
              <a:t> (</a:t>
            </a:r>
            <a:r>
              <a:rPr lang="pt-BR" sz="2200" dirty="0" err="1"/>
              <a:t>lb</a:t>
            </a:r>
            <a:r>
              <a:rPr lang="pt-BR" sz="2200" dirty="0"/>
              <a:t>/in²) e está conectado a duas placas rígidas. Determinar a força P necessária para provocar o deslocamento horizontal de 0,04 in. na placa superior.</a:t>
            </a:r>
            <a:endParaRPr lang="pt-BR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1393917"/>
            <a:ext cx="3380523" cy="4308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477025"/>
            <a:ext cx="3298195" cy="420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/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0,04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90000 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𝑝𝑠𝑖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8.2,5</m:t>
                              </m:r>
                            </m:e>
                          </m:d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/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𝟑𝟔𝟎𝟎𝟎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𝒍𝒃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/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𝑡𝑜𝑛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⇒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=1,016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Sabendo que o parafuso da ligação abaixo é feito de aço-liga cujo gráfico tensão-deformação é dado em termos de cisalhamento, determinar a força P necessária para provocar o escoamento do material, e o deslocamento transversal relativo considerando uma distância entre as cargas de 5 mm e um diâmetro de 6 mm para o conector.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971" y="30333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Escoamento do material (d = 6 mm)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2914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/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350000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0,006</m:t>
                                  </m:r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/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𝟖𝟗𝟔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Deslocamento transversal relativo considerando (distância entre as cargas de 5 mm e um diâmetro de 6 mm para o conector)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31" y="25761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/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𝑀𝑃𝑎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=87500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/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9,896 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87,5 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/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𝒕𝒓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𝟎𝟐𝟎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4. Carga axial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2. Conceito de Deformação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2.1. Deformação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2.2. Deformação por cisalhamento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3. Elasticidade 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3.1.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3.2. Lei de Hooke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3.3. Variação de comprimento em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3.4.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3.5.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2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04.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a segunda componente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a lei de Hooke uniaxial e o módulo de Young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Obter a fórmula para cálculo da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a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Obter a fórmula para cálculo do deslocamento transversal relativo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28"/>
            <a:ext cx="10515600" cy="44050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força aplicada na empunhadura do cabo abaixo provoca uma rotação da alavanca vertical (rígida) </a:t>
            </a:r>
            <a:r>
              <a:rPr lang="pt-BR" sz="2000" i="1" dirty="0"/>
              <a:t>AB</a:t>
            </a:r>
            <a:r>
              <a:rPr lang="pt-BR" sz="2000" dirty="0"/>
              <a:t> igual a 0,002 </a:t>
            </a:r>
            <a:r>
              <a:rPr lang="pt-BR" sz="2000" dirty="0" err="1"/>
              <a:t>rad</a:t>
            </a:r>
            <a:r>
              <a:rPr lang="pt-BR" sz="2000" dirty="0"/>
              <a:t> (0,1146 graus) no sentido horário. Determinar a deformação normal (média) desenvolvida no cabo </a:t>
            </a:r>
            <a:r>
              <a:rPr lang="pt-BR" sz="2000" i="1" dirty="0"/>
              <a:t>BC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C612CBC-C04C-46C3-9A02-42ACF909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044" y="2481423"/>
            <a:ext cx="4059515" cy="31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25918"/>
            <a:ext cx="3615545" cy="2809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D57E1E-64FB-4882-820A-D894643E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025289"/>
            <a:ext cx="2771362" cy="3398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0,1146°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=0,5.0,002000003=0,001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22E94405-CF31-4CB9-82B4-45E731E85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568" y="2025289"/>
            <a:ext cx="5882469" cy="23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normal (média) no cabo </a:t>
            </a:r>
            <a:r>
              <a:rPr lang="pt-BR" sz="2200" i="1" dirty="0"/>
              <a:t>CB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94" y="2320558"/>
            <a:ext cx="3615545" cy="2809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=0,001=0,1%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1825</Words>
  <Application>Microsoft Office PowerPoint</Application>
  <PresentationFormat>Widescreen</PresentationFormat>
  <Paragraphs>209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passada</vt:lpstr>
      <vt:lpstr>Aula 04</vt:lpstr>
      <vt:lpstr>Aula 04</vt:lpstr>
      <vt:lpstr>Aula 04. Deformação</vt:lpstr>
      <vt:lpstr>Exemplo 2.2. Deformação normal</vt:lpstr>
      <vt:lpstr>Exemplo 2.2. Deformação normal</vt:lpstr>
      <vt:lpstr>Exemplo 2.2. Deformação normal</vt:lpstr>
      <vt:lpstr>Exemplo 2.2. Deformação normal</vt:lpstr>
      <vt:lpstr>2.2. Deformação por cisalhamento</vt:lpstr>
      <vt:lpstr>2.2. Deformação por cisalhamento</vt:lpstr>
      <vt:lpstr>Exemplo 2.4. Deformação por cisalhamento (distorção)</vt:lpstr>
      <vt:lpstr>Exemplo 2.4. Deformação por cisalhamento (distorção)</vt:lpstr>
      <vt:lpstr>Exemplo 2.4. Deformação por cisalhamento (distorção)</vt:lpstr>
      <vt:lpstr>3.1. Gráfico tensão-deformação</vt:lpstr>
      <vt:lpstr>3.1. Gráfico tensão-deformação</vt:lpstr>
      <vt:lpstr>3.1. Gráfico tensão-deformação</vt:lpstr>
      <vt:lpstr>3.1. Gráfico tensão-deformação</vt:lpstr>
      <vt:lpstr>3.2. Lei de Hooke uniaxial</vt:lpstr>
      <vt:lpstr>3.2. Lei de Hooke uniaxial</vt:lpstr>
      <vt:lpstr>3.3. Variação de comprimento em barras sob carga axial</vt:lpstr>
      <vt:lpstr>Exemplo 3.1. Lei de Hooke 1D</vt:lpstr>
      <vt:lpstr>Exemplo 3.1. Lei de Hooke 1D</vt:lpstr>
      <vt:lpstr>Exemplo 3.2. Lei de Hooke 1D</vt:lpstr>
      <vt:lpstr>Exemplo 3.2. Lei de Hooke 1D</vt:lpstr>
      <vt:lpstr>Exemplo 3.2. Lei de Hooke 1D</vt:lpstr>
      <vt:lpstr>Exemplo 3.2. Lei de Hooke 1D</vt:lpstr>
      <vt:lpstr>Exemplo 3.2. Lei de Hooke 1D</vt:lpstr>
      <vt:lpstr>3.4. Lei de Hooke para cisalhamento</vt:lpstr>
      <vt:lpstr>3.4. Lei de Hooke para cisalhamento</vt:lpstr>
      <vt:lpstr>3.5. Deslocamento transversal relativo</vt:lpstr>
      <vt:lpstr>3.5. Deslocamento transversal relativo</vt:lpstr>
      <vt:lpstr>Exemplo 3.3. Lei de Hooke no cisalhamento</vt:lpstr>
      <vt:lpstr>Exemplo 3.3. Lei de Hooke no cisalhamento</vt:lpstr>
      <vt:lpstr>Exemplo 3.4. Lei de Hooke no cisalhamento</vt:lpstr>
      <vt:lpstr>Exemplo 3.4. Lei de Hooke no cisalhamento</vt:lpstr>
      <vt:lpstr>Exemplo 3.4. Lei de Hooke no cisalhamento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279</cp:revision>
  <dcterms:created xsi:type="dcterms:W3CDTF">2021-04-12T22:54:59Z</dcterms:created>
  <dcterms:modified xsi:type="dcterms:W3CDTF">2023-08-29T23:02:31Z</dcterms:modified>
</cp:coreProperties>
</file>