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34" r:id="rId2"/>
    <p:sldId id="927" r:id="rId3"/>
    <p:sldId id="933" r:id="rId4"/>
    <p:sldId id="916" r:id="rId5"/>
    <p:sldId id="917" r:id="rId6"/>
    <p:sldId id="918" r:id="rId7"/>
    <p:sldId id="931" r:id="rId8"/>
    <p:sldId id="433" r:id="rId9"/>
    <p:sldId id="612" r:id="rId10"/>
    <p:sldId id="434" r:id="rId11"/>
    <p:sldId id="627" r:id="rId12"/>
    <p:sldId id="543" r:id="rId13"/>
    <p:sldId id="630" r:id="rId14"/>
    <p:sldId id="629" r:id="rId15"/>
    <p:sldId id="447" r:id="rId16"/>
    <p:sldId id="449" r:id="rId17"/>
    <p:sldId id="929" r:id="rId18"/>
    <p:sldId id="1001" r:id="rId19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A9DF"/>
    <a:srgbClr val="056F28"/>
    <a:srgbClr val="FA2DF5"/>
    <a:srgbClr val="FFFFFF"/>
    <a:srgbClr val="FFFFA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412" autoAdjust="0"/>
    <p:restoredTop sz="95690" autoAdjust="0"/>
  </p:normalViewPr>
  <p:slideViewPr>
    <p:cSldViewPr>
      <p:cViewPr varScale="1">
        <p:scale>
          <a:sx n="105" d="100"/>
          <a:sy n="105" d="100"/>
        </p:scale>
        <p:origin x="16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24A15-F4C2-F646-A482-0002EDDB6B91}" type="doc">
      <dgm:prSet loTypeId="urn:microsoft.com/office/officeart/2005/8/layout/cycle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FFE7A6E-DB56-4148-BA9F-7C6BA0AA17CF}">
      <dgm:prSet phldrT="[Texto]"/>
      <dgm:spPr/>
      <dgm:t>
        <a:bodyPr/>
        <a:lstStyle/>
        <a:p>
          <a:r>
            <a:rPr lang="pt-BR" dirty="0" err="1"/>
            <a:t>Identicação</a:t>
          </a:r>
          <a:r>
            <a:rPr lang="pt-BR" dirty="0"/>
            <a:t> das Demandas  Tecnológicas</a:t>
          </a:r>
        </a:p>
      </dgm:t>
    </dgm:pt>
    <dgm:pt modelId="{D5ABCBE2-04BD-D142-BF3C-191A31FC33B3}" type="parTrans" cxnId="{3663A276-024D-AA4B-AC1A-F7D3E3019437}">
      <dgm:prSet/>
      <dgm:spPr/>
      <dgm:t>
        <a:bodyPr/>
        <a:lstStyle/>
        <a:p>
          <a:endParaRPr lang="pt-BR"/>
        </a:p>
      </dgm:t>
    </dgm:pt>
    <dgm:pt modelId="{7291A87F-30E5-0349-A8FB-E7DA7082B6B1}" type="sibTrans" cxnId="{3663A276-024D-AA4B-AC1A-F7D3E3019437}">
      <dgm:prSet/>
      <dgm:spPr/>
      <dgm:t>
        <a:bodyPr/>
        <a:lstStyle/>
        <a:p>
          <a:endParaRPr lang="pt-BR"/>
        </a:p>
      </dgm:t>
    </dgm:pt>
    <dgm:pt modelId="{3CEC60D2-2B66-AC4A-ABB3-99CA3F79FEDD}">
      <dgm:prSet phldrT="[Texto]"/>
      <dgm:spPr/>
      <dgm:t>
        <a:bodyPr/>
        <a:lstStyle/>
        <a:p>
          <a:r>
            <a:rPr lang="pt-BR" dirty="0"/>
            <a:t>Monitoramento Tecnológico</a:t>
          </a:r>
        </a:p>
      </dgm:t>
    </dgm:pt>
    <dgm:pt modelId="{D4A94751-8254-9645-B40D-A6EAB168FC4B}" type="parTrans" cxnId="{9D4CACF3-3A38-604F-BC0A-A7F58F888BBF}">
      <dgm:prSet/>
      <dgm:spPr/>
      <dgm:t>
        <a:bodyPr/>
        <a:lstStyle/>
        <a:p>
          <a:endParaRPr lang="pt-BR"/>
        </a:p>
      </dgm:t>
    </dgm:pt>
    <dgm:pt modelId="{79371C2A-1738-3842-BD9B-1CA046F9A41C}" type="sibTrans" cxnId="{9D4CACF3-3A38-604F-BC0A-A7F58F888BBF}">
      <dgm:prSet/>
      <dgm:spPr/>
      <dgm:t>
        <a:bodyPr/>
        <a:lstStyle/>
        <a:p>
          <a:endParaRPr lang="pt-BR"/>
        </a:p>
      </dgm:t>
    </dgm:pt>
    <dgm:pt modelId="{6FAA8B03-37E7-1848-A671-5612F7174F8E}">
      <dgm:prSet phldrT="[Texto]"/>
      <dgm:spPr/>
      <dgm:t>
        <a:bodyPr/>
        <a:lstStyle/>
        <a:p>
          <a:r>
            <a:rPr lang="pt-BR" dirty="0"/>
            <a:t>Prospecção Tecnológica</a:t>
          </a:r>
        </a:p>
      </dgm:t>
    </dgm:pt>
    <dgm:pt modelId="{72CF03BA-9089-FD43-ACE9-A56CF2830F98}" type="parTrans" cxnId="{4AFCA152-D0D0-AD45-A149-847ACE019D8C}">
      <dgm:prSet/>
      <dgm:spPr/>
      <dgm:t>
        <a:bodyPr/>
        <a:lstStyle/>
        <a:p>
          <a:endParaRPr lang="pt-BR"/>
        </a:p>
      </dgm:t>
    </dgm:pt>
    <dgm:pt modelId="{03C34477-0BBB-114E-A79D-4A9D0D3A12E1}" type="sibTrans" cxnId="{4AFCA152-D0D0-AD45-A149-847ACE019D8C}">
      <dgm:prSet/>
      <dgm:spPr/>
      <dgm:t>
        <a:bodyPr/>
        <a:lstStyle/>
        <a:p>
          <a:endParaRPr lang="pt-BR"/>
        </a:p>
      </dgm:t>
    </dgm:pt>
    <dgm:pt modelId="{5214EF20-DEE4-AF47-93EA-6B8C786E1246}" type="pres">
      <dgm:prSet presAssocID="{F3A24A15-F4C2-F646-A482-0002EDDB6B91}" presName="cycle" presStyleCnt="0">
        <dgm:presLayoutVars>
          <dgm:dir/>
          <dgm:resizeHandles val="exact"/>
        </dgm:presLayoutVars>
      </dgm:prSet>
      <dgm:spPr/>
    </dgm:pt>
    <dgm:pt modelId="{7E43764E-D617-5648-BAB1-7C75DD6AA624}" type="pres">
      <dgm:prSet presAssocID="{DFFE7A6E-DB56-4148-BA9F-7C6BA0AA17CF}" presName="dummy" presStyleCnt="0"/>
      <dgm:spPr/>
    </dgm:pt>
    <dgm:pt modelId="{5FE2EABF-3635-D444-A250-6695D7D00827}" type="pres">
      <dgm:prSet presAssocID="{DFFE7A6E-DB56-4148-BA9F-7C6BA0AA17CF}" presName="node" presStyleLbl="revTx" presStyleIdx="0" presStyleCnt="3">
        <dgm:presLayoutVars>
          <dgm:bulletEnabled val="1"/>
        </dgm:presLayoutVars>
      </dgm:prSet>
      <dgm:spPr/>
    </dgm:pt>
    <dgm:pt modelId="{611F070D-FB7C-A942-9EC7-DDE62598D2D5}" type="pres">
      <dgm:prSet presAssocID="{7291A87F-30E5-0349-A8FB-E7DA7082B6B1}" presName="sibTrans" presStyleLbl="node1" presStyleIdx="0" presStyleCnt="3"/>
      <dgm:spPr/>
    </dgm:pt>
    <dgm:pt modelId="{D1C41259-3530-B347-B311-3B51DC5618B2}" type="pres">
      <dgm:prSet presAssocID="{3CEC60D2-2B66-AC4A-ABB3-99CA3F79FEDD}" presName="dummy" presStyleCnt="0"/>
      <dgm:spPr/>
    </dgm:pt>
    <dgm:pt modelId="{3BE3C8D3-919D-A04A-B714-5127017505A3}" type="pres">
      <dgm:prSet presAssocID="{3CEC60D2-2B66-AC4A-ABB3-99CA3F79FEDD}" presName="node" presStyleLbl="revTx" presStyleIdx="1" presStyleCnt="3">
        <dgm:presLayoutVars>
          <dgm:bulletEnabled val="1"/>
        </dgm:presLayoutVars>
      </dgm:prSet>
      <dgm:spPr/>
    </dgm:pt>
    <dgm:pt modelId="{44AC3883-F9DE-044A-83BC-A42EA6D6453C}" type="pres">
      <dgm:prSet presAssocID="{79371C2A-1738-3842-BD9B-1CA046F9A41C}" presName="sibTrans" presStyleLbl="node1" presStyleIdx="1" presStyleCnt="3"/>
      <dgm:spPr/>
    </dgm:pt>
    <dgm:pt modelId="{B1E5A0D0-08E2-D646-BC80-63596FEBE4FA}" type="pres">
      <dgm:prSet presAssocID="{6FAA8B03-37E7-1848-A671-5612F7174F8E}" presName="dummy" presStyleCnt="0"/>
      <dgm:spPr/>
    </dgm:pt>
    <dgm:pt modelId="{44A3C291-1F50-BE4E-B192-085A38FF66DE}" type="pres">
      <dgm:prSet presAssocID="{6FAA8B03-37E7-1848-A671-5612F7174F8E}" presName="node" presStyleLbl="revTx" presStyleIdx="2" presStyleCnt="3">
        <dgm:presLayoutVars>
          <dgm:bulletEnabled val="1"/>
        </dgm:presLayoutVars>
      </dgm:prSet>
      <dgm:spPr/>
    </dgm:pt>
    <dgm:pt modelId="{29750212-D7AA-1941-8327-306540D0C072}" type="pres">
      <dgm:prSet presAssocID="{03C34477-0BBB-114E-A79D-4A9D0D3A12E1}" presName="sibTrans" presStyleLbl="node1" presStyleIdx="2" presStyleCnt="3"/>
      <dgm:spPr/>
    </dgm:pt>
  </dgm:ptLst>
  <dgm:cxnLst>
    <dgm:cxn modelId="{A2980F2E-C6B8-5E41-840F-E656C7DB53E0}" type="presOf" srcId="{DFFE7A6E-DB56-4148-BA9F-7C6BA0AA17CF}" destId="{5FE2EABF-3635-D444-A250-6695D7D00827}" srcOrd="0" destOrd="0" presId="urn:microsoft.com/office/officeart/2005/8/layout/cycle1"/>
    <dgm:cxn modelId="{4AFCA152-D0D0-AD45-A149-847ACE019D8C}" srcId="{F3A24A15-F4C2-F646-A482-0002EDDB6B91}" destId="{6FAA8B03-37E7-1848-A671-5612F7174F8E}" srcOrd="2" destOrd="0" parTransId="{72CF03BA-9089-FD43-ACE9-A56CF2830F98}" sibTransId="{03C34477-0BBB-114E-A79D-4A9D0D3A12E1}"/>
    <dgm:cxn modelId="{B3022773-5BCF-1A45-9759-BF6C349BEDE3}" type="presOf" srcId="{6FAA8B03-37E7-1848-A671-5612F7174F8E}" destId="{44A3C291-1F50-BE4E-B192-085A38FF66DE}" srcOrd="0" destOrd="0" presId="urn:microsoft.com/office/officeart/2005/8/layout/cycle1"/>
    <dgm:cxn modelId="{3663A276-024D-AA4B-AC1A-F7D3E3019437}" srcId="{F3A24A15-F4C2-F646-A482-0002EDDB6B91}" destId="{DFFE7A6E-DB56-4148-BA9F-7C6BA0AA17CF}" srcOrd="0" destOrd="0" parTransId="{D5ABCBE2-04BD-D142-BF3C-191A31FC33B3}" sibTransId="{7291A87F-30E5-0349-A8FB-E7DA7082B6B1}"/>
    <dgm:cxn modelId="{9682038B-37D4-DC41-AEC6-D706630B5D19}" type="presOf" srcId="{03C34477-0BBB-114E-A79D-4A9D0D3A12E1}" destId="{29750212-D7AA-1941-8327-306540D0C072}" srcOrd="0" destOrd="0" presId="urn:microsoft.com/office/officeart/2005/8/layout/cycle1"/>
    <dgm:cxn modelId="{A243D79B-9B5B-9440-8B51-9EED9C39FC91}" type="presOf" srcId="{F3A24A15-F4C2-F646-A482-0002EDDB6B91}" destId="{5214EF20-DEE4-AF47-93EA-6B8C786E1246}" srcOrd="0" destOrd="0" presId="urn:microsoft.com/office/officeart/2005/8/layout/cycle1"/>
    <dgm:cxn modelId="{C71D1FAC-3365-A64F-A74C-565E824CFE52}" type="presOf" srcId="{7291A87F-30E5-0349-A8FB-E7DA7082B6B1}" destId="{611F070D-FB7C-A942-9EC7-DDE62598D2D5}" srcOrd="0" destOrd="0" presId="urn:microsoft.com/office/officeart/2005/8/layout/cycle1"/>
    <dgm:cxn modelId="{0673CDD2-DCBB-864C-90AA-42FB2922D95F}" type="presOf" srcId="{79371C2A-1738-3842-BD9B-1CA046F9A41C}" destId="{44AC3883-F9DE-044A-83BC-A42EA6D6453C}" srcOrd="0" destOrd="0" presId="urn:microsoft.com/office/officeart/2005/8/layout/cycle1"/>
    <dgm:cxn modelId="{19DB14E1-5141-2047-827C-A00D0C3BA18B}" type="presOf" srcId="{3CEC60D2-2B66-AC4A-ABB3-99CA3F79FEDD}" destId="{3BE3C8D3-919D-A04A-B714-5127017505A3}" srcOrd="0" destOrd="0" presId="urn:microsoft.com/office/officeart/2005/8/layout/cycle1"/>
    <dgm:cxn modelId="{9D4CACF3-3A38-604F-BC0A-A7F58F888BBF}" srcId="{F3A24A15-F4C2-F646-A482-0002EDDB6B91}" destId="{3CEC60D2-2B66-AC4A-ABB3-99CA3F79FEDD}" srcOrd="1" destOrd="0" parTransId="{D4A94751-8254-9645-B40D-A6EAB168FC4B}" sibTransId="{79371C2A-1738-3842-BD9B-1CA046F9A41C}"/>
    <dgm:cxn modelId="{A067986E-DE48-2F4F-9FC4-8594492E4377}" type="presParOf" srcId="{5214EF20-DEE4-AF47-93EA-6B8C786E1246}" destId="{7E43764E-D617-5648-BAB1-7C75DD6AA624}" srcOrd="0" destOrd="0" presId="urn:microsoft.com/office/officeart/2005/8/layout/cycle1"/>
    <dgm:cxn modelId="{146AAEB4-AA6E-8441-B325-A15E8CDA0272}" type="presParOf" srcId="{5214EF20-DEE4-AF47-93EA-6B8C786E1246}" destId="{5FE2EABF-3635-D444-A250-6695D7D00827}" srcOrd="1" destOrd="0" presId="urn:microsoft.com/office/officeart/2005/8/layout/cycle1"/>
    <dgm:cxn modelId="{5ED10308-4724-CA47-8DC7-E989406A8F83}" type="presParOf" srcId="{5214EF20-DEE4-AF47-93EA-6B8C786E1246}" destId="{611F070D-FB7C-A942-9EC7-DDE62598D2D5}" srcOrd="2" destOrd="0" presId="urn:microsoft.com/office/officeart/2005/8/layout/cycle1"/>
    <dgm:cxn modelId="{DE727B2D-2A5D-4947-9F1A-FF3C6E536FD6}" type="presParOf" srcId="{5214EF20-DEE4-AF47-93EA-6B8C786E1246}" destId="{D1C41259-3530-B347-B311-3B51DC5618B2}" srcOrd="3" destOrd="0" presId="urn:microsoft.com/office/officeart/2005/8/layout/cycle1"/>
    <dgm:cxn modelId="{2755CCDC-3F9F-BB49-A041-7F90B325C6D3}" type="presParOf" srcId="{5214EF20-DEE4-AF47-93EA-6B8C786E1246}" destId="{3BE3C8D3-919D-A04A-B714-5127017505A3}" srcOrd="4" destOrd="0" presId="urn:microsoft.com/office/officeart/2005/8/layout/cycle1"/>
    <dgm:cxn modelId="{CCECB81D-62C7-9A45-A149-6A8C6CADBB62}" type="presParOf" srcId="{5214EF20-DEE4-AF47-93EA-6B8C786E1246}" destId="{44AC3883-F9DE-044A-83BC-A42EA6D6453C}" srcOrd="5" destOrd="0" presId="urn:microsoft.com/office/officeart/2005/8/layout/cycle1"/>
    <dgm:cxn modelId="{9370FF7A-738B-C846-BDB4-BF5BAB337188}" type="presParOf" srcId="{5214EF20-DEE4-AF47-93EA-6B8C786E1246}" destId="{B1E5A0D0-08E2-D646-BC80-63596FEBE4FA}" srcOrd="6" destOrd="0" presId="urn:microsoft.com/office/officeart/2005/8/layout/cycle1"/>
    <dgm:cxn modelId="{EF215056-D0B3-6043-A27B-AEE858BBB990}" type="presParOf" srcId="{5214EF20-DEE4-AF47-93EA-6B8C786E1246}" destId="{44A3C291-1F50-BE4E-B192-085A38FF66DE}" srcOrd="7" destOrd="0" presId="urn:microsoft.com/office/officeart/2005/8/layout/cycle1"/>
    <dgm:cxn modelId="{49A4C8EE-B485-8145-9655-4775CCEC08C1}" type="presParOf" srcId="{5214EF20-DEE4-AF47-93EA-6B8C786E1246}" destId="{29750212-D7AA-1941-8327-306540D0C072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2EABF-3635-D444-A250-6695D7D00827}">
      <dsp:nvSpPr>
        <dsp:cNvPr id="0" name=""/>
        <dsp:cNvSpPr/>
      </dsp:nvSpPr>
      <dsp:spPr>
        <a:xfrm>
          <a:off x="4950587" y="383348"/>
          <a:ext cx="1953955" cy="1953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 err="1"/>
            <a:t>Identicação</a:t>
          </a:r>
          <a:r>
            <a:rPr lang="pt-BR" sz="2300" kern="1200" dirty="0"/>
            <a:t> das Demandas  Tecnológicas</a:t>
          </a:r>
        </a:p>
      </dsp:txBody>
      <dsp:txXfrm>
        <a:off x="4950587" y="383348"/>
        <a:ext cx="1953955" cy="1953955"/>
      </dsp:txXfrm>
    </dsp:sp>
    <dsp:sp modelId="{611F070D-FB7C-A942-9EC7-DDE62598D2D5}">
      <dsp:nvSpPr>
        <dsp:cNvPr id="0" name=""/>
        <dsp:cNvSpPr/>
      </dsp:nvSpPr>
      <dsp:spPr>
        <a:xfrm>
          <a:off x="1974427" y="-1084"/>
          <a:ext cx="4620097" cy="4620097"/>
        </a:xfrm>
        <a:prstGeom prst="circularArrow">
          <a:avLst>
            <a:gd name="adj1" fmla="val 8247"/>
            <a:gd name="adj2" fmla="val 575996"/>
            <a:gd name="adj3" fmla="val 2964409"/>
            <a:gd name="adj4" fmla="val 51352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E3C8D3-919D-A04A-B714-5127017505A3}">
      <dsp:nvSpPr>
        <dsp:cNvPr id="0" name=""/>
        <dsp:cNvSpPr/>
      </dsp:nvSpPr>
      <dsp:spPr>
        <a:xfrm>
          <a:off x="3307498" y="3229262"/>
          <a:ext cx="1953955" cy="1953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Monitoramento Tecnológico</a:t>
          </a:r>
        </a:p>
      </dsp:txBody>
      <dsp:txXfrm>
        <a:off x="3307498" y="3229262"/>
        <a:ext cx="1953955" cy="1953955"/>
      </dsp:txXfrm>
    </dsp:sp>
    <dsp:sp modelId="{44AC3883-F9DE-044A-83BC-A42EA6D6453C}">
      <dsp:nvSpPr>
        <dsp:cNvPr id="0" name=""/>
        <dsp:cNvSpPr/>
      </dsp:nvSpPr>
      <dsp:spPr>
        <a:xfrm>
          <a:off x="1974427" y="-1084"/>
          <a:ext cx="4620097" cy="4620097"/>
        </a:xfrm>
        <a:prstGeom prst="circularArrow">
          <a:avLst>
            <a:gd name="adj1" fmla="val 8247"/>
            <a:gd name="adj2" fmla="val 575996"/>
            <a:gd name="adj3" fmla="val 10172652"/>
            <a:gd name="adj4" fmla="val 7259595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A3C291-1F50-BE4E-B192-085A38FF66DE}">
      <dsp:nvSpPr>
        <dsp:cNvPr id="0" name=""/>
        <dsp:cNvSpPr/>
      </dsp:nvSpPr>
      <dsp:spPr>
        <a:xfrm>
          <a:off x="1664409" y="383348"/>
          <a:ext cx="1953955" cy="1953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Prospecção Tecnológica</a:t>
          </a:r>
        </a:p>
      </dsp:txBody>
      <dsp:txXfrm>
        <a:off x="1664409" y="383348"/>
        <a:ext cx="1953955" cy="1953955"/>
      </dsp:txXfrm>
    </dsp:sp>
    <dsp:sp modelId="{29750212-D7AA-1941-8327-306540D0C072}">
      <dsp:nvSpPr>
        <dsp:cNvPr id="0" name=""/>
        <dsp:cNvSpPr/>
      </dsp:nvSpPr>
      <dsp:spPr>
        <a:xfrm>
          <a:off x="1974427" y="-1084"/>
          <a:ext cx="4620097" cy="4620097"/>
        </a:xfrm>
        <a:prstGeom prst="circularArrow">
          <a:avLst>
            <a:gd name="adj1" fmla="val 8247"/>
            <a:gd name="adj2" fmla="val 575996"/>
            <a:gd name="adj3" fmla="val 16857238"/>
            <a:gd name="adj4" fmla="val 14966766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FB6B0AE-0759-4A4B-85E4-C2B994E52D3D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7E9F22-1CB9-400A-BE86-D877787A858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087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A4D33FA-1CE0-4C48-8F6B-B3E565C12C9E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BB9474D-06A3-457D-AB12-A142F55340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13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4.jpeg"/><Relationship Id="rId7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520" y="3356992"/>
            <a:ext cx="6624736" cy="1872208"/>
          </a:xfrm>
        </p:spPr>
        <p:txBody>
          <a:bodyPr>
            <a:normAutofit/>
          </a:bodyPr>
          <a:lstStyle>
            <a:lvl1pPr>
              <a:defRPr sz="32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/>
              <a:t>Profa. Dra. </a:t>
            </a:r>
            <a:r>
              <a:rPr lang="pt-BR" dirty="0" err="1"/>
              <a:t>Geciane</a:t>
            </a:r>
            <a:r>
              <a:rPr lang="pt-BR" dirty="0"/>
              <a:t> Porto</a:t>
            </a:r>
            <a:br>
              <a:rPr lang="pt-BR" dirty="0"/>
            </a:br>
            <a:r>
              <a:rPr lang="pt-BR" dirty="0"/>
              <a:t>geciane@usp.br</a:t>
            </a:r>
            <a:br>
              <a:rPr lang="pt-BR" dirty="0"/>
            </a:br>
            <a:r>
              <a:rPr lang="pt-BR" dirty="0"/>
              <a:t>@</a:t>
            </a:r>
            <a:r>
              <a:rPr lang="pt-BR" dirty="0" err="1"/>
              <a:t>ingtecfea</a:t>
            </a:r>
            <a:br>
              <a:rPr lang="pt-BR" dirty="0"/>
            </a:br>
            <a:r>
              <a:rPr lang="pt-BR" dirty="0"/>
              <a:t>www.usp.br/ingtec</a:t>
            </a:r>
          </a:p>
        </p:txBody>
      </p:sp>
      <p:pic>
        <p:nvPicPr>
          <p:cNvPr id="7" name="Picture 5" descr="C:\Users\User\Desktop\Sem títul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412776"/>
            <a:ext cx="2052000" cy="1545945"/>
          </a:xfrm>
          <a:prstGeom prst="rect">
            <a:avLst/>
          </a:prstGeom>
          <a:noFill/>
        </p:spPr>
      </p:pic>
      <p:pic>
        <p:nvPicPr>
          <p:cNvPr id="8" name="Picture 8" descr="figura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924944"/>
            <a:ext cx="2052000" cy="1402478"/>
          </a:xfrm>
          <a:prstGeom prst="rect">
            <a:avLst/>
          </a:prstGeom>
          <a:noFill/>
        </p:spPr>
      </p:pic>
      <p:pic>
        <p:nvPicPr>
          <p:cNvPr id="9" name="Picture 3" descr="C:\Users\User\Desktop\tecnologia.jpg"/>
          <p:cNvPicPr>
            <a:picLocks noChangeArrowheads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5040280" y="0"/>
            <a:ext cx="2052000" cy="1440000"/>
          </a:xfrm>
          <a:prstGeom prst="rect">
            <a:avLst/>
          </a:prstGeom>
          <a:noFill/>
        </p:spPr>
      </p:pic>
      <p:pic>
        <p:nvPicPr>
          <p:cNvPr id="10" name="Picture 2" descr="C:\Users\User\Desktop\saúde.jpg"/>
          <p:cNvPicPr>
            <a:picLocks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0"/>
            <a:ext cx="2052000" cy="1440000"/>
          </a:xfrm>
          <a:prstGeom prst="rect">
            <a:avLst/>
          </a:prstGeom>
          <a:noFill/>
        </p:spPr>
      </p:pic>
      <p:pic>
        <p:nvPicPr>
          <p:cNvPr id="11" name="Picture 4" descr="C:\Users\User\Desktop\tic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0"/>
            <a:ext cx="2052958" cy="1440000"/>
          </a:xfrm>
          <a:prstGeom prst="rect">
            <a:avLst/>
          </a:prstGeom>
          <a:noFill/>
        </p:spPr>
      </p:pic>
      <p:pic>
        <p:nvPicPr>
          <p:cNvPr id="33" name="Picture 2" descr="C:\Users\User\Desktop\ingtec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114" y="5949280"/>
            <a:ext cx="3028378" cy="720080"/>
          </a:xfrm>
          <a:prstGeom prst="rect">
            <a:avLst/>
          </a:prstGeom>
          <a:noFill/>
        </p:spPr>
      </p:pic>
      <p:sp>
        <p:nvSpPr>
          <p:cNvPr id="39" name="CaixaDeTexto 38"/>
          <p:cNvSpPr txBox="1"/>
          <p:nvPr userDrawn="1"/>
        </p:nvSpPr>
        <p:spPr>
          <a:xfrm>
            <a:off x="35496" y="5517232"/>
            <a:ext cx="9108504" cy="2880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t-BR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1" name="Picture 3" descr="C:\Users\User\Desktop\Sem título.jp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1026" y="5904656"/>
            <a:ext cx="1029046" cy="764704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6056690"/>
            <a:ext cx="1224136" cy="5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520" y="3933056"/>
            <a:ext cx="6624736" cy="1152128"/>
          </a:xfrm>
        </p:spPr>
        <p:txBody>
          <a:bodyPr>
            <a:noAutofit/>
          </a:bodyPr>
          <a:lstStyle>
            <a:lvl1pPr>
              <a:defRPr sz="2800" b="1" baseline="0">
                <a:solidFill>
                  <a:srgbClr val="0070C0"/>
                </a:solidFill>
              </a:defRPr>
            </a:lvl1pPr>
          </a:lstStyle>
          <a:p>
            <a:r>
              <a:rPr lang="pt-BR" dirty="0"/>
              <a:t>Profa. Dra. </a:t>
            </a:r>
            <a:r>
              <a:rPr lang="pt-BR" dirty="0" err="1"/>
              <a:t>Geciane</a:t>
            </a:r>
            <a:r>
              <a:rPr lang="pt-BR" dirty="0"/>
              <a:t> Porto</a:t>
            </a:r>
            <a:br>
              <a:rPr lang="pt-BR" dirty="0"/>
            </a:br>
            <a:r>
              <a:rPr lang="pt-BR" dirty="0"/>
              <a:t>geciane@usp.br</a:t>
            </a:r>
            <a:br>
              <a:rPr lang="pt-BR" dirty="0"/>
            </a:br>
            <a:r>
              <a:rPr lang="pt-BR" dirty="0"/>
              <a:t>@</a:t>
            </a:r>
            <a:r>
              <a:rPr lang="pt-BR" dirty="0" err="1"/>
              <a:t>ingtecfea</a:t>
            </a:r>
            <a:br>
              <a:rPr lang="pt-BR" dirty="0"/>
            </a:br>
            <a:r>
              <a:rPr lang="pt-BR" dirty="0"/>
              <a:t>www.usp.br/ingtec</a:t>
            </a:r>
          </a:p>
        </p:txBody>
      </p:sp>
      <p:pic>
        <p:nvPicPr>
          <p:cNvPr id="7" name="Picture 5" descr="C:\Users\User\Desktop\Sem títul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412776"/>
            <a:ext cx="2052000" cy="1545945"/>
          </a:xfrm>
          <a:prstGeom prst="rect">
            <a:avLst/>
          </a:prstGeom>
          <a:noFill/>
        </p:spPr>
      </p:pic>
      <p:pic>
        <p:nvPicPr>
          <p:cNvPr id="8" name="Picture 8" descr="figura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924944"/>
            <a:ext cx="2052000" cy="1402478"/>
          </a:xfrm>
          <a:prstGeom prst="rect">
            <a:avLst/>
          </a:prstGeom>
          <a:noFill/>
        </p:spPr>
      </p:pic>
      <p:pic>
        <p:nvPicPr>
          <p:cNvPr id="9" name="Picture 3" descr="C:\Users\User\Desktop\tecnologia.jpg"/>
          <p:cNvPicPr>
            <a:picLocks noChangeArrowheads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5040280" y="0"/>
            <a:ext cx="2052000" cy="1440000"/>
          </a:xfrm>
          <a:prstGeom prst="rect">
            <a:avLst/>
          </a:prstGeom>
          <a:noFill/>
        </p:spPr>
      </p:pic>
      <p:pic>
        <p:nvPicPr>
          <p:cNvPr id="10" name="Picture 2" descr="C:\Users\User\Desktop\saúde.jpg"/>
          <p:cNvPicPr>
            <a:picLocks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0"/>
            <a:ext cx="2052000" cy="1440000"/>
          </a:xfrm>
          <a:prstGeom prst="rect">
            <a:avLst/>
          </a:prstGeom>
          <a:noFill/>
        </p:spPr>
      </p:pic>
      <p:pic>
        <p:nvPicPr>
          <p:cNvPr id="11" name="Picture 4" descr="C:\Users\User\Desktop\tic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0"/>
            <a:ext cx="2052958" cy="1440000"/>
          </a:xfrm>
          <a:prstGeom prst="rect">
            <a:avLst/>
          </a:prstGeom>
          <a:noFill/>
        </p:spPr>
      </p:pic>
      <p:pic>
        <p:nvPicPr>
          <p:cNvPr id="12" name="Picture 2" descr="C:\Users\User\Desktop\ingtec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114" y="5949280"/>
            <a:ext cx="3028378" cy="720080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 userDrawn="1"/>
        </p:nvSpPr>
        <p:spPr>
          <a:xfrm>
            <a:off x="35776" y="5611830"/>
            <a:ext cx="9108504" cy="2880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t-BR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4" name="Picture 3" descr="C:\Users\User\Desktop\Sem título.jp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63034" y="5904656"/>
            <a:ext cx="1029046" cy="764704"/>
          </a:xfrm>
          <a:prstGeom prst="rect">
            <a:avLst/>
          </a:prstGeom>
          <a:noFill/>
        </p:spPr>
      </p:pic>
      <p:pic>
        <p:nvPicPr>
          <p:cNvPr id="15" name="Picture 6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6056690"/>
            <a:ext cx="1224136" cy="5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Sem título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840108" y="1858144"/>
            <a:ext cx="7476308" cy="430716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125760"/>
            <a:ext cx="7128792" cy="1070992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7DA9DF"/>
                </a:solidFill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rgbClr val="056F28"/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1026" name="Picture 2" descr="C:\Users\User\Desktop\saúde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000" y="6237312"/>
            <a:ext cx="900000" cy="620688"/>
          </a:xfrm>
          <a:prstGeom prst="rect">
            <a:avLst/>
          </a:prstGeom>
          <a:noFill/>
        </p:spPr>
      </p:pic>
      <p:pic>
        <p:nvPicPr>
          <p:cNvPr id="1027" name="Picture 3" descr="C:\Users\User\Desktop\tecnologia.jpg"/>
          <p:cNvPicPr>
            <a:picLocks noChangeArrowheads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900000" cy="720000"/>
          </a:xfrm>
          <a:prstGeom prst="rect">
            <a:avLst/>
          </a:prstGeom>
          <a:noFill/>
        </p:spPr>
      </p:pic>
      <p:pic>
        <p:nvPicPr>
          <p:cNvPr id="9" name="Picture 8" descr="figura5"/>
          <p:cNvPicPr>
            <a:picLocks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5517312"/>
            <a:ext cx="900000" cy="720000"/>
          </a:xfrm>
          <a:prstGeom prst="rect">
            <a:avLst/>
          </a:prstGeom>
          <a:noFill/>
        </p:spPr>
      </p:pic>
      <p:pic>
        <p:nvPicPr>
          <p:cNvPr id="1028" name="Picture 4" descr="C:\Users\User\Desktop\tic.jpg"/>
          <p:cNvPicPr>
            <a:picLocks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92696"/>
            <a:ext cx="900000" cy="720000"/>
          </a:xfrm>
          <a:prstGeom prst="rect">
            <a:avLst/>
          </a:prstGeom>
          <a:noFill/>
        </p:spPr>
      </p:pic>
      <p:pic>
        <p:nvPicPr>
          <p:cNvPr id="11" name="Picture 14" descr="C:\Users\geciane\AppData\Local\Microsoft\Windows\Temporary Internet Files\Content.IE5\8DWMUL7C\MPj04339790000[1].jpg"/>
          <p:cNvPicPr>
            <a:picLocks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0"/>
            <a:ext cx="900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Users\User\Desktop\Sem título.jpg"/>
          <p:cNvPicPr>
            <a:picLocks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44408" y="6237312"/>
            <a:ext cx="900000" cy="620688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 userDrawn="1"/>
        </p:nvSpPr>
        <p:spPr>
          <a:xfrm>
            <a:off x="2049107" y="6608385"/>
            <a:ext cx="5259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InGTeC</a:t>
            </a:r>
            <a:r>
              <a:rPr lang="pt-BR" sz="1200" baseline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- </a:t>
            </a:r>
            <a:r>
              <a:rPr lang="pt-BR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Núcleo de Pesquisas em Inovação,</a:t>
            </a:r>
            <a:r>
              <a:rPr lang="pt-BR" sz="1200" baseline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Gestão Tecnológica e Competitividade</a:t>
            </a:r>
            <a:endParaRPr lang="pt-B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88832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7DA9DF"/>
                </a:solidFill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pic>
        <p:nvPicPr>
          <p:cNvPr id="6" name="Picture 2" descr="C:\Users\User\Desktop\saú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000" y="6237312"/>
            <a:ext cx="900000" cy="620688"/>
          </a:xfrm>
          <a:prstGeom prst="rect">
            <a:avLst/>
          </a:prstGeom>
          <a:noFill/>
        </p:spPr>
      </p:pic>
      <p:pic>
        <p:nvPicPr>
          <p:cNvPr id="8" name="Picture 5" descr="C:\Users\User\Desktop\Sem título.jpg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4408" y="6237312"/>
            <a:ext cx="900000" cy="620688"/>
          </a:xfrm>
          <a:prstGeom prst="rect">
            <a:avLst/>
          </a:prstGeom>
          <a:noFill/>
        </p:spPr>
      </p:pic>
      <p:pic>
        <p:nvPicPr>
          <p:cNvPr id="9" name="Picture 3" descr="C:\Users\User\Desktop\tecnologia.jpg"/>
          <p:cNvPicPr>
            <a:picLocks noChangeArrowheads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900000" cy="720000"/>
          </a:xfrm>
          <a:prstGeom prst="rect">
            <a:avLst/>
          </a:prstGeom>
          <a:noFill/>
        </p:spPr>
      </p:pic>
      <p:pic>
        <p:nvPicPr>
          <p:cNvPr id="10" name="Picture 4" descr="C:\Users\User\Desktop\tic.jpg"/>
          <p:cNvPicPr>
            <a:picLocks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696"/>
            <a:ext cx="900000" cy="720000"/>
          </a:xfrm>
          <a:prstGeom prst="rect">
            <a:avLst/>
          </a:prstGeom>
          <a:noFill/>
        </p:spPr>
      </p:pic>
      <p:pic>
        <p:nvPicPr>
          <p:cNvPr id="11" name="Picture 14" descr="C:\Users\geciane\AppData\Local\Microsoft\Windows\Temporary Internet Files\Content.IE5\8DWMUL7C\MPj04339790000[1].jpg"/>
          <p:cNvPicPr>
            <a:picLocks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0"/>
            <a:ext cx="900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:\Users\User\Desktop\Sem título.jpg"/>
          <p:cNvPicPr>
            <a:picLocks noChangeAspect="1" noChangeArrowheads="1"/>
          </p:cNvPicPr>
          <p:nvPr userDrawn="1"/>
        </p:nvPicPr>
        <p:blipFill>
          <a:blip r:embed="rId7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840108" y="1858144"/>
            <a:ext cx="7476308" cy="4307160"/>
          </a:xfrm>
          <a:prstGeom prst="rect">
            <a:avLst/>
          </a:prstGeom>
          <a:noFill/>
        </p:spPr>
      </p:pic>
      <p:pic>
        <p:nvPicPr>
          <p:cNvPr id="7" name="Picture 8" descr="figura5"/>
          <p:cNvPicPr>
            <a:picLocks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4408" y="5517312"/>
            <a:ext cx="900000" cy="720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4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.br/ingte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5588" y="1916832"/>
            <a:ext cx="633670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DA9DF"/>
                </a:solidFill>
              </a:rPr>
              <a:t>Prospecção, Monitoramento e Identifica</a:t>
            </a:r>
            <a:r>
              <a:rPr lang="en-US" sz="4000" b="1" dirty="0" err="1">
                <a:solidFill>
                  <a:srgbClr val="7DA9DF"/>
                </a:solidFill>
              </a:rPr>
              <a:t>ção</a:t>
            </a:r>
            <a:r>
              <a:rPr lang="en-US" sz="4000" b="1" dirty="0">
                <a:solidFill>
                  <a:srgbClr val="7DA9DF"/>
                </a:solidFill>
              </a:rPr>
              <a:t> de </a:t>
            </a:r>
            <a:r>
              <a:rPr lang="en-US" sz="4000" b="1" dirty="0" err="1">
                <a:solidFill>
                  <a:srgbClr val="7DA9DF"/>
                </a:solidFill>
              </a:rPr>
              <a:t>tendências</a:t>
            </a:r>
            <a:r>
              <a:rPr lang="en-US" sz="4000" b="1" dirty="0">
                <a:solidFill>
                  <a:srgbClr val="7DA9DF"/>
                </a:solidFill>
              </a:rPr>
              <a:t> </a:t>
            </a:r>
            <a:r>
              <a:rPr lang="pt-BR" sz="4000" b="1" dirty="0">
                <a:solidFill>
                  <a:srgbClr val="7DA9DF"/>
                </a:solidFill>
              </a:rPr>
              <a:t> tecnológica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Profa. Dra. </a:t>
            </a:r>
            <a:r>
              <a:rPr lang="pt-BR" dirty="0" err="1"/>
              <a:t>Geciane</a:t>
            </a:r>
            <a:r>
              <a:rPr lang="pt-BR" dirty="0"/>
              <a:t> Porto</a:t>
            </a:r>
            <a:br>
              <a:rPr lang="pt-BR" dirty="0"/>
            </a:br>
            <a:r>
              <a:rPr lang="pt-BR" dirty="0" err="1"/>
              <a:t>geciane@usp.br</a:t>
            </a:r>
            <a:br>
              <a:rPr lang="pt-BR" dirty="0"/>
            </a:br>
            <a:r>
              <a:rPr lang="pt-BR" dirty="0">
                <a:hlinkClick r:id="rId2"/>
              </a:rPr>
              <a:t>www.usp.br/ingtec</a:t>
            </a:r>
            <a:endParaRPr lang="pt-BR" dirty="0"/>
          </a:p>
          <a:p>
            <a:pPr algn="ctr"/>
            <a:r>
              <a:rPr lang="pt-BR" b="1" dirty="0" err="1">
                <a:solidFill>
                  <a:srgbClr val="7DA9DF"/>
                </a:solidFill>
              </a:rPr>
              <a:t>https</a:t>
            </a:r>
            <a:r>
              <a:rPr lang="pt-BR" b="1" dirty="0">
                <a:solidFill>
                  <a:srgbClr val="7DA9DF"/>
                </a:solidFill>
              </a:rPr>
              <a:t>://</a:t>
            </a:r>
            <a:r>
              <a:rPr lang="pt-BR" b="1" dirty="0" err="1">
                <a:solidFill>
                  <a:srgbClr val="7DA9DF"/>
                </a:solidFill>
              </a:rPr>
              <a:t>www.facebook.com</a:t>
            </a:r>
            <a:r>
              <a:rPr lang="pt-BR" b="1" dirty="0">
                <a:solidFill>
                  <a:srgbClr val="7DA9DF"/>
                </a:solidFill>
              </a:rPr>
              <a:t>/</a:t>
            </a:r>
            <a:r>
              <a:rPr lang="pt-BR" b="1" dirty="0" err="1">
                <a:solidFill>
                  <a:srgbClr val="7DA9DF"/>
                </a:solidFill>
              </a:rPr>
              <a:t>ingtecUSP</a:t>
            </a:r>
            <a:r>
              <a:rPr lang="pt-BR" b="1" dirty="0">
                <a:solidFill>
                  <a:srgbClr val="7DA9DF"/>
                </a:solidFill>
              </a:rPr>
              <a:t>/</a:t>
            </a:r>
          </a:p>
          <a:p>
            <a:pPr algn="ctr"/>
            <a:endParaRPr lang="pt-BR" sz="4000" b="1" dirty="0">
              <a:solidFill>
                <a:srgbClr val="7DA9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26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Prospecção Tecnológica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Premissas:</a:t>
            </a:r>
          </a:p>
          <a:p>
            <a:pPr lvl="1"/>
            <a:r>
              <a:rPr lang="pt-BR" dirty="0"/>
              <a:t>Compreensão do futuro e </a:t>
            </a:r>
            <a:r>
              <a:rPr lang="pt-BR" b="1" dirty="0">
                <a:solidFill>
                  <a:schemeClr val="tx1"/>
                </a:solidFill>
              </a:rPr>
              <a:t>não previsão </a:t>
            </a:r>
            <a:r>
              <a:rPr lang="pt-BR" dirty="0"/>
              <a:t>(</a:t>
            </a:r>
            <a:r>
              <a:rPr lang="pt-BR" b="1" dirty="0"/>
              <a:t>incerteza</a:t>
            </a:r>
            <a:r>
              <a:rPr lang="pt-BR" dirty="0"/>
              <a:t>);</a:t>
            </a:r>
          </a:p>
          <a:p>
            <a:pPr lvl="1"/>
            <a:r>
              <a:rPr lang="pt-BR" dirty="0"/>
              <a:t>Indícios de descontinuidades de Ciência e Tecnologia- C&amp;T (</a:t>
            </a:r>
            <a:r>
              <a:rPr lang="pt-BR" b="1" dirty="0"/>
              <a:t>rupturas</a:t>
            </a:r>
            <a:r>
              <a:rPr lang="pt-BR" dirty="0"/>
              <a:t>);</a:t>
            </a:r>
          </a:p>
          <a:p>
            <a:pPr lvl="1"/>
            <a:r>
              <a:rPr lang="pt-BR" u="sng" dirty="0"/>
              <a:t>Pluralismo de abordagem;</a:t>
            </a:r>
          </a:p>
          <a:p>
            <a:endParaRPr lang="pt-BR" dirty="0"/>
          </a:p>
          <a:p>
            <a:r>
              <a:rPr lang="pt-BR" dirty="0"/>
              <a:t>Características:</a:t>
            </a:r>
          </a:p>
          <a:p>
            <a:pPr lvl="1"/>
            <a:r>
              <a:rPr lang="pt-BR" b="1" dirty="0"/>
              <a:t>Sistemática</a:t>
            </a:r>
            <a:r>
              <a:rPr lang="pt-BR" dirty="0"/>
              <a:t>: análise de causas e efeitos</a:t>
            </a:r>
          </a:p>
          <a:p>
            <a:pPr lvl="1"/>
            <a:r>
              <a:rPr lang="pt-BR" b="1" dirty="0"/>
              <a:t>Interdisciplina</a:t>
            </a:r>
            <a:r>
              <a:rPr lang="pt-BR" dirty="0"/>
              <a:t>r: </a:t>
            </a:r>
            <a:r>
              <a:rPr lang="pt-BR" dirty="0" err="1"/>
              <a:t>interrelações</a:t>
            </a:r>
            <a:r>
              <a:rPr lang="pt-BR" dirty="0"/>
              <a:t> entre variáveis política, social, técnica, institucional e biológicas</a:t>
            </a:r>
          </a:p>
          <a:p>
            <a:pPr lvl="1"/>
            <a:r>
              <a:rPr lang="pt-BR" b="1" dirty="0"/>
              <a:t>Orientada para a ação</a:t>
            </a:r>
            <a:r>
              <a:rPr lang="pt-BR" dirty="0"/>
              <a:t>: subsidiar tomada de decisões</a:t>
            </a:r>
          </a:p>
          <a:p>
            <a:pPr lvl="1"/>
            <a:r>
              <a:rPr lang="pt-BR" b="1" dirty="0"/>
              <a:t>Orientada para futuro</a:t>
            </a:r>
            <a:r>
              <a:rPr lang="pt-BR" dirty="0"/>
              <a:t>: evitar tirania pequenas decisões</a:t>
            </a:r>
          </a:p>
        </p:txBody>
      </p:sp>
    </p:spTree>
    <p:extLst>
      <p:ext uri="{BB962C8B-B14F-4D97-AF65-F5344CB8AC3E}">
        <p14:creationId xmlns:p14="http://schemas.microsoft.com/office/powerpoint/2010/main" val="70690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Fases da Prospecção Tecnológica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altLang="pt-BR" b="1" dirty="0"/>
          </a:p>
          <a:p>
            <a:r>
              <a:rPr lang="pt-BR" altLang="pt-BR" dirty="0"/>
              <a:t>1) </a:t>
            </a:r>
            <a:r>
              <a:rPr lang="pt-BR" altLang="pt-BR" dirty="0">
                <a:solidFill>
                  <a:srgbClr val="C00000"/>
                </a:solidFill>
              </a:rPr>
              <a:t>Preparatória</a:t>
            </a:r>
            <a:r>
              <a:rPr lang="pt-BR" altLang="pt-BR" dirty="0"/>
              <a:t>: definição de objetivos, escopo, abordagem e metodologia; </a:t>
            </a:r>
          </a:p>
          <a:p>
            <a:r>
              <a:rPr lang="pt-BR" altLang="pt-BR" dirty="0"/>
              <a:t>2) </a:t>
            </a:r>
            <a:r>
              <a:rPr lang="pt-BR" altLang="pt-BR" dirty="0" err="1">
                <a:solidFill>
                  <a:srgbClr val="C00000"/>
                </a:solidFill>
              </a:rPr>
              <a:t>Pré</a:t>
            </a:r>
            <a:r>
              <a:rPr lang="pt-BR" altLang="pt-BR" dirty="0">
                <a:solidFill>
                  <a:srgbClr val="C00000"/>
                </a:solidFill>
              </a:rPr>
              <a:t>-prospectiva</a:t>
            </a:r>
            <a:r>
              <a:rPr lang="pt-BR" altLang="pt-BR" dirty="0"/>
              <a:t>: detalhamento da metodologia e levantamento da fonte de dados; </a:t>
            </a:r>
          </a:p>
          <a:p>
            <a:r>
              <a:rPr lang="pt-BR" altLang="pt-BR" dirty="0"/>
              <a:t>3) </a:t>
            </a:r>
            <a:r>
              <a:rPr lang="pt-BR" altLang="pt-BR" dirty="0">
                <a:solidFill>
                  <a:srgbClr val="C00000"/>
                </a:solidFill>
              </a:rPr>
              <a:t>Prospectiva</a:t>
            </a:r>
            <a:r>
              <a:rPr lang="pt-BR" altLang="pt-BR" dirty="0"/>
              <a:t>: coleta, tratamento e análise dos dados;  </a:t>
            </a:r>
          </a:p>
          <a:p>
            <a:r>
              <a:rPr lang="pt-BR" altLang="pt-BR" dirty="0"/>
              <a:t>4) </a:t>
            </a:r>
            <a:r>
              <a:rPr lang="pt-BR" altLang="pt-BR" dirty="0">
                <a:solidFill>
                  <a:srgbClr val="C00000"/>
                </a:solidFill>
              </a:rPr>
              <a:t>Pós-prospectiva</a:t>
            </a:r>
            <a:r>
              <a:rPr lang="pt-BR" altLang="pt-BR" dirty="0"/>
              <a:t>: comunicação dos resultados, implementação das ações e monitoramento.</a:t>
            </a:r>
            <a:endParaRPr lang="es-ES_tradnl" alt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634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027112" y="116632"/>
            <a:ext cx="8153400" cy="10401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err="1"/>
              <a:t>Perguntas</a:t>
            </a:r>
            <a:r>
              <a:rPr lang="en-US" sz="3200" dirty="0"/>
              <a:t> a </a:t>
            </a:r>
            <a:r>
              <a:rPr lang="en-US" sz="3200" dirty="0" err="1"/>
              <a:t>serem</a:t>
            </a:r>
            <a:r>
              <a:rPr lang="en-US" sz="3200" dirty="0"/>
              <a:t> </a:t>
            </a:r>
            <a:r>
              <a:rPr lang="en-US" sz="3200" dirty="0" err="1"/>
              <a:t>feitas</a:t>
            </a:r>
            <a:endParaRPr lang="en-US" sz="3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29869"/>
              </p:ext>
            </p:extLst>
          </p:nvPr>
        </p:nvGraphicFramePr>
        <p:xfrm>
          <a:off x="251520" y="1510496"/>
          <a:ext cx="8784976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953">
                <a:tc>
                  <a:txBody>
                    <a:bodyPr/>
                    <a:lstStyle/>
                    <a:p>
                      <a:r>
                        <a:rPr lang="pt-BR" sz="2000" dirty="0"/>
                        <a:t>Áreas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Descrição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53">
                <a:tc>
                  <a:txBody>
                    <a:bodyPr/>
                    <a:lstStyle/>
                    <a:p>
                      <a:r>
                        <a:rPr lang="pt-BR" sz="2000" dirty="0"/>
                        <a:t>Uso da Informação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Onde e como </a:t>
                      </a:r>
                      <a:r>
                        <a:rPr lang="pt-BR" sz="2000" b="1" baseline="0" dirty="0"/>
                        <a:t>buscar informações</a:t>
                      </a:r>
                      <a:r>
                        <a:rPr lang="pt-BR" sz="2000" baseline="0" dirty="0"/>
                        <a:t> orientadas para o futuro?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r>
                        <a:rPr lang="pt-BR" sz="2000" dirty="0"/>
                        <a:t>Sofisticação do Método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Quais </a:t>
                      </a:r>
                      <a:r>
                        <a:rPr lang="pt-BR" sz="2000" b="1" dirty="0"/>
                        <a:t>métodos</a:t>
                      </a:r>
                      <a:r>
                        <a:rPr lang="pt-BR" sz="2000" baseline="0" dirty="0"/>
                        <a:t> são aplicados para prever os desenvolvimentos futuros e como são selecionados?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727">
                <a:tc>
                  <a:txBody>
                    <a:bodyPr/>
                    <a:lstStyle/>
                    <a:p>
                      <a:r>
                        <a:rPr lang="pt-BR" sz="2000" dirty="0"/>
                        <a:t>Pessoas e influência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Quais as características</a:t>
                      </a:r>
                      <a:r>
                        <a:rPr lang="pt-BR" sz="2000" baseline="0" dirty="0"/>
                        <a:t> dos </a:t>
                      </a:r>
                      <a:r>
                        <a:rPr lang="pt-BR" sz="2000" b="1" baseline="0" dirty="0"/>
                        <a:t>profissionais</a:t>
                      </a:r>
                      <a:r>
                        <a:rPr lang="pt-BR" sz="2000" baseline="0" dirty="0"/>
                        <a:t> que fazem as previsões e como as percepções que resultam dessas previsões são </a:t>
                      </a:r>
                      <a:r>
                        <a:rPr lang="pt-BR" sz="2000" b="1" baseline="0" dirty="0"/>
                        <a:t>utilizados</a:t>
                      </a:r>
                      <a:r>
                        <a:rPr lang="pt-BR" sz="2000" baseline="0" dirty="0"/>
                        <a:t> dentro da empresa?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8727">
                <a:tc>
                  <a:txBody>
                    <a:bodyPr/>
                    <a:lstStyle/>
                    <a:p>
                      <a:r>
                        <a:rPr lang="pt-BR" sz="2000" dirty="0"/>
                        <a:t>Organização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Onde e como as atividade de produzir previsões</a:t>
                      </a:r>
                      <a:r>
                        <a:rPr lang="pt-BR" sz="2000" baseline="0" dirty="0"/>
                        <a:t> são iniciadas nas empresas e como essas atividades estão </a:t>
                      </a:r>
                      <a:r>
                        <a:rPr lang="pt-BR" sz="2000" b="1" baseline="0" dirty="0"/>
                        <a:t>conectadas</a:t>
                      </a:r>
                      <a:r>
                        <a:rPr lang="pt-BR" sz="2000" baseline="0" dirty="0"/>
                        <a:t> com as demais unidades da empresa?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r>
                        <a:rPr lang="pt-BR" sz="2000" dirty="0"/>
                        <a:t>Cultura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O quanto</a:t>
                      </a:r>
                      <a:r>
                        <a:rPr lang="pt-BR" sz="2000" baseline="0" dirty="0"/>
                        <a:t> a  cultura organizacional da empresa da </a:t>
                      </a:r>
                      <a:r>
                        <a:rPr lang="pt-BR" sz="2000" b="1" baseline="0" dirty="0"/>
                        <a:t>suporte</a:t>
                      </a:r>
                      <a:r>
                        <a:rPr lang="pt-BR" sz="2000" baseline="0" dirty="0"/>
                        <a:t>  para as atividades de previsão?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979712" y="6021536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(THOM, ROHRBECK, DUNAJ, 2010).</a:t>
            </a:r>
            <a:endParaRPr lang="pt-B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874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e Técnicas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4" y="1196975"/>
            <a:ext cx="9109075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775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Técnicas de Prospecção de Tecnologia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endParaRPr lang="pt-BR" altLang="pt-BR" dirty="0"/>
          </a:p>
          <a:p>
            <a:pPr marL="0" indent="0">
              <a:buNone/>
            </a:pPr>
            <a:r>
              <a:rPr lang="pt-BR" altLang="pt-BR" sz="1400" dirty="0" err="1"/>
              <a:t>Intepea</a:t>
            </a:r>
            <a:r>
              <a:rPr lang="pt-BR" altLang="pt-BR" sz="1400" dirty="0"/>
              <a:t>, </a:t>
            </a:r>
            <a:r>
              <a:rPr lang="pt-BR" altLang="pt-BR" sz="1400" dirty="0" err="1"/>
              <a:t>Bozdagb</a:t>
            </a:r>
            <a:r>
              <a:rPr lang="pt-BR" altLang="pt-BR" sz="1400" dirty="0"/>
              <a:t>, &amp; </a:t>
            </a:r>
            <a:r>
              <a:rPr lang="pt-BR" altLang="pt-BR" sz="1400" dirty="0" err="1"/>
              <a:t>Koc</a:t>
            </a:r>
            <a:r>
              <a:rPr lang="pt-BR" altLang="pt-BR" sz="1400" dirty="0"/>
              <a:t>, 2013</a:t>
            </a:r>
            <a:endParaRPr lang="pt-BR" sz="1400" dirty="0"/>
          </a:p>
        </p:txBody>
      </p:sp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76" y="1700808"/>
            <a:ext cx="925195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713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Dimensões de Análise Prospectiva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340768"/>
            <a:ext cx="8568952" cy="5400600"/>
          </a:xfrm>
        </p:spPr>
        <p:txBody>
          <a:bodyPr>
            <a:normAutofit fontScale="92500"/>
          </a:bodyPr>
          <a:lstStyle/>
          <a:p>
            <a:r>
              <a:rPr lang="pt-BR" dirty="0"/>
              <a:t>EXTRAPOLATIVA: onde </a:t>
            </a:r>
            <a:r>
              <a:rPr lang="pt-BR" b="1" dirty="0"/>
              <a:t>chegaremos</a:t>
            </a:r>
            <a:r>
              <a:rPr lang="pt-BR" dirty="0"/>
              <a:t>?</a:t>
            </a:r>
          </a:p>
          <a:p>
            <a:pPr lvl="1"/>
            <a:r>
              <a:rPr lang="pt-BR" dirty="0"/>
              <a:t>O futuro é extrapolação do passado com caráter determinista.</a:t>
            </a:r>
          </a:p>
          <a:p>
            <a:r>
              <a:rPr lang="pt-BR" dirty="0"/>
              <a:t>EXPLORATÓRIA: onde </a:t>
            </a:r>
            <a:r>
              <a:rPr lang="pt-BR" b="1" dirty="0"/>
              <a:t>podemos</a:t>
            </a:r>
            <a:r>
              <a:rPr lang="pt-BR" dirty="0"/>
              <a:t> chegar?</a:t>
            </a:r>
          </a:p>
          <a:p>
            <a:pPr lvl="1"/>
            <a:r>
              <a:rPr lang="pt-BR" dirty="0"/>
              <a:t>O futuro tem possibilidade alternativas de evolução dada pela confluência de forças do presente e do passado.</a:t>
            </a:r>
          </a:p>
          <a:p>
            <a:r>
              <a:rPr lang="pt-BR" dirty="0"/>
              <a:t>NORMATIVA: onde </a:t>
            </a:r>
            <a:r>
              <a:rPr lang="pt-BR" b="1" dirty="0"/>
              <a:t>queremos</a:t>
            </a:r>
            <a:r>
              <a:rPr lang="pt-BR" dirty="0"/>
              <a:t> chegar?</a:t>
            </a:r>
          </a:p>
          <a:p>
            <a:pPr lvl="1"/>
            <a:r>
              <a:rPr lang="pt-BR" dirty="0"/>
              <a:t>O futuro a ser construído depende de julgamento de valor.</a:t>
            </a:r>
          </a:p>
          <a:p>
            <a:r>
              <a:rPr lang="pt-BR" dirty="0"/>
              <a:t>UTILIZAÇÃO:</a:t>
            </a:r>
          </a:p>
          <a:p>
            <a:pPr lvl="1"/>
            <a:r>
              <a:rPr lang="pt-BR" dirty="0"/>
              <a:t>Necessário combinar todas dimensões</a:t>
            </a:r>
          </a:p>
          <a:p>
            <a:pPr lvl="1"/>
            <a:r>
              <a:rPr lang="pt-BR" dirty="0"/>
              <a:t>Ênfase dada depende dos:</a:t>
            </a:r>
          </a:p>
          <a:p>
            <a:pPr lvl="2"/>
            <a:r>
              <a:rPr lang="pt-BR" b="1" dirty="0"/>
              <a:t>Objetivos</a:t>
            </a:r>
            <a:r>
              <a:rPr lang="pt-BR" dirty="0"/>
              <a:t> da análise;</a:t>
            </a:r>
          </a:p>
          <a:p>
            <a:pPr lvl="2"/>
            <a:r>
              <a:rPr lang="pt-BR" dirty="0"/>
              <a:t>Disponibilidade de séries de </a:t>
            </a:r>
            <a:r>
              <a:rPr lang="pt-BR" b="1" dirty="0"/>
              <a:t>dados</a:t>
            </a:r>
            <a:r>
              <a:rPr lang="pt-BR" dirty="0"/>
              <a:t>;</a:t>
            </a:r>
          </a:p>
          <a:p>
            <a:pPr lvl="2"/>
            <a:r>
              <a:rPr lang="pt-BR" b="1" dirty="0"/>
              <a:t>Horizonte</a:t>
            </a:r>
            <a:r>
              <a:rPr lang="pt-BR" dirty="0"/>
              <a:t> da previsão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035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Dimensões de Análise Prospectiva</a:t>
            </a:r>
            <a:endParaRPr lang="pt-B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920880" cy="5184576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EXTRAPOLATIVA:</a:t>
            </a:r>
          </a:p>
          <a:p>
            <a:pPr lvl="1"/>
            <a:r>
              <a:rPr lang="pt-BR" dirty="0"/>
              <a:t>Premissa: </a:t>
            </a:r>
            <a:r>
              <a:rPr lang="pt-BR" b="1" dirty="0"/>
              <a:t>futuro tendencial</a:t>
            </a:r>
          </a:p>
          <a:p>
            <a:pPr lvl="1"/>
            <a:r>
              <a:rPr lang="pt-BR" dirty="0"/>
              <a:t>Período: </a:t>
            </a:r>
            <a:r>
              <a:rPr lang="pt-BR" b="1" dirty="0"/>
              <a:t>curto ou médio prazo</a:t>
            </a:r>
          </a:p>
          <a:p>
            <a:pPr lvl="1"/>
            <a:r>
              <a:rPr lang="pt-BR" dirty="0"/>
              <a:t>Técnicas: (métodos </a:t>
            </a:r>
            <a:r>
              <a:rPr lang="pt-BR" b="1" dirty="0" err="1"/>
              <a:t>extrapolativos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Projeção Simples (Séries Temporais)</a:t>
            </a:r>
          </a:p>
          <a:p>
            <a:pPr lvl="2"/>
            <a:r>
              <a:rPr lang="pt-BR" dirty="0"/>
              <a:t>Analogia Histórica</a:t>
            </a:r>
          </a:p>
          <a:p>
            <a:pPr lvl="2"/>
            <a:r>
              <a:rPr lang="pt-BR" dirty="0"/>
              <a:t>Econometria</a:t>
            </a:r>
          </a:p>
          <a:p>
            <a:pPr lvl="2"/>
            <a:r>
              <a:rPr lang="pt-BR" dirty="0"/>
              <a:t>Curvas S</a:t>
            </a:r>
          </a:p>
          <a:p>
            <a:pPr lvl="1"/>
            <a:r>
              <a:rPr lang="pt-BR" dirty="0"/>
              <a:t>Tipo de informação:</a:t>
            </a:r>
          </a:p>
          <a:p>
            <a:pPr lvl="2"/>
            <a:r>
              <a:rPr lang="pt-BR" b="1" dirty="0"/>
              <a:t>Quantitativa</a:t>
            </a:r>
          </a:p>
          <a:p>
            <a:pPr lvl="2"/>
            <a:r>
              <a:rPr lang="pt-BR" dirty="0"/>
              <a:t>Coeficientes técnicos e econômicos entre variáveis</a:t>
            </a:r>
          </a:p>
          <a:p>
            <a:pPr lvl="1"/>
            <a:r>
              <a:rPr lang="pt-BR" dirty="0"/>
              <a:t>Usuário: </a:t>
            </a:r>
            <a:r>
              <a:rPr lang="pt-BR" b="1" dirty="0"/>
              <a:t>Planejador</a:t>
            </a:r>
            <a:r>
              <a:rPr lang="pt-BR" dirty="0"/>
              <a:t> (</a:t>
            </a:r>
            <a:r>
              <a:rPr lang="pt-BR" b="1" dirty="0"/>
              <a:t>técnico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Funções:</a:t>
            </a:r>
          </a:p>
          <a:p>
            <a:pPr lvl="2"/>
            <a:r>
              <a:rPr lang="pt-BR" dirty="0"/>
              <a:t>Identificar problemas futuros</a:t>
            </a:r>
          </a:p>
          <a:p>
            <a:pPr lvl="2"/>
            <a:r>
              <a:rPr lang="pt-BR" dirty="0"/>
              <a:t>Projetar externalidades</a:t>
            </a:r>
          </a:p>
          <a:p>
            <a:pPr lvl="2"/>
            <a:r>
              <a:rPr lang="pt-BR" dirty="0"/>
              <a:t>Estimar impactos futuros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918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Dimensões de Análise Prospectiva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908720"/>
            <a:ext cx="8352928" cy="576064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EXPLORATÓRIA:</a:t>
            </a:r>
          </a:p>
          <a:p>
            <a:pPr lvl="1"/>
            <a:r>
              <a:rPr lang="pt-BR" dirty="0"/>
              <a:t>Premissa: </a:t>
            </a:r>
            <a:r>
              <a:rPr lang="pt-BR" b="1" dirty="0"/>
              <a:t>futuros possíveis</a:t>
            </a:r>
          </a:p>
          <a:p>
            <a:pPr lvl="1"/>
            <a:r>
              <a:rPr lang="pt-BR" dirty="0"/>
              <a:t>Período: </a:t>
            </a:r>
            <a:r>
              <a:rPr lang="pt-BR" b="1" dirty="0"/>
              <a:t>longo prazo</a:t>
            </a:r>
          </a:p>
          <a:p>
            <a:pPr lvl="1"/>
            <a:r>
              <a:rPr lang="pt-BR" dirty="0"/>
              <a:t>Técnicas: (métodos </a:t>
            </a:r>
            <a:r>
              <a:rPr lang="pt-BR" b="1" dirty="0"/>
              <a:t>exploratórios</a:t>
            </a:r>
            <a:r>
              <a:rPr lang="pt-BR" dirty="0"/>
              <a:t>)</a:t>
            </a:r>
          </a:p>
          <a:p>
            <a:pPr lvl="2"/>
            <a:endParaRPr lang="pt-BR" dirty="0"/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Tipo de informação:</a:t>
            </a:r>
          </a:p>
          <a:p>
            <a:pPr lvl="2"/>
            <a:r>
              <a:rPr lang="pt-BR" b="1" dirty="0"/>
              <a:t>Quantitativa/Qualitativa </a:t>
            </a:r>
            <a:r>
              <a:rPr lang="pt-BR" dirty="0"/>
              <a:t>sobre sistemas e estruturas representando complexidade de futuros alternativos</a:t>
            </a:r>
          </a:p>
          <a:p>
            <a:pPr lvl="1"/>
            <a:r>
              <a:rPr lang="pt-BR" dirty="0"/>
              <a:t>Usuário: </a:t>
            </a:r>
            <a:r>
              <a:rPr lang="pt-BR" b="1" dirty="0"/>
              <a:t>Tomadores de decisão em Instituições de P&amp;D e Executivos de P&amp;D.</a:t>
            </a:r>
          </a:p>
          <a:p>
            <a:pPr lvl="1"/>
            <a:r>
              <a:rPr lang="pt-BR" dirty="0"/>
              <a:t>Funções:</a:t>
            </a:r>
          </a:p>
          <a:p>
            <a:pPr lvl="2"/>
            <a:r>
              <a:rPr lang="pt-BR" dirty="0"/>
              <a:t>Detectar oportunidades/ameaças</a:t>
            </a:r>
          </a:p>
          <a:p>
            <a:pPr lvl="2"/>
            <a:r>
              <a:rPr lang="pt-BR" dirty="0"/>
              <a:t>Identificar/avaliar objetivos e estratégias alternativas</a:t>
            </a:r>
          </a:p>
          <a:p>
            <a:pPr lvl="2"/>
            <a:r>
              <a:rPr lang="pt-BR" dirty="0"/>
              <a:t>Incorporar e dar tratamento explícito à incerteza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47664" y="2276872"/>
            <a:ext cx="6336704" cy="252992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Cenários alternativos;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Delphi;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Análise de Sistemas;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Modelagem;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Métodos de simulação;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pt-BR" dirty="0">
              <a:solidFill>
                <a:srgbClr val="C00000"/>
              </a:solidFill>
            </a:endParaRP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pt-BR" dirty="0">
              <a:solidFill>
                <a:srgbClr val="C00000"/>
              </a:solidFill>
            </a:endParaRP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pt-BR" dirty="0">
              <a:solidFill>
                <a:srgbClr val="C00000"/>
              </a:solidFill>
            </a:endParaRP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pt-BR" dirty="0">
              <a:solidFill>
                <a:srgbClr val="C00000"/>
              </a:solidFill>
            </a:endParaRP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Árvores de Decisão;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Matriz de Impactos;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Rotas tecnológicas;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 err="1">
                <a:solidFill>
                  <a:srgbClr val="C00000"/>
                </a:solidFill>
              </a:rPr>
              <a:t>Roadmapping</a:t>
            </a:r>
            <a:r>
              <a:rPr lang="pt-BR" dirty="0">
                <a:solidFill>
                  <a:srgbClr val="C00000"/>
                </a:solidFill>
              </a:rPr>
              <a:t>; 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pt-BR" dirty="0">
                <a:solidFill>
                  <a:srgbClr val="C00000"/>
                </a:solidFill>
              </a:rPr>
              <a:t>Análise de Sistemas;</a:t>
            </a:r>
          </a:p>
          <a:p>
            <a:pPr marL="174625" lvl="2" indent="-174625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89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Dimensões de Análise Prospectiva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NORMATIVA:</a:t>
            </a:r>
          </a:p>
          <a:p>
            <a:pPr lvl="1"/>
            <a:r>
              <a:rPr lang="pt-BR" dirty="0"/>
              <a:t>Premissa: </a:t>
            </a:r>
            <a:r>
              <a:rPr lang="pt-BR" b="1" dirty="0"/>
              <a:t>futuro desejado</a:t>
            </a:r>
          </a:p>
          <a:p>
            <a:pPr lvl="1"/>
            <a:r>
              <a:rPr lang="pt-BR" dirty="0"/>
              <a:t>Período: </a:t>
            </a:r>
            <a:r>
              <a:rPr lang="pt-BR" b="1" dirty="0"/>
              <a:t>longo prazo</a:t>
            </a:r>
          </a:p>
          <a:p>
            <a:pPr lvl="1"/>
            <a:r>
              <a:rPr lang="pt-BR" dirty="0"/>
              <a:t>Técnicas: (métodos </a:t>
            </a:r>
            <a:r>
              <a:rPr lang="pt-BR" b="1" dirty="0"/>
              <a:t>normativos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Cenários desejados;</a:t>
            </a:r>
          </a:p>
          <a:p>
            <a:pPr lvl="2"/>
            <a:r>
              <a:rPr lang="pt-BR" dirty="0"/>
              <a:t>Árvores de Probabilidade;</a:t>
            </a:r>
          </a:p>
          <a:p>
            <a:pPr lvl="2"/>
            <a:r>
              <a:rPr lang="pt-BR" dirty="0"/>
              <a:t>TRIZ;</a:t>
            </a:r>
          </a:p>
          <a:p>
            <a:pPr lvl="2"/>
            <a:r>
              <a:rPr lang="pt-BR" dirty="0"/>
              <a:t>Criatividade.</a:t>
            </a:r>
          </a:p>
          <a:p>
            <a:pPr lvl="1"/>
            <a:r>
              <a:rPr lang="pt-BR" dirty="0"/>
              <a:t>Tipo de informação:</a:t>
            </a:r>
          </a:p>
          <a:p>
            <a:pPr lvl="2"/>
            <a:r>
              <a:rPr lang="pt-BR" b="1" dirty="0"/>
              <a:t>Quantitativa/Qualitativa </a:t>
            </a:r>
            <a:r>
              <a:rPr lang="pt-BR" dirty="0"/>
              <a:t>sobre sistemas e estruturas representando complexidade de futuros desejados</a:t>
            </a:r>
          </a:p>
          <a:p>
            <a:pPr lvl="1"/>
            <a:r>
              <a:rPr lang="pt-BR" dirty="0"/>
              <a:t>Usuário: </a:t>
            </a:r>
            <a:r>
              <a:rPr lang="pt-BR" b="1" dirty="0"/>
              <a:t>Tomadores de decisão em Instituições de P&amp;D.</a:t>
            </a:r>
          </a:p>
          <a:p>
            <a:pPr lvl="1"/>
            <a:r>
              <a:rPr lang="pt-BR" dirty="0"/>
              <a:t>Funções:</a:t>
            </a:r>
          </a:p>
          <a:p>
            <a:pPr lvl="2"/>
            <a:r>
              <a:rPr lang="pt-BR" dirty="0"/>
              <a:t>Apontar os principais caminhos</a:t>
            </a:r>
          </a:p>
          <a:p>
            <a:pPr lvl="2"/>
            <a:r>
              <a:rPr lang="pt-BR" dirty="0"/>
              <a:t>Delinear estratégias para atingir os resultados</a:t>
            </a:r>
          </a:p>
          <a:p>
            <a:pPr lvl="2"/>
            <a:r>
              <a:rPr lang="pt-BR" dirty="0"/>
              <a:t>Incorporar e dar tratamento explícito à incerteza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130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340768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55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IDENTIFICAÇÃO DE DEMANDAS TECNOLOGICAS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8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Identificação de Demanda para Inovação Tecnológica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/>
              <a:t>Descrição do problema e/ou oportunidade;</a:t>
            </a:r>
          </a:p>
          <a:p>
            <a:pPr lvl="1"/>
            <a:r>
              <a:rPr lang="pt-BR"/>
              <a:t>Caracterização:</a:t>
            </a:r>
          </a:p>
          <a:p>
            <a:pPr lvl="1"/>
            <a:r>
              <a:rPr lang="pt-BR"/>
              <a:t>Tipo de problema/oportunidade;</a:t>
            </a:r>
          </a:p>
          <a:p>
            <a:pPr lvl="1"/>
            <a:r>
              <a:rPr lang="pt-BR"/>
              <a:t> Cargos funcionais envolvidos/afetados e cargo de supervisão;</a:t>
            </a:r>
          </a:p>
          <a:p>
            <a:r>
              <a:rPr lang="pt-BR"/>
              <a:t>Situar no processo-produtivo etapas anteriores e posteriores, e os determinantes/condicionantes para o problema /oportunidade;</a:t>
            </a:r>
          </a:p>
          <a:p>
            <a:pPr lvl="1"/>
            <a:r>
              <a:rPr lang="pt-BR"/>
              <a:t>Problemas/oportunidades associados/correlatos;</a:t>
            </a:r>
          </a:p>
          <a:p>
            <a:pPr lvl="1"/>
            <a:r>
              <a:rPr lang="pt-BR"/>
              <a:t>Gravidade/impactos;</a:t>
            </a:r>
          </a:p>
          <a:p>
            <a:r>
              <a:rPr lang="pt-BR"/>
              <a:t>Objetivos:</a:t>
            </a:r>
          </a:p>
          <a:p>
            <a:pPr lvl="1"/>
            <a:r>
              <a:rPr lang="pt-BR"/>
              <a:t> Objetivos Gerais;</a:t>
            </a:r>
          </a:p>
          <a:p>
            <a:r>
              <a:rPr lang="pt-BR"/>
              <a:t> Resultados e Critérios;</a:t>
            </a:r>
          </a:p>
          <a:p>
            <a:r>
              <a:rPr lang="pt-BR"/>
              <a:t> Restrições; 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407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Identificação de Demanda para Inovação Tecnológica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/>
              <a:t>Soluções Tecnológicas:</a:t>
            </a:r>
          </a:p>
          <a:p>
            <a:pPr lvl="1"/>
            <a:r>
              <a:rPr lang="pt-BR"/>
              <a:t>Soluções alternativas</a:t>
            </a:r>
          </a:p>
          <a:p>
            <a:pPr lvl="1"/>
            <a:r>
              <a:rPr lang="pt-BR"/>
              <a:t>Experiências e resultados próprios ou de terceiros</a:t>
            </a:r>
          </a:p>
          <a:p>
            <a:pPr lvl="1"/>
            <a:r>
              <a:rPr lang="pt-BR"/>
              <a:t>Indicação dos pesquisadores</a:t>
            </a:r>
          </a:p>
          <a:p>
            <a:r>
              <a:rPr lang="pt-BR"/>
              <a:t>Prioridade</a:t>
            </a:r>
          </a:p>
          <a:p>
            <a:pPr lvl="1"/>
            <a:r>
              <a:rPr lang="pt-BR"/>
              <a:t>Frequência/amplitude</a:t>
            </a:r>
          </a:p>
          <a:p>
            <a:pPr lvl="1"/>
            <a:r>
              <a:rPr lang="pt-BR"/>
              <a:t>Ganho unitário</a:t>
            </a:r>
          </a:p>
          <a:p>
            <a:pPr lvl="1"/>
            <a:r>
              <a:rPr lang="pt-BR"/>
              <a:t>Benefício econômico potencial</a:t>
            </a:r>
          </a:p>
          <a:p>
            <a:r>
              <a:rPr lang="pt-BR"/>
              <a:t>Dificuldades de Implementação</a:t>
            </a:r>
          </a:p>
          <a:p>
            <a:pPr lvl="1"/>
            <a:r>
              <a:rPr lang="pt-BR"/>
              <a:t>Identifique eventuais dificuldades, restrições ou resistências</a:t>
            </a:r>
          </a:p>
          <a:p>
            <a:pPr lvl="1"/>
            <a:r>
              <a:rPr lang="pt-BR"/>
              <a:t>Como facilitar ou incentivar a adoção ou uso das novas soluções tecnológicas?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50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Exemplo de Itens para um </a:t>
            </a:r>
            <a:br>
              <a:rPr lang="pt-BR" sz="2400" dirty="0"/>
            </a:br>
            <a:r>
              <a:rPr lang="pt-BR" sz="2400" dirty="0"/>
              <a:t>formulário de Avaliação de Demanda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679A6F67-1B07-C849-8C46-5D1AB5762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4032448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pt-BR" dirty="0"/>
              <a:t>1 – Tipo de projeto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2 – Objetivos Gerais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3 – Prazos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4 – Sucesso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5 – Consistência com Estratégia de Negócios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6 – Importância para a Estratégia de Negócios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7 – Benefícios esperados</a:t>
            </a:r>
          </a:p>
          <a:p>
            <a:pPr marL="0" indent="0">
              <a:spcBef>
                <a:spcPct val="50000"/>
              </a:spcBef>
              <a:buNone/>
            </a:pPr>
            <a:endParaRPr lang="pt-BR" dirty="0"/>
          </a:p>
        </p:txBody>
      </p:sp>
      <p:sp>
        <p:nvSpPr>
          <p:cNvPr id="2" name="Rectangle 1"/>
          <p:cNvSpPr/>
          <p:nvPr/>
        </p:nvSpPr>
        <p:spPr>
          <a:xfrm>
            <a:off x="1115616" y="1059994"/>
            <a:ext cx="8028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Demanda = Título                           Tema: Linha de Atividade</a:t>
            </a:r>
          </a:p>
        </p:txBody>
      </p:sp>
      <p:sp>
        <p:nvSpPr>
          <p:cNvPr id="14" name="Espaço Reservado para Conteúdo 4">
            <a:extLst>
              <a:ext uri="{FF2B5EF4-FFF2-40B4-BE49-F238E27FC236}">
                <a16:creationId xmlns:a16="http://schemas.microsoft.com/office/drawing/2014/main" id="{3AFC4066-47CA-9B40-961B-B7200D9A68D1}"/>
              </a:ext>
            </a:extLst>
          </p:cNvPr>
          <p:cNvSpPr txBox="1">
            <a:spLocks/>
          </p:cNvSpPr>
          <p:nvPr/>
        </p:nvSpPr>
        <p:spPr>
          <a:xfrm>
            <a:off x="4572000" y="1988840"/>
            <a:ext cx="4032448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56F2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pt-BR" dirty="0"/>
              <a:t>7 – Benefícios esperados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8 – Impacto Competitivo da Tecnologia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9 - Posição Competitiva da Tecnologia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10 – Custo estimado de P&amp;D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11 – Custo estimado de adoção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12 – Outros comentários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pt-BR" dirty="0"/>
              <a:t>13 – Prioridade Relativa</a:t>
            </a:r>
          </a:p>
        </p:txBody>
      </p:sp>
    </p:spTree>
    <p:extLst>
      <p:ext uri="{BB962C8B-B14F-4D97-AF65-F5344CB8AC3E}">
        <p14:creationId xmlns:p14="http://schemas.microsoft.com/office/powerpoint/2010/main" val="272593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PROSPECÇÃO TECNOLÓGICA</a:t>
            </a:r>
          </a:p>
        </p:txBody>
      </p:sp>
    </p:spTree>
    <p:extLst>
      <p:ext uri="{BB962C8B-B14F-4D97-AF65-F5344CB8AC3E}">
        <p14:creationId xmlns:p14="http://schemas.microsoft.com/office/powerpoint/2010/main" val="40760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Prospecção Tecnológica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500" dirty="0"/>
              <a:t>Definição:</a:t>
            </a:r>
          </a:p>
          <a:p>
            <a:pPr lvl="1"/>
            <a:r>
              <a:rPr lang="pt-BR" sz="3500" dirty="0"/>
              <a:t> conjuntos de conceitos/técnicas para antecipar comportamento de variáveis socioeconômicas; políticas; culturais; tecnológicas e suas interações.</a:t>
            </a:r>
          </a:p>
          <a:p>
            <a:r>
              <a:rPr lang="pt-BR" sz="3500" dirty="0"/>
              <a:t>Objetivo Operacional (dentro do mercado de tecnologias de centros de P&amp;D):</a:t>
            </a:r>
          </a:p>
          <a:p>
            <a:pPr lvl="1"/>
            <a:r>
              <a:rPr lang="pt-BR" sz="3500" dirty="0"/>
              <a:t>Identificar demandas futuras e potenciais;</a:t>
            </a:r>
          </a:p>
          <a:p>
            <a:pPr lvl="1"/>
            <a:r>
              <a:rPr lang="pt-BR" sz="3500" dirty="0"/>
              <a:t>Antecipar mudanças nos paradigmas de C&amp;T;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620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Prospecção Tecnológica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/>
              <a:t>Finalidade: </a:t>
            </a:r>
          </a:p>
          <a:p>
            <a:pPr lvl="1"/>
            <a:r>
              <a:rPr lang="pt-BR" sz="3200" dirty="0"/>
              <a:t>Melhor </a:t>
            </a:r>
            <a:r>
              <a:rPr lang="pt-BR" sz="3200" b="1" dirty="0">
                <a:solidFill>
                  <a:schemeClr val="tx1"/>
                </a:solidFill>
              </a:rPr>
              <a:t>definir</a:t>
            </a:r>
            <a:r>
              <a:rPr lang="pt-BR" sz="3200" dirty="0"/>
              <a:t> políticas, diretrizes, objetivos e metas P&amp;D, tecnologias chave</a:t>
            </a:r>
          </a:p>
          <a:p>
            <a:pPr lvl="1"/>
            <a:endParaRPr lang="pt-BR" sz="3200" b="1" dirty="0">
              <a:solidFill>
                <a:schemeClr val="tx1"/>
              </a:solidFill>
            </a:endParaRPr>
          </a:p>
          <a:p>
            <a:pPr lvl="1"/>
            <a:r>
              <a:rPr lang="pt-BR" sz="3200" b="1" dirty="0">
                <a:solidFill>
                  <a:schemeClr val="tx1"/>
                </a:solidFill>
              </a:rPr>
              <a:t>Avaliar as consequências </a:t>
            </a:r>
            <a:r>
              <a:rPr lang="pt-BR" sz="3200" dirty="0"/>
              <a:t>futuras das decisões atuais pelo enriquecimento da base de informação.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7740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39685</TotalTime>
  <Words>951</Words>
  <Application>Microsoft Macintosh PowerPoint</Application>
  <PresentationFormat>Apresentação na tela (4:3)</PresentationFormat>
  <Paragraphs>181</Paragraphs>
  <Slides>18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do Office</vt:lpstr>
      <vt:lpstr>Apresentação do PowerPoint</vt:lpstr>
      <vt:lpstr>Apresentação do PowerPoint</vt:lpstr>
      <vt:lpstr>IDENTIFICAÇÃO DE DEMANDAS TECNOLOGICAS </vt:lpstr>
      <vt:lpstr>Identificação de Demanda para Inovação Tecnológica</vt:lpstr>
      <vt:lpstr>Identificação de Demanda para Inovação Tecnológica </vt:lpstr>
      <vt:lpstr>Exemplo de Itens para um  formulário de Avaliação de Demanda</vt:lpstr>
      <vt:lpstr>PROSPECÇÃO TECNOLÓGICA</vt:lpstr>
      <vt:lpstr>Prospecção Tecnológica</vt:lpstr>
      <vt:lpstr>Prospecção Tecnológica</vt:lpstr>
      <vt:lpstr>Prospecção Tecnológica </vt:lpstr>
      <vt:lpstr> Fases da Prospecção Tecnológica</vt:lpstr>
      <vt:lpstr>Perguntas a serem feitas</vt:lpstr>
      <vt:lpstr>Métodos e Técnicas</vt:lpstr>
      <vt:lpstr>Técnicas de Prospecção de Tecnologia</vt:lpstr>
      <vt:lpstr>Dimensões de Análise Prospectiva</vt:lpstr>
      <vt:lpstr>Dimensões de Análise Prospectiva</vt:lpstr>
      <vt:lpstr>Dimensões de Análise Prospectiva </vt:lpstr>
      <vt:lpstr>Dimensões de Análise Prospectiva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GSP</cp:lastModifiedBy>
  <cp:revision>472</cp:revision>
  <dcterms:created xsi:type="dcterms:W3CDTF">2011-02-15T13:13:19Z</dcterms:created>
  <dcterms:modified xsi:type="dcterms:W3CDTF">2020-05-15T12:12:13Z</dcterms:modified>
</cp:coreProperties>
</file>