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21" r:id="rId3"/>
    <p:sldId id="342" r:id="rId4"/>
    <p:sldId id="340" r:id="rId5"/>
    <p:sldId id="341" r:id="rId6"/>
    <p:sldId id="343" r:id="rId7"/>
    <p:sldId id="344" r:id="rId8"/>
    <p:sldId id="348" r:id="rId9"/>
    <p:sldId id="345" r:id="rId10"/>
    <p:sldId id="346" r:id="rId11"/>
    <p:sldId id="349" r:id="rId12"/>
    <p:sldId id="350" r:id="rId13"/>
    <p:sldId id="351" r:id="rId14"/>
    <p:sldId id="257" r:id="rId15"/>
    <p:sldId id="353" r:id="rId16"/>
    <p:sldId id="356" r:id="rId17"/>
    <p:sldId id="355" r:id="rId18"/>
    <p:sldId id="352" r:id="rId19"/>
    <p:sldId id="354" r:id="rId20"/>
    <p:sldId id="357" r:id="rId21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us%20Pro\OneDrive%20-%20usp.br\Ensino\Disciplinas\Economia%20para%20Computa&#231;&#227;o\Jogo%20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Oferta e Demanda - Equilibrio - q=8, p=5,42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1'!$Q$1</c:f>
              <c:strCache>
                <c:ptCount val="1"/>
                <c:pt idx="0">
                  <c:v>Oferta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1'!$Q$2:$Q$19</c:f>
              <c:numCache>
                <c:formatCode>0.00</c:formatCode>
                <c:ptCount val="18"/>
                <c:pt idx="0">
                  <c:v>2</c:v>
                </c:pt>
                <c:pt idx="1">
                  <c:v>2.4285714285714284</c:v>
                </c:pt>
                <c:pt idx="2">
                  <c:v>2.8571428571428572</c:v>
                </c:pt>
                <c:pt idx="3">
                  <c:v>3.2857142857142856</c:v>
                </c:pt>
                <c:pt idx="4">
                  <c:v>3.7142857142857144</c:v>
                </c:pt>
                <c:pt idx="5">
                  <c:v>4.1428571428571423</c:v>
                </c:pt>
                <c:pt idx="6">
                  <c:v>4.5714285714285712</c:v>
                </c:pt>
                <c:pt idx="7">
                  <c:v>5</c:v>
                </c:pt>
                <c:pt idx="8">
                  <c:v>5.4285714285714288</c:v>
                </c:pt>
                <c:pt idx="9">
                  <c:v>5.8571428571428568</c:v>
                </c:pt>
                <c:pt idx="10">
                  <c:v>6.2857142857142856</c:v>
                </c:pt>
                <c:pt idx="11">
                  <c:v>6.7142857142857144</c:v>
                </c:pt>
                <c:pt idx="12">
                  <c:v>7.1428571428571423</c:v>
                </c:pt>
                <c:pt idx="13">
                  <c:v>7.5714285714285712</c:v>
                </c:pt>
                <c:pt idx="14">
                  <c:v>8</c:v>
                </c:pt>
                <c:pt idx="15">
                  <c:v>8.428571428571427</c:v>
                </c:pt>
                <c:pt idx="16">
                  <c:v>8.8571428571428577</c:v>
                </c:pt>
                <c:pt idx="17">
                  <c:v>9.2857142857142847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65-4FA5-894A-78C09717DF2F}"/>
            </c:ext>
          </c:extLst>
        </c:ser>
        <c:ser>
          <c:idx val="1"/>
          <c:order val="1"/>
          <c:tx>
            <c:strRef>
              <c:f>'Simulação 1'!$R$1</c:f>
              <c:strCache>
                <c:ptCount val="1"/>
                <c:pt idx="0">
                  <c:v>Demanda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1'!$R$2:$R$19</c:f>
              <c:numCache>
                <c:formatCode>0,000</c:formatCode>
                <c:ptCount val="18"/>
                <c:pt idx="0">
                  <c:v>10</c:v>
                </c:pt>
                <c:pt idx="1">
                  <c:v>9.4285714285714288</c:v>
                </c:pt>
                <c:pt idx="2">
                  <c:v>8.8571428571428577</c:v>
                </c:pt>
                <c:pt idx="3">
                  <c:v>8.2857142857142865</c:v>
                </c:pt>
                <c:pt idx="4">
                  <c:v>7.7142857142857144</c:v>
                </c:pt>
                <c:pt idx="5">
                  <c:v>7.1428571428571432</c:v>
                </c:pt>
                <c:pt idx="6">
                  <c:v>6.5714285714285712</c:v>
                </c:pt>
                <c:pt idx="7">
                  <c:v>6</c:v>
                </c:pt>
                <c:pt idx="8">
                  <c:v>5.4285714285714288</c:v>
                </c:pt>
                <c:pt idx="9">
                  <c:v>4.8571428571428577</c:v>
                </c:pt>
                <c:pt idx="10">
                  <c:v>4.2857142857142865</c:v>
                </c:pt>
                <c:pt idx="11">
                  <c:v>3.7142857142857144</c:v>
                </c:pt>
                <c:pt idx="12">
                  <c:v>3.1428571428571432</c:v>
                </c:pt>
                <c:pt idx="13">
                  <c:v>2.5714285714285721</c:v>
                </c:pt>
                <c:pt idx="14">
                  <c:v>2</c:v>
                </c:pt>
                <c:pt idx="15">
                  <c:v>1.4285714285714288</c:v>
                </c:pt>
                <c:pt idx="16">
                  <c:v>0.85714285714285765</c:v>
                </c:pt>
                <c:pt idx="17">
                  <c:v>0.28571428571428648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65-4FA5-894A-78C09717D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1790511"/>
        <c:axId val="561792591"/>
      </c:lineChart>
      <c:catAx>
        <c:axId val="5617905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1792591"/>
        <c:crosses val="autoZero"/>
        <c:auto val="1"/>
        <c:lblAlgn val="ctr"/>
        <c:lblOffset val="100"/>
        <c:noMultiLvlLbl val="0"/>
      </c:catAx>
      <c:valAx>
        <c:axId val="56179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1790511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Oferta e Demanda - Equilibrio - q=8, p=5,42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1'!$Q$1</c:f>
              <c:strCache>
                <c:ptCount val="1"/>
                <c:pt idx="0">
                  <c:v>Oferta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1'!$Q$2:$Q$19</c:f>
              <c:numCache>
                <c:formatCode>0.00</c:formatCode>
                <c:ptCount val="18"/>
                <c:pt idx="0">
                  <c:v>2</c:v>
                </c:pt>
                <c:pt idx="1">
                  <c:v>2.4285714285714284</c:v>
                </c:pt>
                <c:pt idx="2">
                  <c:v>2.8571428571428572</c:v>
                </c:pt>
                <c:pt idx="3">
                  <c:v>3.2857142857142856</c:v>
                </c:pt>
                <c:pt idx="4">
                  <c:v>3.7142857142857144</c:v>
                </c:pt>
                <c:pt idx="5">
                  <c:v>4.1428571428571423</c:v>
                </c:pt>
                <c:pt idx="6">
                  <c:v>4.5714285714285712</c:v>
                </c:pt>
                <c:pt idx="7">
                  <c:v>5</c:v>
                </c:pt>
                <c:pt idx="8">
                  <c:v>5.4285714285714288</c:v>
                </c:pt>
                <c:pt idx="9">
                  <c:v>5.8571428571428568</c:v>
                </c:pt>
                <c:pt idx="10">
                  <c:v>6.2857142857142856</c:v>
                </c:pt>
                <c:pt idx="11">
                  <c:v>6.7142857142857144</c:v>
                </c:pt>
                <c:pt idx="12">
                  <c:v>7.1428571428571423</c:v>
                </c:pt>
                <c:pt idx="13">
                  <c:v>7.5714285714285712</c:v>
                </c:pt>
                <c:pt idx="14">
                  <c:v>8</c:v>
                </c:pt>
                <c:pt idx="15">
                  <c:v>8.428571428571427</c:v>
                </c:pt>
                <c:pt idx="16">
                  <c:v>8.8571428571428577</c:v>
                </c:pt>
                <c:pt idx="17">
                  <c:v>9.2857142857142847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65-4FA5-894A-78C09717DF2F}"/>
            </c:ext>
          </c:extLst>
        </c:ser>
        <c:ser>
          <c:idx val="1"/>
          <c:order val="1"/>
          <c:tx>
            <c:strRef>
              <c:f>'Simulação 1'!$R$1</c:f>
              <c:strCache>
                <c:ptCount val="1"/>
                <c:pt idx="0">
                  <c:v>Demanda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1'!$R$2:$R$19</c:f>
              <c:numCache>
                <c:formatCode>0,000</c:formatCode>
                <c:ptCount val="18"/>
                <c:pt idx="0">
                  <c:v>10</c:v>
                </c:pt>
                <c:pt idx="1">
                  <c:v>9.4285714285714288</c:v>
                </c:pt>
                <c:pt idx="2">
                  <c:v>8.8571428571428577</c:v>
                </c:pt>
                <c:pt idx="3">
                  <c:v>8.2857142857142865</c:v>
                </c:pt>
                <c:pt idx="4">
                  <c:v>7.7142857142857144</c:v>
                </c:pt>
                <c:pt idx="5">
                  <c:v>7.1428571428571432</c:v>
                </c:pt>
                <c:pt idx="6">
                  <c:v>6.5714285714285712</c:v>
                </c:pt>
                <c:pt idx="7">
                  <c:v>6</c:v>
                </c:pt>
                <c:pt idx="8">
                  <c:v>5.4285714285714288</c:v>
                </c:pt>
                <c:pt idx="9">
                  <c:v>4.8571428571428577</c:v>
                </c:pt>
                <c:pt idx="10">
                  <c:v>4.2857142857142865</c:v>
                </c:pt>
                <c:pt idx="11">
                  <c:v>3.7142857142857144</c:v>
                </c:pt>
                <c:pt idx="12">
                  <c:v>3.1428571428571432</c:v>
                </c:pt>
                <c:pt idx="13">
                  <c:v>2.5714285714285721</c:v>
                </c:pt>
                <c:pt idx="14">
                  <c:v>2</c:v>
                </c:pt>
                <c:pt idx="15">
                  <c:v>1.4285714285714288</c:v>
                </c:pt>
                <c:pt idx="16">
                  <c:v>0.85714285714285765</c:v>
                </c:pt>
                <c:pt idx="17">
                  <c:v>0.28571428571428648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65-4FA5-894A-78C09717D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1790511"/>
        <c:axId val="561792591"/>
      </c:lineChart>
      <c:dateAx>
        <c:axId val="5617905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1792591"/>
        <c:crosses val="autoZero"/>
        <c:auto val="0"/>
        <c:lblOffset val="100"/>
        <c:baseTimeUnit val="days"/>
      </c:dateAx>
      <c:valAx>
        <c:axId val="56179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1790511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Oferta e demanda com Tributo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2'!$S$1</c:f>
              <c:strCache>
                <c:ptCount val="1"/>
                <c:pt idx="0">
                  <c:v>Oferta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2'!$S$2:$S$22</c:f>
              <c:numCache>
                <c:formatCode>#,#00</c:formatCode>
                <c:ptCount val="21"/>
                <c:pt idx="0">
                  <c:v>3</c:v>
                </c:pt>
                <c:pt idx="1">
                  <c:v>3.375</c:v>
                </c:pt>
                <c:pt idx="2">
                  <c:v>3.75</c:v>
                </c:pt>
                <c:pt idx="3">
                  <c:v>4.125</c:v>
                </c:pt>
                <c:pt idx="4">
                  <c:v>4.5</c:v>
                </c:pt>
                <c:pt idx="5">
                  <c:v>4.875</c:v>
                </c:pt>
                <c:pt idx="6">
                  <c:v>5.25</c:v>
                </c:pt>
                <c:pt idx="7">
                  <c:v>5.625</c:v>
                </c:pt>
                <c:pt idx="8">
                  <c:v>6</c:v>
                </c:pt>
                <c:pt idx="9">
                  <c:v>6.375</c:v>
                </c:pt>
                <c:pt idx="10">
                  <c:v>6.75</c:v>
                </c:pt>
                <c:pt idx="11">
                  <c:v>7.125</c:v>
                </c:pt>
                <c:pt idx="12">
                  <c:v>7.5</c:v>
                </c:pt>
                <c:pt idx="13">
                  <c:v>7.875</c:v>
                </c:pt>
                <c:pt idx="14">
                  <c:v>8.25</c:v>
                </c:pt>
                <c:pt idx="15">
                  <c:v>8.625</c:v>
                </c:pt>
                <c:pt idx="16">
                  <c:v>9</c:v>
                </c:pt>
                <c:pt idx="17">
                  <c:v>9.375</c:v>
                </c:pt>
                <c:pt idx="18">
                  <c:v>9.75</c:v>
                </c:pt>
                <c:pt idx="19">
                  <c:v>10.125</c:v>
                </c:pt>
                <c:pt idx="20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41-4996-BE59-CFE3628D4727}"/>
            </c:ext>
          </c:extLst>
        </c:ser>
        <c:ser>
          <c:idx val="1"/>
          <c:order val="1"/>
          <c:tx>
            <c:strRef>
              <c:f>'Simulação 2'!$T$1</c:f>
              <c:strCache>
                <c:ptCount val="1"/>
                <c:pt idx="0">
                  <c:v>Demanda 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2'!$T$2:$T$22</c:f>
              <c:numCache>
                <c:formatCode>#,#00</c:formatCode>
                <c:ptCount val="21"/>
                <c:pt idx="0">
                  <c:v>10</c:v>
                </c:pt>
                <c:pt idx="1">
                  <c:v>9.5</c:v>
                </c:pt>
                <c:pt idx="2">
                  <c:v>9</c:v>
                </c:pt>
                <c:pt idx="3">
                  <c:v>8.5</c:v>
                </c:pt>
                <c:pt idx="4">
                  <c:v>8</c:v>
                </c:pt>
                <c:pt idx="5">
                  <c:v>7.5</c:v>
                </c:pt>
                <c:pt idx="6">
                  <c:v>7</c:v>
                </c:pt>
                <c:pt idx="7">
                  <c:v>6.5</c:v>
                </c:pt>
                <c:pt idx="8">
                  <c:v>6</c:v>
                </c:pt>
                <c:pt idx="9">
                  <c:v>5.5</c:v>
                </c:pt>
                <c:pt idx="10">
                  <c:v>5</c:v>
                </c:pt>
                <c:pt idx="11">
                  <c:v>4.5</c:v>
                </c:pt>
                <c:pt idx="12">
                  <c:v>4</c:v>
                </c:pt>
                <c:pt idx="13">
                  <c:v>3.5</c:v>
                </c:pt>
                <c:pt idx="14">
                  <c:v>3</c:v>
                </c:pt>
                <c:pt idx="15">
                  <c:v>2.5</c:v>
                </c:pt>
                <c:pt idx="16">
                  <c:v>2</c:v>
                </c:pt>
                <c:pt idx="17">
                  <c:v>1.5</c:v>
                </c:pt>
                <c:pt idx="18">
                  <c:v>1</c:v>
                </c:pt>
                <c:pt idx="19">
                  <c:v>0.5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41-4996-BE59-CFE3628D4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378591"/>
        <c:axId val="553379007"/>
      </c:lineChart>
      <c:catAx>
        <c:axId val="553378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3379007"/>
        <c:crosses val="autoZero"/>
        <c:auto val="1"/>
        <c:lblAlgn val="ctr"/>
        <c:lblOffset val="100"/>
        <c:noMultiLvlLbl val="0"/>
      </c:catAx>
      <c:valAx>
        <c:axId val="553379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3378591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Oferta e demanda com Tributo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2'!$S$1</c:f>
              <c:strCache>
                <c:ptCount val="1"/>
                <c:pt idx="0">
                  <c:v>Oferta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2'!$S$2:$S$22</c:f>
              <c:numCache>
                <c:formatCode>#,#00</c:formatCode>
                <c:ptCount val="21"/>
                <c:pt idx="0">
                  <c:v>3</c:v>
                </c:pt>
                <c:pt idx="1">
                  <c:v>3.375</c:v>
                </c:pt>
                <c:pt idx="2">
                  <c:v>3.75</c:v>
                </c:pt>
                <c:pt idx="3">
                  <c:v>4.125</c:v>
                </c:pt>
                <c:pt idx="4">
                  <c:v>4.5</c:v>
                </c:pt>
                <c:pt idx="5">
                  <c:v>4.875</c:v>
                </c:pt>
                <c:pt idx="6">
                  <c:v>5.25</c:v>
                </c:pt>
                <c:pt idx="7">
                  <c:v>5.625</c:v>
                </c:pt>
                <c:pt idx="8">
                  <c:v>6</c:v>
                </c:pt>
                <c:pt idx="9">
                  <c:v>6.375</c:v>
                </c:pt>
                <c:pt idx="10">
                  <c:v>6.75</c:v>
                </c:pt>
                <c:pt idx="11">
                  <c:v>7.125</c:v>
                </c:pt>
                <c:pt idx="12">
                  <c:v>7.5</c:v>
                </c:pt>
                <c:pt idx="13">
                  <c:v>7.875</c:v>
                </c:pt>
                <c:pt idx="14">
                  <c:v>8.25</c:v>
                </c:pt>
                <c:pt idx="15">
                  <c:v>8.625</c:v>
                </c:pt>
                <c:pt idx="16">
                  <c:v>9</c:v>
                </c:pt>
                <c:pt idx="17">
                  <c:v>9.375</c:v>
                </c:pt>
                <c:pt idx="18">
                  <c:v>9.75</c:v>
                </c:pt>
                <c:pt idx="19">
                  <c:v>10.125</c:v>
                </c:pt>
                <c:pt idx="20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41-4996-BE59-CFE3628D4727}"/>
            </c:ext>
          </c:extLst>
        </c:ser>
        <c:ser>
          <c:idx val="1"/>
          <c:order val="1"/>
          <c:tx>
            <c:strRef>
              <c:f>'Simulação 2'!$T$1</c:f>
              <c:strCache>
                <c:ptCount val="1"/>
                <c:pt idx="0">
                  <c:v>Demanda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2'!$T$2:$T$22</c:f>
              <c:numCache>
                <c:formatCode>#,#00</c:formatCode>
                <c:ptCount val="21"/>
                <c:pt idx="0">
                  <c:v>10</c:v>
                </c:pt>
                <c:pt idx="1">
                  <c:v>9.5</c:v>
                </c:pt>
                <c:pt idx="2">
                  <c:v>9</c:v>
                </c:pt>
                <c:pt idx="3">
                  <c:v>8.5</c:v>
                </c:pt>
                <c:pt idx="4">
                  <c:v>8</c:v>
                </c:pt>
                <c:pt idx="5">
                  <c:v>7.5</c:v>
                </c:pt>
                <c:pt idx="6">
                  <c:v>7</c:v>
                </c:pt>
                <c:pt idx="7">
                  <c:v>6.5</c:v>
                </c:pt>
                <c:pt idx="8">
                  <c:v>6</c:v>
                </c:pt>
                <c:pt idx="9">
                  <c:v>5.5</c:v>
                </c:pt>
                <c:pt idx="10">
                  <c:v>5</c:v>
                </c:pt>
                <c:pt idx="11">
                  <c:v>4.5</c:v>
                </c:pt>
                <c:pt idx="12">
                  <c:v>4</c:v>
                </c:pt>
                <c:pt idx="13">
                  <c:v>3.5</c:v>
                </c:pt>
                <c:pt idx="14">
                  <c:v>3</c:v>
                </c:pt>
                <c:pt idx="15">
                  <c:v>2.5</c:v>
                </c:pt>
                <c:pt idx="16">
                  <c:v>2</c:v>
                </c:pt>
                <c:pt idx="17">
                  <c:v>1.5</c:v>
                </c:pt>
                <c:pt idx="18">
                  <c:v>1</c:v>
                </c:pt>
                <c:pt idx="19">
                  <c:v>0.5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41-4996-BE59-CFE3628D4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378591"/>
        <c:axId val="553379007"/>
      </c:lineChart>
      <c:catAx>
        <c:axId val="553378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3379007"/>
        <c:crosses val="autoZero"/>
        <c:auto val="1"/>
        <c:lblAlgn val="ctr"/>
        <c:lblOffset val="100"/>
        <c:noMultiLvlLbl val="0"/>
      </c:catAx>
      <c:valAx>
        <c:axId val="553379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3378591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Variação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2'!$S$1</c:f>
              <c:strCache>
                <c:ptCount val="1"/>
                <c:pt idx="0">
                  <c:v>Oferta 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2'!$S$2:$S$19</c:f>
              <c:numCache>
                <c:formatCode>#,#00</c:formatCode>
                <c:ptCount val="18"/>
                <c:pt idx="0">
                  <c:v>3</c:v>
                </c:pt>
                <c:pt idx="1">
                  <c:v>3.375</c:v>
                </c:pt>
                <c:pt idx="2">
                  <c:v>3.75</c:v>
                </c:pt>
                <c:pt idx="3">
                  <c:v>4.125</c:v>
                </c:pt>
                <c:pt idx="4">
                  <c:v>4.5</c:v>
                </c:pt>
                <c:pt idx="5">
                  <c:v>4.875</c:v>
                </c:pt>
                <c:pt idx="6">
                  <c:v>5.25</c:v>
                </c:pt>
                <c:pt idx="7">
                  <c:v>5.625</c:v>
                </c:pt>
                <c:pt idx="8">
                  <c:v>6</c:v>
                </c:pt>
                <c:pt idx="9">
                  <c:v>6.375</c:v>
                </c:pt>
                <c:pt idx="10">
                  <c:v>6.75</c:v>
                </c:pt>
                <c:pt idx="11">
                  <c:v>7.125</c:v>
                </c:pt>
                <c:pt idx="12">
                  <c:v>7.5</c:v>
                </c:pt>
                <c:pt idx="13">
                  <c:v>7.875</c:v>
                </c:pt>
                <c:pt idx="14">
                  <c:v>8.25</c:v>
                </c:pt>
                <c:pt idx="15">
                  <c:v>8.625</c:v>
                </c:pt>
                <c:pt idx="16">
                  <c:v>9</c:v>
                </c:pt>
                <c:pt idx="17">
                  <c:v>9.375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79-4503-A6DA-978F55371F08}"/>
            </c:ext>
          </c:extLst>
        </c:ser>
        <c:ser>
          <c:idx val="1"/>
          <c:order val="1"/>
          <c:tx>
            <c:strRef>
              <c:f>'Simulação 2'!$T$1</c:f>
              <c:strCache>
                <c:ptCount val="1"/>
                <c:pt idx="0">
                  <c:v>Demanda </c:v>
                </c:pt>
              </c:strCache>
            </c:strRef>
          </c:tx>
          <c:spPr>
            <a:ln w="2222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'Simulação 2'!$T$2:$T$19</c:f>
              <c:numCache>
                <c:formatCode>#,#00</c:formatCode>
                <c:ptCount val="18"/>
                <c:pt idx="0">
                  <c:v>10</c:v>
                </c:pt>
                <c:pt idx="1">
                  <c:v>9.5</c:v>
                </c:pt>
                <c:pt idx="2">
                  <c:v>9</c:v>
                </c:pt>
                <c:pt idx="3">
                  <c:v>8.5</c:v>
                </c:pt>
                <c:pt idx="4">
                  <c:v>8</c:v>
                </c:pt>
                <c:pt idx="5">
                  <c:v>7.5</c:v>
                </c:pt>
                <c:pt idx="6">
                  <c:v>7</c:v>
                </c:pt>
                <c:pt idx="7">
                  <c:v>6.5</c:v>
                </c:pt>
                <c:pt idx="8">
                  <c:v>6</c:v>
                </c:pt>
                <c:pt idx="9">
                  <c:v>5.5</c:v>
                </c:pt>
                <c:pt idx="10">
                  <c:v>5</c:v>
                </c:pt>
                <c:pt idx="11">
                  <c:v>4.5</c:v>
                </c:pt>
                <c:pt idx="12">
                  <c:v>4</c:v>
                </c:pt>
                <c:pt idx="13">
                  <c:v>3.5</c:v>
                </c:pt>
                <c:pt idx="14">
                  <c:v>3</c:v>
                </c:pt>
                <c:pt idx="15">
                  <c:v>2.5</c:v>
                </c:pt>
                <c:pt idx="16">
                  <c:v>2</c:v>
                </c:pt>
                <c:pt idx="17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79-4503-A6DA-978F55371F08}"/>
            </c:ext>
          </c:extLst>
        </c:ser>
        <c:ser>
          <c:idx val="2"/>
          <c:order val="2"/>
          <c:tx>
            <c:strRef>
              <c:f>'Simulação 2'!$U$1</c:f>
              <c:strCache>
                <c:ptCount val="1"/>
                <c:pt idx="0">
                  <c:v>Oferta 1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2'!$U$2:$U$19</c:f>
              <c:numCache>
                <c:formatCode>0.00</c:formatCode>
                <c:ptCount val="18"/>
                <c:pt idx="0">
                  <c:v>2</c:v>
                </c:pt>
                <c:pt idx="1">
                  <c:v>2.4285714285714284</c:v>
                </c:pt>
                <c:pt idx="2">
                  <c:v>2.8571428571428572</c:v>
                </c:pt>
                <c:pt idx="3">
                  <c:v>3.2857142857142856</c:v>
                </c:pt>
                <c:pt idx="4">
                  <c:v>3.7142857142857144</c:v>
                </c:pt>
                <c:pt idx="5">
                  <c:v>4.1428571428571423</c:v>
                </c:pt>
                <c:pt idx="6">
                  <c:v>4.5714285714285712</c:v>
                </c:pt>
                <c:pt idx="7">
                  <c:v>5</c:v>
                </c:pt>
                <c:pt idx="8">
                  <c:v>5.4285714285714288</c:v>
                </c:pt>
                <c:pt idx="9">
                  <c:v>5.8571428571428568</c:v>
                </c:pt>
                <c:pt idx="10">
                  <c:v>6.2857142857142856</c:v>
                </c:pt>
                <c:pt idx="11">
                  <c:v>6.7142857142857144</c:v>
                </c:pt>
                <c:pt idx="12">
                  <c:v>7.1428571428571423</c:v>
                </c:pt>
                <c:pt idx="13">
                  <c:v>7.5714285714285712</c:v>
                </c:pt>
                <c:pt idx="14">
                  <c:v>8</c:v>
                </c:pt>
                <c:pt idx="15">
                  <c:v>8.428571428571427</c:v>
                </c:pt>
                <c:pt idx="16">
                  <c:v>8.8571428571428577</c:v>
                </c:pt>
                <c:pt idx="17">
                  <c:v>9.2857142857142847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79-4503-A6DA-978F55371F08}"/>
            </c:ext>
          </c:extLst>
        </c:ser>
        <c:ser>
          <c:idx val="3"/>
          <c:order val="3"/>
          <c:tx>
            <c:strRef>
              <c:f>'Simulação 2'!$V$1</c:f>
              <c:strCache>
                <c:ptCount val="1"/>
                <c:pt idx="0">
                  <c:v>Demanda 1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'Simulação 2'!$V$2:$V$19</c:f>
              <c:numCache>
                <c:formatCode>0,000</c:formatCode>
                <c:ptCount val="18"/>
                <c:pt idx="0">
                  <c:v>10</c:v>
                </c:pt>
                <c:pt idx="1">
                  <c:v>9.4285714285714288</c:v>
                </c:pt>
                <c:pt idx="2">
                  <c:v>8.8571428571428577</c:v>
                </c:pt>
                <c:pt idx="3">
                  <c:v>8.2857142857142865</c:v>
                </c:pt>
                <c:pt idx="4">
                  <c:v>7.7142857142857144</c:v>
                </c:pt>
                <c:pt idx="5">
                  <c:v>7.1428571428571432</c:v>
                </c:pt>
                <c:pt idx="6">
                  <c:v>6.5714285714285712</c:v>
                </c:pt>
                <c:pt idx="7">
                  <c:v>6</c:v>
                </c:pt>
                <c:pt idx="8">
                  <c:v>5.4285714285714288</c:v>
                </c:pt>
                <c:pt idx="9">
                  <c:v>4.8571428571428577</c:v>
                </c:pt>
                <c:pt idx="10">
                  <c:v>4.2857142857142865</c:v>
                </c:pt>
                <c:pt idx="11">
                  <c:v>3.7142857142857144</c:v>
                </c:pt>
                <c:pt idx="12">
                  <c:v>3.1428571428571432</c:v>
                </c:pt>
                <c:pt idx="13">
                  <c:v>2.5714285714285721</c:v>
                </c:pt>
                <c:pt idx="14">
                  <c:v>2</c:v>
                </c:pt>
                <c:pt idx="15">
                  <c:v>1.4285714285714288</c:v>
                </c:pt>
                <c:pt idx="16">
                  <c:v>0.85714285714285765</c:v>
                </c:pt>
                <c:pt idx="17">
                  <c:v>0.28571428571428648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79-4503-A6DA-978F55371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5083248"/>
        <c:axId val="1755078256"/>
      </c:lineChart>
      <c:catAx>
        <c:axId val="175508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5078256"/>
        <c:crosses val="autoZero"/>
        <c:auto val="1"/>
        <c:lblAlgn val="ctr"/>
        <c:lblOffset val="100"/>
        <c:noMultiLvlLbl val="0"/>
      </c:catAx>
      <c:valAx>
        <c:axId val="175507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508324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1400" dirty="0"/>
              <a:t>Oferta e demanda</a:t>
            </a:r>
            <a:r>
              <a:rPr lang="pt-BR" sz="1400" baseline="0" dirty="0"/>
              <a:t> -</a:t>
            </a:r>
            <a:r>
              <a:rPr lang="pt-BR" sz="1400" dirty="0"/>
              <a:t> </a:t>
            </a:r>
            <a:r>
              <a:rPr lang="pt-BR" sz="1400" dirty="0" err="1"/>
              <a:t>Equilibrio</a:t>
            </a:r>
            <a:r>
              <a:rPr lang="pt-BR" sz="1400" dirty="0"/>
              <a:t> </a:t>
            </a:r>
            <a:r>
              <a:rPr lang="pt-BR" sz="1600" b="1" i="0" u="none" strike="noStrike" cap="none" normalizeH="0" baseline="0" dirty="0" err="1" smtClean="0">
                <a:effectLst/>
              </a:rPr>
              <a:t>Equilibrio</a:t>
            </a:r>
            <a:r>
              <a:rPr lang="pt-BR" sz="1600" b="1" i="0" u="none" strike="noStrike" cap="none" normalizeH="0" baseline="0" dirty="0" smtClean="0">
                <a:effectLst/>
              </a:rPr>
              <a:t> q =6,85 e p =4,57</a:t>
            </a:r>
            <a:endParaRPr lang="pt-BR" sz="1400" dirty="0"/>
          </a:p>
        </c:rich>
      </c:tx>
      <c:layout>
        <c:manualLayout>
          <c:xMode val="edge"/>
          <c:yMode val="edge"/>
          <c:x val="0.1406666666666666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3'!$Q$2:$Q$22</c:f>
              <c:numCache>
                <c:formatCode>0.00</c:formatCode>
                <c:ptCount val="21"/>
                <c:pt idx="0">
                  <c:v>2</c:v>
                </c:pt>
                <c:pt idx="1">
                  <c:v>2.375</c:v>
                </c:pt>
                <c:pt idx="2">
                  <c:v>2.75</c:v>
                </c:pt>
                <c:pt idx="3">
                  <c:v>3.125</c:v>
                </c:pt>
                <c:pt idx="4">
                  <c:v>3.5</c:v>
                </c:pt>
                <c:pt idx="5">
                  <c:v>3.875</c:v>
                </c:pt>
                <c:pt idx="6">
                  <c:v>4.25</c:v>
                </c:pt>
                <c:pt idx="7">
                  <c:v>4.625</c:v>
                </c:pt>
                <c:pt idx="8">
                  <c:v>5</c:v>
                </c:pt>
                <c:pt idx="9">
                  <c:v>5.375</c:v>
                </c:pt>
                <c:pt idx="10">
                  <c:v>5.75</c:v>
                </c:pt>
                <c:pt idx="11">
                  <c:v>6.125</c:v>
                </c:pt>
                <c:pt idx="12">
                  <c:v>6.5</c:v>
                </c:pt>
                <c:pt idx="13">
                  <c:v>6.875</c:v>
                </c:pt>
                <c:pt idx="14">
                  <c:v>7.25</c:v>
                </c:pt>
                <c:pt idx="15">
                  <c:v>7.625</c:v>
                </c:pt>
                <c:pt idx="16">
                  <c:v>8</c:v>
                </c:pt>
                <c:pt idx="17">
                  <c:v>8.375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B8-4045-8AA5-32E987A8E6D4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3'!$R$2:$R$22</c:f>
              <c:numCache>
                <c:formatCode>0.00</c:formatCode>
                <c:ptCount val="21"/>
                <c:pt idx="0">
                  <c:v>8</c:v>
                </c:pt>
                <c:pt idx="1">
                  <c:v>7.5</c:v>
                </c:pt>
                <c:pt idx="2">
                  <c:v>7</c:v>
                </c:pt>
                <c:pt idx="3">
                  <c:v>6.5</c:v>
                </c:pt>
                <c:pt idx="4">
                  <c:v>6</c:v>
                </c:pt>
                <c:pt idx="5">
                  <c:v>5.5</c:v>
                </c:pt>
                <c:pt idx="6">
                  <c:v>5</c:v>
                </c:pt>
                <c:pt idx="7">
                  <c:v>4.5</c:v>
                </c:pt>
                <c:pt idx="8">
                  <c:v>4</c:v>
                </c:pt>
                <c:pt idx="9">
                  <c:v>3.5</c:v>
                </c:pt>
                <c:pt idx="10">
                  <c:v>3</c:v>
                </c:pt>
                <c:pt idx="11">
                  <c:v>2.5</c:v>
                </c:pt>
                <c:pt idx="12">
                  <c:v>2</c:v>
                </c:pt>
                <c:pt idx="13">
                  <c:v>1.5</c:v>
                </c:pt>
                <c:pt idx="14">
                  <c:v>1</c:v>
                </c:pt>
                <c:pt idx="15">
                  <c:v>0.5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B8-4045-8AA5-32E987A8E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718847"/>
        <c:axId val="472717183"/>
      </c:lineChart>
      <c:catAx>
        <c:axId val="47271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2717183"/>
        <c:crosses val="autoZero"/>
        <c:auto val="1"/>
        <c:lblAlgn val="ctr"/>
        <c:lblOffset val="100"/>
        <c:noMultiLvlLbl val="0"/>
      </c:catAx>
      <c:valAx>
        <c:axId val="472717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27188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Variações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'Simulação 3'!$Q$1</c:f>
              <c:strCache>
                <c:ptCount val="1"/>
                <c:pt idx="0">
                  <c:v>Oferta 2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3'!$Q$2:$Q$19</c:f>
              <c:numCache>
                <c:formatCode>0.00</c:formatCode>
                <c:ptCount val="18"/>
                <c:pt idx="0">
                  <c:v>2</c:v>
                </c:pt>
                <c:pt idx="1">
                  <c:v>2.375</c:v>
                </c:pt>
                <c:pt idx="2">
                  <c:v>2.75</c:v>
                </c:pt>
                <c:pt idx="3">
                  <c:v>3.125</c:v>
                </c:pt>
                <c:pt idx="4">
                  <c:v>3.5</c:v>
                </c:pt>
                <c:pt idx="5">
                  <c:v>3.875</c:v>
                </c:pt>
                <c:pt idx="6">
                  <c:v>4.25</c:v>
                </c:pt>
                <c:pt idx="7">
                  <c:v>4.625</c:v>
                </c:pt>
                <c:pt idx="8">
                  <c:v>5</c:v>
                </c:pt>
                <c:pt idx="9">
                  <c:v>5.375</c:v>
                </c:pt>
                <c:pt idx="10">
                  <c:v>5.75</c:v>
                </c:pt>
                <c:pt idx="11">
                  <c:v>6.125</c:v>
                </c:pt>
                <c:pt idx="12">
                  <c:v>6.5</c:v>
                </c:pt>
                <c:pt idx="13">
                  <c:v>6.875</c:v>
                </c:pt>
                <c:pt idx="14">
                  <c:v>7.25</c:v>
                </c:pt>
                <c:pt idx="15">
                  <c:v>7.625</c:v>
                </c:pt>
                <c:pt idx="16">
                  <c:v>8</c:v>
                </c:pt>
                <c:pt idx="17">
                  <c:v>8.375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7B-442D-AD00-E01C62A29C56}"/>
            </c:ext>
          </c:extLst>
        </c:ser>
        <c:ser>
          <c:idx val="1"/>
          <c:order val="1"/>
          <c:tx>
            <c:strRef>
              <c:f>'Simulação 3'!$R$1</c:f>
              <c:strCache>
                <c:ptCount val="1"/>
                <c:pt idx="0">
                  <c:v>Demanda 2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3'!$R$2:$R$19</c:f>
              <c:numCache>
                <c:formatCode>0.00</c:formatCode>
                <c:ptCount val="18"/>
                <c:pt idx="0">
                  <c:v>8</c:v>
                </c:pt>
                <c:pt idx="1">
                  <c:v>7.5</c:v>
                </c:pt>
                <c:pt idx="2">
                  <c:v>7</c:v>
                </c:pt>
                <c:pt idx="3">
                  <c:v>6.5</c:v>
                </c:pt>
                <c:pt idx="4">
                  <c:v>6</c:v>
                </c:pt>
                <c:pt idx="5">
                  <c:v>5.5</c:v>
                </c:pt>
                <c:pt idx="6">
                  <c:v>5</c:v>
                </c:pt>
                <c:pt idx="7">
                  <c:v>4.5</c:v>
                </c:pt>
                <c:pt idx="8">
                  <c:v>4</c:v>
                </c:pt>
                <c:pt idx="9">
                  <c:v>3.5</c:v>
                </c:pt>
                <c:pt idx="10">
                  <c:v>3</c:v>
                </c:pt>
                <c:pt idx="11">
                  <c:v>2.5</c:v>
                </c:pt>
                <c:pt idx="12">
                  <c:v>2</c:v>
                </c:pt>
                <c:pt idx="13">
                  <c:v>1.5</c:v>
                </c:pt>
                <c:pt idx="14">
                  <c:v>1</c:v>
                </c:pt>
                <c:pt idx="15">
                  <c:v>0.5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7B-442D-AD00-E01C62A29C56}"/>
            </c:ext>
          </c:extLst>
        </c:ser>
        <c:ser>
          <c:idx val="2"/>
          <c:order val="2"/>
          <c:tx>
            <c:strRef>
              <c:f>'Simulação 3'!$S$1</c:f>
              <c:strCache>
                <c:ptCount val="1"/>
                <c:pt idx="0">
                  <c:v>Oferta 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3'!$S$2:$S$19</c:f>
              <c:numCache>
                <c:formatCode>0.00</c:formatCode>
                <c:ptCount val="18"/>
                <c:pt idx="0">
                  <c:v>2</c:v>
                </c:pt>
                <c:pt idx="1">
                  <c:v>2.4285714285714284</c:v>
                </c:pt>
                <c:pt idx="2">
                  <c:v>2.8571428571428572</c:v>
                </c:pt>
                <c:pt idx="3">
                  <c:v>3.2857142857142856</c:v>
                </c:pt>
                <c:pt idx="4">
                  <c:v>3.7142857142857144</c:v>
                </c:pt>
                <c:pt idx="5">
                  <c:v>4.1428571428571423</c:v>
                </c:pt>
                <c:pt idx="6">
                  <c:v>4.5714285714285712</c:v>
                </c:pt>
                <c:pt idx="7">
                  <c:v>5</c:v>
                </c:pt>
                <c:pt idx="8">
                  <c:v>5.4285714285714288</c:v>
                </c:pt>
                <c:pt idx="9">
                  <c:v>5.8571428571428568</c:v>
                </c:pt>
                <c:pt idx="10">
                  <c:v>6.2857142857142856</c:v>
                </c:pt>
                <c:pt idx="11">
                  <c:v>6.7142857142857144</c:v>
                </c:pt>
                <c:pt idx="12">
                  <c:v>7.1428571428571423</c:v>
                </c:pt>
                <c:pt idx="13">
                  <c:v>7.5714285714285712</c:v>
                </c:pt>
                <c:pt idx="14">
                  <c:v>8</c:v>
                </c:pt>
                <c:pt idx="15">
                  <c:v>8.428571428571427</c:v>
                </c:pt>
                <c:pt idx="16">
                  <c:v>8.8571428571428577</c:v>
                </c:pt>
                <c:pt idx="17">
                  <c:v>9.2857142857142847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7B-442D-AD00-E01C62A29C56}"/>
            </c:ext>
          </c:extLst>
        </c:ser>
        <c:ser>
          <c:idx val="3"/>
          <c:order val="3"/>
          <c:tx>
            <c:strRef>
              <c:f>'Simulação 3'!$T$1</c:f>
              <c:strCache>
                <c:ptCount val="1"/>
                <c:pt idx="0">
                  <c:v>Demanda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'Simulação 3'!$T$2:$T$19</c:f>
              <c:numCache>
                <c:formatCode>0,000</c:formatCode>
                <c:ptCount val="18"/>
                <c:pt idx="0">
                  <c:v>10</c:v>
                </c:pt>
                <c:pt idx="1">
                  <c:v>9.4285714285714288</c:v>
                </c:pt>
                <c:pt idx="2">
                  <c:v>8.8571428571428577</c:v>
                </c:pt>
                <c:pt idx="3">
                  <c:v>8.2857142857142865</c:v>
                </c:pt>
                <c:pt idx="4">
                  <c:v>7.7142857142857144</c:v>
                </c:pt>
                <c:pt idx="5">
                  <c:v>7.1428571428571432</c:v>
                </c:pt>
                <c:pt idx="6">
                  <c:v>6.5714285714285712</c:v>
                </c:pt>
                <c:pt idx="7">
                  <c:v>6</c:v>
                </c:pt>
                <c:pt idx="8">
                  <c:v>5.4285714285714288</c:v>
                </c:pt>
                <c:pt idx="9">
                  <c:v>4.8571428571428577</c:v>
                </c:pt>
                <c:pt idx="10">
                  <c:v>4.2857142857142865</c:v>
                </c:pt>
                <c:pt idx="11">
                  <c:v>3.7142857142857144</c:v>
                </c:pt>
                <c:pt idx="12">
                  <c:v>3.1428571428571432</c:v>
                </c:pt>
                <c:pt idx="13">
                  <c:v>2.5714285714285721</c:v>
                </c:pt>
                <c:pt idx="14">
                  <c:v>2</c:v>
                </c:pt>
                <c:pt idx="15">
                  <c:v>1.4285714285714288</c:v>
                </c:pt>
                <c:pt idx="16">
                  <c:v>0.85714285714285765</c:v>
                </c:pt>
                <c:pt idx="17">
                  <c:v>0.28571428571428648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7B-442D-AD00-E01C62A29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3893536"/>
        <c:axId val="1773898112"/>
      </c:lineChart>
      <c:catAx>
        <c:axId val="177389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73898112"/>
        <c:crosses val="autoZero"/>
        <c:auto val="1"/>
        <c:lblAlgn val="ctr"/>
        <c:lblOffset val="100"/>
        <c:noMultiLvlLbl val="0"/>
      </c:catAx>
      <c:valAx>
        <c:axId val="177389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738935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Oferta e demanda q=12.8 e p=5.2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'Simulação 4'!$Q$2:$Q$22</c:f>
              <c:numCache>
                <c:formatCode>0.00</c:formatCode>
                <c:ptCount val="21"/>
                <c:pt idx="0">
                  <c:v>2</c:v>
                </c:pt>
                <c:pt idx="1">
                  <c:v>2.25</c:v>
                </c:pt>
                <c:pt idx="2">
                  <c:v>2.5</c:v>
                </c:pt>
                <c:pt idx="3">
                  <c:v>2.75</c:v>
                </c:pt>
                <c:pt idx="4">
                  <c:v>3</c:v>
                </c:pt>
                <c:pt idx="5">
                  <c:v>3.25</c:v>
                </c:pt>
                <c:pt idx="6">
                  <c:v>3.5</c:v>
                </c:pt>
                <c:pt idx="7">
                  <c:v>3.75</c:v>
                </c:pt>
                <c:pt idx="8">
                  <c:v>4</c:v>
                </c:pt>
                <c:pt idx="9">
                  <c:v>4.25</c:v>
                </c:pt>
                <c:pt idx="10">
                  <c:v>4.5</c:v>
                </c:pt>
                <c:pt idx="11">
                  <c:v>4.75</c:v>
                </c:pt>
                <c:pt idx="12">
                  <c:v>5</c:v>
                </c:pt>
                <c:pt idx="13">
                  <c:v>5.25</c:v>
                </c:pt>
                <c:pt idx="14">
                  <c:v>5.5</c:v>
                </c:pt>
                <c:pt idx="15">
                  <c:v>5.75</c:v>
                </c:pt>
                <c:pt idx="16">
                  <c:v>6</c:v>
                </c:pt>
                <c:pt idx="17">
                  <c:v>6.25</c:v>
                </c:pt>
                <c:pt idx="18">
                  <c:v>6.5</c:v>
                </c:pt>
                <c:pt idx="19">
                  <c:v>6.75</c:v>
                </c:pt>
                <c:pt idx="2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37-494B-8D35-DFAF9DFBFF95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'Simulação 4'!$R$2:$R$22</c:f>
              <c:numCache>
                <c:formatCode>0.00</c:formatCode>
                <c:ptCount val="21"/>
                <c:pt idx="0">
                  <c:v>10</c:v>
                </c:pt>
                <c:pt idx="1">
                  <c:v>9.625</c:v>
                </c:pt>
                <c:pt idx="2">
                  <c:v>9.25</c:v>
                </c:pt>
                <c:pt idx="3">
                  <c:v>8.875</c:v>
                </c:pt>
                <c:pt idx="4">
                  <c:v>8.5</c:v>
                </c:pt>
                <c:pt idx="5">
                  <c:v>8.125</c:v>
                </c:pt>
                <c:pt idx="6">
                  <c:v>7.75</c:v>
                </c:pt>
                <c:pt idx="7">
                  <c:v>7.375</c:v>
                </c:pt>
                <c:pt idx="8">
                  <c:v>7</c:v>
                </c:pt>
                <c:pt idx="9">
                  <c:v>6.625</c:v>
                </c:pt>
                <c:pt idx="10">
                  <c:v>6.25</c:v>
                </c:pt>
                <c:pt idx="11">
                  <c:v>5.875</c:v>
                </c:pt>
                <c:pt idx="12">
                  <c:v>5.5</c:v>
                </c:pt>
                <c:pt idx="13">
                  <c:v>5.125</c:v>
                </c:pt>
                <c:pt idx="14">
                  <c:v>4.75</c:v>
                </c:pt>
                <c:pt idx="15">
                  <c:v>4.375</c:v>
                </c:pt>
                <c:pt idx="16">
                  <c:v>4</c:v>
                </c:pt>
                <c:pt idx="17">
                  <c:v>3.625</c:v>
                </c:pt>
                <c:pt idx="18">
                  <c:v>3.25</c:v>
                </c:pt>
                <c:pt idx="19">
                  <c:v>2.875</c:v>
                </c:pt>
                <c:pt idx="20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37-494B-8D35-DFAF9DFBF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263599"/>
        <c:axId val="478264847"/>
      </c:lineChart>
      <c:catAx>
        <c:axId val="4782635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8264847"/>
        <c:crosses val="autoZero"/>
        <c:auto val="1"/>
        <c:lblAlgn val="ctr"/>
        <c:lblOffset val="100"/>
        <c:noMultiLvlLbl val="0"/>
      </c:catAx>
      <c:valAx>
        <c:axId val="478264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826359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3AC31-EC72-40E3-B02C-09C73178796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CD1A6F3-1925-4757-B73B-A509CC5AB1DF}">
      <dgm:prSet phldrT="[Texto]"/>
      <dgm:spPr/>
      <dgm:t>
        <a:bodyPr/>
        <a:lstStyle/>
        <a:p>
          <a:r>
            <a:rPr lang="pt-BR" dirty="0" smtClean="0"/>
            <a:t>Monopólio</a:t>
          </a:r>
          <a:endParaRPr lang="pt-BR" dirty="0"/>
        </a:p>
      </dgm:t>
    </dgm:pt>
    <dgm:pt modelId="{5F5166AC-4251-437A-AAEF-B05B8D63DC40}" type="parTrans" cxnId="{65FAC7D1-BFC5-4521-9C92-C2677A30B2D7}">
      <dgm:prSet/>
      <dgm:spPr/>
      <dgm:t>
        <a:bodyPr/>
        <a:lstStyle/>
        <a:p>
          <a:endParaRPr lang="pt-BR"/>
        </a:p>
      </dgm:t>
    </dgm:pt>
    <dgm:pt modelId="{110CC207-8DF6-42FD-9134-78C8AE8E2158}" type="sibTrans" cxnId="{65FAC7D1-BFC5-4521-9C92-C2677A30B2D7}">
      <dgm:prSet/>
      <dgm:spPr/>
      <dgm:t>
        <a:bodyPr/>
        <a:lstStyle/>
        <a:p>
          <a:endParaRPr lang="pt-BR"/>
        </a:p>
      </dgm:t>
    </dgm:pt>
    <dgm:pt modelId="{0FF1E2BA-8300-4FEB-B01A-D3E161B461CA}">
      <dgm:prSet phldrT="[Texto]"/>
      <dgm:spPr/>
      <dgm:t>
        <a:bodyPr/>
        <a:lstStyle/>
        <a:p>
          <a:r>
            <a:rPr lang="pt-BR" dirty="0" smtClean="0"/>
            <a:t>Oligopólio</a:t>
          </a:r>
          <a:endParaRPr lang="pt-BR" dirty="0"/>
        </a:p>
      </dgm:t>
    </dgm:pt>
    <dgm:pt modelId="{D28C29B5-77DA-44F0-AB74-DC14EBA17DE8}" type="parTrans" cxnId="{70DB5A3A-AFEB-4A7A-A69D-58A5D138DE1F}">
      <dgm:prSet/>
      <dgm:spPr/>
      <dgm:t>
        <a:bodyPr/>
        <a:lstStyle/>
        <a:p>
          <a:endParaRPr lang="pt-BR"/>
        </a:p>
      </dgm:t>
    </dgm:pt>
    <dgm:pt modelId="{DCB1B0A0-C6FF-40F0-BB64-A730B6C47191}" type="sibTrans" cxnId="{70DB5A3A-AFEB-4A7A-A69D-58A5D138DE1F}">
      <dgm:prSet/>
      <dgm:spPr/>
      <dgm:t>
        <a:bodyPr/>
        <a:lstStyle/>
        <a:p>
          <a:endParaRPr lang="pt-BR"/>
        </a:p>
      </dgm:t>
    </dgm:pt>
    <dgm:pt modelId="{5D59408D-DF84-4CB8-9E15-3F59940580B4}">
      <dgm:prSet phldrT="[Texto]"/>
      <dgm:spPr/>
      <dgm:t>
        <a:bodyPr/>
        <a:lstStyle/>
        <a:p>
          <a:r>
            <a:rPr lang="pt-BR" dirty="0" err="1" smtClean="0"/>
            <a:t>Monopsônio</a:t>
          </a:r>
          <a:endParaRPr lang="pt-BR" dirty="0"/>
        </a:p>
      </dgm:t>
    </dgm:pt>
    <dgm:pt modelId="{D1C1F99D-8BBE-4476-B1B9-18339A53D716}" type="sibTrans" cxnId="{51055EE8-AA16-4257-8156-0D869175DD7E}">
      <dgm:prSet/>
      <dgm:spPr/>
      <dgm:t>
        <a:bodyPr/>
        <a:lstStyle/>
        <a:p>
          <a:endParaRPr lang="pt-BR"/>
        </a:p>
      </dgm:t>
    </dgm:pt>
    <dgm:pt modelId="{62D0640E-009D-4153-9223-7223325F8CBF}" type="parTrans" cxnId="{51055EE8-AA16-4257-8156-0D869175DD7E}">
      <dgm:prSet/>
      <dgm:spPr/>
      <dgm:t>
        <a:bodyPr/>
        <a:lstStyle/>
        <a:p>
          <a:endParaRPr lang="pt-BR"/>
        </a:p>
      </dgm:t>
    </dgm:pt>
    <dgm:pt modelId="{7E85F337-139F-42BD-9E79-CEA9EE2A6F1B}">
      <dgm:prSet phldrT="[Texto]"/>
      <dgm:spPr/>
      <dgm:t>
        <a:bodyPr/>
        <a:lstStyle/>
        <a:p>
          <a:r>
            <a:rPr lang="pt-BR" dirty="0" err="1" smtClean="0"/>
            <a:t>Oligopsônio</a:t>
          </a:r>
          <a:endParaRPr lang="pt-BR" dirty="0"/>
        </a:p>
      </dgm:t>
    </dgm:pt>
    <dgm:pt modelId="{4A137E71-9518-4822-BADC-C2F9E3F6F39C}" type="sibTrans" cxnId="{B13958E7-CB33-4207-926C-F2A0ED5ED920}">
      <dgm:prSet/>
      <dgm:spPr/>
      <dgm:t>
        <a:bodyPr/>
        <a:lstStyle/>
        <a:p>
          <a:endParaRPr lang="pt-BR"/>
        </a:p>
      </dgm:t>
    </dgm:pt>
    <dgm:pt modelId="{B0DD379B-4A34-48C8-9C19-E0F1E0560D96}" type="parTrans" cxnId="{B13958E7-CB33-4207-926C-F2A0ED5ED920}">
      <dgm:prSet/>
      <dgm:spPr/>
      <dgm:t>
        <a:bodyPr/>
        <a:lstStyle/>
        <a:p>
          <a:endParaRPr lang="pt-BR"/>
        </a:p>
      </dgm:t>
    </dgm:pt>
    <dgm:pt modelId="{A1C24180-9113-4D8F-AE4D-E7AD68515153}" type="pres">
      <dgm:prSet presAssocID="{8CF3AC31-EC72-40E3-B02C-09C7317879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56EDB3E-C347-4D2E-A461-49D342D5865A}" type="pres">
      <dgm:prSet presAssocID="{ACD1A6F3-1925-4757-B73B-A509CC5AB1DF}" presName="parentLin" presStyleCnt="0"/>
      <dgm:spPr/>
    </dgm:pt>
    <dgm:pt modelId="{F790DBCD-6719-49B9-B711-A64931FA4DD6}" type="pres">
      <dgm:prSet presAssocID="{ACD1A6F3-1925-4757-B73B-A509CC5AB1DF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5C05DB1A-D102-47E2-965C-82FAC737CC78}" type="pres">
      <dgm:prSet presAssocID="{ACD1A6F3-1925-4757-B73B-A509CC5AB1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BFBD0C-A2D8-4921-A8C8-68AA0DF33B7F}" type="pres">
      <dgm:prSet presAssocID="{ACD1A6F3-1925-4757-B73B-A509CC5AB1DF}" presName="negativeSpace" presStyleCnt="0"/>
      <dgm:spPr/>
    </dgm:pt>
    <dgm:pt modelId="{9238B4C7-4F5E-4A86-BDD0-2767745A59EE}" type="pres">
      <dgm:prSet presAssocID="{ACD1A6F3-1925-4757-B73B-A509CC5AB1DF}" presName="childText" presStyleLbl="conFgAcc1" presStyleIdx="0" presStyleCnt="4">
        <dgm:presLayoutVars>
          <dgm:bulletEnabled val="1"/>
        </dgm:presLayoutVars>
      </dgm:prSet>
      <dgm:spPr/>
    </dgm:pt>
    <dgm:pt modelId="{A7BAA308-1E91-4160-9758-C189BB8D26C2}" type="pres">
      <dgm:prSet presAssocID="{110CC207-8DF6-42FD-9134-78C8AE8E2158}" presName="spaceBetweenRectangles" presStyleCnt="0"/>
      <dgm:spPr/>
    </dgm:pt>
    <dgm:pt modelId="{6E9F73A9-8DA6-4D70-9DB2-D2F59B827CB8}" type="pres">
      <dgm:prSet presAssocID="{0FF1E2BA-8300-4FEB-B01A-D3E161B461CA}" presName="parentLin" presStyleCnt="0"/>
      <dgm:spPr/>
    </dgm:pt>
    <dgm:pt modelId="{F379611A-46F8-452E-854F-8435533CD5EE}" type="pres">
      <dgm:prSet presAssocID="{0FF1E2BA-8300-4FEB-B01A-D3E161B461CA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C2BB4054-8EA0-4593-8C6D-61E8C7A1C67A}" type="pres">
      <dgm:prSet presAssocID="{0FF1E2BA-8300-4FEB-B01A-D3E161B461C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57DBB4-BBEA-4C7D-B916-6A2C4D367DDA}" type="pres">
      <dgm:prSet presAssocID="{0FF1E2BA-8300-4FEB-B01A-D3E161B461CA}" presName="negativeSpace" presStyleCnt="0"/>
      <dgm:spPr/>
    </dgm:pt>
    <dgm:pt modelId="{1D67563D-A9C6-4919-B435-C03F308681F8}" type="pres">
      <dgm:prSet presAssocID="{0FF1E2BA-8300-4FEB-B01A-D3E161B461CA}" presName="childText" presStyleLbl="conFgAcc1" presStyleIdx="1" presStyleCnt="4">
        <dgm:presLayoutVars>
          <dgm:bulletEnabled val="1"/>
        </dgm:presLayoutVars>
      </dgm:prSet>
      <dgm:spPr/>
    </dgm:pt>
    <dgm:pt modelId="{8FC1C2EE-0DF7-45C6-B1D6-EB66ECCDF649}" type="pres">
      <dgm:prSet presAssocID="{DCB1B0A0-C6FF-40F0-BB64-A730B6C47191}" presName="spaceBetweenRectangles" presStyleCnt="0"/>
      <dgm:spPr/>
    </dgm:pt>
    <dgm:pt modelId="{54B74C23-D729-4F05-B08D-0BE1E2988D1C}" type="pres">
      <dgm:prSet presAssocID="{5D59408D-DF84-4CB8-9E15-3F59940580B4}" presName="parentLin" presStyleCnt="0"/>
      <dgm:spPr/>
    </dgm:pt>
    <dgm:pt modelId="{5CE12858-77B3-4931-8918-71CF7C164A2E}" type="pres">
      <dgm:prSet presAssocID="{5D59408D-DF84-4CB8-9E15-3F59940580B4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F186301F-F5B1-424D-AEBB-4C48E196D634}" type="pres">
      <dgm:prSet presAssocID="{5D59408D-DF84-4CB8-9E15-3F59940580B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CA347B-4760-4B3E-8FE9-709A70916367}" type="pres">
      <dgm:prSet presAssocID="{5D59408D-DF84-4CB8-9E15-3F59940580B4}" presName="negativeSpace" presStyleCnt="0"/>
      <dgm:spPr/>
    </dgm:pt>
    <dgm:pt modelId="{14E8D3A6-2FF4-4AD6-8370-ABA7AE252366}" type="pres">
      <dgm:prSet presAssocID="{5D59408D-DF84-4CB8-9E15-3F59940580B4}" presName="childText" presStyleLbl="conFgAcc1" presStyleIdx="2" presStyleCnt="4">
        <dgm:presLayoutVars>
          <dgm:bulletEnabled val="1"/>
        </dgm:presLayoutVars>
      </dgm:prSet>
      <dgm:spPr/>
    </dgm:pt>
    <dgm:pt modelId="{AF114A20-15C3-47BF-A12D-F210D27C2BFD}" type="pres">
      <dgm:prSet presAssocID="{D1C1F99D-8BBE-4476-B1B9-18339A53D716}" presName="spaceBetweenRectangles" presStyleCnt="0"/>
      <dgm:spPr/>
    </dgm:pt>
    <dgm:pt modelId="{E1C771B3-FCCC-4C73-80AC-D29DABA89FF5}" type="pres">
      <dgm:prSet presAssocID="{7E85F337-139F-42BD-9E79-CEA9EE2A6F1B}" presName="parentLin" presStyleCnt="0"/>
      <dgm:spPr/>
    </dgm:pt>
    <dgm:pt modelId="{8F1F0344-C2D0-4084-B32E-1A7254518E96}" type="pres">
      <dgm:prSet presAssocID="{7E85F337-139F-42BD-9E79-CEA9EE2A6F1B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8ED4F9A5-C50C-4381-947C-0C081C535DBC}" type="pres">
      <dgm:prSet presAssocID="{7E85F337-139F-42BD-9E79-CEA9EE2A6F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B34C9F-191E-4B7D-82D7-7BE6E1BDD6C0}" type="pres">
      <dgm:prSet presAssocID="{7E85F337-139F-42BD-9E79-CEA9EE2A6F1B}" presName="negativeSpace" presStyleCnt="0"/>
      <dgm:spPr/>
    </dgm:pt>
    <dgm:pt modelId="{0440ADA5-4D8B-496C-BAAF-351A9890424D}" type="pres">
      <dgm:prSet presAssocID="{7E85F337-139F-42BD-9E79-CEA9EE2A6F1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F3DA084-0114-4109-B03E-741E1B309209}" type="presOf" srcId="{0FF1E2BA-8300-4FEB-B01A-D3E161B461CA}" destId="{C2BB4054-8EA0-4593-8C6D-61E8C7A1C67A}" srcOrd="1" destOrd="0" presId="urn:microsoft.com/office/officeart/2005/8/layout/list1"/>
    <dgm:cxn modelId="{DF8DD03C-D33A-4CAE-8FB3-E626B73E99E7}" type="presOf" srcId="{5D59408D-DF84-4CB8-9E15-3F59940580B4}" destId="{5CE12858-77B3-4931-8918-71CF7C164A2E}" srcOrd="0" destOrd="0" presId="urn:microsoft.com/office/officeart/2005/8/layout/list1"/>
    <dgm:cxn modelId="{6A479B97-0676-4B42-9C40-47E12B986DF3}" type="presOf" srcId="{ACD1A6F3-1925-4757-B73B-A509CC5AB1DF}" destId="{F790DBCD-6719-49B9-B711-A64931FA4DD6}" srcOrd="0" destOrd="0" presId="urn:microsoft.com/office/officeart/2005/8/layout/list1"/>
    <dgm:cxn modelId="{9274750A-4827-46FB-B38E-1985E9CF8696}" type="presOf" srcId="{5D59408D-DF84-4CB8-9E15-3F59940580B4}" destId="{F186301F-F5B1-424D-AEBB-4C48E196D634}" srcOrd="1" destOrd="0" presId="urn:microsoft.com/office/officeart/2005/8/layout/list1"/>
    <dgm:cxn modelId="{65FAC7D1-BFC5-4521-9C92-C2677A30B2D7}" srcId="{8CF3AC31-EC72-40E3-B02C-09C73178796B}" destId="{ACD1A6F3-1925-4757-B73B-A509CC5AB1DF}" srcOrd="0" destOrd="0" parTransId="{5F5166AC-4251-437A-AAEF-B05B8D63DC40}" sibTransId="{110CC207-8DF6-42FD-9134-78C8AE8E2158}"/>
    <dgm:cxn modelId="{A00E21F8-8C82-41A3-BD53-DCEFEC786161}" type="presOf" srcId="{8CF3AC31-EC72-40E3-B02C-09C73178796B}" destId="{A1C24180-9113-4D8F-AE4D-E7AD68515153}" srcOrd="0" destOrd="0" presId="urn:microsoft.com/office/officeart/2005/8/layout/list1"/>
    <dgm:cxn modelId="{26DA8A61-2FA3-4357-9829-53580AB85594}" type="presOf" srcId="{0FF1E2BA-8300-4FEB-B01A-D3E161B461CA}" destId="{F379611A-46F8-452E-854F-8435533CD5EE}" srcOrd="0" destOrd="0" presId="urn:microsoft.com/office/officeart/2005/8/layout/list1"/>
    <dgm:cxn modelId="{51055EE8-AA16-4257-8156-0D869175DD7E}" srcId="{8CF3AC31-EC72-40E3-B02C-09C73178796B}" destId="{5D59408D-DF84-4CB8-9E15-3F59940580B4}" srcOrd="2" destOrd="0" parTransId="{62D0640E-009D-4153-9223-7223325F8CBF}" sibTransId="{D1C1F99D-8BBE-4476-B1B9-18339A53D716}"/>
    <dgm:cxn modelId="{437F292A-A063-4408-A500-A10DBFE65DEA}" type="presOf" srcId="{ACD1A6F3-1925-4757-B73B-A509CC5AB1DF}" destId="{5C05DB1A-D102-47E2-965C-82FAC737CC78}" srcOrd="1" destOrd="0" presId="urn:microsoft.com/office/officeart/2005/8/layout/list1"/>
    <dgm:cxn modelId="{B13958E7-CB33-4207-926C-F2A0ED5ED920}" srcId="{8CF3AC31-EC72-40E3-B02C-09C73178796B}" destId="{7E85F337-139F-42BD-9E79-CEA9EE2A6F1B}" srcOrd="3" destOrd="0" parTransId="{B0DD379B-4A34-48C8-9C19-E0F1E0560D96}" sibTransId="{4A137E71-9518-4822-BADC-C2F9E3F6F39C}"/>
    <dgm:cxn modelId="{70DB5A3A-AFEB-4A7A-A69D-58A5D138DE1F}" srcId="{8CF3AC31-EC72-40E3-B02C-09C73178796B}" destId="{0FF1E2BA-8300-4FEB-B01A-D3E161B461CA}" srcOrd="1" destOrd="0" parTransId="{D28C29B5-77DA-44F0-AB74-DC14EBA17DE8}" sibTransId="{DCB1B0A0-C6FF-40F0-BB64-A730B6C47191}"/>
    <dgm:cxn modelId="{87CE872D-8F5A-4967-AE97-2BC775D2715E}" type="presOf" srcId="{7E85F337-139F-42BD-9E79-CEA9EE2A6F1B}" destId="{8ED4F9A5-C50C-4381-947C-0C081C535DBC}" srcOrd="1" destOrd="0" presId="urn:microsoft.com/office/officeart/2005/8/layout/list1"/>
    <dgm:cxn modelId="{B687F746-E48E-4CB4-864F-469CC3B3C597}" type="presOf" srcId="{7E85F337-139F-42BD-9E79-CEA9EE2A6F1B}" destId="{8F1F0344-C2D0-4084-B32E-1A7254518E96}" srcOrd="0" destOrd="0" presId="urn:microsoft.com/office/officeart/2005/8/layout/list1"/>
    <dgm:cxn modelId="{0A17223F-3D06-44B9-81F7-00D91A7CCB78}" type="presParOf" srcId="{A1C24180-9113-4D8F-AE4D-E7AD68515153}" destId="{956EDB3E-C347-4D2E-A461-49D342D5865A}" srcOrd="0" destOrd="0" presId="urn:microsoft.com/office/officeart/2005/8/layout/list1"/>
    <dgm:cxn modelId="{48AF081C-91E6-49B9-B2D3-A86808FE4056}" type="presParOf" srcId="{956EDB3E-C347-4D2E-A461-49D342D5865A}" destId="{F790DBCD-6719-49B9-B711-A64931FA4DD6}" srcOrd="0" destOrd="0" presId="urn:microsoft.com/office/officeart/2005/8/layout/list1"/>
    <dgm:cxn modelId="{8954C80F-1BD0-4826-B32A-5E9944E8CF31}" type="presParOf" srcId="{956EDB3E-C347-4D2E-A461-49D342D5865A}" destId="{5C05DB1A-D102-47E2-965C-82FAC737CC78}" srcOrd="1" destOrd="0" presId="urn:microsoft.com/office/officeart/2005/8/layout/list1"/>
    <dgm:cxn modelId="{285CD6F8-9846-4088-A5EC-CEF249B1F536}" type="presParOf" srcId="{A1C24180-9113-4D8F-AE4D-E7AD68515153}" destId="{BABFBD0C-A2D8-4921-A8C8-68AA0DF33B7F}" srcOrd="1" destOrd="0" presId="urn:microsoft.com/office/officeart/2005/8/layout/list1"/>
    <dgm:cxn modelId="{483331D5-4CF8-40A5-B4D8-F0D68F6D5AA0}" type="presParOf" srcId="{A1C24180-9113-4D8F-AE4D-E7AD68515153}" destId="{9238B4C7-4F5E-4A86-BDD0-2767745A59EE}" srcOrd="2" destOrd="0" presId="urn:microsoft.com/office/officeart/2005/8/layout/list1"/>
    <dgm:cxn modelId="{D691D0F4-8AF6-4AF7-A3EC-63F7F1C5A8FC}" type="presParOf" srcId="{A1C24180-9113-4D8F-AE4D-E7AD68515153}" destId="{A7BAA308-1E91-4160-9758-C189BB8D26C2}" srcOrd="3" destOrd="0" presId="urn:microsoft.com/office/officeart/2005/8/layout/list1"/>
    <dgm:cxn modelId="{93E71D3F-685F-4454-AD1C-82725352E00A}" type="presParOf" srcId="{A1C24180-9113-4D8F-AE4D-E7AD68515153}" destId="{6E9F73A9-8DA6-4D70-9DB2-D2F59B827CB8}" srcOrd="4" destOrd="0" presId="urn:microsoft.com/office/officeart/2005/8/layout/list1"/>
    <dgm:cxn modelId="{8E2756D5-B693-42C4-99BC-CBAB7D927AE0}" type="presParOf" srcId="{6E9F73A9-8DA6-4D70-9DB2-D2F59B827CB8}" destId="{F379611A-46F8-452E-854F-8435533CD5EE}" srcOrd="0" destOrd="0" presId="urn:microsoft.com/office/officeart/2005/8/layout/list1"/>
    <dgm:cxn modelId="{CBDC0714-87B9-4B87-A1C0-9A5F6B407168}" type="presParOf" srcId="{6E9F73A9-8DA6-4D70-9DB2-D2F59B827CB8}" destId="{C2BB4054-8EA0-4593-8C6D-61E8C7A1C67A}" srcOrd="1" destOrd="0" presId="urn:microsoft.com/office/officeart/2005/8/layout/list1"/>
    <dgm:cxn modelId="{7E3E09AC-E7DB-482B-A02F-5070A0D3F1B8}" type="presParOf" srcId="{A1C24180-9113-4D8F-AE4D-E7AD68515153}" destId="{0757DBB4-BBEA-4C7D-B916-6A2C4D367DDA}" srcOrd="5" destOrd="0" presId="urn:microsoft.com/office/officeart/2005/8/layout/list1"/>
    <dgm:cxn modelId="{A7E0C297-87E8-48CF-9BFD-BDD121CE383F}" type="presParOf" srcId="{A1C24180-9113-4D8F-AE4D-E7AD68515153}" destId="{1D67563D-A9C6-4919-B435-C03F308681F8}" srcOrd="6" destOrd="0" presId="urn:microsoft.com/office/officeart/2005/8/layout/list1"/>
    <dgm:cxn modelId="{B711EC29-667C-4A11-9372-8D564119E56E}" type="presParOf" srcId="{A1C24180-9113-4D8F-AE4D-E7AD68515153}" destId="{8FC1C2EE-0DF7-45C6-B1D6-EB66ECCDF649}" srcOrd="7" destOrd="0" presId="urn:microsoft.com/office/officeart/2005/8/layout/list1"/>
    <dgm:cxn modelId="{2E22BF20-7778-45BE-A943-8E3EEF3EA8F2}" type="presParOf" srcId="{A1C24180-9113-4D8F-AE4D-E7AD68515153}" destId="{54B74C23-D729-4F05-B08D-0BE1E2988D1C}" srcOrd="8" destOrd="0" presId="urn:microsoft.com/office/officeart/2005/8/layout/list1"/>
    <dgm:cxn modelId="{06AD86B8-C0E2-461B-A890-7F7178B31658}" type="presParOf" srcId="{54B74C23-D729-4F05-B08D-0BE1E2988D1C}" destId="{5CE12858-77B3-4931-8918-71CF7C164A2E}" srcOrd="0" destOrd="0" presId="urn:microsoft.com/office/officeart/2005/8/layout/list1"/>
    <dgm:cxn modelId="{496EB568-905C-4154-898E-2CB3BE47C52E}" type="presParOf" srcId="{54B74C23-D729-4F05-B08D-0BE1E2988D1C}" destId="{F186301F-F5B1-424D-AEBB-4C48E196D634}" srcOrd="1" destOrd="0" presId="urn:microsoft.com/office/officeart/2005/8/layout/list1"/>
    <dgm:cxn modelId="{93002BC8-50AF-4FBA-B09F-A6ED8A53FDF9}" type="presParOf" srcId="{A1C24180-9113-4D8F-AE4D-E7AD68515153}" destId="{5CCA347B-4760-4B3E-8FE9-709A70916367}" srcOrd="9" destOrd="0" presId="urn:microsoft.com/office/officeart/2005/8/layout/list1"/>
    <dgm:cxn modelId="{4EAECF7A-2121-4400-A240-F2C2E38C2F15}" type="presParOf" srcId="{A1C24180-9113-4D8F-AE4D-E7AD68515153}" destId="{14E8D3A6-2FF4-4AD6-8370-ABA7AE252366}" srcOrd="10" destOrd="0" presId="urn:microsoft.com/office/officeart/2005/8/layout/list1"/>
    <dgm:cxn modelId="{55F9776A-A9EB-4792-BFE0-95E66D266CC2}" type="presParOf" srcId="{A1C24180-9113-4D8F-AE4D-E7AD68515153}" destId="{AF114A20-15C3-47BF-A12D-F210D27C2BFD}" srcOrd="11" destOrd="0" presId="urn:microsoft.com/office/officeart/2005/8/layout/list1"/>
    <dgm:cxn modelId="{BE8DAD66-B545-41A5-93B5-109206C1C38B}" type="presParOf" srcId="{A1C24180-9113-4D8F-AE4D-E7AD68515153}" destId="{E1C771B3-FCCC-4C73-80AC-D29DABA89FF5}" srcOrd="12" destOrd="0" presId="urn:microsoft.com/office/officeart/2005/8/layout/list1"/>
    <dgm:cxn modelId="{D4AB7C8F-650A-49C5-B822-EC836EBDA0F4}" type="presParOf" srcId="{E1C771B3-FCCC-4C73-80AC-D29DABA89FF5}" destId="{8F1F0344-C2D0-4084-B32E-1A7254518E96}" srcOrd="0" destOrd="0" presId="urn:microsoft.com/office/officeart/2005/8/layout/list1"/>
    <dgm:cxn modelId="{3D4EB764-4F1D-492D-B010-BA1788000A67}" type="presParOf" srcId="{E1C771B3-FCCC-4C73-80AC-D29DABA89FF5}" destId="{8ED4F9A5-C50C-4381-947C-0C081C535DBC}" srcOrd="1" destOrd="0" presId="urn:microsoft.com/office/officeart/2005/8/layout/list1"/>
    <dgm:cxn modelId="{49BC2C16-20F1-4865-9D74-9595D9E303DF}" type="presParOf" srcId="{A1C24180-9113-4D8F-AE4D-E7AD68515153}" destId="{52B34C9F-191E-4B7D-82D7-7BE6E1BDD6C0}" srcOrd="13" destOrd="0" presId="urn:microsoft.com/office/officeart/2005/8/layout/list1"/>
    <dgm:cxn modelId="{568F1ED8-ABF0-4485-B511-49D9EE55B0C5}" type="presParOf" srcId="{A1C24180-9113-4D8F-AE4D-E7AD68515153}" destId="{0440ADA5-4D8B-496C-BAAF-351A989042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8B4C7-4F5E-4A86-BDD0-2767745A59EE}">
      <dsp:nvSpPr>
        <dsp:cNvPr id="0" name=""/>
        <dsp:cNvSpPr/>
      </dsp:nvSpPr>
      <dsp:spPr>
        <a:xfrm>
          <a:off x="0" y="412096"/>
          <a:ext cx="973182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5DB1A-D102-47E2-965C-82FAC737CC78}">
      <dsp:nvSpPr>
        <dsp:cNvPr id="0" name=""/>
        <dsp:cNvSpPr/>
      </dsp:nvSpPr>
      <dsp:spPr>
        <a:xfrm>
          <a:off x="486591" y="28336"/>
          <a:ext cx="6812278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488" tIns="0" rIns="2574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Monopólio</a:t>
          </a:r>
          <a:endParaRPr lang="pt-BR" sz="2600" kern="1200" dirty="0"/>
        </a:p>
      </dsp:txBody>
      <dsp:txXfrm>
        <a:off x="524058" y="65803"/>
        <a:ext cx="6737344" cy="692586"/>
      </dsp:txXfrm>
    </dsp:sp>
    <dsp:sp modelId="{1D67563D-A9C6-4919-B435-C03F308681F8}">
      <dsp:nvSpPr>
        <dsp:cNvPr id="0" name=""/>
        <dsp:cNvSpPr/>
      </dsp:nvSpPr>
      <dsp:spPr>
        <a:xfrm>
          <a:off x="0" y="1591456"/>
          <a:ext cx="973182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B4054-8EA0-4593-8C6D-61E8C7A1C67A}">
      <dsp:nvSpPr>
        <dsp:cNvPr id="0" name=""/>
        <dsp:cNvSpPr/>
      </dsp:nvSpPr>
      <dsp:spPr>
        <a:xfrm>
          <a:off x="486591" y="1207696"/>
          <a:ext cx="6812278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488" tIns="0" rIns="2574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Oligopólio</a:t>
          </a:r>
          <a:endParaRPr lang="pt-BR" sz="2600" kern="1200" dirty="0"/>
        </a:p>
      </dsp:txBody>
      <dsp:txXfrm>
        <a:off x="524058" y="1245163"/>
        <a:ext cx="6737344" cy="692586"/>
      </dsp:txXfrm>
    </dsp:sp>
    <dsp:sp modelId="{14E8D3A6-2FF4-4AD6-8370-ABA7AE252366}">
      <dsp:nvSpPr>
        <dsp:cNvPr id="0" name=""/>
        <dsp:cNvSpPr/>
      </dsp:nvSpPr>
      <dsp:spPr>
        <a:xfrm>
          <a:off x="0" y="2770816"/>
          <a:ext cx="973182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6301F-F5B1-424D-AEBB-4C48E196D634}">
      <dsp:nvSpPr>
        <dsp:cNvPr id="0" name=""/>
        <dsp:cNvSpPr/>
      </dsp:nvSpPr>
      <dsp:spPr>
        <a:xfrm>
          <a:off x="486591" y="2387056"/>
          <a:ext cx="6812278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488" tIns="0" rIns="2574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Monopsônio</a:t>
          </a:r>
          <a:endParaRPr lang="pt-BR" sz="2600" kern="1200" dirty="0"/>
        </a:p>
      </dsp:txBody>
      <dsp:txXfrm>
        <a:off x="524058" y="2424523"/>
        <a:ext cx="6737344" cy="692586"/>
      </dsp:txXfrm>
    </dsp:sp>
    <dsp:sp modelId="{0440ADA5-4D8B-496C-BAAF-351A9890424D}">
      <dsp:nvSpPr>
        <dsp:cNvPr id="0" name=""/>
        <dsp:cNvSpPr/>
      </dsp:nvSpPr>
      <dsp:spPr>
        <a:xfrm>
          <a:off x="0" y="3950176"/>
          <a:ext cx="973182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4F9A5-C50C-4381-947C-0C081C535DBC}">
      <dsp:nvSpPr>
        <dsp:cNvPr id="0" name=""/>
        <dsp:cNvSpPr/>
      </dsp:nvSpPr>
      <dsp:spPr>
        <a:xfrm>
          <a:off x="486591" y="3566416"/>
          <a:ext cx="6812278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488" tIns="0" rIns="2574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Oligopsônio</a:t>
          </a:r>
          <a:endParaRPr lang="pt-BR" sz="2600" kern="1200" dirty="0"/>
        </a:p>
      </dsp:txBody>
      <dsp:txXfrm>
        <a:off x="524058" y="3603883"/>
        <a:ext cx="6737344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0.08614</cdr:x>
      <cdr:y>0.51816</cdr:y>
    </cdr:from>
    <cdr:to>
      <cdr:x>0.16831</cdr:x>
      <cdr:y>0.58056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677598" y="3067003"/>
          <a:ext cx="6463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>
              <a:solidFill>
                <a:srgbClr val="000000"/>
              </a:solidFill>
              <a:latin typeface="Calibri"/>
            </a:rPr>
            <a:t>8,80 </a:t>
          </a:r>
          <a:endParaRPr lang="pt-BR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0.0835</cdr:x>
      <cdr:y>0.54874</cdr:y>
    </cdr:from>
    <cdr:to>
      <cdr:x>0.63878</cdr:x>
      <cdr:y>0.55855</cdr:y>
    </cdr:to>
    <cdr:cxnSp macro="">
      <cdr:nvCxnSpPr>
        <cdr:cNvPr id="3" name="Conector reto 2"/>
        <cdr:cNvCxnSpPr/>
      </cdr:nvCxnSpPr>
      <cdr:spPr>
        <a:xfrm xmlns:a="http://schemas.openxmlformats.org/drawingml/2006/main" flipH="1">
          <a:off x="649459" y="3147646"/>
          <a:ext cx="4318781" cy="562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709F7-7DEB-46F1-819B-290979864436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03484-C1BD-4F5E-BF6B-41DFBFC02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18/09/18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0F0E1D-139B-4424-AB9F-F2142F7A3FEB}" type="slidenum">
              <a:rPr lang="pt-BR" sz="1200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188380" y="1122480"/>
            <a:ext cx="5677481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Economia para Computação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523880" y="3602160"/>
            <a:ext cx="9143640" cy="1060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Prof. Gerson Nassor Cardoso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gersonnassor@usp.br</a:t>
            </a:r>
            <a:endParaRPr dirty="0"/>
          </a:p>
        </p:txBody>
      </p:sp>
      <p:pic>
        <p:nvPicPr>
          <p:cNvPr id="41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799" y="155714"/>
            <a:ext cx="3818520" cy="94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513625"/>
              </p:ext>
            </p:extLst>
          </p:nvPr>
        </p:nvGraphicFramePr>
        <p:xfrm>
          <a:off x="222737" y="186396"/>
          <a:ext cx="7866185" cy="591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reto 3"/>
          <p:cNvCxnSpPr/>
          <p:nvPr/>
        </p:nvCxnSpPr>
        <p:spPr>
          <a:xfrm flipH="1" flipV="1">
            <a:off x="675249" y="3024554"/>
            <a:ext cx="2504050" cy="14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69519"/>
              </p:ext>
            </p:extLst>
          </p:nvPr>
        </p:nvGraphicFramePr>
        <p:xfrm>
          <a:off x="8970578" y="1443649"/>
          <a:ext cx="2339847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949">
                  <a:extLst>
                    <a:ext uri="{9D8B030D-6E8A-4147-A177-3AD203B41FA5}">
                      <a16:colId xmlns:a16="http://schemas.microsoft.com/office/drawing/2014/main" val="3887793293"/>
                    </a:ext>
                  </a:extLst>
                </a:gridCol>
                <a:gridCol w="779949">
                  <a:extLst>
                    <a:ext uri="{9D8B030D-6E8A-4147-A177-3AD203B41FA5}">
                      <a16:colId xmlns:a16="http://schemas.microsoft.com/office/drawing/2014/main" val="4171252659"/>
                    </a:ext>
                  </a:extLst>
                </a:gridCol>
                <a:gridCol w="779949">
                  <a:extLst>
                    <a:ext uri="{9D8B030D-6E8A-4147-A177-3AD203B41FA5}">
                      <a16:colId xmlns:a16="http://schemas.microsoft.com/office/drawing/2014/main" val="40152992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Oferta 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Demanda 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7911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8373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8839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455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407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1372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0903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1073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149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4726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190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785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357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157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08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920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0544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342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6080532"/>
                  </a:ext>
                </a:extLst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863209" y="2259596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>
                <a:solidFill>
                  <a:srgbClr val="000000"/>
                </a:solidFill>
                <a:latin typeface="Calibri"/>
              </a:rPr>
              <a:t>11,74 </a:t>
            </a:r>
            <a:endParaRPr lang="pt-BR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40440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9" name="Retângulo 8"/>
          <p:cNvSpPr/>
          <p:nvPr/>
        </p:nvSpPr>
        <p:spPr>
          <a:xfrm>
            <a:off x="8437288" y="2506618"/>
            <a:ext cx="3507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consumidor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?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-6,57 </a:t>
            </a:r>
            <a:endParaRPr lang="pt-BR" b="1" dirty="0">
              <a:solidFill>
                <a:srgbClr val="FF0000"/>
              </a:solidFill>
              <a:latin typeface="Calibri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produtor? </a:t>
            </a:r>
            <a:r>
              <a:rPr lang="pt-BR" b="1" dirty="0">
                <a:solidFill>
                  <a:srgbClr val="FF0000"/>
                </a:solidFill>
                <a:latin typeface="Calibri"/>
              </a:rPr>
              <a:t>-4.88</a:t>
            </a: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Bem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estar social?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-11,45</a:t>
            </a:r>
            <a:endParaRPr lang="pt-BR" b="1" dirty="0">
              <a:solidFill>
                <a:srgbClr val="FF0000"/>
              </a:solidFill>
              <a:latin typeface="Calibri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120042"/>
              </p:ext>
            </p:extLst>
          </p:nvPr>
        </p:nvGraphicFramePr>
        <p:xfrm>
          <a:off x="180535" y="225082"/>
          <a:ext cx="7838049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43675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175"/>
              </p:ext>
            </p:extLst>
          </p:nvPr>
        </p:nvGraphicFramePr>
        <p:xfrm>
          <a:off x="135044" y="772501"/>
          <a:ext cx="8699468" cy="562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1">
                  <a:extLst>
                    <a:ext uri="{9D8B030D-6E8A-4147-A177-3AD203B41FA5}">
                      <a16:colId xmlns:a16="http://schemas.microsoft.com/office/drawing/2014/main" val="432940714"/>
                    </a:ext>
                  </a:extLst>
                </a:gridCol>
                <a:gridCol w="1217573">
                  <a:extLst>
                    <a:ext uri="{9D8B030D-6E8A-4147-A177-3AD203B41FA5}">
                      <a16:colId xmlns:a16="http://schemas.microsoft.com/office/drawing/2014/main" val="3279770330"/>
                    </a:ext>
                  </a:extLst>
                </a:gridCol>
                <a:gridCol w="1072875">
                  <a:extLst>
                    <a:ext uri="{9D8B030D-6E8A-4147-A177-3AD203B41FA5}">
                      <a16:colId xmlns:a16="http://schemas.microsoft.com/office/drawing/2014/main" val="184776646"/>
                    </a:ext>
                  </a:extLst>
                </a:gridCol>
                <a:gridCol w="1566963">
                  <a:extLst>
                    <a:ext uri="{9D8B030D-6E8A-4147-A177-3AD203B41FA5}">
                      <a16:colId xmlns:a16="http://schemas.microsoft.com/office/drawing/2014/main" val="2980815178"/>
                    </a:ext>
                  </a:extLst>
                </a:gridCol>
                <a:gridCol w="1199927">
                  <a:extLst>
                    <a:ext uri="{9D8B030D-6E8A-4147-A177-3AD203B41FA5}">
                      <a16:colId xmlns:a16="http://schemas.microsoft.com/office/drawing/2014/main" val="3383554916"/>
                    </a:ext>
                  </a:extLst>
                </a:gridCol>
                <a:gridCol w="1722247">
                  <a:extLst>
                    <a:ext uri="{9D8B030D-6E8A-4147-A177-3AD203B41FA5}">
                      <a16:colId xmlns:a16="http://schemas.microsoft.com/office/drawing/2014/main" val="2652693328"/>
                    </a:ext>
                  </a:extLst>
                </a:gridCol>
                <a:gridCol w="677606">
                  <a:extLst>
                    <a:ext uri="{9D8B030D-6E8A-4147-A177-3AD203B41FA5}">
                      <a16:colId xmlns:a16="http://schemas.microsoft.com/office/drawing/2014/main" val="1211819249"/>
                    </a:ext>
                  </a:extLst>
                </a:gridCol>
                <a:gridCol w="677606">
                  <a:extLst>
                    <a:ext uri="{9D8B030D-6E8A-4147-A177-3AD203B41FA5}">
                      <a16:colId xmlns:a16="http://schemas.microsoft.com/office/drawing/2014/main" val="4237643077"/>
                    </a:ext>
                  </a:extLst>
                </a:gridCol>
              </a:tblGrid>
              <a:tr h="28483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Nome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Vende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Subsídio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Compra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Bolsa Família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Preço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Lucro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632521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Custo &gt;5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(renda até 8 salários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0061994"/>
                  </a:ext>
                </a:extLst>
              </a:tr>
              <a:tr h="50130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 governo banco 1 uni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minimos ganha 1 salario 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6762967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Gerson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6340551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820621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8356838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Kai Bin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8780442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Lucas G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2794553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Caio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9484795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Muricio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745302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4681465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Jorge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6503212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Claudia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8668555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Willy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0409587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Lucas 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6740650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Nicolas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04445725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Kai Wen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2807294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Thor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12211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Andre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16510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98437"/>
              </p:ext>
            </p:extLst>
          </p:nvPr>
        </p:nvGraphicFramePr>
        <p:xfrm>
          <a:off x="9679625" y="1565496"/>
          <a:ext cx="217944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480">
                  <a:extLst>
                    <a:ext uri="{9D8B030D-6E8A-4147-A177-3AD203B41FA5}">
                      <a16:colId xmlns:a16="http://schemas.microsoft.com/office/drawing/2014/main" val="2240834914"/>
                    </a:ext>
                  </a:extLst>
                </a:gridCol>
                <a:gridCol w="726480">
                  <a:extLst>
                    <a:ext uri="{9D8B030D-6E8A-4147-A177-3AD203B41FA5}">
                      <a16:colId xmlns:a16="http://schemas.microsoft.com/office/drawing/2014/main" val="163386384"/>
                    </a:ext>
                  </a:extLst>
                </a:gridCol>
                <a:gridCol w="726480">
                  <a:extLst>
                    <a:ext uri="{9D8B030D-6E8A-4147-A177-3AD203B41FA5}">
                      <a16:colId xmlns:a16="http://schemas.microsoft.com/office/drawing/2014/main" val="13228809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6954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2820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2149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047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981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1766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0301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822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4443547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78693"/>
              </p:ext>
            </p:extLst>
          </p:nvPr>
        </p:nvGraphicFramePr>
        <p:xfrm>
          <a:off x="9087730" y="4046978"/>
          <a:ext cx="301258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298">
                  <a:extLst>
                    <a:ext uri="{9D8B030D-6E8A-4147-A177-3AD203B41FA5}">
                      <a16:colId xmlns:a16="http://schemas.microsoft.com/office/drawing/2014/main" val="2434889489"/>
                    </a:ext>
                  </a:extLst>
                </a:gridCol>
                <a:gridCol w="1348291">
                  <a:extLst>
                    <a:ext uri="{9D8B030D-6E8A-4147-A177-3AD203B41FA5}">
                      <a16:colId xmlns:a16="http://schemas.microsoft.com/office/drawing/2014/main" val="26665028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Oferta: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2+(2/8)Q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2631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Demanda: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10-(3/8)Q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7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320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731809"/>
              </p:ext>
            </p:extLst>
          </p:nvPr>
        </p:nvGraphicFramePr>
        <p:xfrm>
          <a:off x="377483" y="411480"/>
          <a:ext cx="7777708" cy="573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1439985" y="3933651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000000"/>
                </a:solidFill>
                <a:latin typeface="Calibri"/>
              </a:rPr>
              <a:t>20,48 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1339166" y="2524537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000000"/>
                </a:solidFill>
                <a:latin typeface="Calibri"/>
              </a:rPr>
              <a:t>30,72 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8437288" y="2506618"/>
            <a:ext cx="3507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/>
              </a:rPr>
              <a:t>Arrecadação: 25</a:t>
            </a:r>
          </a:p>
          <a:p>
            <a:r>
              <a:rPr lang="pt-BR" b="1" dirty="0" smtClean="0">
                <a:solidFill>
                  <a:srgbClr val="000000"/>
                </a:solidFill>
                <a:latin typeface="Calibri"/>
              </a:rPr>
              <a:t>Gasto: 6</a:t>
            </a:r>
          </a:p>
          <a:p>
            <a:endParaRPr lang="pt-BR" b="1" dirty="0">
              <a:solidFill>
                <a:srgbClr val="000000"/>
              </a:solidFill>
              <a:latin typeface="Calibri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Calibri"/>
              </a:rPr>
              <a:t>Bem estar social: </a:t>
            </a:r>
          </a:p>
          <a:p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32 para 51 (+19)</a:t>
            </a:r>
          </a:p>
          <a:p>
            <a:r>
              <a:rPr lang="pt-BR" b="1" dirty="0" smtClean="0">
                <a:solidFill>
                  <a:srgbClr val="000000"/>
                </a:solidFill>
                <a:latin typeface="Calibri"/>
              </a:rPr>
              <a:t>Perdeu: -11,45 e -4</a:t>
            </a:r>
          </a:p>
          <a:p>
            <a:endParaRPr lang="pt-BR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61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65760" y="555300"/>
            <a:ext cx="11734560" cy="3353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 smtClean="0">
                <a:solidFill>
                  <a:srgbClr val="000000"/>
                </a:solidFill>
                <a:latin typeface="Calibri"/>
              </a:rPr>
              <a:t>Estruturas de Mercado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5614564"/>
              </p:ext>
            </p:extLst>
          </p:nvPr>
        </p:nvGraphicFramePr>
        <p:xfrm>
          <a:off x="561703" y="1504620"/>
          <a:ext cx="9731827" cy="4633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pSp>
        <p:nvGrpSpPr>
          <p:cNvPr id="3" name="Agrupar 2"/>
          <p:cNvGrpSpPr/>
          <p:nvPr/>
        </p:nvGrpSpPr>
        <p:grpSpPr>
          <a:xfrm>
            <a:off x="291029" y="262440"/>
            <a:ext cx="6812278" cy="767520"/>
            <a:chOff x="486591" y="28336"/>
            <a:chExt cx="6812278" cy="767520"/>
          </a:xfrm>
        </p:grpSpPr>
        <p:sp>
          <p:nvSpPr>
            <p:cNvPr id="4" name="Retângulo Arredondado 3"/>
            <p:cNvSpPr/>
            <p:nvPr/>
          </p:nvSpPr>
          <p:spPr>
            <a:xfrm>
              <a:off x="486591" y="28336"/>
              <a:ext cx="6812278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aixaDeTexto 4"/>
            <p:cNvSpPr txBox="1"/>
            <p:nvPr/>
          </p:nvSpPr>
          <p:spPr>
            <a:xfrm>
              <a:off x="524058" y="65803"/>
              <a:ext cx="6737344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7488" tIns="0" rIns="257488" bIns="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600" kern="1200" dirty="0" smtClean="0"/>
                <a:t>Monopólio e Oligopólio</a:t>
              </a:r>
              <a:endParaRPr lang="pt-BR" sz="2600" kern="1200" dirty="0"/>
            </a:p>
          </p:txBody>
        </p:sp>
      </p:grpSp>
      <p:sp>
        <p:nvSpPr>
          <p:cNvPr id="2" name="Retângulo 1"/>
          <p:cNvSpPr/>
          <p:nvPr/>
        </p:nvSpPr>
        <p:spPr>
          <a:xfrm>
            <a:off x="291029" y="1429892"/>
            <a:ext cx="11622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000000"/>
                </a:solidFill>
              </a:rPr>
              <a:t>Monopólio: único produtor.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000000"/>
                </a:solidFill>
              </a:rPr>
              <a:t>Oligopólio: poucos produtores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000000"/>
                </a:solidFill>
              </a:rPr>
              <a:t>Poder de mercado: capacidade de influenciar no preço de mercado.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 descr="http://2.bp.blogspot.com/-y-0_TMyHUXg/U09CLt-nv0I/AAAAAAAAADQ/0JJ0gwVBZ9I/s1600/Imagem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272" y="4536037"/>
            <a:ext cx="2615760" cy="196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DU66DL5TKro/U09CLkAU9hI/AAAAAAAAADU/ZXokXwi8BFc/s1600/Imagem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325" y="4410857"/>
            <a:ext cx="2997192" cy="193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1925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291029" y="1029960"/>
            <a:ext cx="116224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um monopólio: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32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ferta única</a:t>
            </a: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pt-BR" sz="3200" dirty="0"/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Inexistência de produtos </a:t>
            </a: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substitutos </a:t>
            </a:r>
            <a:r>
              <a:rPr lang="pt-BR" altLang="pt-BR" sz="3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</a:t>
            </a: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pt-BR" sz="3200" dirty="0"/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Barreiras à </a:t>
            </a:r>
            <a:r>
              <a:rPr lang="pt-BR" altLang="pt-BR" sz="3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entrada de novas </a:t>
            </a: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lang="pt-BR" altLang="pt-BR" sz="3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altLang="pt-BR" sz="3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 impossibilitando a concorrência.</a:t>
            </a:r>
            <a:endParaRPr lang="pt-B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944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52271" y="1153550"/>
            <a:ext cx="116480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000000"/>
                </a:solidFill>
              </a:rPr>
              <a:t>Para empresa competitiva preço é igual ao custo marginal, para empresa monopolista preço é superior ao custo marginal.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Monopólio Natural</a:t>
            </a:r>
            <a:r>
              <a:rPr lang="pt-BR" sz="3200" dirty="0" smtClean="0">
                <a:solidFill>
                  <a:srgbClr val="000000"/>
                </a:solidFill>
              </a:rPr>
              <a:t>: situação na qual uma única empresa é capaz de produzir para todo mercado a custos inferiores do que praticados caso houve concorrência perfeita.</a:t>
            </a:r>
            <a:endParaRPr lang="pt-BR" sz="3200" dirty="0"/>
          </a:p>
        </p:txBody>
      </p:sp>
      <p:pic>
        <p:nvPicPr>
          <p:cNvPr id="1026" name="Picture 2" descr="Resultado de imagem para copsa sabe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00" y="4732163"/>
            <a:ext cx="1856105" cy="185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m para cpf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410" y="4324128"/>
            <a:ext cx="2513423" cy="194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1669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353008" y="1370713"/>
            <a:ext cx="98755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dirty="0" err="1" smtClean="0">
                <a:solidFill>
                  <a:srgbClr val="000000"/>
                </a:solidFill>
              </a:rPr>
              <a:t>Monopsônio</a:t>
            </a:r>
            <a:r>
              <a:rPr lang="pt-BR" sz="3200" dirty="0" smtClean="0">
                <a:solidFill>
                  <a:srgbClr val="000000"/>
                </a:solidFill>
              </a:rPr>
              <a:t>: único comparador.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3200" dirty="0" err="1" smtClean="0">
                <a:solidFill>
                  <a:srgbClr val="000000"/>
                </a:solidFill>
              </a:rPr>
              <a:t>Oligopsônio</a:t>
            </a:r>
            <a:r>
              <a:rPr lang="pt-BR" sz="3200" dirty="0" smtClean="0">
                <a:solidFill>
                  <a:srgbClr val="000000"/>
                </a:solidFill>
              </a:rPr>
              <a:t>: mercado com poucos compradores.</a:t>
            </a:r>
          </a:p>
          <a:p>
            <a:pPr>
              <a:lnSpc>
                <a:spcPct val="100000"/>
              </a:lnSpc>
            </a:pPr>
            <a:endParaRPr lang="pt-B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rgbClr val="000000"/>
                </a:solidFill>
              </a:rPr>
              <a:t>Poder de </a:t>
            </a:r>
            <a:r>
              <a:rPr lang="pt-BR" sz="3200" dirty="0" err="1" smtClean="0">
                <a:solidFill>
                  <a:srgbClr val="000000"/>
                </a:solidFill>
              </a:rPr>
              <a:t>monopsônio</a:t>
            </a:r>
            <a:r>
              <a:rPr lang="pt-BR" sz="3200" dirty="0" smtClean="0">
                <a:solidFill>
                  <a:srgbClr val="000000"/>
                </a:solidFill>
              </a:rPr>
              <a:t>: capacidade do comprador de influenciar o preço de uma mercadoria.</a:t>
            </a:r>
            <a:endParaRPr lang="pt-BR" sz="3200" dirty="0"/>
          </a:p>
        </p:txBody>
      </p:sp>
      <p:grpSp>
        <p:nvGrpSpPr>
          <p:cNvPr id="7" name="Agrupar 6"/>
          <p:cNvGrpSpPr/>
          <p:nvPr/>
        </p:nvGrpSpPr>
        <p:grpSpPr>
          <a:xfrm>
            <a:off x="315541" y="281174"/>
            <a:ext cx="6812278" cy="767520"/>
            <a:chOff x="486591" y="1207696"/>
            <a:chExt cx="6812278" cy="767520"/>
          </a:xfrm>
        </p:grpSpPr>
        <p:sp>
          <p:nvSpPr>
            <p:cNvPr id="8" name="Retângulo Arredondado 7"/>
            <p:cNvSpPr/>
            <p:nvPr/>
          </p:nvSpPr>
          <p:spPr>
            <a:xfrm>
              <a:off x="486591" y="1207696"/>
              <a:ext cx="6812278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/>
            <p:cNvSpPr txBox="1"/>
            <p:nvPr/>
          </p:nvSpPr>
          <p:spPr>
            <a:xfrm>
              <a:off x="524058" y="1245163"/>
              <a:ext cx="6737344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7488" tIns="0" rIns="257488" bIns="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600" kern="1200" dirty="0" err="1" smtClean="0"/>
                <a:t>Monopsônio</a:t>
              </a:r>
              <a:r>
                <a:rPr lang="pt-BR" sz="2600" kern="1200" dirty="0" smtClean="0"/>
                <a:t> e </a:t>
              </a:r>
              <a:r>
                <a:rPr lang="pt-BR" sz="2600" kern="1200" dirty="0" err="1" smtClean="0"/>
                <a:t>Oligopsônio</a:t>
              </a:r>
              <a:endParaRPr lang="pt-BR" sz="2600" kern="1200" dirty="0"/>
            </a:p>
          </p:txBody>
        </p:sp>
      </p:grpSp>
      <p:pic>
        <p:nvPicPr>
          <p:cNvPr id="2050" name="Picture 2" descr="http://1.bp.blogspot.com/-VyNgPj-h9Tk/U09EQfUsPjI/AAAAAAAAAD4/0thBEfkjRB8/s1600/Imagem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33" y="4593701"/>
            <a:ext cx="2044697" cy="183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x28jLlYu4lc/U09DkSmmPmI/AAAAAAAAADo/Mi7ER7AP89Q/s1600/Imagem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387" y="4653072"/>
            <a:ext cx="1954814" cy="17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98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66299"/>
              </p:ext>
            </p:extLst>
          </p:nvPr>
        </p:nvGraphicFramePr>
        <p:xfrm>
          <a:off x="675249" y="168158"/>
          <a:ext cx="10044332" cy="6689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4736">
                  <a:extLst>
                    <a:ext uri="{9D8B030D-6E8A-4147-A177-3AD203B41FA5}">
                      <a16:colId xmlns:a16="http://schemas.microsoft.com/office/drawing/2014/main" val="12206493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3614000233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2066375944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2485941972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244231031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3512056944"/>
                    </a:ext>
                  </a:extLst>
                </a:gridCol>
                <a:gridCol w="1103266">
                  <a:extLst>
                    <a:ext uri="{9D8B030D-6E8A-4147-A177-3AD203B41FA5}">
                      <a16:colId xmlns:a16="http://schemas.microsoft.com/office/drawing/2014/main" val="1940649526"/>
                    </a:ext>
                  </a:extLst>
                </a:gridCol>
              </a:tblGrid>
              <a:tr h="618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EMPRESA / SEDE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" u="none" strike="noStrike">
                          <a:effectLst/>
                        </a:rPr>
                        <a:t>Ordem por receita líquida</a:t>
                      </a:r>
                      <a:endParaRPr lang="pt-BR" sz="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SETOR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00" u="none" strike="noStrike">
                          <a:effectLst/>
                        </a:rPr>
                        <a:t>VENDAS LÍQUIDAS</a:t>
                      </a:r>
                      <a:endParaRPr lang="pt-BR" sz="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3963"/>
                  </a:ext>
                </a:extLst>
              </a:tr>
              <a:tr h="1025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2016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2015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" u="none" strike="noStrike">
                          <a:effectLst/>
                        </a:rPr>
                        <a:t>VALOR</a:t>
                      </a:r>
                      <a:endParaRPr lang="pt-BR" sz="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" u="none" strike="noStrike">
                          <a:effectLst/>
                        </a:rPr>
                        <a:t>VALOR</a:t>
                      </a:r>
                      <a:endParaRPr lang="pt-BR" sz="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CRESCIMENTO (em %)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184294173"/>
                  </a:ext>
                </a:extLst>
              </a:tr>
              <a:tr h="366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379178"/>
                  </a:ext>
                </a:extLst>
              </a:tr>
              <a:tr h="1042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(em milhões de reais)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(em US$ milhões)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14506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Petrobras3,6,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Energia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227 870,0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69 918,1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-18,4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104383696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Petrobras Distribuidora3,6,8,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Atacado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88 061,1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27 020,1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-18,4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667357041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Ipiranga3,6,B,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Atacado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67 617,1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20 747,2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-6,8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975274489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Raízen Combustíveis3,6,7,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Atacado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61 155,0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18 764,4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591737810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Vale3,6,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Mineração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47 423,6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14 551,1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0,1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095686613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Telefônica3,6,B,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Telecomunicações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39 457,1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12 106,7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764695733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Cargill3,6,B,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32 960,1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10 113,2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-7,1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984384577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Claro3,6,8,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Telecomunicações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32 092,0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9 846,9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-12,2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369905060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Braskem1, Camaçari, BA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7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Química e Petroquímica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30 135,2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9 246,5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694123358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BRF3,6, Itajaí, SC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29 405,6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9 022,6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265121527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Bunge3,6,B,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29 377,8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9 014,1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-9,1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888119596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JBS3,6,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11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28 322,8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8 690,4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-11,9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387251511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GPA3,6,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Varejo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26 076,6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8 001,2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4,3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697056470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Ambev3,6,B,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21 078,5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6 467,6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-14,3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655216189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Fiat2, Betim, MG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Autoindústria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20 953,6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6 429,2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033179742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Furnas3,6, Rio de Janeiro,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82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Energia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20 014,5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6 141,1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988876722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Via Varejo3,6, São Caetano do Sul,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Varejo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19 285,5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5 917,4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-10,0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45714692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Samsung3,6, Manaus, AM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Eletroeletrônicos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18 613,5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5 711,2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851870942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JBS Foods1,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18 545,5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5 690,4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354511124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O Atacadão1,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Varejo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18 183,3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5 579,2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895791817"/>
                  </a:ext>
                </a:extLst>
              </a:tr>
              <a:tr h="138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Correios1, Brasília, DF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Serviços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17 161,7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5 265,8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3356583059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Amil3,6,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Serviços de Saúde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17 135,4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5 257,7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6,9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152442255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Embraer3,6,B, São José dos Campos,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23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Autoindústria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16 835,1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5 165,6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0,0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454713088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CRBS3,6, Jaguariúna,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21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Bens de Consumo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15 799,8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4 847,9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-16,8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830521236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ArcelorMittal Brasil3,6, Belo Horizonte, MG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24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Siderurgia e Metalurgia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15 760,6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4 835,9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-9,7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794496818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TIM3,6,8,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26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Telecomunicações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15 472,5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4 747,5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-16,7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954153067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Sendas2, São João de Meriti, RJ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130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Varejo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14 798,9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4 540,8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NA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553356467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Sabesp3,6, São Paulo,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28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37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Infraestrutura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14 401,8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4 418,9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10,5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4128181359"/>
                  </a:ext>
                </a:extLst>
              </a:tr>
              <a:tr h="2068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Toyota1, São Bernardo do Campo, SP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29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32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Autoindústria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14 151,5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4 342,1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NA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2471718124"/>
                  </a:ext>
                </a:extLst>
              </a:tr>
              <a:tr h="104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u="none" strike="noStrike">
                          <a:effectLst/>
                        </a:rPr>
                        <a:t>ADM2, São Paulo, SP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" u="none" strike="noStrike">
                          <a:effectLst/>
                        </a:rPr>
                        <a:t>30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" u="none" strike="noStrike">
                          <a:effectLst/>
                        </a:rPr>
                        <a:t>34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u="none" strike="noStrike">
                          <a:effectLst/>
                        </a:rPr>
                        <a:t>Bens de Consumo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u="none" strike="noStrike">
                          <a:effectLst/>
                        </a:rPr>
                        <a:t>13 892,8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u="none" strike="noStrike">
                          <a:effectLst/>
                        </a:rPr>
                        <a:t>4 262,8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" u="none" strike="noStrike" dirty="0">
                          <a:effectLst/>
                        </a:rPr>
                        <a:t>NA</a:t>
                      </a:r>
                      <a:endParaRPr lang="pt-BR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91" marR="1491" marT="1491" marB="0" anchor="ctr"/>
                </a:tc>
                <a:extLst>
                  <a:ext uri="{0D108BD9-81ED-4DB2-BD59-A6C34878D82A}">
                    <a16:rowId xmlns:a16="http://schemas.microsoft.com/office/drawing/2014/main" val="404846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8851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32705"/>
              </p:ext>
            </p:extLst>
          </p:nvPr>
        </p:nvGraphicFramePr>
        <p:xfrm>
          <a:off x="404950" y="540231"/>
          <a:ext cx="7236820" cy="5168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927">
                  <a:extLst>
                    <a:ext uri="{9D8B030D-6E8A-4147-A177-3AD203B41FA5}">
                      <a16:colId xmlns:a16="http://schemas.microsoft.com/office/drawing/2014/main" val="665595037"/>
                    </a:ext>
                  </a:extLst>
                </a:gridCol>
                <a:gridCol w="1023927">
                  <a:extLst>
                    <a:ext uri="{9D8B030D-6E8A-4147-A177-3AD203B41FA5}">
                      <a16:colId xmlns:a16="http://schemas.microsoft.com/office/drawing/2014/main" val="3819643413"/>
                    </a:ext>
                  </a:extLst>
                </a:gridCol>
                <a:gridCol w="1621220">
                  <a:extLst>
                    <a:ext uri="{9D8B030D-6E8A-4147-A177-3AD203B41FA5}">
                      <a16:colId xmlns:a16="http://schemas.microsoft.com/office/drawing/2014/main" val="888472495"/>
                    </a:ext>
                  </a:extLst>
                </a:gridCol>
                <a:gridCol w="1519892">
                  <a:extLst>
                    <a:ext uri="{9D8B030D-6E8A-4147-A177-3AD203B41FA5}">
                      <a16:colId xmlns:a16="http://schemas.microsoft.com/office/drawing/2014/main" val="2234693085"/>
                    </a:ext>
                  </a:extLst>
                </a:gridCol>
                <a:gridCol w="1023927">
                  <a:extLst>
                    <a:ext uri="{9D8B030D-6E8A-4147-A177-3AD203B41FA5}">
                      <a16:colId xmlns:a16="http://schemas.microsoft.com/office/drawing/2014/main" val="1347720923"/>
                    </a:ext>
                  </a:extLst>
                </a:gridCol>
                <a:gridCol w="1023927">
                  <a:extLst>
                    <a:ext uri="{9D8B030D-6E8A-4147-A177-3AD203B41FA5}">
                      <a16:colId xmlns:a16="http://schemas.microsoft.com/office/drawing/2014/main" val="2911220748"/>
                    </a:ext>
                  </a:extLst>
                </a:gridCol>
              </a:tblGrid>
              <a:tr h="34456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Nome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Vende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Compra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Preço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Lucro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8640275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Claudia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6632190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Lucas C.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162028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Nicolas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3258840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Mauricio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9000973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Bruno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463692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Kai Bin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1153954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Kai Wen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9540328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Jorge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547372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Willy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1460415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Lia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4140675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Andre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684057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Thor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8916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2036430"/>
                  </a:ext>
                </a:extLst>
              </a:tr>
              <a:tr h="344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Lucas P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383749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49457"/>
              </p:ext>
            </p:extLst>
          </p:nvPr>
        </p:nvGraphicFramePr>
        <p:xfrm>
          <a:off x="8662705" y="1600476"/>
          <a:ext cx="210108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0363">
                  <a:extLst>
                    <a:ext uri="{9D8B030D-6E8A-4147-A177-3AD203B41FA5}">
                      <a16:colId xmlns:a16="http://schemas.microsoft.com/office/drawing/2014/main" val="1265223513"/>
                    </a:ext>
                  </a:extLst>
                </a:gridCol>
                <a:gridCol w="700363">
                  <a:extLst>
                    <a:ext uri="{9D8B030D-6E8A-4147-A177-3AD203B41FA5}">
                      <a16:colId xmlns:a16="http://schemas.microsoft.com/office/drawing/2014/main" val="1369211604"/>
                    </a:ext>
                  </a:extLst>
                </a:gridCol>
                <a:gridCol w="700363">
                  <a:extLst>
                    <a:ext uri="{9D8B030D-6E8A-4147-A177-3AD203B41FA5}">
                      <a16:colId xmlns:a16="http://schemas.microsoft.com/office/drawing/2014/main" val="20228198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8787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089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7261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269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25821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771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673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5883990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53260"/>
              </p:ext>
            </p:extLst>
          </p:nvPr>
        </p:nvGraphicFramePr>
        <p:xfrm>
          <a:off x="8072792" y="4101236"/>
          <a:ext cx="3818521" cy="888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708">
                  <a:extLst>
                    <a:ext uri="{9D8B030D-6E8A-4147-A177-3AD203B41FA5}">
                      <a16:colId xmlns:a16="http://schemas.microsoft.com/office/drawing/2014/main" val="2222013829"/>
                    </a:ext>
                  </a:extLst>
                </a:gridCol>
                <a:gridCol w="2089813">
                  <a:extLst>
                    <a:ext uri="{9D8B030D-6E8A-4147-A177-3AD203B41FA5}">
                      <a16:colId xmlns:a16="http://schemas.microsoft.com/office/drawing/2014/main" val="3725933352"/>
                    </a:ext>
                  </a:extLst>
                </a:gridCol>
              </a:tblGrid>
              <a:tr h="44438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Oferta: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p = 2 + 3/7 Q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233085"/>
                  </a:ext>
                </a:extLst>
              </a:tr>
              <a:tr h="44438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Demanda: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p = 10 - 4/7 Q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903287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8428325" y="5549421"/>
            <a:ext cx="3107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Elasticidade preço da demanda</a:t>
            </a: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Elasticidade preço da oferta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8332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661182" y="1701243"/>
            <a:ext cx="109305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Lista </a:t>
            </a:r>
            <a:r>
              <a:rPr lang="pt-BR" b="1" dirty="0"/>
              <a:t>de Exercícios 6 – Equilíbrio de Mercado</a:t>
            </a:r>
          </a:p>
          <a:p>
            <a:r>
              <a:rPr lang="pt-BR" dirty="0"/>
              <a:t> </a:t>
            </a:r>
          </a:p>
          <a:p>
            <a:pPr algn="ctr"/>
            <a:r>
              <a:rPr lang="pt-BR" b="1" dirty="0"/>
              <a:t>Parte I</a:t>
            </a:r>
          </a:p>
          <a:p>
            <a:r>
              <a:rPr lang="pt-BR" dirty="0"/>
              <a:t> </a:t>
            </a:r>
          </a:p>
          <a:p>
            <a:pPr lvl="0"/>
            <a:r>
              <a:rPr lang="pt-BR" dirty="0" smtClean="0"/>
              <a:t>1.  Para cada uma das </a:t>
            </a:r>
            <a:r>
              <a:rPr lang="pt-BR" dirty="0"/>
              <a:t>rodadas de jogos de </a:t>
            </a:r>
            <a:r>
              <a:rPr lang="pt-BR" dirty="0" smtClean="0"/>
              <a:t>mercado apresente: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a. As </a:t>
            </a:r>
            <a:r>
              <a:rPr lang="pt-BR" dirty="0"/>
              <a:t>equações de oferta e demanda.</a:t>
            </a:r>
          </a:p>
          <a:p>
            <a:pPr lvl="0"/>
            <a:r>
              <a:rPr lang="pt-BR" dirty="0" smtClean="0"/>
              <a:t>b. Preço </a:t>
            </a:r>
            <a:r>
              <a:rPr lang="pt-BR" dirty="0"/>
              <a:t>e quantidade de equilíbrio.</a:t>
            </a:r>
          </a:p>
          <a:p>
            <a:pPr lvl="0"/>
            <a:r>
              <a:rPr lang="pt-BR" dirty="0" smtClean="0"/>
              <a:t>c. Gráfico </a:t>
            </a:r>
            <a:r>
              <a:rPr lang="pt-BR" dirty="0"/>
              <a:t>do estado de equilíbrio.</a:t>
            </a:r>
          </a:p>
          <a:p>
            <a:pPr lvl="0"/>
            <a:r>
              <a:rPr lang="pt-BR" dirty="0" smtClean="0"/>
              <a:t>d. Excedente </a:t>
            </a:r>
            <a:r>
              <a:rPr lang="pt-BR" dirty="0"/>
              <a:t>consumidor, produtor e bem estar social.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37855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09153" y="1143127"/>
          <a:ext cx="8220891" cy="5296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9389654" y="1736816"/>
          <a:ext cx="1955800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612">
                  <a:extLst>
                    <a:ext uri="{9D8B030D-6E8A-4147-A177-3AD203B41FA5}">
                      <a16:colId xmlns:a16="http://schemas.microsoft.com/office/drawing/2014/main" val="348438004"/>
                    </a:ext>
                  </a:extLst>
                </a:gridCol>
                <a:gridCol w="637141">
                  <a:extLst>
                    <a:ext uri="{9D8B030D-6E8A-4147-A177-3AD203B41FA5}">
                      <a16:colId xmlns:a16="http://schemas.microsoft.com/office/drawing/2014/main" val="3249820513"/>
                    </a:ext>
                  </a:extLst>
                </a:gridCol>
                <a:gridCol w="710047">
                  <a:extLst>
                    <a:ext uri="{9D8B030D-6E8A-4147-A177-3AD203B41FA5}">
                      <a16:colId xmlns:a16="http://schemas.microsoft.com/office/drawing/2014/main" val="37738781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0804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85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9.429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02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127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8.286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7551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3.71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7.714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5730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4.14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3505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4.57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6.571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1264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629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5.43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5.429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355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085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4.286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531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6.71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3.714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4168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7.14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93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7.57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2.571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07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021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1762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4254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0.286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1693586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8979285" y="5601507"/>
            <a:ext cx="28164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consumidor?</a:t>
            </a: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produtor?</a:t>
            </a: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Bem estar social?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5802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43642"/>
              </p:ext>
            </p:extLst>
          </p:nvPr>
        </p:nvGraphicFramePr>
        <p:xfrm>
          <a:off x="309153" y="1143127"/>
          <a:ext cx="8220891" cy="5296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83771"/>
              </p:ext>
            </p:extLst>
          </p:nvPr>
        </p:nvGraphicFramePr>
        <p:xfrm>
          <a:off x="9389654" y="1736816"/>
          <a:ext cx="1955800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612">
                  <a:extLst>
                    <a:ext uri="{9D8B030D-6E8A-4147-A177-3AD203B41FA5}">
                      <a16:colId xmlns:a16="http://schemas.microsoft.com/office/drawing/2014/main" val="348438004"/>
                    </a:ext>
                  </a:extLst>
                </a:gridCol>
                <a:gridCol w="637141">
                  <a:extLst>
                    <a:ext uri="{9D8B030D-6E8A-4147-A177-3AD203B41FA5}">
                      <a16:colId xmlns:a16="http://schemas.microsoft.com/office/drawing/2014/main" val="3249820513"/>
                    </a:ext>
                  </a:extLst>
                </a:gridCol>
                <a:gridCol w="710047">
                  <a:extLst>
                    <a:ext uri="{9D8B030D-6E8A-4147-A177-3AD203B41FA5}">
                      <a16:colId xmlns:a16="http://schemas.microsoft.com/office/drawing/2014/main" val="37738781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0804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85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9.429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02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127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8.286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7551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3.71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7.714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5730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4.14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3505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4.57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6.571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1264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629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5.43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5.429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355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085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4.286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531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6.71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3.714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4168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7.14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3.143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93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7.57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2.571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07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2.000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021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1.429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1762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8.86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0.857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4254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9.29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0.286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1693586"/>
                  </a:ext>
                </a:extLst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H="1">
            <a:off x="992777" y="3958046"/>
            <a:ext cx="3357154" cy="261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8979285" y="5601507"/>
            <a:ext cx="3121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consumidor? </a:t>
            </a:r>
            <a:r>
              <a:rPr lang="pt-BR" b="1" dirty="0" smtClean="0">
                <a:solidFill>
                  <a:srgbClr val="002060"/>
                </a:solidFill>
                <a:latin typeface="Calibri"/>
              </a:rPr>
              <a:t>18,32</a:t>
            </a:r>
            <a:endParaRPr lang="pt-BR" b="1" dirty="0">
              <a:solidFill>
                <a:srgbClr val="002060"/>
              </a:solidFill>
              <a:latin typeface="Calibri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produtor? </a:t>
            </a:r>
            <a:r>
              <a:rPr lang="pt-BR" b="1" dirty="0">
                <a:solidFill>
                  <a:srgbClr val="002060"/>
                </a:solidFill>
                <a:latin typeface="Calibri"/>
              </a:rPr>
              <a:t>13,68</a:t>
            </a:r>
            <a:endParaRPr lang="pt-BR" dirty="0" smtClean="0">
              <a:solidFill>
                <a:srgbClr val="000000"/>
              </a:solidFill>
              <a:latin typeface="Calibri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 Bem estar social? </a:t>
            </a:r>
            <a:r>
              <a:rPr lang="pt-BR" b="1" dirty="0" smtClean="0">
                <a:solidFill>
                  <a:srgbClr val="002060"/>
                </a:solidFill>
                <a:latin typeface="Calibri"/>
              </a:rPr>
              <a:t>32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27951" y="3177234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18,32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427950" y="4210985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13,68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1966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12600"/>
              </p:ext>
            </p:extLst>
          </p:nvPr>
        </p:nvGraphicFramePr>
        <p:xfrm>
          <a:off x="308511" y="304507"/>
          <a:ext cx="6092288" cy="4970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227">
                  <a:extLst>
                    <a:ext uri="{9D8B030D-6E8A-4147-A177-3AD203B41FA5}">
                      <a16:colId xmlns:a16="http://schemas.microsoft.com/office/drawing/2014/main" val="3318770800"/>
                    </a:ext>
                  </a:extLst>
                </a:gridCol>
                <a:gridCol w="807817">
                  <a:extLst>
                    <a:ext uri="{9D8B030D-6E8A-4147-A177-3AD203B41FA5}">
                      <a16:colId xmlns:a16="http://schemas.microsoft.com/office/drawing/2014/main" val="3360964206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1890649150"/>
                    </a:ext>
                  </a:extLst>
                </a:gridCol>
                <a:gridCol w="807817">
                  <a:extLst>
                    <a:ext uri="{9D8B030D-6E8A-4147-A177-3AD203B41FA5}">
                      <a16:colId xmlns:a16="http://schemas.microsoft.com/office/drawing/2014/main" val="861717818"/>
                    </a:ext>
                  </a:extLst>
                </a:gridCol>
                <a:gridCol w="1211726">
                  <a:extLst>
                    <a:ext uri="{9D8B030D-6E8A-4147-A177-3AD203B41FA5}">
                      <a16:colId xmlns:a16="http://schemas.microsoft.com/office/drawing/2014/main" val="1775443659"/>
                    </a:ext>
                  </a:extLst>
                </a:gridCol>
                <a:gridCol w="807817">
                  <a:extLst>
                    <a:ext uri="{9D8B030D-6E8A-4147-A177-3AD203B41FA5}">
                      <a16:colId xmlns:a16="http://schemas.microsoft.com/office/drawing/2014/main" val="137827866"/>
                    </a:ext>
                  </a:extLst>
                </a:gridCol>
                <a:gridCol w="807817">
                  <a:extLst>
                    <a:ext uri="{9D8B030D-6E8A-4147-A177-3AD203B41FA5}">
                      <a16:colId xmlns:a16="http://schemas.microsoft.com/office/drawing/2014/main" val="547017799"/>
                    </a:ext>
                  </a:extLst>
                </a:gridCol>
              </a:tblGrid>
              <a:tr h="29240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Nome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Vende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Tributo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Compra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Preço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Lucro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8618442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Jorge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563635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Willy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4579086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G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9197059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Nicolas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99665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Andre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473266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Thor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0267452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Gerson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483493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Mauricio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6288917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Kai Wen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7069313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Kai Bin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3594682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Bruno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045571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100079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2597739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Claudia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8081414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P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499766"/>
                  </a:ext>
                </a:extLst>
              </a:tr>
              <a:tr h="2924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21705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1774"/>
              </p:ext>
            </p:extLst>
          </p:nvPr>
        </p:nvGraphicFramePr>
        <p:xfrm>
          <a:off x="7398336" y="1312277"/>
          <a:ext cx="4137172" cy="2274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546">
                  <a:extLst>
                    <a:ext uri="{9D8B030D-6E8A-4147-A177-3AD203B41FA5}">
                      <a16:colId xmlns:a16="http://schemas.microsoft.com/office/drawing/2014/main" val="3502403152"/>
                    </a:ext>
                  </a:extLst>
                </a:gridCol>
                <a:gridCol w="818215">
                  <a:extLst>
                    <a:ext uri="{9D8B030D-6E8A-4147-A177-3AD203B41FA5}">
                      <a16:colId xmlns:a16="http://schemas.microsoft.com/office/drawing/2014/main" val="1404534104"/>
                    </a:ext>
                  </a:extLst>
                </a:gridCol>
                <a:gridCol w="814374">
                  <a:extLst>
                    <a:ext uri="{9D8B030D-6E8A-4147-A177-3AD203B41FA5}">
                      <a16:colId xmlns:a16="http://schemas.microsoft.com/office/drawing/2014/main" val="3055819347"/>
                    </a:ext>
                  </a:extLst>
                </a:gridCol>
                <a:gridCol w="1029491">
                  <a:extLst>
                    <a:ext uri="{9D8B030D-6E8A-4147-A177-3AD203B41FA5}">
                      <a16:colId xmlns:a16="http://schemas.microsoft.com/office/drawing/2014/main" val="3883238335"/>
                    </a:ext>
                  </a:extLst>
                </a:gridCol>
                <a:gridCol w="737546">
                  <a:extLst>
                    <a:ext uri="{9D8B030D-6E8A-4147-A177-3AD203B41FA5}">
                      <a16:colId xmlns:a16="http://schemas.microsoft.com/office/drawing/2014/main" val="2400955333"/>
                    </a:ext>
                  </a:extLst>
                </a:gridCol>
              </a:tblGrid>
              <a:tr h="4197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Vende por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6098242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938344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640559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5693293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0542702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8405923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2437737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594078"/>
                  </a:ext>
                </a:extLst>
              </a:tr>
              <a:tr h="231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252718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744"/>
              </p:ext>
            </p:extLst>
          </p:nvPr>
        </p:nvGraphicFramePr>
        <p:xfrm>
          <a:off x="7398336" y="4223238"/>
          <a:ext cx="3827682" cy="911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709">
                  <a:extLst>
                    <a:ext uri="{9D8B030D-6E8A-4147-A177-3AD203B41FA5}">
                      <a16:colId xmlns:a16="http://schemas.microsoft.com/office/drawing/2014/main" val="2954230156"/>
                    </a:ext>
                  </a:extLst>
                </a:gridCol>
                <a:gridCol w="2062973">
                  <a:extLst>
                    <a:ext uri="{9D8B030D-6E8A-4147-A177-3AD203B41FA5}">
                      <a16:colId xmlns:a16="http://schemas.microsoft.com/office/drawing/2014/main" val="3340415798"/>
                    </a:ext>
                  </a:extLst>
                </a:gridCol>
              </a:tblGrid>
              <a:tr h="4557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Oferta: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(3/8</a:t>
                      </a:r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</a:t>
                      </a: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9181436"/>
                  </a:ext>
                </a:extLst>
              </a:tr>
              <a:tr h="4557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Demanda: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(4/8</a:t>
                      </a:r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</a:t>
                      </a: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147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8894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133521"/>
              </p:ext>
            </p:extLst>
          </p:nvPr>
        </p:nvGraphicFramePr>
        <p:xfrm>
          <a:off x="335279" y="242668"/>
          <a:ext cx="7669237" cy="587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68769"/>
              </p:ext>
            </p:extLst>
          </p:nvPr>
        </p:nvGraphicFramePr>
        <p:xfrm>
          <a:off x="9323419" y="1441450"/>
          <a:ext cx="1735281" cy="398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427">
                  <a:extLst>
                    <a:ext uri="{9D8B030D-6E8A-4147-A177-3AD203B41FA5}">
                      <a16:colId xmlns:a16="http://schemas.microsoft.com/office/drawing/2014/main" val="2402347238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74705519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747099913"/>
                    </a:ext>
                  </a:extLst>
                </a:gridCol>
              </a:tblGrid>
              <a:tr h="180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Qte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Oferta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Demanda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extLst>
                  <a:ext uri="{0D108BD9-81ED-4DB2-BD59-A6C34878D82A}">
                    <a16:rowId xmlns:a16="http://schemas.microsoft.com/office/drawing/2014/main" val="428568025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08080971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94636575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24542355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2591397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45490328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49817578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06560323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985567413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8.0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6.0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6.0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10389240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5.5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636516374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969892753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28682518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074239334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54877859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355136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387659449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43804968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5581566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115768388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575267187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0.0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93023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5836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335279" y="242668"/>
          <a:ext cx="7669237" cy="587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9323419" y="1441450"/>
          <a:ext cx="1735281" cy="398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427">
                  <a:extLst>
                    <a:ext uri="{9D8B030D-6E8A-4147-A177-3AD203B41FA5}">
                      <a16:colId xmlns:a16="http://schemas.microsoft.com/office/drawing/2014/main" val="2402347238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747055192"/>
                    </a:ext>
                  </a:extLst>
                </a:gridCol>
                <a:gridCol w="578427">
                  <a:extLst>
                    <a:ext uri="{9D8B030D-6E8A-4147-A177-3AD203B41FA5}">
                      <a16:colId xmlns:a16="http://schemas.microsoft.com/office/drawing/2014/main" val="747099913"/>
                    </a:ext>
                  </a:extLst>
                </a:gridCol>
              </a:tblGrid>
              <a:tr h="180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Qte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Oferta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Demanda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ctr"/>
                </a:tc>
                <a:extLst>
                  <a:ext uri="{0D108BD9-81ED-4DB2-BD59-A6C34878D82A}">
                    <a16:rowId xmlns:a16="http://schemas.microsoft.com/office/drawing/2014/main" val="428568025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08080971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94636575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24542355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2591397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454903280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49817578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06560323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985567413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8.0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6.0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6.0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10389240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5.5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636516374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969892753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286825181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4074239334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54877859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355136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387659449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43804968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55815662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2115768388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19.0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1575267187"/>
                  </a:ext>
                </a:extLst>
              </a:tr>
              <a:tr h="180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20.0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10.5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0.0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38" marR="9038" marT="9038" marB="0" anchor="b"/>
                </a:tc>
                <a:extLst>
                  <a:ext uri="{0D108BD9-81ED-4DB2-BD59-A6C34878D82A}">
                    <a16:rowId xmlns:a16="http://schemas.microsoft.com/office/drawing/2014/main" val="3930230503"/>
                  </a:ext>
                </a:extLst>
              </a:tr>
            </a:tbl>
          </a:graphicData>
        </a:graphic>
      </p:graphicFrame>
      <p:cxnSp>
        <p:nvCxnSpPr>
          <p:cNvPr id="4" name="Conector reto 3"/>
          <p:cNvCxnSpPr/>
          <p:nvPr/>
        </p:nvCxnSpPr>
        <p:spPr>
          <a:xfrm flipH="1">
            <a:off x="815926" y="3137095"/>
            <a:ext cx="2700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034055" y="3250702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12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034055" y="2319889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16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945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sp>
        <p:nvSpPr>
          <p:cNvPr id="10" name="Retângulo 9"/>
          <p:cNvSpPr/>
          <p:nvPr/>
        </p:nvSpPr>
        <p:spPr>
          <a:xfrm>
            <a:off x="8437288" y="2506618"/>
            <a:ext cx="3507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libri"/>
              </a:rPr>
              <a:t>Excedente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consumidor?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-1,68</a:t>
            </a:r>
            <a:endParaRPr lang="pt-BR" b="1" dirty="0">
              <a:solidFill>
                <a:srgbClr val="FF0000"/>
              </a:solidFill>
              <a:latin typeface="Calibri"/>
            </a:endParaRPr>
          </a:p>
          <a:p>
            <a:r>
              <a:rPr lang="pt-BR" dirty="0">
                <a:solidFill>
                  <a:srgbClr val="000000"/>
                </a:solidFill>
                <a:latin typeface="Calibri"/>
              </a:rPr>
              <a:t>Excedente produtor?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-2,32</a:t>
            </a:r>
            <a:endParaRPr lang="pt-BR" b="1" dirty="0">
              <a:solidFill>
                <a:srgbClr val="FF0000"/>
              </a:solidFill>
              <a:latin typeface="Calibri"/>
            </a:endParaRPr>
          </a:p>
          <a:p>
            <a:r>
              <a:rPr lang="pt-BR" dirty="0">
                <a:solidFill>
                  <a:srgbClr val="000000"/>
                </a:solidFill>
                <a:latin typeface="Calibri"/>
              </a:rPr>
              <a:t>Bem estar social? </a:t>
            </a:r>
            <a:r>
              <a:rPr lang="pt-BR" b="1" dirty="0" smtClean="0">
                <a:solidFill>
                  <a:srgbClr val="FF0000"/>
                </a:solidFill>
                <a:latin typeface="Calibri"/>
              </a:rPr>
              <a:t>-4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959580"/>
              </p:ext>
            </p:extLst>
          </p:nvPr>
        </p:nvGraphicFramePr>
        <p:xfrm>
          <a:off x="279008" y="327074"/>
          <a:ext cx="8002791" cy="605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2124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22942"/>
              </p:ext>
            </p:extLst>
          </p:nvPr>
        </p:nvGraphicFramePr>
        <p:xfrm>
          <a:off x="255563" y="240787"/>
          <a:ext cx="7720820" cy="5048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25">
                  <a:extLst>
                    <a:ext uri="{9D8B030D-6E8A-4147-A177-3AD203B41FA5}">
                      <a16:colId xmlns:a16="http://schemas.microsoft.com/office/drawing/2014/main" val="3688340945"/>
                    </a:ext>
                  </a:extLst>
                </a:gridCol>
                <a:gridCol w="1245903">
                  <a:extLst>
                    <a:ext uri="{9D8B030D-6E8A-4147-A177-3AD203B41FA5}">
                      <a16:colId xmlns:a16="http://schemas.microsoft.com/office/drawing/2014/main" val="1676410976"/>
                    </a:ext>
                  </a:extLst>
                </a:gridCol>
                <a:gridCol w="1302534">
                  <a:extLst>
                    <a:ext uri="{9D8B030D-6E8A-4147-A177-3AD203B41FA5}">
                      <a16:colId xmlns:a16="http://schemas.microsoft.com/office/drawing/2014/main" val="3079271432"/>
                    </a:ext>
                  </a:extLst>
                </a:gridCol>
                <a:gridCol w="1345009">
                  <a:extLst>
                    <a:ext uri="{9D8B030D-6E8A-4147-A177-3AD203B41FA5}">
                      <a16:colId xmlns:a16="http://schemas.microsoft.com/office/drawing/2014/main" val="240925146"/>
                    </a:ext>
                  </a:extLst>
                </a:gridCol>
                <a:gridCol w="1717835">
                  <a:extLst>
                    <a:ext uri="{9D8B030D-6E8A-4147-A177-3AD203B41FA5}">
                      <a16:colId xmlns:a16="http://schemas.microsoft.com/office/drawing/2014/main" val="2865231816"/>
                    </a:ext>
                  </a:extLst>
                </a:gridCol>
                <a:gridCol w="778689">
                  <a:extLst>
                    <a:ext uri="{9D8B030D-6E8A-4147-A177-3AD203B41FA5}">
                      <a16:colId xmlns:a16="http://schemas.microsoft.com/office/drawing/2014/main" val="1108242809"/>
                    </a:ext>
                  </a:extLst>
                </a:gridCol>
                <a:gridCol w="665425">
                  <a:extLst>
                    <a:ext uri="{9D8B030D-6E8A-4147-A177-3AD203B41FA5}">
                      <a16:colId xmlns:a16="http://schemas.microsoft.com/office/drawing/2014/main" val="1108460628"/>
                    </a:ext>
                  </a:extLst>
                </a:gridCol>
              </a:tblGrid>
              <a:tr h="513087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Nome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Vende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Compra por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Imposto de Renda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Preço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Lucro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7430416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5826739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580898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9315958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Jorge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520691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g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461600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Willy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1495512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Nicolas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162930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Kai Bin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194872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Kai Wen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11815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Mauricio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012247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Gerson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9998304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Andre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92396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Thor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810627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2008031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Lucas P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525420"/>
                  </a:ext>
                </a:extLst>
              </a:tr>
              <a:tr h="283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Claudia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7692383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99069"/>
              </p:ext>
            </p:extLst>
          </p:nvPr>
        </p:nvGraphicFramePr>
        <p:xfrm>
          <a:off x="9073662" y="1211470"/>
          <a:ext cx="2194560" cy="183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316671549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33796715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692463723"/>
                    </a:ext>
                  </a:extLst>
                </a:gridCol>
              </a:tblGrid>
              <a:tr h="3400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Oferta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Demanda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7938951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8210995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8192009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705818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862049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9878932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9363625"/>
                  </a:ext>
                </a:extLst>
              </a:tr>
              <a:tr h="1878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104215"/>
                  </a:ext>
                </a:extLst>
              </a:tr>
              <a:tr h="122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8928516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49112"/>
              </p:ext>
            </p:extLst>
          </p:nvPr>
        </p:nvGraphicFramePr>
        <p:xfrm>
          <a:off x="8481835" y="4538888"/>
          <a:ext cx="3418449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7593">
                  <a:extLst>
                    <a:ext uri="{9D8B030D-6E8A-4147-A177-3AD203B41FA5}">
                      <a16:colId xmlns:a16="http://schemas.microsoft.com/office/drawing/2014/main" val="1717423768"/>
                    </a:ext>
                  </a:extLst>
                </a:gridCol>
                <a:gridCol w="1640856">
                  <a:extLst>
                    <a:ext uri="{9D8B030D-6E8A-4147-A177-3AD203B41FA5}">
                      <a16:colId xmlns:a16="http://schemas.microsoft.com/office/drawing/2014/main" val="1412171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Oferta: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+ (3/8</a:t>
                      </a:r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</a:t>
                      </a: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6386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Demanda: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(4/8</a:t>
                      </a:r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</a:t>
                      </a: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14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916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6116</TotalTime>
  <Words>1687</Words>
  <Application>Microsoft Office PowerPoint</Application>
  <PresentationFormat>Widescreen</PresentationFormat>
  <Paragraphs>1103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DejaVu Sans</vt:lpstr>
      <vt:lpstr>StarSymbol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Gerson Nassor</dc:creator>
  <cp:lastModifiedBy>Gerson Nassor Cardoso</cp:lastModifiedBy>
  <cp:revision>207</cp:revision>
  <dcterms:modified xsi:type="dcterms:W3CDTF">2018-10-17T13:05:34Z</dcterms:modified>
</cp:coreProperties>
</file>