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75" r:id="rId13"/>
    <p:sldId id="274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DD69B0-9C6B-4180-8818-1B0DBA731815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63B01E-9FB3-460C-A707-B012B420991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609DE0-C2EE-4053-867E-EE6ACA9A226E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4BA3-E108-4831-B5B2-92509AC9C9D8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2698-2388-4EBC-9255-99646A8E59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88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1292-A6A4-4010-89AB-BB8145DCAEE7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FFD2-C327-463C-ACC3-AF9983DC27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878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4DC5-C792-444F-9217-F3698FA94B09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314A-C6DE-4B40-BEF7-99C4965EB0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996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350B-D70E-42F8-941E-62EAAA95CB50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3EBC-F85B-436B-B46A-85DC0AD42F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0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3172-3023-47DF-B505-B6DB54AAED31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2F56-EE77-4A9C-95EE-7526B0BE20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631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9474-B687-4B6E-9E8F-0977C68DDA05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AA1E-3CA2-4363-9FC2-0493792D05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436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442B-C533-4B88-9D89-92D1AA6077EA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66BF-7A6A-4CCD-AF15-3CE00A2834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09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B0BD-CCC5-4D8E-9E66-E782A9715C5A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160E-D98C-4216-AF43-ED53C76498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158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641E-8AA1-462F-AEB0-7A37D9F1025F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7443-D36A-484B-BA50-AEF2969F61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87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9827-7003-4822-A02C-BF57CDF2FB65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BD69-4243-4DE4-B61C-E9744A0B70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83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B7A8-8BEC-47C7-9E65-8B9E86B045F6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DF34-B8E5-499B-9387-9A298A99E7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06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2EFEBA-DB83-4367-A574-ABE59927E2A4}" type="datetimeFigureOut">
              <a:rPr lang="pt-BR"/>
              <a:pPr>
                <a:defRPr/>
              </a:pPr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DF86E9-B866-4884-B8B5-042A7EA0A4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oo.gl/VPJVU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t.ly/2TUlQY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Ujq7Qj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Perspectivas teóricas em RP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3024535"/>
            <a:ext cx="8640960" cy="1752600"/>
          </a:xfrm>
        </p:spPr>
        <p:txBody>
          <a:bodyPr rtlCol="0">
            <a:normAutofit/>
          </a:bodyPr>
          <a:lstStyle/>
          <a:p>
            <a:r>
              <a:rPr lang="pt-BR" b="1" dirty="0"/>
              <a:t>Disciplina: Introdução ao Campo da Comunicação </a:t>
            </a:r>
            <a:r>
              <a:rPr lang="pt-BR" b="1" dirty="0" smtClean="0"/>
              <a:t> </a:t>
            </a:r>
            <a:r>
              <a:rPr lang="pt-BR" b="1" dirty="0"/>
              <a:t>CCA 0321 </a:t>
            </a:r>
          </a:p>
          <a:p>
            <a:r>
              <a:rPr lang="pt-BR" dirty="0"/>
              <a:t>Prof. Dr. Richard </a:t>
            </a:r>
            <a:r>
              <a:rPr lang="pt-BR" dirty="0" err="1"/>
              <a:t>Romancini</a:t>
            </a:r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pt-BR" dirty="0" err="1"/>
              <a:t>Rüdiger</a:t>
            </a:r>
            <a:r>
              <a:rPr lang="pt-BR" dirty="0"/>
              <a:t> (2011)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25784" y="1556792"/>
            <a:ext cx="39301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Recepção das críticas: </a:t>
            </a:r>
            <a:r>
              <a:rPr lang="pt-BR" sz="2800" dirty="0"/>
              <a:t>1) situar a prática num modelo de mão-dupla (opção vista como ingênua pelo autor); 2) incorporar as críticas e pensar as questões éticas e políticas que envolvem a atuação de RP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18339" r="38969" b="33020"/>
          <a:stretch/>
        </p:blipFill>
        <p:spPr bwMode="auto">
          <a:xfrm>
            <a:off x="4788024" y="1574314"/>
            <a:ext cx="4063256" cy="244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788024" y="4225878"/>
            <a:ext cx="3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goo.gl/VPJVUy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484784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/>
              <a:t>Tarefas da segunda vertente: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Situar as atividades nos contextos históricos e sociais em que se desenvolvem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Recuperar experiências valorosas para reestruturar a prática profissional em termos mais éticos e iluministas (mais esclarecimento em vez de manipulação)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26977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 err="1" smtClean="0"/>
              <a:t>Rüdiger</a:t>
            </a:r>
            <a:r>
              <a:rPr lang="pt-BR" dirty="0" smtClean="0"/>
              <a:t> (2011)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916832"/>
            <a:ext cx="7056784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Ciências Sociais Aplicas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04504" y="3060249"/>
            <a:ext cx="5688632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Ciências da Comunicação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11760" y="4077072"/>
            <a:ext cx="4392488" cy="1092607"/>
          </a:xfrm>
          <a:prstGeom prst="rect">
            <a:avLst/>
          </a:prstGeom>
          <a:solidFill>
            <a:schemeClr val="accent1">
              <a:lumMod val="20000"/>
              <a:lumOff val="8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700" dirty="0" smtClean="0"/>
          </a:p>
          <a:p>
            <a:pPr algn="ctr"/>
            <a:r>
              <a:rPr lang="pt-BR" sz="2800" dirty="0" smtClean="0"/>
              <a:t>Comunicação </a:t>
            </a:r>
            <a:r>
              <a:rPr lang="pt-BR" sz="2800" dirty="0" smtClean="0"/>
              <a:t>Organizacional e Relações Públicas</a:t>
            </a:r>
            <a:endParaRPr lang="pt-BR" sz="2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94511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 err="1"/>
              <a:t>Hohlfeldt</a:t>
            </a:r>
            <a:r>
              <a:rPr lang="pt-BR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278599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475656" y="2197460"/>
            <a:ext cx="4248472" cy="42484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235931" y="3104792"/>
            <a:ext cx="2727920" cy="27279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410780" y="2620906"/>
            <a:ext cx="26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Comunicação Humana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40379" y="3868588"/>
            <a:ext cx="211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Comunicação de Massa ou Comunicação Midiática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1196752"/>
            <a:ext cx="7715200" cy="312494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467544" y="1495360"/>
            <a:ext cx="6846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Nota, a partir de Denis </a:t>
            </a:r>
            <a:r>
              <a:rPr lang="pt-BR" sz="3200" dirty="0" err="1"/>
              <a:t>McQuail</a:t>
            </a:r>
            <a:r>
              <a:rPr lang="pt-BR" sz="3200" dirty="0"/>
              <a:t>, que: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40905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 err="1"/>
              <a:t>Hohlfeldt</a:t>
            </a:r>
            <a:r>
              <a:rPr lang="pt-BR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319541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1556792"/>
            <a:ext cx="4978896" cy="51125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539552" y="148478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/>
              <a:t> Ao mesmo tempo, o estudo do processo comunicacional se desdobra em: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Quem comunica a quem? (emissores/fontes e receptores);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Por quê? (funções)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Como? (canais, linguagens)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Sobre o quê? (conteúdos)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Com que efeitos?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40905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 err="1"/>
              <a:t>Hohlfeldt</a:t>
            </a:r>
            <a:r>
              <a:rPr lang="pt-BR" dirty="0"/>
              <a:t> (2011)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75339" y="2497932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E</a:t>
            </a:r>
            <a:endParaRPr lang="pt-BR" sz="6600" dirty="0"/>
          </a:p>
        </p:txBody>
      </p:sp>
      <p:sp>
        <p:nvSpPr>
          <p:cNvPr id="6" name="Seta para a direita 9"/>
          <p:cNvSpPr/>
          <p:nvPr/>
        </p:nvSpPr>
        <p:spPr>
          <a:xfrm>
            <a:off x="6431423" y="2708920"/>
            <a:ext cx="864096" cy="788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403531" y="2497932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R</a:t>
            </a:r>
            <a:endParaRPr lang="pt-BR" sz="6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75339" y="3714127"/>
            <a:ext cx="284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Comunicação?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4306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0905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 err="1"/>
              <a:t>Hohlfeldt</a:t>
            </a:r>
            <a:r>
              <a:rPr lang="pt-BR" dirty="0"/>
              <a:t> (2011)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556792"/>
            <a:ext cx="7715200" cy="51125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899592" y="170080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Qual especificidade da Comunicação Organizacional e das Relações Públicas?</a:t>
            </a:r>
          </a:p>
        </p:txBody>
      </p:sp>
    </p:spTree>
    <p:extLst>
      <p:ext uri="{BB962C8B-B14F-4D97-AF65-F5344CB8AC3E}">
        <p14:creationId xmlns:p14="http://schemas.microsoft.com/office/powerpoint/2010/main" val="60491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0905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 err="1"/>
              <a:t>Hohlfeldt</a:t>
            </a:r>
            <a:r>
              <a:rPr lang="pt-BR" dirty="0"/>
              <a:t> (2011)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556792"/>
            <a:ext cx="7715200" cy="51125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899592" y="170080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Qual especificidade da Comunicação Organizacional e das Relações Públicas?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49028" y="3307515"/>
            <a:ext cx="595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Centralidade das...</a:t>
            </a:r>
            <a:endParaRPr lang="pt-BR" sz="4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91880" y="429309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Organizações</a:t>
            </a:r>
            <a:endParaRPr lang="pt-B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0905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 err="1"/>
              <a:t>Hohlfeldt</a:t>
            </a:r>
            <a:r>
              <a:rPr lang="pt-BR" dirty="0"/>
              <a:t> (2011)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556792"/>
            <a:ext cx="7715200" cy="51125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464934" y="1268760"/>
            <a:ext cx="42510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A partir de </a:t>
            </a:r>
            <a:r>
              <a:rPr lang="pt-BR" sz="3200" dirty="0" err="1"/>
              <a:t>Niklas</a:t>
            </a:r>
            <a:r>
              <a:rPr lang="pt-BR" sz="3200" dirty="0"/>
              <a:t> </a:t>
            </a:r>
            <a:r>
              <a:rPr lang="pt-BR" sz="3200" dirty="0" err="1"/>
              <a:t>Luhmann</a:t>
            </a:r>
            <a:r>
              <a:rPr lang="pt-BR" sz="3200" dirty="0"/>
              <a:t>, o autor enfatiza a importância das </a:t>
            </a:r>
            <a:r>
              <a:rPr lang="pt-BR" sz="3200" b="1" dirty="0">
                <a:solidFill>
                  <a:srgbClr val="FF0000"/>
                </a:solidFill>
              </a:rPr>
              <a:t>seleções</a:t>
            </a:r>
            <a:r>
              <a:rPr lang="pt-BR" sz="3200" dirty="0"/>
              <a:t> de </a:t>
            </a:r>
            <a:r>
              <a:rPr lang="pt-BR" sz="3200" b="1" dirty="0"/>
              <a:t>informação</a:t>
            </a:r>
            <a:r>
              <a:rPr lang="pt-BR" sz="3200" dirty="0"/>
              <a:t> e </a:t>
            </a:r>
            <a:r>
              <a:rPr lang="pt-BR" sz="3200" b="1" dirty="0"/>
              <a:t>formas de expressão </a:t>
            </a:r>
            <a:r>
              <a:rPr lang="pt-BR" sz="3200" dirty="0"/>
              <a:t>feitas pelas organizações para desenvolver seu processo de comunicação</a:t>
            </a:r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0" t="26274" r="46492" b="15338"/>
          <a:stretch/>
        </p:blipFill>
        <p:spPr bwMode="auto">
          <a:xfrm>
            <a:off x="4825387" y="1329512"/>
            <a:ext cx="2053353" cy="26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t="26358" r="46114" b="22133"/>
          <a:stretch>
            <a:fillRect/>
          </a:stretch>
        </p:blipFill>
        <p:spPr bwMode="auto">
          <a:xfrm>
            <a:off x="6830114" y="2420888"/>
            <a:ext cx="209723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994477" y="4175258"/>
            <a:ext cx="1837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dirty="0"/>
              <a:t>Fonte: </a:t>
            </a:r>
            <a:endParaRPr lang="pt-BR" sz="1400" dirty="0" smtClean="0"/>
          </a:p>
          <a:p>
            <a:pPr algn="r"/>
            <a:r>
              <a:rPr lang="pt-BR" sz="1400" dirty="0" smtClean="0">
                <a:hlinkClick r:id="rId4"/>
              </a:rPr>
              <a:t>https</a:t>
            </a:r>
            <a:r>
              <a:rPr lang="pt-BR" sz="1400" dirty="0">
                <a:hlinkClick r:id="rId4"/>
              </a:rPr>
              <a:t>://</a:t>
            </a:r>
            <a:r>
              <a:rPr lang="pt-BR" sz="1400" dirty="0" smtClean="0">
                <a:hlinkClick r:id="rId4"/>
              </a:rPr>
              <a:t>bit.ly/2TUlQYL</a:t>
            </a:r>
            <a:r>
              <a:rPr lang="pt-BR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8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0905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 err="1"/>
              <a:t>Hohlfeldt</a:t>
            </a:r>
            <a:r>
              <a:rPr lang="pt-BR" dirty="0"/>
              <a:t> (2011)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556792"/>
            <a:ext cx="7715200" cy="51125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701824" y="1412776"/>
            <a:ext cx="75425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O autor termina concluindo, com a observação sobre a importância das teorias da comunicação ajudarem a esclarecer diferentes fenômenos relacionados com a comunicação, num diálogo que pratica a </a:t>
            </a:r>
            <a:r>
              <a:rPr lang="pt-BR" sz="2800" dirty="0" err="1"/>
              <a:t>inter</a:t>
            </a:r>
            <a:r>
              <a:rPr lang="pt-BR" sz="2800" dirty="0"/>
              <a:t> e a </a:t>
            </a:r>
            <a:r>
              <a:rPr lang="pt-BR" sz="2800" dirty="0" err="1"/>
              <a:t>transdisciplinaridade</a:t>
            </a: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Isso parece mais importante no atual panorama da comunicação digital, onde novas teorias tentam dar conta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de </a:t>
            </a:r>
            <a:r>
              <a:rPr lang="pt-BR" sz="2800" dirty="0"/>
              <a:t>novas práticas</a:t>
            </a:r>
          </a:p>
        </p:txBody>
      </p:sp>
    </p:spTree>
    <p:extLst>
      <p:ext uri="{BB962C8B-B14F-4D97-AF65-F5344CB8AC3E}">
        <p14:creationId xmlns:p14="http://schemas.microsoft.com/office/powerpoint/2010/main" val="25900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62" y="105404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Textos para discussão</a:t>
            </a:r>
            <a:endParaRPr lang="pt-BR" altLang="pt-BR" dirty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179511" y="1196752"/>
            <a:ext cx="8785101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b="1" dirty="0"/>
              <a:t>Relações Públicas e pesquisa crítica em Comunicação</a:t>
            </a:r>
            <a:r>
              <a:rPr lang="pt-BR" dirty="0"/>
              <a:t> – Francisco </a:t>
            </a:r>
            <a:r>
              <a:rPr lang="pt-BR" dirty="0" err="1"/>
              <a:t>Rüdiger</a:t>
            </a:r>
            <a:endParaRPr lang="pt-BR" dirty="0"/>
          </a:p>
          <a:p>
            <a:pPr lvl="1">
              <a:spcAft>
                <a:spcPts val="1800"/>
              </a:spcAft>
            </a:pPr>
            <a:r>
              <a:rPr lang="pt-BR" sz="2400" dirty="0"/>
              <a:t>Recapitulação histórica do surgimento das Relações Públicas, das críticas a essa atividade e do desenvolvimento da pesquisa crítica sobre ela e possíveis reconfigurações </a:t>
            </a:r>
            <a:r>
              <a:rPr lang="pt-BR" sz="2400" dirty="0" smtClean="0"/>
              <a:t>profissionais</a:t>
            </a:r>
            <a:endParaRPr lang="pt-BR" dirty="0"/>
          </a:p>
          <a:p>
            <a:r>
              <a:rPr lang="pt-BR" b="1" dirty="0"/>
              <a:t>O campo das Relações Públicas e as Teorias da Comunicação</a:t>
            </a:r>
            <a:r>
              <a:rPr lang="pt-BR" dirty="0"/>
              <a:t> – </a:t>
            </a:r>
            <a:r>
              <a:rPr lang="pt-BR" dirty="0" err="1"/>
              <a:t>Antonio</a:t>
            </a:r>
            <a:r>
              <a:rPr lang="pt-BR" dirty="0"/>
              <a:t> Carlos </a:t>
            </a:r>
            <a:r>
              <a:rPr lang="pt-BR" dirty="0" err="1"/>
              <a:t>Hohlfeldt</a:t>
            </a:r>
            <a:endParaRPr lang="pt-BR" dirty="0"/>
          </a:p>
          <a:p>
            <a:pPr lvl="1"/>
            <a:r>
              <a:rPr lang="pt-BR" sz="2400" dirty="0"/>
              <a:t>Descreve aspectos das teorias da comunicação que se associam ao estudo das Relações </a:t>
            </a:r>
            <a:r>
              <a:rPr lang="pt-BR" sz="2400" dirty="0" smtClean="0"/>
              <a:t>Públicas</a:t>
            </a:r>
            <a:r>
              <a:rPr lang="pt-BR" altLang="pt-BR" sz="1400" b="1" dirty="0"/>
              <a:t/>
            </a:r>
            <a:br>
              <a:rPr lang="pt-BR" altLang="pt-BR" sz="1400" b="1" dirty="0"/>
            </a:br>
            <a:endParaRPr lang="pt-BR" altLang="pt-BR" sz="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l"/>
            <a:r>
              <a:rPr lang="pt-BR" dirty="0" err="1" smtClean="0"/>
              <a:t>Rüdiger</a:t>
            </a:r>
            <a:r>
              <a:rPr lang="pt-BR" dirty="0" smtClean="0"/>
              <a:t> (2011)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7571184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Surgimento das RP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95692" y="63000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Século XIX</a:t>
            </a:r>
            <a:endParaRPr lang="pt-BR" dirty="0"/>
          </a:p>
        </p:txBody>
      </p:sp>
      <p:pic>
        <p:nvPicPr>
          <p:cNvPr id="9" name="Picture 2" descr="ive 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5308"/>
            <a:ext cx="18059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449970" y="467380"/>
            <a:ext cx="2082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Ivy</a:t>
            </a:r>
            <a:r>
              <a:rPr lang="pt-BR" dirty="0" smtClean="0"/>
              <a:t> Lee (1877-1934)</a:t>
            </a:r>
          </a:p>
          <a:p>
            <a:r>
              <a:rPr lang="pt-BR" dirty="0" smtClean="0"/>
              <a:t>RP como atividade “às claras”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5933728" y="2276872"/>
            <a:ext cx="2491184" cy="235546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8"/>
          <p:cNvSpPr/>
          <p:nvPr/>
        </p:nvSpPr>
        <p:spPr>
          <a:xfrm>
            <a:off x="5370318" y="2979400"/>
            <a:ext cx="939647" cy="8352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088928" y="2225667"/>
            <a:ext cx="2491184" cy="235546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527963" y="2658725"/>
            <a:ext cx="2022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Relações Públicas: </a:t>
            </a:r>
            <a:r>
              <a:rPr lang="pt-BR" sz="1600" dirty="0" smtClean="0"/>
              <a:t>“campo surgido do contato entre o público e as novas organizações” (p. 45)</a:t>
            </a:r>
            <a:endParaRPr lang="pt-BR" sz="1600" dirty="0"/>
          </a:p>
        </p:txBody>
      </p:sp>
      <p:sp>
        <p:nvSpPr>
          <p:cNvPr id="15" name="Seta para a direita 4"/>
          <p:cNvSpPr/>
          <p:nvPr/>
        </p:nvSpPr>
        <p:spPr>
          <a:xfrm>
            <a:off x="2436925" y="3008191"/>
            <a:ext cx="939647" cy="8352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251520" y="2276872"/>
            <a:ext cx="2430286" cy="2297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18506" y="3070701"/>
            <a:ext cx="146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Propaganda comercial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371018" y="4763690"/>
            <a:ext cx="241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Meados do século XX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256148" y="2708920"/>
            <a:ext cx="223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Relações Públicas: </a:t>
            </a:r>
            <a:r>
              <a:rPr lang="pt-BR" sz="1600" dirty="0" smtClean="0"/>
              <a:t>“atividade profissional possuidora de um conjunto de processos, métodos e técnicas” (p. 45)</a:t>
            </a:r>
            <a:endParaRPr lang="pt-BR" sz="1600" dirty="0"/>
          </a:p>
        </p:txBody>
      </p:sp>
      <p:pic>
        <p:nvPicPr>
          <p:cNvPr id="20" name="Picture 4" descr="https://upload.wikimedia.org/wikipedia/commons/thumb/a/a7/Collier%27s-Ad-December-1905.jpg/800px-Collier%27s-Ad-December-1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44" y="3895784"/>
            <a:ext cx="1640244" cy="24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395536" y="5589240"/>
            <a:ext cx="146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Jornalismo</a:t>
            </a:r>
          </a:p>
          <a:p>
            <a:r>
              <a:rPr lang="pt-BR" i="1" dirty="0" err="1"/>
              <a:t>muckraking</a:t>
            </a:r>
            <a:endParaRPr lang="pt-BR" i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870232" y="5557138"/>
            <a:ext cx="2664296" cy="92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Públicos: </a:t>
            </a:r>
            <a:r>
              <a:rPr lang="pt-BR" dirty="0" smtClean="0"/>
              <a:t>cidadãos, contribuintes, usuários de serviços e consumidores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1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600200"/>
            <a:ext cx="7571184" cy="67667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17921" r="39020" b="32874"/>
          <a:stretch/>
        </p:blipFill>
        <p:spPr bwMode="auto">
          <a:xfrm>
            <a:off x="735190" y="2276872"/>
            <a:ext cx="4752528" cy="292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63182" y="525418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goo.gl/Ujq7Qj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75750" y="2276872"/>
            <a:ext cx="2972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“[...] adotou a ideia [...] de que o público se converteu em massa e, assim, precisa ser persuadido, senão manipulado por elas [as RP], através da propaganda” (p. 50)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663542" y="1469124"/>
            <a:ext cx="7868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Pré-história das RP: </a:t>
            </a:r>
            <a:r>
              <a:rPr lang="pt-BR" sz="2800" dirty="0"/>
              <a:t>Edward Bernays (1889-1995)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err="1" smtClean="0"/>
              <a:t>Rüdiger</a:t>
            </a:r>
            <a:r>
              <a:rPr lang="pt-BR" dirty="0" smtClean="0"/>
              <a:t> (2011)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pt-BR" dirty="0" err="1"/>
              <a:t>Rüdiger</a:t>
            </a:r>
            <a:r>
              <a:rPr lang="pt-BR" dirty="0"/>
              <a:t> (2011)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7571184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</p:txBody>
      </p:sp>
      <p:pic>
        <p:nvPicPr>
          <p:cNvPr id="6" name="Picture 2" descr="Resultado de imagem para spin doctor mea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7" y="3086138"/>
            <a:ext cx="54006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67312" y="1516408"/>
            <a:ext cx="8253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/>
              <a:t>“[...] as relações públicas lograram se organizar profissionalmente, mas ainda estão longe de poder dizer que se legitimaram socialmente” (p. 42</a:t>
            </a:r>
            <a:r>
              <a:rPr lang="pt-BR" sz="2800" dirty="0" smtClean="0"/>
              <a:t>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439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96535" cy="1143000"/>
          </a:xfrm>
        </p:spPr>
        <p:txBody>
          <a:bodyPr/>
          <a:lstStyle/>
          <a:p>
            <a:r>
              <a:rPr lang="pt-BR" sz="4000" dirty="0" err="1"/>
              <a:t>Rüdiger</a:t>
            </a:r>
            <a:r>
              <a:rPr lang="pt-BR" sz="4000" dirty="0"/>
              <a:t> (2011)</a:t>
            </a:r>
            <a:endParaRPr lang="pt-BR" sz="4000" dirty="0"/>
          </a:p>
        </p:txBody>
      </p:sp>
      <p:pic>
        <p:nvPicPr>
          <p:cNvPr id="6" name="Picture 2" descr="Resultado de imagem para spin doctor mea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528392" cy="30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74712" y="1587500"/>
            <a:ext cx="4313312" cy="532859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8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474712" y="1587500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Tensão entre atividade de propaganda e </a:t>
            </a:r>
            <a:r>
              <a:rPr lang="pt-BR" sz="2800" b="1" dirty="0" smtClean="0"/>
              <a:t>RP: </a:t>
            </a:r>
            <a:r>
              <a:rPr lang="pt-BR" sz="2800" dirty="0"/>
              <a:t>para muitos segmentos sociais, o conselheiro de relações proposto por Bernays, na prática, fazia – segundo a crítica – o mesmo que o antigos assessores de imprensa </a:t>
            </a:r>
          </a:p>
        </p:txBody>
      </p:sp>
    </p:spTree>
    <p:extLst>
      <p:ext uri="{BB962C8B-B14F-4D97-AF65-F5344CB8AC3E}">
        <p14:creationId xmlns:p14="http://schemas.microsoft.com/office/powerpoint/2010/main" val="266206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pt-BR" dirty="0" err="1"/>
              <a:t>Rüdiger</a:t>
            </a:r>
            <a:r>
              <a:rPr lang="pt-BR" dirty="0"/>
              <a:t> (2011)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99592" y="1700808"/>
            <a:ext cx="748883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No período pós-Segunda Guerra há uma diminuição da crítica ao poder empresarial e, de maneira paralela, uma institucionalização profissional e acadêmica das Relações Públicas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Entretanto casos controversos de ação de companhias continuem a ocorrer (por exemplo, o da propaganda das indústria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das </a:t>
            </a:r>
            <a:r>
              <a:rPr lang="pt-BR" sz="2800" dirty="0"/>
              <a:t>estradas de ferro)</a:t>
            </a:r>
          </a:p>
        </p:txBody>
      </p:sp>
    </p:spTree>
    <p:extLst>
      <p:ext uri="{BB962C8B-B14F-4D97-AF65-F5344CB8AC3E}">
        <p14:creationId xmlns:p14="http://schemas.microsoft.com/office/powerpoint/2010/main" val="40382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748464" cy="1143000"/>
          </a:xfrm>
        </p:spPr>
        <p:txBody>
          <a:bodyPr/>
          <a:lstStyle/>
          <a:p>
            <a:r>
              <a:rPr lang="pt-BR" dirty="0" err="1"/>
              <a:t>Rüdiger</a:t>
            </a:r>
            <a:r>
              <a:rPr lang="pt-BR" dirty="0"/>
              <a:t> (2011)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83568" y="1484784"/>
            <a:ext cx="792088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600" dirty="0"/>
              <a:t>Trabalhos de inspiração liberal notam que as empresas precisam “intervir junto à cidadania e, por essa via, junto aos poderes públicos” e que as RP seriam uma face da profissionalização das atividades empresariais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600" dirty="0"/>
              <a:t>“As relações públicas se converteram em profissão na medida em que ajudaram as corporações a tomar o lugar do governo como instituições promotoras do bem-estar social numa era de crise” (</a:t>
            </a:r>
            <a:r>
              <a:rPr lang="pt-BR" sz="2600" dirty="0" smtClean="0"/>
              <a:t>p. </a:t>
            </a:r>
            <a:r>
              <a:rPr lang="pt-BR" sz="2600" dirty="0"/>
              <a:t>62)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600" dirty="0"/>
              <a:t>Empresas como “</a:t>
            </a:r>
            <a:r>
              <a:rPr lang="pt-BR" sz="2600" b="1" dirty="0"/>
              <a:t>bons vizinhos</a:t>
            </a:r>
            <a:r>
              <a:rPr lang="pt-BR" sz="2600" dirty="0"/>
              <a:t>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dirty="0" err="1"/>
              <a:t>Rüdiger</a:t>
            </a:r>
            <a:r>
              <a:rPr lang="pt-BR" dirty="0"/>
              <a:t> (2011)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83568" y="1417638"/>
            <a:ext cx="432048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Panorama contemporâneo: </a:t>
            </a:r>
            <a:r>
              <a:rPr lang="pt-BR" sz="2800" dirty="0"/>
              <a:t>crítica ressurge, inclusive no âmbito de práticas, fortalecidas pelas mídias </a:t>
            </a:r>
            <a:r>
              <a:rPr lang="pt-BR" sz="2800" dirty="0" smtClean="0"/>
              <a:t>sociais, </a:t>
            </a:r>
            <a:r>
              <a:rPr lang="pt-BR" sz="2800" dirty="0"/>
              <a:t>de “</a:t>
            </a:r>
            <a:r>
              <a:rPr lang="pt-BR" sz="2800" dirty="0" err="1"/>
              <a:t>contrarrelações</a:t>
            </a:r>
            <a:r>
              <a:rPr lang="pt-BR" sz="2800" dirty="0"/>
              <a:t> públicas” (p. 64)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Exemplo brasileiro: </a:t>
            </a:r>
            <a:r>
              <a:rPr lang="pt-BR" sz="2800" dirty="0"/>
              <a:t>Caso Samarco; estrangeiro: spinwach.org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9" t="10600" r="24648" b="4478"/>
          <a:stretch/>
        </p:blipFill>
        <p:spPr bwMode="auto">
          <a:xfrm>
            <a:off x="5508104" y="1449086"/>
            <a:ext cx="3384350" cy="316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5701</TotalTime>
  <Words>778</Words>
  <Application>Microsoft Office PowerPoint</Application>
  <PresentationFormat>Apresentação na tela (4:3)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Tema do Office</vt:lpstr>
      <vt:lpstr>Perspectivas teóricas em RP</vt:lpstr>
      <vt:lpstr>Textos para discussão</vt:lpstr>
      <vt:lpstr>Rüdiger (2011)</vt:lpstr>
      <vt:lpstr>Rüdiger (2011)</vt:lpstr>
      <vt:lpstr>Rüdiger (2011)</vt:lpstr>
      <vt:lpstr>Rüdiger (2011)</vt:lpstr>
      <vt:lpstr>Rüdiger (2011)</vt:lpstr>
      <vt:lpstr>Rüdiger (2011)</vt:lpstr>
      <vt:lpstr>Rüdiger (2011)</vt:lpstr>
      <vt:lpstr>Rüdiger (2011)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ABNT: normatização e referências em trabalhos acadêmicos</dc:title>
  <dc:creator>Richard</dc:creator>
  <cp:lastModifiedBy>Usuário do Windows</cp:lastModifiedBy>
  <cp:revision>54</cp:revision>
  <dcterms:created xsi:type="dcterms:W3CDTF">2019-05-07T19:55:29Z</dcterms:created>
  <dcterms:modified xsi:type="dcterms:W3CDTF">2020-05-26T06:55:59Z</dcterms:modified>
</cp:coreProperties>
</file>