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3" r:id="rId3"/>
    <p:sldId id="259" r:id="rId4"/>
    <p:sldId id="267" r:id="rId5"/>
    <p:sldId id="292" r:id="rId6"/>
    <p:sldId id="293" r:id="rId7"/>
    <p:sldId id="294" r:id="rId8"/>
    <p:sldId id="313" r:id="rId9"/>
    <p:sldId id="295" r:id="rId10"/>
    <p:sldId id="296" r:id="rId11"/>
    <p:sldId id="297" r:id="rId12"/>
    <p:sldId id="289" r:id="rId13"/>
    <p:sldId id="298" r:id="rId14"/>
    <p:sldId id="299" r:id="rId15"/>
    <p:sldId id="300" r:id="rId16"/>
    <p:sldId id="303" r:id="rId17"/>
    <p:sldId id="301" r:id="rId18"/>
    <p:sldId id="302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27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70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.png"/><Relationship Id="rId7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.png"/><Relationship Id="rId7" Type="http://schemas.openxmlformats.org/officeDocument/2006/relationships/image" Target="../media/image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53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.png"/><Relationship Id="rId7" Type="http://schemas.openxmlformats.org/officeDocument/2006/relationships/image" Target="../media/image7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53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3.2. Lei de Hooke uniaxial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41761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Lei de Hooke 1D (uniaxial)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659280C-5F1A-4E39-9C2B-36E5B9C0B85C}"/>
                  </a:ext>
                </a:extLst>
              </p:cNvPr>
              <p:cNvSpPr txBox="1"/>
              <p:nvPr/>
            </p:nvSpPr>
            <p:spPr>
              <a:xfrm>
                <a:off x="1971040" y="2522974"/>
                <a:ext cx="1219200" cy="4616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659280C-5F1A-4E39-9C2B-36E5B9C0B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040" y="2522974"/>
                <a:ext cx="12192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2706816E-ECB3-4BEF-A170-CA3CBD552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094" y="1746998"/>
            <a:ext cx="5100959" cy="383173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1FB2B51-2E8C-428E-8A29-7AD83993A9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5094" y="1584438"/>
            <a:ext cx="5100959" cy="41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0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3.3. Variação de comprimento em barras sob carga 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41761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Lei de Hooke 1D</a:t>
            </a:r>
            <a:endParaRPr lang="pt-BR" sz="2200" dirty="0"/>
          </a:p>
          <a:p>
            <a:pPr>
              <a:lnSpc>
                <a:spcPct val="150000"/>
              </a:lnSpc>
            </a:pPr>
            <a:r>
              <a:rPr lang="pt-BR" sz="2400" dirty="0"/>
              <a:t>Tensão normal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Deformação normal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E1D15CB-2FF0-42A5-8E59-A1F0B180961F}"/>
                  </a:ext>
                </a:extLst>
              </p:cNvPr>
              <p:cNvSpPr txBox="1"/>
              <p:nvPr/>
            </p:nvSpPr>
            <p:spPr>
              <a:xfrm>
                <a:off x="5486400" y="2035294"/>
                <a:ext cx="1219200" cy="4616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E1D15CB-2FF0-42A5-8E59-A1F0B1809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035294"/>
                <a:ext cx="12192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33F9892-9E1F-415B-8827-C799532B8F75}"/>
                  </a:ext>
                </a:extLst>
              </p:cNvPr>
              <p:cNvSpPr txBox="1"/>
              <p:nvPr/>
            </p:nvSpPr>
            <p:spPr>
              <a:xfrm>
                <a:off x="5384800" y="2835377"/>
                <a:ext cx="1605280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33F9892-9E1F-415B-8827-C799532B8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800" y="2835377"/>
                <a:ext cx="1605280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3019619-E650-47FD-BFA3-DC1AD36DCDF9}"/>
                  </a:ext>
                </a:extLst>
              </p:cNvPr>
              <p:cNvSpPr txBox="1"/>
              <p:nvPr/>
            </p:nvSpPr>
            <p:spPr>
              <a:xfrm>
                <a:off x="5212080" y="4008561"/>
                <a:ext cx="1605280" cy="8388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3019619-E650-47FD-BFA3-DC1AD36DC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80" y="4008561"/>
                <a:ext cx="1605280" cy="8388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79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3.1. Lei de Hooke 1D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Para a barra do Exemplo 0.1, determinar a variação total de comprimento, considerando que ela é feita de aço com módulo de Young de 205 GPa e possui diâmetro uniforme de 25,4 mm.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A0215990-CD52-4F35-B90B-E9EDC86D7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852" y="2599070"/>
            <a:ext cx="3888420" cy="88438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1E6FE9D-6982-419F-B7FC-4D9247C78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852" y="3948505"/>
            <a:ext cx="3888420" cy="133738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17FC95A-7CCB-4477-8D74-A1E0996387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3924" y="2599070"/>
            <a:ext cx="5517062" cy="14846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8A9F154-1E9B-4524-9868-F4796D8EE720}"/>
                  </a:ext>
                </a:extLst>
              </p:cNvPr>
              <p:cNvSpPr txBox="1"/>
              <p:nvPr/>
            </p:nvSpPr>
            <p:spPr>
              <a:xfrm>
                <a:off x="8400495" y="4354355"/>
                <a:ext cx="2314852" cy="562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25,4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8A9F154-1E9B-4524-9868-F4796D8EE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495" y="4354355"/>
                <a:ext cx="2314852" cy="562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E047963-12D1-40FF-BFA5-12B853B39506}"/>
                  </a:ext>
                </a:extLst>
              </p:cNvPr>
              <p:cNvSpPr txBox="1"/>
              <p:nvPr/>
            </p:nvSpPr>
            <p:spPr>
              <a:xfrm>
                <a:off x="6458503" y="4504517"/>
                <a:ext cx="1605280" cy="78136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E047963-12D1-40FF-BFA5-12B853B39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503" y="4504517"/>
                <a:ext cx="1605280" cy="781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3F9B6165-A3C1-4C28-8DD0-CAED5D3590C2}"/>
                  </a:ext>
                </a:extLst>
              </p:cNvPr>
              <p:cNvSpPr txBox="1"/>
              <p:nvPr/>
            </p:nvSpPr>
            <p:spPr>
              <a:xfrm>
                <a:off x="884784" y="4639385"/>
                <a:ext cx="12243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𝐺𝑃𝑎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3F9B6165-A3C1-4C28-8DD0-CAED5D359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84" y="4639385"/>
                <a:ext cx="1224378" cy="369332"/>
              </a:xfrm>
              <a:prstGeom prst="rect">
                <a:avLst/>
              </a:prstGeom>
              <a:blipFill>
                <a:blip r:embed="rId9"/>
                <a:stretch>
                  <a:fillRect r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8378E227-1E51-4CF9-A2F5-C9F7BA91675B}"/>
                  </a:ext>
                </a:extLst>
              </p:cNvPr>
              <p:cNvSpPr txBox="1"/>
              <p:nvPr/>
            </p:nvSpPr>
            <p:spPr>
              <a:xfrm>
                <a:off x="884785" y="4647638"/>
                <a:ext cx="3559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𝐺𝑃𝑎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8378E227-1E51-4CF9-A2F5-C9F7BA916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85" y="4647638"/>
                <a:ext cx="35592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EC8EB26F-8DAD-4A33-ADF5-66D13295B7E8}"/>
                  </a:ext>
                </a:extLst>
              </p:cNvPr>
              <p:cNvSpPr txBox="1"/>
              <p:nvPr/>
            </p:nvSpPr>
            <p:spPr>
              <a:xfrm>
                <a:off x="864464" y="4635307"/>
                <a:ext cx="52866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𝐺𝑃𝑎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EC8EB26F-8DAD-4A33-ADF5-66D13295B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64" y="4635307"/>
                <a:ext cx="528665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Imagem 25">
            <a:extLst>
              <a:ext uri="{FF2B5EF4-FFF2-40B4-BE49-F238E27FC236}">
                <a16:creationId xmlns:a16="http://schemas.microsoft.com/office/drawing/2014/main" id="{1AAB5AEF-A240-4798-AA27-F6B1AE82C4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3924" y="2599070"/>
            <a:ext cx="5882119" cy="14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0" grpId="0"/>
      <p:bldP spid="20" grpId="1"/>
      <p:bldP spid="22" grpId="0"/>
      <p:bldP spid="22" grpId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3.1. Lei de Hooke 1D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Variação total de comprimento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EF46FCD-BD8C-4F1A-BF26-8A08E17E1B9F}"/>
                  </a:ext>
                </a:extLst>
              </p:cNvPr>
              <p:cNvSpPr txBox="1"/>
              <p:nvPr/>
            </p:nvSpPr>
            <p:spPr>
              <a:xfrm>
                <a:off x="1421709" y="4125716"/>
                <a:ext cx="9036187" cy="43088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=0,001661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1,661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EF46FCD-BD8C-4F1A-BF26-8A08E17E1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709" y="4125716"/>
                <a:ext cx="903618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m 18">
            <a:extLst>
              <a:ext uri="{FF2B5EF4-FFF2-40B4-BE49-F238E27FC236}">
                <a16:creationId xmlns:a16="http://schemas.microsoft.com/office/drawing/2014/main" id="{F1696B17-C272-44B9-B3BD-2E2171C73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709" y="2258499"/>
            <a:ext cx="5882119" cy="14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7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3.2. Lei de Hooke 1D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Considerando uma carga P = 500 N, determinar a variação de comprimento do cabo </a:t>
            </a:r>
            <a:r>
              <a:rPr lang="pt-BR" sz="2000" i="1" dirty="0"/>
              <a:t>BC</a:t>
            </a:r>
            <a:r>
              <a:rPr lang="pt-BR" sz="2000" dirty="0"/>
              <a:t> (diâmetro 4 mm), feito de aço-liga cujo gráfico tensão-deformação foi obtido com um corpo de prova com 12 mm de diâmetro e 50 mm de comprimento inicial.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23AAFC7F-82BD-489A-A2D4-3B8A09140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3132736"/>
            <a:ext cx="2686050" cy="25241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61D3328-985A-4BBB-94BD-CAB3450FC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518" y="2506569"/>
            <a:ext cx="3986654" cy="31502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D2FFF90-EE07-42DD-B4E1-CE272249AD93}"/>
                  </a:ext>
                </a:extLst>
              </p:cNvPr>
              <p:cNvSpPr txBox="1"/>
              <p:nvPr/>
            </p:nvSpPr>
            <p:spPr>
              <a:xfrm>
                <a:off x="4870976" y="3846159"/>
                <a:ext cx="1486617" cy="72398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D2FFF90-EE07-42DD-B4E1-CE272249A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976" y="3846159"/>
                <a:ext cx="1486617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16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3.2. Lei de Hooke 1D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1. Normal no cabo </a:t>
            </a:r>
            <a:r>
              <a:rPr lang="pt-BR" sz="2000" i="1" dirty="0"/>
              <a:t>BC</a:t>
            </a:r>
            <a:r>
              <a:rPr lang="pt-BR" sz="2000" dirty="0"/>
              <a:t> (P = 500 N)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23AAFC7F-82BD-489A-A2D4-3B8A09140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66937"/>
            <a:ext cx="2686050" cy="2524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C0531AB-8E9C-47B9-80B2-C9557053CBF7}"/>
                  </a:ext>
                </a:extLst>
              </p:cNvPr>
              <p:cNvSpPr txBox="1"/>
              <p:nvPr/>
            </p:nvSpPr>
            <p:spPr>
              <a:xfrm>
                <a:off x="1669001" y="4981174"/>
                <a:ext cx="3566160" cy="511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=7,211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C0531AB-8E9C-47B9-80B2-C9557053C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981174"/>
                <a:ext cx="3566160" cy="5117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73142324-75AC-4AB7-82BD-D87856DA5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7142" y="2166937"/>
            <a:ext cx="2230764" cy="252412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7C7059BF-BB8B-4C1F-9628-440D4D26C2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7143" y="2166938"/>
            <a:ext cx="4447978" cy="251948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8E9E096-6845-45DC-A897-29E54A2285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8107" y="2166937"/>
            <a:ext cx="2686050" cy="264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3.2. Lei de Hooke 1D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1. Normal no cabo </a:t>
            </a:r>
            <a:r>
              <a:rPr lang="pt-BR" sz="2000" i="1" dirty="0"/>
              <a:t>BC</a:t>
            </a:r>
            <a:r>
              <a:rPr lang="pt-BR" sz="2000" dirty="0"/>
              <a:t> (P = 50 kN)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7EE166D-A0C3-45B9-84A7-B57554B40DAC}"/>
                  </a:ext>
                </a:extLst>
              </p:cNvPr>
              <p:cNvSpPr txBox="1"/>
              <p:nvPr/>
            </p:nvSpPr>
            <p:spPr>
              <a:xfrm>
                <a:off x="1146064" y="4931785"/>
                <a:ext cx="207032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=7,211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7EE166D-A0C3-45B9-84A7-B57554B40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064" y="4931785"/>
                <a:ext cx="207032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m 15">
            <a:extLst>
              <a:ext uri="{FF2B5EF4-FFF2-40B4-BE49-F238E27FC236}">
                <a16:creationId xmlns:a16="http://schemas.microsoft.com/office/drawing/2014/main" id="{D7051ACC-FCFA-4A20-929B-0014ADD91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069243"/>
            <a:ext cx="2686050" cy="2524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C05DFFA-3D75-4E16-8547-22E93FA1BB09}"/>
                  </a:ext>
                </a:extLst>
              </p:cNvPr>
              <p:cNvSpPr txBox="1"/>
              <p:nvPr/>
            </p:nvSpPr>
            <p:spPr>
              <a:xfrm>
                <a:off x="6863079" y="2069241"/>
                <a:ext cx="4726336" cy="780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=0⇒50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.3,5−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7,211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.6=0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C05DFFA-3D75-4E16-8547-22E93FA1B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079" y="2069241"/>
                <a:ext cx="4726336" cy="7805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CB555635-F26A-41F7-BDCE-CF5C9ABFBE6B}"/>
                  </a:ext>
                </a:extLst>
              </p:cNvPr>
              <p:cNvSpPr txBox="1"/>
              <p:nvPr/>
            </p:nvSpPr>
            <p:spPr>
              <a:xfrm>
                <a:off x="7948044" y="3188256"/>
                <a:ext cx="21459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sub>
                      </m:sSub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𝟓𝟐𝟓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CB555635-F26A-41F7-BDCE-CF5C9ABF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044" y="3188256"/>
                <a:ext cx="214595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agem 30">
            <a:extLst>
              <a:ext uri="{FF2B5EF4-FFF2-40B4-BE49-F238E27FC236}">
                <a16:creationId xmlns:a16="http://schemas.microsoft.com/office/drawing/2014/main" id="{A6A51A5D-90DC-47EC-BE37-1C8E1E1ECA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867" y="2069241"/>
            <a:ext cx="2421768" cy="2740247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ED193773-43B5-4D51-AAC5-D639733168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4558" y="2069242"/>
            <a:ext cx="2929439" cy="2740246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557E9213-21E6-43A4-A55D-8F2D8E1602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8802" y="2069241"/>
            <a:ext cx="2929439" cy="344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5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3.2. Lei de Hooke 1D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2. Módulo de Young do aço-liga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980849ED-A2A2-4C5B-A78F-94E2FC725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965" y="2049369"/>
            <a:ext cx="4549562" cy="3595108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7D610497-C921-4C74-9B4C-81F70530E362}"/>
              </a:ext>
            </a:extLst>
          </p:cNvPr>
          <p:cNvSpPr/>
          <p:nvPr/>
        </p:nvSpPr>
        <p:spPr>
          <a:xfrm>
            <a:off x="2509520" y="3698240"/>
            <a:ext cx="213360" cy="2133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A71583B-39E6-4591-895C-165D77F8316B}"/>
              </a:ext>
            </a:extLst>
          </p:cNvPr>
          <p:cNvSpPr txBox="1"/>
          <p:nvPr/>
        </p:nvSpPr>
        <p:spPr>
          <a:xfrm>
            <a:off x="2255520" y="3261360"/>
            <a:ext cx="30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000C413-BB9E-4790-B1F9-30DC0FDEEB5C}"/>
                  </a:ext>
                </a:extLst>
              </p:cNvPr>
              <p:cNvSpPr txBox="1"/>
              <p:nvPr/>
            </p:nvSpPr>
            <p:spPr>
              <a:xfrm>
                <a:off x="6437292" y="2049369"/>
                <a:ext cx="27330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0,0010 ; 290 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𝑀𝑃𝑎</m:t>
                          </m:r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000C413-BB9E-4790-B1F9-30DC0FDEE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292" y="2049369"/>
                <a:ext cx="2733040" cy="430887"/>
              </a:xfrm>
              <a:prstGeom prst="rect">
                <a:avLst/>
              </a:prstGeom>
              <a:blipFill>
                <a:blip r:embed="rId5"/>
                <a:stretch>
                  <a:fillRect l="-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7D5FB02-5C46-4AF6-86D3-2364A6AD5878}"/>
                  </a:ext>
                </a:extLst>
              </p:cNvPr>
              <p:cNvSpPr txBox="1"/>
              <p:nvPr/>
            </p:nvSpPr>
            <p:spPr>
              <a:xfrm>
                <a:off x="6437292" y="2823183"/>
                <a:ext cx="1219200" cy="4616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7D5FB02-5C46-4AF6-86D3-2364A6AD5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292" y="2823183"/>
                <a:ext cx="12192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7A8D6B9-5A8E-44BF-94CB-11CD71B4284D}"/>
                  </a:ext>
                </a:extLst>
              </p:cNvPr>
              <p:cNvSpPr txBox="1"/>
              <p:nvPr/>
            </p:nvSpPr>
            <p:spPr>
              <a:xfrm>
                <a:off x="6437292" y="3628916"/>
                <a:ext cx="4549562" cy="76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290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𝑀𝑃𝑎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0,0010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=290000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7A8D6B9-5A8E-44BF-94CB-11CD71B42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292" y="3628916"/>
                <a:ext cx="4549562" cy="7641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0D1CAA5-36B2-417B-B20F-9F4DFD6C670D}"/>
                  </a:ext>
                </a:extLst>
              </p:cNvPr>
              <p:cNvSpPr txBox="1"/>
              <p:nvPr/>
            </p:nvSpPr>
            <p:spPr>
              <a:xfrm>
                <a:off x="8456376" y="4718423"/>
                <a:ext cx="20015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𝟐𝟗𝟎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𝑮𝑷𝒂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0D1CAA5-36B2-417B-B20F-9F4DFD6C6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376" y="4718423"/>
                <a:ext cx="200152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6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3.2. Lei de Hooke 1D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3. Variação de comprimento do cabo </a:t>
            </a:r>
            <a:r>
              <a:rPr lang="pt-BR" sz="2000" i="1" dirty="0"/>
              <a:t>BC</a:t>
            </a:r>
            <a:r>
              <a:rPr lang="pt-BR" sz="2000" dirty="0"/>
              <a:t> (Ø4mm, </a:t>
            </a:r>
            <a:r>
              <a:rPr lang="pt-BR" sz="2000" i="1" dirty="0"/>
              <a:t>L</a:t>
            </a:r>
            <a:r>
              <a:rPr lang="pt-BR" sz="2000" dirty="0"/>
              <a:t> = 7,211 m, E = 290 GPa, N = 525,8 N)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23AAFC7F-82BD-489A-A2D4-3B8A09140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095965"/>
            <a:ext cx="2686050" cy="2524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D2FFF90-EE07-42DD-B4E1-CE272249AD93}"/>
                  </a:ext>
                </a:extLst>
              </p:cNvPr>
              <p:cNvSpPr txBox="1"/>
              <p:nvPr/>
            </p:nvSpPr>
            <p:spPr>
              <a:xfrm>
                <a:off x="4425910" y="2095965"/>
                <a:ext cx="1486617" cy="72398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𝑁𝐿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D2FFF90-EE07-42DD-B4E1-CE272249A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10" y="2095965"/>
                <a:ext cx="1486617" cy="723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67F0C39-F021-47FD-A1B2-24FC266770A4}"/>
                  </a:ext>
                </a:extLst>
              </p:cNvPr>
              <p:cNvSpPr txBox="1"/>
              <p:nvPr/>
            </p:nvSpPr>
            <p:spPr>
              <a:xfrm>
                <a:off x="4425910" y="3631871"/>
                <a:ext cx="6031986" cy="9882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0,5258</m:t>
                              </m:r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𝑘𝑁</m:t>
                              </m:r>
                            </m:e>
                          </m:d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7211</m:t>
                              </m:r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290 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𝐺𝑃𝑎</m:t>
                              </m:r>
                            </m:e>
                          </m:d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2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=1,040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67F0C39-F021-47FD-A1B2-24FC26677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10" y="3631871"/>
                <a:ext cx="6031986" cy="9882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lipse 4">
            <a:extLst>
              <a:ext uri="{FF2B5EF4-FFF2-40B4-BE49-F238E27FC236}">
                <a16:creationId xmlns:a16="http://schemas.microsoft.com/office/drawing/2014/main" id="{BB29FD32-014A-4407-9E43-149DECD4EC7D}"/>
              </a:ext>
            </a:extLst>
          </p:cNvPr>
          <p:cNvSpPr/>
          <p:nvPr/>
        </p:nvSpPr>
        <p:spPr>
          <a:xfrm>
            <a:off x="6695440" y="3520110"/>
            <a:ext cx="386080" cy="60484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BF7FF9DB-582C-44D2-B529-75E42FB10DDC}"/>
              </a:ext>
            </a:extLst>
          </p:cNvPr>
          <p:cNvSpPr/>
          <p:nvPr/>
        </p:nvSpPr>
        <p:spPr>
          <a:xfrm>
            <a:off x="6329680" y="4114799"/>
            <a:ext cx="751840" cy="47752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6383DE1-DBAB-46BB-A115-372FB0FC63C4}"/>
              </a:ext>
            </a:extLst>
          </p:cNvPr>
          <p:cNvSpPr/>
          <p:nvPr/>
        </p:nvSpPr>
        <p:spPr>
          <a:xfrm>
            <a:off x="7691120" y="4135120"/>
            <a:ext cx="751840" cy="36575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01FE1D7-A75E-42B2-BEA9-96AB1BB86FB2}"/>
                  </a:ext>
                </a:extLst>
              </p:cNvPr>
              <p:cNvSpPr txBox="1"/>
              <p:nvPr/>
            </p:nvSpPr>
            <p:spPr>
              <a:xfrm>
                <a:off x="4425910" y="5103018"/>
                <a:ext cx="338713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𝑂𝑏𝑠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.: </m:t>
                      </m:r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sub>
                          </m:sSub>
                        </m:e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=41,84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01FE1D7-A75E-42B2-BEA9-96AB1BB86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10" y="5103018"/>
                <a:ext cx="338713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37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5" grpId="0" animBg="1"/>
      <p:bldP spid="17" grpId="0" animBg="1"/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3.4. Lei de Hooke para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Ensaio de torção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2AEEC75F-21C3-4AC1-8FE0-4D435EC1B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207419"/>
            <a:ext cx="5250602" cy="331161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EF5598A-9179-4FB6-971E-8D97C60C8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053" y="2207419"/>
            <a:ext cx="3429000" cy="15906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6F93374-133D-49C5-A8E0-177B00AD4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4092" y="4041709"/>
            <a:ext cx="2538867" cy="147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4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passada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2. Conceito de deformação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543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3.4. Lei de Hooke para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Curva tensão-deformação (cisalhamento)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Microsoft PowerPoint - 10. Propriedades mec\342nicas)">
            <a:extLst>
              <a:ext uri="{FF2B5EF4-FFF2-40B4-BE49-F238E27FC236}">
                <a16:creationId xmlns:a16="http://schemas.microsoft.com/office/drawing/2014/main" id="{C6EAC79C-D5D2-4D51-9ECC-E263A09BC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01" y="2287338"/>
            <a:ext cx="4292282" cy="327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69A5325-D300-4B4E-B81F-85A404A78428}"/>
                  </a:ext>
                </a:extLst>
              </p:cNvPr>
              <p:cNvSpPr txBox="1"/>
              <p:nvPr/>
            </p:nvSpPr>
            <p:spPr>
              <a:xfrm>
                <a:off x="6792084" y="2573774"/>
                <a:ext cx="1666240" cy="4616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sz="2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2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69A5325-D300-4B4E-B81F-85A404A78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084" y="2573774"/>
                <a:ext cx="1666240" cy="461665"/>
              </a:xfrm>
              <a:prstGeom prst="rect">
                <a:avLst/>
              </a:prstGeom>
              <a:blipFill>
                <a:blip r:embed="rId5"/>
                <a:stretch>
                  <a:fillRect b="-493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ACA99CF-579F-4ADE-B9D2-A7865D8256FF}"/>
                  </a:ext>
                </a:extLst>
              </p:cNvPr>
              <p:cNvSpPr txBox="1"/>
              <p:nvPr/>
            </p:nvSpPr>
            <p:spPr>
              <a:xfrm>
                <a:off x="6792084" y="3460571"/>
                <a:ext cx="1051436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ACA99CF-579F-4ADE-B9D2-A7865D825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084" y="3460571"/>
                <a:ext cx="1051436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61602C4-CF62-4CA6-B1A3-D3E011F50F6F}"/>
                  </a:ext>
                </a:extLst>
              </p:cNvPr>
              <p:cNvSpPr txBox="1"/>
              <p:nvPr/>
            </p:nvSpPr>
            <p:spPr>
              <a:xfrm>
                <a:off x="6788225" y="4522970"/>
                <a:ext cx="163576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𝑟𝑒𝑡𝑜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61602C4-CF62-4CA6-B1A3-D3E011F50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225" y="4522970"/>
                <a:ext cx="1635760" cy="430887"/>
              </a:xfrm>
              <a:prstGeom prst="rect">
                <a:avLst/>
              </a:prstGeom>
              <a:blipFill>
                <a:blip r:embed="rId7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33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3.5. Deslocamento transversal relativo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559"/>
            <a:ext cx="10515600" cy="43183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Carga axial (</a:t>
            </a:r>
            <a:r>
              <a:rPr lang="pt-BR" sz="2400" i="1" dirty="0"/>
              <a:t>N</a:t>
            </a:r>
            <a:r>
              <a:rPr lang="pt-BR" sz="2400" dirty="0"/>
              <a:t>): variação de comprimento (</a:t>
            </a:r>
            <a:r>
              <a:rPr lang="el-GR" sz="2400" dirty="0"/>
              <a:t>Δ</a:t>
            </a:r>
            <a:r>
              <a:rPr lang="pt-BR" sz="2400" i="1" dirty="0"/>
              <a:t>L</a:t>
            </a:r>
            <a:r>
              <a:rPr lang="pt-BR" sz="2400" dirty="0"/>
              <a:t>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Carga cortante (</a:t>
            </a:r>
            <a:r>
              <a:rPr lang="pt-BR" sz="2400" i="1" dirty="0"/>
              <a:t>V</a:t>
            </a:r>
            <a:r>
              <a:rPr lang="pt-BR" sz="2400" dirty="0"/>
              <a:t>): deslocamento transversal relativo (</a:t>
            </a:r>
            <a:r>
              <a:rPr lang="el-GR" sz="2400" dirty="0"/>
              <a:t>δ</a:t>
            </a:r>
            <a:r>
              <a:rPr lang="pt-BR" sz="2400" baseline="-25000" dirty="0" err="1"/>
              <a:t>tr</a:t>
            </a:r>
            <a:r>
              <a:rPr lang="pt-BR" sz="2400" dirty="0"/>
              <a:t>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2AF8F62-2D57-4D18-8A54-61ABA52E2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183" y="2964946"/>
            <a:ext cx="4969817" cy="26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9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3.5. Deslocamento transversal relativo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559"/>
            <a:ext cx="10515600" cy="43183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Obtenção do deslocamento transversal relativo (</a:t>
            </a:r>
            <a:r>
              <a:rPr lang="el-GR" sz="2400" dirty="0"/>
              <a:t>δ</a:t>
            </a:r>
            <a:r>
              <a:rPr lang="pt-BR" sz="2400" baseline="-25000" dirty="0" err="1"/>
              <a:t>tr</a:t>
            </a:r>
            <a:r>
              <a:rPr lang="pt-BR" sz="2400" dirty="0"/>
              <a:t>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2AF8F62-2D57-4D18-8A54-61ABA52E2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189201"/>
            <a:ext cx="3405177" cy="178822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A8F00B6-4AC1-49D9-A27C-D1EEA67A9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997" y="4211496"/>
            <a:ext cx="3405177" cy="1393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8CDC3C6-CE22-4E9B-8602-098238899A42}"/>
                  </a:ext>
                </a:extLst>
              </p:cNvPr>
              <p:cNvSpPr txBox="1"/>
              <p:nvPr/>
            </p:nvSpPr>
            <p:spPr>
              <a:xfrm>
                <a:off x="5497127" y="2340094"/>
                <a:ext cx="1320233" cy="4616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8CDC3C6-CE22-4E9B-8602-098238899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127" y="2340094"/>
                <a:ext cx="1320233" cy="46166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81B6151-3995-4945-9565-296D8689858D}"/>
                  </a:ext>
                </a:extLst>
              </p:cNvPr>
              <p:cNvSpPr txBox="1"/>
              <p:nvPr/>
            </p:nvSpPr>
            <p:spPr>
              <a:xfrm>
                <a:off x="5497127" y="3081965"/>
                <a:ext cx="1986971" cy="781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𝑟𝑒𝑡𝑜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81B6151-3995-4945-9565-296D86898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127" y="3081965"/>
                <a:ext cx="1986971" cy="7813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22266CF-16A3-4FD9-B74E-61F30646AAEC}"/>
                  </a:ext>
                </a:extLst>
              </p:cNvPr>
              <p:cNvSpPr txBox="1"/>
              <p:nvPr/>
            </p:nvSpPr>
            <p:spPr>
              <a:xfrm>
                <a:off x="5497127" y="4143539"/>
                <a:ext cx="1666240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22266CF-16A3-4FD9-B74E-61F30646A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127" y="4143539"/>
                <a:ext cx="1666240" cy="7944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FE60BFA-4A70-4ECF-A75F-B086FE375D7C}"/>
                  </a:ext>
                </a:extLst>
              </p:cNvPr>
              <p:cNvSpPr txBox="1"/>
              <p:nvPr/>
            </p:nvSpPr>
            <p:spPr>
              <a:xfrm>
                <a:off x="7325359" y="4147184"/>
                <a:ext cx="1986971" cy="79380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𝒕𝒓</m:t>
                          </m:r>
                        </m:sub>
                      </m:sSub>
                      <m:r>
                        <a:rPr lang="en-US" sz="2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FE60BFA-4A70-4ECF-A75F-B086FE375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359" y="4147184"/>
                <a:ext cx="1986971" cy="7938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45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3.3. Lei de Hooke no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684276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O bloco da figura é feito de uma borracha com módulo elástico transversal de 90000 </a:t>
            </a:r>
            <a:r>
              <a:rPr lang="pt-BR" sz="2200" dirty="0" err="1"/>
              <a:t>psi</a:t>
            </a:r>
            <a:r>
              <a:rPr lang="pt-BR" sz="2200" dirty="0"/>
              <a:t> (</a:t>
            </a:r>
            <a:r>
              <a:rPr lang="pt-BR" sz="2200" dirty="0" err="1"/>
              <a:t>lb</a:t>
            </a:r>
            <a:r>
              <a:rPr lang="pt-BR" sz="2200" dirty="0"/>
              <a:t>/in²) e está conectado a duas placas rígidas. Determinar a força P necessária para provocar o deslocamento horizontal de 0,04 in. na placa superior.</a:t>
            </a:r>
            <a:endParaRPr lang="pt-BR" sz="22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EF9681C0-0172-49CF-B720-D9C0C251B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0" y="1393917"/>
            <a:ext cx="3380523" cy="4308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/>
              <p:nvPr/>
            </p:nvSpPr>
            <p:spPr>
              <a:xfrm>
                <a:off x="3159759" y="4431664"/>
                <a:ext cx="1778001" cy="73526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r>
                        <a:rPr lang="en-US" sz="22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759" y="4431664"/>
                <a:ext cx="1778001" cy="7352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8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3.3. Lei de Hooke no cisalhamento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EF9681C0-0172-49CF-B720-D9C0C251B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1477025"/>
            <a:ext cx="3298195" cy="42031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/>
              <p:nvPr/>
            </p:nvSpPr>
            <p:spPr>
              <a:xfrm>
                <a:off x="5373436" y="1998084"/>
                <a:ext cx="1778001" cy="73526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𝑡𝑟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436" y="1998084"/>
                <a:ext cx="1778001" cy="7352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D124622-6D4E-4AC6-B441-3AABA9348ED9}"/>
                  </a:ext>
                </a:extLst>
              </p:cNvPr>
              <p:cNvSpPr txBox="1"/>
              <p:nvPr/>
            </p:nvSpPr>
            <p:spPr>
              <a:xfrm>
                <a:off x="5373436" y="2967981"/>
                <a:ext cx="4176806" cy="806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0,04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90000 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𝑝𝑠𝑖</m:t>
                              </m:r>
                            </m:e>
                          </m:d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8.2,5</m:t>
                              </m:r>
                            </m:e>
                          </m:d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D124622-6D4E-4AC6-B441-3AABA9348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436" y="2967981"/>
                <a:ext cx="4176806" cy="806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145132A-902F-4FBB-B291-E1AB7A998B47}"/>
                  </a:ext>
                </a:extLst>
              </p:cNvPr>
              <p:cNvSpPr txBox="1"/>
              <p:nvPr/>
            </p:nvSpPr>
            <p:spPr>
              <a:xfrm>
                <a:off x="5373436" y="4009051"/>
                <a:ext cx="2326640" cy="453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𝟑𝟔𝟎𝟎𝟎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𝒍𝒃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145132A-902F-4FBB-B291-E1AB7A998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436" y="4009051"/>
                <a:ext cx="2326640" cy="4531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28FE831-9051-42E2-8038-CB48692576B3}"/>
                  </a:ext>
                </a:extLst>
              </p:cNvPr>
              <p:cNvSpPr txBox="1"/>
              <p:nvPr/>
            </p:nvSpPr>
            <p:spPr>
              <a:xfrm>
                <a:off x="5373436" y="5006648"/>
                <a:ext cx="397376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=16,33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𝑡𝑜𝑛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⇒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=1,016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28FE831-9051-42E2-8038-CB4869257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436" y="5006648"/>
                <a:ext cx="3973763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26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3.4. Lei de Hooke no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Sabendo que o parafuso da ligação abaixo é feito de aço-liga cujo gráfico tensão-deformação é dado em termos de cisalhamento, determinar a força P necessária para provocar o escoamento do material, e o deslocamento transversal relativo considerando uma distância entre as cargas de 5 mm e um diâmetro de 6 mm para o conector.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/>
              <p:nvPr/>
            </p:nvSpPr>
            <p:spPr>
              <a:xfrm>
                <a:off x="3033892" y="3462915"/>
                <a:ext cx="1778001" cy="73526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𝑡𝑟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892" y="3462915"/>
                <a:ext cx="1778001" cy="7352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8AC3E809-8168-4DD1-9E6F-583B703FA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971" y="3033373"/>
            <a:ext cx="3997925" cy="26790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52A00FE-8E76-4739-9C2E-3D3A4ACFEFDF}"/>
                  </a:ext>
                </a:extLst>
              </p:cNvPr>
              <p:cNvSpPr txBox="1"/>
              <p:nvPr/>
            </p:nvSpPr>
            <p:spPr>
              <a:xfrm>
                <a:off x="3397174" y="4536598"/>
                <a:ext cx="1051436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52A00FE-8E76-4739-9C2E-3D3A4ACFE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174" y="4536598"/>
                <a:ext cx="1051436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3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3.4. Lei de Hooke no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(a) Escoamento do material (d = 6 mm)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8AC3E809-8168-4DD1-9E6F-583B703FA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32914"/>
            <a:ext cx="3997925" cy="26790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52A00FE-8E76-4739-9C2E-3D3A4ACFEFDF}"/>
                  </a:ext>
                </a:extLst>
              </p:cNvPr>
              <p:cNvSpPr txBox="1"/>
              <p:nvPr/>
            </p:nvSpPr>
            <p:spPr>
              <a:xfrm>
                <a:off x="6096000" y="2232914"/>
                <a:ext cx="1051436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𝜏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52A00FE-8E76-4739-9C2E-3D3A4ACFE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232914"/>
                <a:ext cx="1051436" cy="723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319E5A9-9017-48DB-83FC-6B20889F3616}"/>
                  </a:ext>
                </a:extLst>
              </p:cNvPr>
              <p:cNvSpPr txBox="1"/>
              <p:nvPr/>
            </p:nvSpPr>
            <p:spPr>
              <a:xfrm>
                <a:off x="6102061" y="3152326"/>
                <a:ext cx="3644184" cy="938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350000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0,006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319E5A9-9017-48DB-83FC-6B20889F3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061" y="3152326"/>
                <a:ext cx="3644184" cy="9385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4FD48DF-B6D8-4CF7-83A6-D255AD9DAB90}"/>
                  </a:ext>
                </a:extLst>
              </p:cNvPr>
              <p:cNvSpPr txBox="1"/>
              <p:nvPr/>
            </p:nvSpPr>
            <p:spPr>
              <a:xfrm>
                <a:off x="6096000" y="4286347"/>
                <a:ext cx="234696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𝟖𝟗𝟔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𝒌𝑵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4FD48DF-B6D8-4CF7-83A6-D255AD9DA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286347"/>
                <a:ext cx="234696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44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3.4. Lei de Hooke no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(b) Deslocamento transversal relativo considerando (distância entre as cargas de 5 mm e um diâmetro de 6 mm para o conector)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/>
              <p:nvPr/>
            </p:nvSpPr>
            <p:spPr>
              <a:xfrm>
                <a:off x="6014720" y="2066300"/>
                <a:ext cx="1778001" cy="67678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𝑡𝑟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720" y="2066300"/>
                <a:ext cx="1778001" cy="6767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8AC3E809-8168-4DD1-9E6F-583B703FA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531" y="2576173"/>
            <a:ext cx="3997925" cy="26790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3DF0637-0C52-47D6-B7D0-F381811C2BDC}"/>
                  </a:ext>
                </a:extLst>
              </p:cNvPr>
              <p:cNvSpPr txBox="1"/>
              <p:nvPr/>
            </p:nvSpPr>
            <p:spPr>
              <a:xfrm>
                <a:off x="6014720" y="2971164"/>
                <a:ext cx="4213109" cy="709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350 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𝑀𝑃𝑎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0,004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=87500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3DF0637-0C52-47D6-B7D0-F381811C2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720" y="2971164"/>
                <a:ext cx="4213109" cy="7093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977A8A9-AF5F-4EA6-90E2-4649B5F79F12}"/>
                  </a:ext>
                </a:extLst>
              </p:cNvPr>
              <p:cNvSpPr txBox="1"/>
              <p:nvPr/>
            </p:nvSpPr>
            <p:spPr>
              <a:xfrm>
                <a:off x="6096000" y="3908601"/>
                <a:ext cx="3332480" cy="906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9,896 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𝑘𝑁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87,5 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𝐺𝑃𝑎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pt-BR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977A8A9-AF5F-4EA6-90E2-4649B5F79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08601"/>
                <a:ext cx="3332480" cy="9067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9ED57FD-14A4-4A31-AD88-6ECD8ADACC81}"/>
                  </a:ext>
                </a:extLst>
              </p:cNvPr>
              <p:cNvSpPr txBox="1"/>
              <p:nvPr/>
            </p:nvSpPr>
            <p:spPr>
              <a:xfrm>
                <a:off x="6096000" y="5043400"/>
                <a:ext cx="23876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𝒕𝒓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𝟎𝟐𝟎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9ED57FD-14A4-4A31-AD88-6ECD8ADAC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043400"/>
                <a:ext cx="238760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93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aula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Capítulo 4. Carga axial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3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05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3. Elasticidade linear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3.1. Gráfico tensão-deformação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3.2. Lei de Hooke uniaxial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3.3. Variação de comprimento em barras sob carga 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3.4. Lei de Hooke para cisalhamento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3.5. Deslocamento transversal relativo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LOM3081 – Introdução à Mecânica dos Sólidos – Prof. Dr. João Paulo Pascon</a:t>
            </a:r>
            <a:endParaRPr lang="en-US" sz="20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3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05. Lei de Hooke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o gráfico tensão-deformação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a lei de Hooke uniaxial e o módulo de Young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Obter a fórmula para cálculo da variação de comprimento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a lei de Hooke para cisalhamento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Obter a fórmula para cálculo do deslocamento transversal relativo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3.1. Gráfico tensão-deformação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Ensaio de tração uniaxial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Lei constitutiva (tensão x deformação)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Universal Testing Machine - Tensile Tester | Qualitest">
            <a:extLst>
              <a:ext uri="{FF2B5EF4-FFF2-40B4-BE49-F238E27FC236}">
                <a16:creationId xmlns:a16="http://schemas.microsoft.com/office/drawing/2014/main" id="{E6297084-C1C1-4B2F-9CD9-E51D18D1E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83" y="1416862"/>
            <a:ext cx="2645544" cy="43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E4DB06EF-A712-497E-94A0-52803284E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475" y="2720161"/>
            <a:ext cx="3497044" cy="303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3.1. Gráfico tensão-deformação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Material dúctil (aço, alumínio)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8A8A8CF-5CF7-408C-AF8D-3BF169B77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969" y="2130538"/>
            <a:ext cx="8159115" cy="3489211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55DD4362-E4CF-4E33-8D97-9F728AF3AD37}"/>
              </a:ext>
            </a:extLst>
          </p:cNvPr>
          <p:cNvCxnSpPr/>
          <p:nvPr/>
        </p:nvCxnSpPr>
        <p:spPr>
          <a:xfrm flipH="1">
            <a:off x="4155440" y="2702560"/>
            <a:ext cx="132080" cy="20015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72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3.1. Gráfico tensão-deformação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Material frágil (concreto)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498A19C4-F942-4769-87D6-6ADD34C2A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82031"/>
            <a:ext cx="3101967" cy="229393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866D280-57FB-437E-B7D6-233D9AC17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960" y="2282031"/>
            <a:ext cx="5015093" cy="329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9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3.1. Gráfico tensão-deformação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Fatores de influência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 Composição do material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 Temperatura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 Taxa de deformação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iomechanics (Chapter 26) - Postgraduate Orthopaedics">
            <a:extLst>
              <a:ext uri="{FF2B5EF4-FFF2-40B4-BE49-F238E27FC236}">
                <a16:creationId xmlns:a16="http://schemas.microsoft.com/office/drawing/2014/main" id="{CC283B67-B84C-4F85-AE21-F03B82716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972" y="1500368"/>
            <a:ext cx="4704081" cy="414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ress-strain curves at different temperatures for steel 4509-2. | Download  Scientific Diagram">
            <a:extLst>
              <a:ext uri="{FF2B5EF4-FFF2-40B4-BE49-F238E27FC236}">
                <a16:creationId xmlns:a16="http://schemas.microsoft.com/office/drawing/2014/main" id="{CDF3F358-120D-4901-8502-AD128BDCF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352" y="1971040"/>
            <a:ext cx="6516396" cy="348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051D7A9-B524-44B7-B806-252CF5FDD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0912" y="2182137"/>
            <a:ext cx="4974928" cy="353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8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3.2. Lei de Hooke uniaxial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41761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Material elástico-linear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Deformações reversíveis</a:t>
            </a:r>
            <a:endParaRPr lang="en-US" sz="22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Tensão proporcional à deformação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1424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1310</Words>
  <Application>Microsoft Office PowerPoint</Application>
  <PresentationFormat>Widescreen</PresentationFormat>
  <Paragraphs>146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Aula passada</vt:lpstr>
      <vt:lpstr>Aula 05</vt:lpstr>
      <vt:lpstr>Aula 05. Lei de Hooke</vt:lpstr>
      <vt:lpstr>3.1. Gráfico tensão-deformação</vt:lpstr>
      <vt:lpstr>3.1. Gráfico tensão-deformação</vt:lpstr>
      <vt:lpstr>3.1. Gráfico tensão-deformação</vt:lpstr>
      <vt:lpstr>3.1. Gráfico tensão-deformação</vt:lpstr>
      <vt:lpstr>3.2. Lei de Hooke uniaxial</vt:lpstr>
      <vt:lpstr>3.2. Lei de Hooke uniaxial</vt:lpstr>
      <vt:lpstr>3.3. Variação de comprimento em barras sob carga axial</vt:lpstr>
      <vt:lpstr>Exemplo 3.1. Lei de Hooke 1D</vt:lpstr>
      <vt:lpstr>Exemplo 3.1. Lei de Hooke 1D</vt:lpstr>
      <vt:lpstr>Exemplo 3.2. Lei de Hooke 1D</vt:lpstr>
      <vt:lpstr>Exemplo 3.2. Lei de Hooke 1D</vt:lpstr>
      <vt:lpstr>Exemplo 3.2. Lei de Hooke 1D</vt:lpstr>
      <vt:lpstr>Exemplo 3.2. Lei de Hooke 1D</vt:lpstr>
      <vt:lpstr>Exemplo 3.2. Lei de Hooke 1D</vt:lpstr>
      <vt:lpstr>3.4. Lei de Hooke para cisalhamento</vt:lpstr>
      <vt:lpstr>3.4. Lei de Hooke para cisalhamento</vt:lpstr>
      <vt:lpstr>3.5. Deslocamento transversal relativo</vt:lpstr>
      <vt:lpstr>3.5. Deslocamento transversal relativo</vt:lpstr>
      <vt:lpstr>Exemplo 3.3. Lei de Hooke no cisalhamento</vt:lpstr>
      <vt:lpstr>Exemplo 3.3. Lei de Hooke no cisalhamento</vt:lpstr>
      <vt:lpstr>Exemplo 3.4. Lei de Hooke no cisalhamento</vt:lpstr>
      <vt:lpstr>Exemplo 3.4. Lei de Hooke no cisalhamento</vt:lpstr>
      <vt:lpstr>Exemplo 3.4. Lei de Hooke no cisalhamento</vt:lpstr>
      <vt:lpstr>Próxima aula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Pascon</cp:lastModifiedBy>
  <cp:revision>384</cp:revision>
  <dcterms:created xsi:type="dcterms:W3CDTF">2021-04-12T22:54:59Z</dcterms:created>
  <dcterms:modified xsi:type="dcterms:W3CDTF">2021-09-20T23:43:17Z</dcterms:modified>
</cp:coreProperties>
</file>