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93" r:id="rId4"/>
    <p:sldId id="294" r:id="rId5"/>
    <p:sldId id="295" r:id="rId6"/>
    <p:sldId id="265" r:id="rId7"/>
    <p:sldId id="268" r:id="rId8"/>
    <p:sldId id="286" r:id="rId9"/>
    <p:sldId id="287" r:id="rId10"/>
    <p:sldId id="269" r:id="rId11"/>
    <p:sldId id="285" r:id="rId12"/>
    <p:sldId id="282" r:id="rId13"/>
    <p:sldId id="270" r:id="rId14"/>
    <p:sldId id="259" r:id="rId15"/>
    <p:sldId id="263" r:id="rId16"/>
    <p:sldId id="271" r:id="rId17"/>
    <p:sldId id="272" r:id="rId18"/>
    <p:sldId id="273" r:id="rId19"/>
    <p:sldId id="283" r:id="rId20"/>
    <p:sldId id="284" r:id="rId21"/>
    <p:sldId id="260" r:id="rId22"/>
    <p:sldId id="261" r:id="rId23"/>
    <p:sldId id="264" r:id="rId24"/>
    <p:sldId id="274" r:id="rId25"/>
    <p:sldId id="281" r:id="rId26"/>
    <p:sldId id="275" r:id="rId27"/>
    <p:sldId id="276" r:id="rId28"/>
    <p:sldId id="277" r:id="rId29"/>
    <p:sldId id="278" r:id="rId30"/>
    <p:sldId id="279" r:id="rId31"/>
    <p:sldId id="288" r:id="rId32"/>
    <p:sldId id="289" r:id="rId33"/>
    <p:sldId id="290" r:id="rId34"/>
    <p:sldId id="291" r:id="rId35"/>
    <p:sldId id="280" r:id="rId36"/>
    <p:sldId id="29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9768" autoAdjust="0"/>
  </p:normalViewPr>
  <p:slideViewPr>
    <p:cSldViewPr snapToGrid="0" snapToObjects="1">
      <p:cViewPr>
        <p:scale>
          <a:sx n="100" d="100"/>
          <a:sy n="100" d="100"/>
        </p:scale>
        <p:origin x="1960" y="4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ound Same Side Corner Rectangle 6"/>
          <p:cNvSpPr/>
          <p:nvPr/>
        </p:nvSpPr>
        <p:spPr>
          <a:xfrm rot="16200000">
            <a:off x="1066801" y="1603786"/>
            <a:ext cx="3474720" cy="3474720"/>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25"/>
          <p:cNvGrpSpPr>
            <a:grpSpLocks noChangeAspect="1"/>
          </p:cNvGrpSpPr>
          <p:nvPr/>
        </p:nvGrpSpPr>
        <p:grpSpPr>
          <a:xfrm>
            <a:off x="2071048" y="2502945"/>
            <a:ext cx="1466879" cy="1676400"/>
            <a:chOff x="1230573" y="1890215"/>
            <a:chExt cx="1444388" cy="1650696"/>
          </a:xfrm>
        </p:grpSpPr>
        <p:sp>
          <p:nvSpPr>
            <p:cNvPr id="9" name="Oval 8"/>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Oval 11"/>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A2F0292D-1797-49A5-8D2D-8D50C72EF3CC}" type="datetimeFigureOut">
              <a:rPr lang="en-US" smtClean="0"/>
              <a:t>8/28/17</a:t>
            </a:fld>
            <a:endParaRPr lang="en-US"/>
          </a:p>
        </p:txBody>
      </p:sp>
      <p:sp>
        <p:nvSpPr>
          <p:cNvPr id="5" name="Footer Placeholder 4"/>
          <p:cNvSpPr>
            <a:spLocks noGrp="1"/>
          </p:cNvSpPr>
          <p:nvPr>
            <p:ph type="ftr" sz="quarter" idx="11"/>
          </p:nvPr>
        </p:nvSpPr>
        <p:spPr>
          <a:xfrm>
            <a:off x="457200" y="6356350"/>
            <a:ext cx="2895600" cy="365125"/>
          </a:xfrm>
        </p:spPr>
        <p:txBody>
          <a:bodyPr/>
          <a:lstStyle/>
          <a:p>
            <a:endParaRPr lang="en-US"/>
          </a:p>
        </p:txBody>
      </p:sp>
      <p:sp>
        <p:nvSpPr>
          <p:cNvPr id="6" name="Slide Number Placeholder 5"/>
          <p:cNvSpPr>
            <a:spLocks noGrp="1"/>
          </p:cNvSpPr>
          <p:nvPr>
            <p:ph type="sldNum" sz="quarter" idx="12"/>
          </p:nvPr>
        </p:nvSpPr>
        <p:spPr>
          <a:xfrm>
            <a:off x="4267200" y="6356350"/>
            <a:ext cx="609600" cy="365125"/>
          </a:xfrm>
        </p:spPr>
        <p:txBody>
          <a:bodyPr vert="horz" lIns="91440" tIns="45720" rIns="91440" bIns="45720" rtlCol="0" anchor="ctr"/>
          <a:lstStyle>
            <a:lvl1pPr marL="0" algn="ctr" defTabSz="914400" rtl="0" eaLnBrk="1" latinLnBrk="0" hangingPunct="1">
              <a:defRPr sz="900" b="1" kern="1200">
                <a:solidFill>
                  <a:schemeClr val="bg1">
                    <a:lumMod val="75000"/>
                  </a:schemeClr>
                </a:solidFill>
                <a:latin typeface="+mn-lt"/>
                <a:ea typeface="+mn-ea"/>
                <a:cs typeface="+mn-cs"/>
              </a:defRPr>
            </a:lvl1pPr>
          </a:lstStyle>
          <a:p>
            <a:fld id="{D6CC888B-D9F9-4E54-B722-F151A9F45E95}" type="slidenum">
              <a:rPr lang="en-US" smtClean="0"/>
              <a:t>‹n.º›</a:t>
            </a:fld>
            <a:endParaRPr lang="en-US"/>
          </a:p>
        </p:txBody>
      </p:sp>
      <p:sp>
        <p:nvSpPr>
          <p:cNvPr id="13" name="Round Same Side Corner Rectangle 12"/>
          <p:cNvSpPr/>
          <p:nvPr/>
        </p:nvSpPr>
        <p:spPr>
          <a:xfrm rot="5400000" flipH="1">
            <a:off x="4572000" y="1603786"/>
            <a:ext cx="3474720" cy="3474720"/>
          </a:xfrm>
          <a:prstGeom prst="round2SameRect">
            <a:avLst>
              <a:gd name="adj1" fmla="val 3122"/>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4651248" y="1680881"/>
            <a:ext cx="3273552" cy="1640541"/>
          </a:xfrm>
        </p:spPr>
        <p:txBody>
          <a:bodyPr vert="horz" lIns="91440" tIns="0" rIns="91440" bIns="0" rtlCol="0" anchor="b" anchorCtr="0">
            <a:noAutofit/>
          </a:bodyPr>
          <a:lstStyle>
            <a:lvl1pPr algn="ct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fr-FR" smtClean="0"/>
              <a:t>Cliquez et modifiez le titre</a:t>
            </a:r>
            <a:endParaRPr/>
          </a:p>
        </p:txBody>
      </p:sp>
      <p:sp>
        <p:nvSpPr>
          <p:cNvPr id="3" name="Subtitle 2"/>
          <p:cNvSpPr>
            <a:spLocks noGrp="1"/>
          </p:cNvSpPr>
          <p:nvPr>
            <p:ph type="subTitle" idx="1"/>
          </p:nvPr>
        </p:nvSpPr>
        <p:spPr>
          <a:xfrm>
            <a:off x="4651248" y="3384176"/>
            <a:ext cx="3273552" cy="530352"/>
          </a:xfrm>
        </p:spPr>
        <p:txBody>
          <a:bodyPr vert="horz" lIns="91440" tIns="0" rIns="91440" bIns="0" rtlCol="0">
            <a:normAutofit/>
          </a:bodyPr>
          <a:lstStyle>
            <a:lvl1pPr marL="0" indent="0" algn="ct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avec légende">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429001" y="450850"/>
            <a:ext cx="4922184" cy="4611688"/>
          </a:xfrm>
          <a:prstGeom prst="roundRect">
            <a:avLst>
              <a:gd name="adj" fmla="val 3826"/>
            </a:avLst>
          </a:prstGeom>
          <a:noFill/>
        </p:spPr>
        <p:txBody>
          <a:bodyPr/>
          <a:lstStyle>
            <a:lvl1pPr>
              <a:buNone/>
              <a:defRPr/>
            </a:lvl1pPr>
          </a:lstStyle>
          <a:p>
            <a:r>
              <a:rPr lang="fr-FR" smtClean="0"/>
              <a:t>Faire glisser l'image vers l'espace réservé ou cliquer sur l'icône pour l'ajouter</a:t>
            </a:r>
            <a:endParaRPr/>
          </a:p>
        </p:txBody>
      </p:sp>
      <p:sp>
        <p:nvSpPr>
          <p:cNvPr id="2" name="Title 1"/>
          <p:cNvSpPr>
            <a:spLocks noGrp="1"/>
          </p:cNvSpPr>
          <p:nvPr>
            <p:ph type="title"/>
          </p:nvPr>
        </p:nvSpPr>
        <p:spPr>
          <a:xfrm>
            <a:off x="3426758" y="5069541"/>
            <a:ext cx="4924425" cy="662519"/>
          </a:xfrm>
        </p:spPr>
        <p:txBody>
          <a:bodyPr anchor="b"/>
          <a:lstStyle>
            <a:lvl1pPr algn="l">
              <a:defRPr sz="1800" b="0"/>
            </a:lvl1pPr>
          </a:lstStyle>
          <a:p>
            <a:r>
              <a:rPr lang="fr-FR" smtClean="0"/>
              <a:t>Cliquez et modifiez le titre</a:t>
            </a:r>
            <a:endParaRPr/>
          </a:p>
        </p:txBody>
      </p:sp>
      <p:sp>
        <p:nvSpPr>
          <p:cNvPr id="4" name="Text Placeholder 3"/>
          <p:cNvSpPr>
            <a:spLocks noGrp="1"/>
          </p:cNvSpPr>
          <p:nvPr>
            <p:ph type="body" sz="half" idx="2"/>
          </p:nvPr>
        </p:nvSpPr>
        <p:spPr>
          <a:xfrm>
            <a:off x="3426759" y="5732060"/>
            <a:ext cx="4924425"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A2F0292D-1797-49A5-8D2D-8D50C72EF3CC}" type="datetimeFigureOut">
              <a:rPr lang="en-US" smtClean="0"/>
              <a:t>8/28/17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mage avec légende, al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1609725"/>
            <a:ext cx="5343525" cy="2281238"/>
          </a:xfrm>
          <a:prstGeom prst="roundRect">
            <a:avLst>
              <a:gd name="adj" fmla="val 3826"/>
            </a:avLst>
          </a:prstGeom>
          <a:noFill/>
        </p:spPr>
        <p:txBody>
          <a:bodyPr/>
          <a:lstStyle>
            <a:lvl1pPr>
              <a:buNone/>
              <a:defRPr/>
            </a:lvl1pPr>
          </a:lstStyle>
          <a:p>
            <a:r>
              <a:rPr lang="fr-FR" smtClean="0"/>
              <a:t>Faire glisser l'image vers l'espace réservé ou cliquer sur l'icône pour l'ajouter</a:t>
            </a:r>
            <a:endParaRPr/>
          </a:p>
        </p:txBody>
      </p:sp>
      <p:sp>
        <p:nvSpPr>
          <p:cNvPr id="2" name="Title 1"/>
          <p:cNvSpPr>
            <a:spLocks noGrp="1"/>
          </p:cNvSpPr>
          <p:nvPr>
            <p:ph type="title"/>
          </p:nvPr>
        </p:nvSpPr>
        <p:spPr>
          <a:xfrm>
            <a:off x="2948318" y="3904812"/>
            <a:ext cx="5416313" cy="681892"/>
          </a:xfrm>
        </p:spPr>
        <p:txBody>
          <a:bodyPr anchor="b"/>
          <a:lstStyle>
            <a:lvl1pPr algn="l">
              <a:defRPr sz="1800" b="0"/>
            </a:lvl1pPr>
          </a:lstStyle>
          <a:p>
            <a:r>
              <a:rPr lang="fr-FR" smtClean="0"/>
              <a:t>Cliquez et modifiez le titre</a:t>
            </a:r>
            <a:endParaRPr/>
          </a:p>
        </p:txBody>
      </p:sp>
      <p:sp>
        <p:nvSpPr>
          <p:cNvPr id="4" name="Text Placeholder 3"/>
          <p:cNvSpPr>
            <a:spLocks noGrp="1"/>
          </p:cNvSpPr>
          <p:nvPr>
            <p:ph type="body" sz="half" idx="2"/>
          </p:nvPr>
        </p:nvSpPr>
        <p:spPr>
          <a:xfrm>
            <a:off x="2948319" y="4586704"/>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A2F0292D-1797-49A5-8D2D-8D50C72EF3CC}" type="datetimeFigureOut">
              <a:rPr lang="en-US" smtClean="0"/>
              <a:t>8/28/17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images avec légende">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443552"/>
            <a:ext cx="5343525" cy="2281238"/>
          </a:xfrm>
          <a:prstGeom prst="round2SameRect">
            <a:avLst>
              <a:gd name="adj1" fmla="val 5300"/>
              <a:gd name="adj2" fmla="val 0"/>
            </a:avLst>
          </a:prstGeom>
          <a:noFill/>
        </p:spPr>
        <p:txBody>
          <a:bodyPr/>
          <a:lstStyle>
            <a:lvl1pPr marL="0" indent="0">
              <a:buNone/>
              <a:defRPr/>
            </a:lvl1pPr>
          </a:lstStyle>
          <a:p>
            <a:r>
              <a:rPr lang="fr-FR" smtClean="0"/>
              <a:t>Faire glisser l'image vers l'espace réservé ou cliquer sur l'icône pour l'ajouter</a:t>
            </a:r>
            <a:endParaRPr/>
          </a:p>
        </p:txBody>
      </p:sp>
      <p:sp>
        <p:nvSpPr>
          <p:cNvPr id="2" name="Title 1"/>
          <p:cNvSpPr>
            <a:spLocks noGrp="1"/>
          </p:cNvSpPr>
          <p:nvPr>
            <p:ph type="title"/>
          </p:nvPr>
        </p:nvSpPr>
        <p:spPr>
          <a:xfrm>
            <a:off x="2948318" y="5055855"/>
            <a:ext cx="5416313" cy="681892"/>
          </a:xfrm>
        </p:spPr>
        <p:txBody>
          <a:bodyPr anchor="b"/>
          <a:lstStyle>
            <a:lvl1pPr algn="l">
              <a:defRPr sz="1800" b="0"/>
            </a:lvl1pPr>
          </a:lstStyle>
          <a:p>
            <a:r>
              <a:rPr lang="fr-FR" smtClean="0"/>
              <a:t>Cliquez et modifiez le titre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A2F0292D-1797-49A5-8D2D-8D50C72EF3CC}" type="datetimeFigureOut">
              <a:rPr lang="en-US" smtClean="0"/>
              <a:t>8/28/17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‹n.º›</a:t>
            </a:fld>
            <a:endParaRPr lang="en-US"/>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vert="horz" lIns="91440" tIns="45720" rIns="91440" bIns="45720"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r>
              <a:rPr lang="fr-FR" smtClean="0"/>
              <a:t>Faire glisser l'image vers l'espace réservé ou cliquer sur l'icône pour l'ajouter</a:t>
            </a:r>
            <a:endParaRPr/>
          </a:p>
        </p:txBody>
      </p:sp>
      <p:sp>
        <p:nvSpPr>
          <p:cNvPr id="14" name="Picture Placeholder 11"/>
          <p:cNvSpPr>
            <a:spLocks noGrp="1"/>
          </p:cNvSpPr>
          <p:nvPr>
            <p:ph type="pic" sz="quarter" idx="15"/>
          </p:nvPr>
        </p:nvSpPr>
        <p:spPr>
          <a:xfrm flipV="1">
            <a:off x="5722015" y="2756848"/>
            <a:ext cx="2642616" cy="2281238"/>
          </a:xfrm>
          <a:prstGeom prst="round1Rect">
            <a:avLst>
              <a:gd name="adj" fmla="val 9488"/>
            </a:avLst>
          </a:prstGeom>
          <a:blipFill dpi="0" rotWithShape="0">
            <a:blip r:embed="rId2" cstate="print"/>
            <a:srcRect/>
            <a:stretch>
              <a:fillRect/>
            </a:stretch>
          </a:blipFill>
        </p:spPr>
        <p:txBody>
          <a:bodyPr vert="horz" lIns="91440" tIns="45720" rIns="91440" bIns="45720"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r>
              <a:rPr lang="fr-FR" smtClean="0"/>
              <a:t>Faire glisser l'image vers l'espace réservé ou cliquer sur l'icône pour l'ajouter</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 images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948318" y="5055855"/>
            <a:ext cx="5416313" cy="681892"/>
          </a:xfrm>
        </p:spPr>
        <p:txBody>
          <a:bodyPr anchor="b"/>
          <a:lstStyle>
            <a:lvl1pPr algn="l">
              <a:defRPr sz="1800" b="0"/>
            </a:lvl1pPr>
          </a:lstStyle>
          <a:p>
            <a:r>
              <a:rPr lang="fr-FR" smtClean="0"/>
              <a:t>Cliquez et modifiez le titre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A2F0292D-1797-49A5-8D2D-8D50C72EF3CC}" type="datetimeFigureOut">
              <a:rPr lang="en-US" smtClean="0"/>
              <a:t>8/28/17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‹n.º›</a:t>
            </a:fld>
            <a:endParaRPr lang="en-US"/>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vert="horz" anchor="b" anchorCtr="1">
            <a:normAutofit/>
            <a:scene3d>
              <a:camera prst="orthographicFront">
                <a:rot lat="0" lon="0" rev="10800000"/>
              </a:camera>
              <a:lightRig rig="threePt" dir="t"/>
            </a:scene3d>
          </a:bodyPr>
          <a:lstStyle>
            <a:lvl1pPr marL="0" indent="0">
              <a:buNone/>
              <a:defRPr sz="1600"/>
            </a:lvl1pPr>
          </a:lstStyle>
          <a:p>
            <a:r>
              <a:rPr lang="fr-FR" smtClean="0"/>
              <a:t>Faire glisser l'image vers l'espace réservé ou cliquer sur l'icône pour l'ajouter</a:t>
            </a:r>
            <a:endParaRPr/>
          </a:p>
        </p:txBody>
      </p:sp>
      <p:sp>
        <p:nvSpPr>
          <p:cNvPr id="14" name="Picture Placeholder 11"/>
          <p:cNvSpPr>
            <a:spLocks noGrp="1"/>
          </p:cNvSpPr>
          <p:nvPr>
            <p:ph type="pic" sz="quarter" idx="15"/>
          </p:nvPr>
        </p:nvSpPr>
        <p:spPr>
          <a:xfrm flipV="1">
            <a:off x="5723362" y="2756848"/>
            <a:ext cx="2642616" cy="2281238"/>
          </a:xfrm>
          <a:prstGeom prst="round1Rect">
            <a:avLst>
              <a:gd name="adj" fmla="val 9488"/>
            </a:avLst>
          </a:prstGeom>
          <a:blipFill dpi="0" rotWithShape="0">
            <a:blip r:embed="rId2" cstate="print"/>
            <a:srcRect/>
            <a:stretch>
              <a:fillRect/>
            </a:stretch>
          </a:blipFill>
        </p:spPr>
        <p:txBody>
          <a:bodyPr vert="horz" anchor="b" anchorCtr="1">
            <a:normAutofit/>
            <a:scene3d>
              <a:camera prst="orthographicFront">
                <a:rot lat="0" lon="0" rev="10800000"/>
              </a:camera>
              <a:lightRig rig="threePt" dir="t"/>
            </a:scene3d>
          </a:bodyPr>
          <a:lstStyle>
            <a:lvl1pPr marL="0" indent="0">
              <a:buNone/>
              <a:defRPr sz="1600"/>
            </a:lvl1pPr>
          </a:lstStyle>
          <a:p>
            <a:r>
              <a:rPr lang="fr-FR" smtClean="0"/>
              <a:t>Faire glisser l'image vers l'espace réservé ou cliquer sur l'icône pour l'ajouter</a:t>
            </a:r>
            <a:endParaRPr/>
          </a:p>
        </p:txBody>
      </p:sp>
      <p:sp>
        <p:nvSpPr>
          <p:cNvPr id="10" name="Picture Placeholder 11"/>
          <p:cNvSpPr>
            <a:spLocks noGrp="1"/>
          </p:cNvSpPr>
          <p:nvPr>
            <p:ph type="pic" sz="quarter" idx="16"/>
          </p:nvPr>
        </p:nvSpPr>
        <p:spPr>
          <a:xfrm flipH="1">
            <a:off x="3021106" y="437202"/>
            <a:ext cx="2642616" cy="2281238"/>
          </a:xfrm>
          <a:prstGeom prst="round1Rect">
            <a:avLst>
              <a:gd name="adj" fmla="val 9488"/>
            </a:avLst>
          </a:prstGeom>
          <a:blipFill dpi="0" rotWithShape="0">
            <a:blip r:embed="rId2" cstate="print"/>
            <a:srcRect/>
            <a:stretch>
              <a:fillRect/>
            </a:stretch>
          </a:blipFill>
        </p:spPr>
        <p:txBody>
          <a:bodyPr vert="horz" anchor="t" anchorCtr="1">
            <a:normAutofit/>
          </a:bodyPr>
          <a:lstStyle>
            <a:lvl1pPr marL="0" indent="0">
              <a:buNone/>
              <a:defRPr sz="1600"/>
            </a:lvl1pPr>
          </a:lstStyle>
          <a:p>
            <a:r>
              <a:rPr lang="fr-FR" smtClean="0"/>
              <a:t>Faire glisser l'image vers l'espace réservé ou cliquer sur l'icône pour l'ajouter</a:t>
            </a:r>
            <a:endParaRPr/>
          </a:p>
        </p:txBody>
      </p:sp>
      <p:sp>
        <p:nvSpPr>
          <p:cNvPr id="11" name="Picture Placeholder 11"/>
          <p:cNvSpPr>
            <a:spLocks noGrp="1"/>
          </p:cNvSpPr>
          <p:nvPr>
            <p:ph type="pic" sz="quarter" idx="17"/>
          </p:nvPr>
        </p:nvSpPr>
        <p:spPr>
          <a:xfrm>
            <a:off x="5723362" y="437202"/>
            <a:ext cx="2642616" cy="2281238"/>
          </a:xfrm>
          <a:prstGeom prst="round1Rect">
            <a:avLst>
              <a:gd name="adj" fmla="val 9488"/>
            </a:avLst>
          </a:prstGeom>
          <a:blipFill dpi="0" rotWithShape="0">
            <a:blip r:embed="rId2" cstate="print"/>
            <a:srcRect/>
            <a:stretch>
              <a:fillRect/>
            </a:stretch>
          </a:blipFill>
        </p:spPr>
        <p:txBody>
          <a:bodyPr vert="horz" anchor="t" anchorCtr="1">
            <a:normAutofit/>
          </a:bodyPr>
          <a:lstStyle>
            <a:lvl1pPr marL="0" indent="0">
              <a:buNone/>
              <a:defRPr sz="1600"/>
            </a:lvl1pPr>
          </a:lstStyle>
          <a:p>
            <a:r>
              <a:rPr lang="fr-FR" smtClean="0"/>
              <a:t>Faire glisser l'image vers l'espace réservé ou cliquer sur l'icône pour l'ajouter</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 images, 2 légende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1998756"/>
          </a:xfrm>
        </p:spPr>
        <p:txBody>
          <a:bodyPr/>
          <a:lstStyle>
            <a:lvl1pPr marL="0" indent="0">
              <a:spcBef>
                <a:spcPts val="6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A2F0292D-1797-49A5-8D2D-8D50C72EF3CC}" type="datetimeFigureOut">
              <a:rPr lang="en-US" smtClean="0"/>
              <a:t>8/28/17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‹n.º›</a:t>
            </a:fld>
            <a:endParaRPr lang="en-US"/>
          </a:p>
        </p:txBody>
      </p:sp>
      <p:sp>
        <p:nvSpPr>
          <p:cNvPr id="12" name="Picture Placeholder 11"/>
          <p:cNvSpPr>
            <a:spLocks noGrp="1"/>
          </p:cNvSpPr>
          <p:nvPr>
            <p:ph type="pic" sz="quarter" idx="13"/>
          </p:nvPr>
        </p:nvSpPr>
        <p:spPr>
          <a:xfrm>
            <a:off x="3021107" y="443551"/>
            <a:ext cx="2743200" cy="2968389"/>
          </a:xfrm>
          <a:prstGeom prst="round2SameRect">
            <a:avLst>
              <a:gd name="adj1" fmla="val 5300"/>
              <a:gd name="adj2" fmla="val 0"/>
            </a:avLst>
          </a:prstGeom>
          <a:noFill/>
        </p:spPr>
        <p:txBody>
          <a:bodyPr anchor="t" anchorCtr="1">
            <a:normAutofit/>
          </a:bodyPr>
          <a:lstStyle>
            <a:lvl1pPr marL="0" indent="0">
              <a:buNone/>
              <a:defRPr sz="1600"/>
            </a:lvl1pPr>
          </a:lstStyle>
          <a:p>
            <a:r>
              <a:rPr lang="fr-FR" smtClean="0"/>
              <a:t>Faire glisser l'image vers l'espace réservé ou cliquer sur l'icône pour l'ajouter</a:t>
            </a:r>
            <a:endParaRPr/>
          </a:p>
        </p:txBody>
      </p:sp>
      <p:sp>
        <p:nvSpPr>
          <p:cNvPr id="15" name="Picture Placeholder 11"/>
          <p:cNvSpPr>
            <a:spLocks noGrp="1"/>
          </p:cNvSpPr>
          <p:nvPr>
            <p:ph type="pic" sz="quarter" idx="14"/>
          </p:nvPr>
        </p:nvSpPr>
        <p:spPr>
          <a:xfrm flipV="1">
            <a:off x="3021107" y="3442648"/>
            <a:ext cx="2743200" cy="2968389"/>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fr-FR" smtClean="0"/>
              <a:t>Faire glisser l'image vers l'espace réservé ou cliquer sur l'icône pour l'ajouter</a:t>
            </a:r>
            <a:endParaRPr/>
          </a:p>
        </p:txBody>
      </p:sp>
      <p:sp>
        <p:nvSpPr>
          <p:cNvPr id="17" name="Text Placeholder 3"/>
          <p:cNvSpPr>
            <a:spLocks noGrp="1"/>
          </p:cNvSpPr>
          <p:nvPr>
            <p:ph type="body" sz="half" idx="15"/>
          </p:nvPr>
        </p:nvSpPr>
        <p:spPr>
          <a:xfrm>
            <a:off x="5840505" y="4108759"/>
            <a:ext cx="2524126" cy="1998756"/>
          </a:xfrm>
        </p:spPr>
        <p:txBody>
          <a:bodyPr/>
          <a:lstStyle>
            <a:lvl1pPr marL="0" indent="0">
              <a:spcBef>
                <a:spcPts val="6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21" name="Text Placeholder 3"/>
          <p:cNvSpPr>
            <a:spLocks noGrp="1"/>
          </p:cNvSpPr>
          <p:nvPr>
            <p:ph type="body" sz="half" idx="16"/>
          </p:nvPr>
        </p:nvSpPr>
        <p:spPr>
          <a:xfrm>
            <a:off x="5840505" y="34426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images, 3 légende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A2F0292D-1797-49A5-8D2D-8D50C72EF3CC}" type="datetimeFigureOut">
              <a:rPr lang="en-US" smtClean="0"/>
              <a:t>8/28/17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‹n.º›</a:t>
            </a:fld>
            <a:endParaRPr lang="en-US"/>
          </a:p>
        </p:txBody>
      </p:sp>
      <p:sp>
        <p:nvSpPr>
          <p:cNvPr id="12" name="Picture Placeholder 11"/>
          <p:cNvSpPr>
            <a:spLocks noGrp="1"/>
          </p:cNvSpPr>
          <p:nvPr>
            <p:ph type="pic" sz="quarter" idx="13"/>
          </p:nvPr>
        </p:nvSpPr>
        <p:spPr>
          <a:xfrm>
            <a:off x="3021107" y="443551"/>
            <a:ext cx="2743200" cy="1956816"/>
          </a:xfrm>
          <a:prstGeom prst="round2SameRect">
            <a:avLst>
              <a:gd name="adj1" fmla="val 5300"/>
              <a:gd name="adj2" fmla="val 0"/>
            </a:avLst>
          </a:prstGeom>
          <a:noFill/>
        </p:spPr>
        <p:txBody>
          <a:bodyPr anchor="t" anchorCtr="1">
            <a:normAutofit/>
          </a:bodyPr>
          <a:lstStyle>
            <a:lvl1pPr marL="0" indent="0">
              <a:buNone/>
              <a:defRPr sz="1600"/>
            </a:lvl1pPr>
          </a:lstStyle>
          <a:p>
            <a:r>
              <a:rPr lang="fr-FR" smtClean="0"/>
              <a:t>Faire glisser l'image vers l'espace réservé ou cliquer sur l'icône pour l'ajouter</a:t>
            </a:r>
            <a:endParaRPr/>
          </a:p>
        </p:txBody>
      </p:sp>
      <p:sp>
        <p:nvSpPr>
          <p:cNvPr id="15" name="Picture Placeholder 11"/>
          <p:cNvSpPr>
            <a:spLocks noGrp="1"/>
          </p:cNvSpPr>
          <p:nvPr>
            <p:ph type="pic" sz="quarter" idx="14"/>
          </p:nvPr>
        </p:nvSpPr>
        <p:spPr>
          <a:xfrm flipV="1">
            <a:off x="3021107" y="4462815"/>
            <a:ext cx="2743200" cy="1956816"/>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fr-FR" smtClean="0"/>
              <a:t>Faire glisser l'image vers l'espace réservé ou cliquer sur l'icône pour l'ajouter</a:t>
            </a:r>
            <a:endParaRPr/>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11" name="Picture Placeholder 11"/>
          <p:cNvSpPr>
            <a:spLocks noGrp="1"/>
          </p:cNvSpPr>
          <p:nvPr>
            <p:ph type="pic" sz="quarter" idx="18"/>
          </p:nvPr>
        </p:nvSpPr>
        <p:spPr>
          <a:xfrm>
            <a:off x="3021107" y="2452048"/>
            <a:ext cx="2743200" cy="1956816"/>
          </a:xfrm>
          <a:prstGeom prst="rect">
            <a:avLst/>
          </a:prstGeom>
          <a:noFill/>
        </p:spPr>
        <p:txBody>
          <a:bodyPr anchor="t" anchorCtr="1">
            <a:normAutofit/>
          </a:bodyPr>
          <a:lstStyle>
            <a:lvl1pPr marL="0" indent="0">
              <a:buNone/>
              <a:defRPr sz="1600"/>
            </a:lvl1pPr>
          </a:lstStyle>
          <a:p>
            <a:r>
              <a:rPr lang="fr-FR" smtClean="0"/>
              <a:t>Faire glisser l'image vers l'espace réservé ou cliquer sur l'icône pour l'ajouter</a:t>
            </a:r>
            <a:endParaRPr/>
          </a:p>
        </p:txBody>
      </p:sp>
      <p:sp>
        <p:nvSpPr>
          <p:cNvPr id="13" name="Text Placeholder 3"/>
          <p:cNvSpPr>
            <a:spLocks noGrp="1"/>
          </p:cNvSpPr>
          <p:nvPr>
            <p:ph type="body" sz="half" idx="19"/>
          </p:nvPr>
        </p:nvSpPr>
        <p:spPr>
          <a:xfrm>
            <a:off x="5840505" y="3133941"/>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14" name="Text Placeholder 3"/>
          <p:cNvSpPr>
            <a:spLocks noGrp="1"/>
          </p:cNvSpPr>
          <p:nvPr>
            <p:ph type="body" sz="half" idx="20"/>
          </p:nvPr>
        </p:nvSpPr>
        <p:spPr>
          <a:xfrm>
            <a:off x="5840505" y="24520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16" name="Text Placeholder 3"/>
          <p:cNvSpPr>
            <a:spLocks noGrp="1"/>
          </p:cNvSpPr>
          <p:nvPr>
            <p:ph type="body" sz="half" idx="21"/>
          </p:nvPr>
        </p:nvSpPr>
        <p:spPr>
          <a:xfrm>
            <a:off x="5840505" y="5135813"/>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18" name="Text Placeholder 3"/>
          <p:cNvSpPr>
            <a:spLocks noGrp="1"/>
          </p:cNvSpPr>
          <p:nvPr>
            <p:ph type="body" sz="half" idx="22"/>
          </p:nvPr>
        </p:nvSpPr>
        <p:spPr>
          <a:xfrm>
            <a:off x="5840505" y="4462815"/>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3440206" y="685800"/>
            <a:ext cx="4924424" cy="886968"/>
          </a:xfrm>
        </p:spPr>
        <p:txBody>
          <a:bodyPr/>
          <a:lstStyle/>
          <a:p>
            <a:r>
              <a:rPr lang="fr-FR" smtClean="0"/>
              <a:t>Cliquez et modifiez le titre</a:t>
            </a:r>
            <a:endParaRPr/>
          </a:p>
        </p:txBody>
      </p:sp>
      <p:sp>
        <p:nvSpPr>
          <p:cNvPr id="3" name="Vertical Text Placeholder 2"/>
          <p:cNvSpPr>
            <a:spLocks noGrp="1"/>
          </p:cNvSpPr>
          <p:nvPr>
            <p:ph type="body" orient="vert" idx="1"/>
          </p:nvPr>
        </p:nvSpPr>
        <p:spPr>
          <a:xfrm>
            <a:off x="3440206" y="2020888"/>
            <a:ext cx="4924425" cy="4106862"/>
          </a:xfrm>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8/28/17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‹n.º›</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24800" y="750580"/>
            <a:ext cx="914400" cy="5381934"/>
          </a:xfrm>
        </p:spPr>
        <p:txBody>
          <a:bodyPr vert="eaVert"/>
          <a:lstStyle/>
          <a:p>
            <a:r>
              <a:rPr lang="fr-FR" smtClean="0"/>
              <a:t>Cliquez et modifiez le titre</a:t>
            </a:r>
            <a:endParaRPr/>
          </a:p>
        </p:txBody>
      </p:sp>
      <p:sp>
        <p:nvSpPr>
          <p:cNvPr id="3" name="Vertical Text Placeholder 2"/>
          <p:cNvSpPr>
            <a:spLocks noGrp="1"/>
          </p:cNvSpPr>
          <p:nvPr>
            <p:ph type="body" orient="vert" idx="1"/>
          </p:nvPr>
        </p:nvSpPr>
        <p:spPr>
          <a:xfrm>
            <a:off x="3467100" y="749300"/>
            <a:ext cx="3924300" cy="5376863"/>
          </a:xfrm>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8/28/17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p:txBody>
          <a:bodyPr>
            <a:normAutofit/>
          </a:bodyPr>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8/28/17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apositive de titre avec imag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2F0292D-1797-49A5-8D2D-8D50C72EF3CC}" type="datetimeFigureOut">
              <a:rPr lang="en-US" smtClean="0"/>
              <a:t>8/28/17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267200" y="6356350"/>
            <a:ext cx="609600" cy="365125"/>
          </a:xfrm>
        </p:spPr>
        <p:txBody>
          <a:bodyPr/>
          <a:lstStyle>
            <a:lvl1pPr algn="ctr">
              <a:defRPr sz="900">
                <a:solidFill>
                  <a:schemeClr val="bg1">
                    <a:lumMod val="75000"/>
                  </a:schemeClr>
                </a:solidFill>
              </a:defRPr>
            </a:lvl1pPr>
          </a:lstStyle>
          <a:p>
            <a:fld id="{D6CC888B-D9F9-4E54-B722-F151A9F45E95}" type="slidenum">
              <a:rPr lang="en-US" smtClean="0"/>
              <a:t>‹n.º›</a:t>
            </a:fld>
            <a:endParaRPr lang="en-US"/>
          </a:p>
        </p:txBody>
      </p:sp>
      <p:sp>
        <p:nvSpPr>
          <p:cNvPr id="7" name="Round Same Side Corner Rectangle 6"/>
          <p:cNvSpPr/>
          <p:nvPr/>
        </p:nvSpPr>
        <p:spPr>
          <a:xfrm rot="16200000">
            <a:off x="1066801" y="1603786"/>
            <a:ext cx="3474720" cy="3474720"/>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Picture Placeholder 8"/>
          <p:cNvSpPr>
            <a:spLocks noGrp="1"/>
          </p:cNvSpPr>
          <p:nvPr>
            <p:ph type="pic" sz="quarter" idx="13"/>
          </p:nvPr>
        </p:nvSpPr>
        <p:spPr>
          <a:xfrm rot="5400000">
            <a:off x="4585448" y="1603786"/>
            <a:ext cx="3474720" cy="3474720"/>
          </a:xfrm>
          <a:prstGeom prst="round2SameRect">
            <a:avLst>
              <a:gd name="adj1" fmla="val 3096"/>
              <a:gd name="adj2" fmla="val 0"/>
            </a:avLst>
          </a:prstGeom>
          <a:blipFill dpi="0" rotWithShape="0">
            <a:blip r:embed="rId2" cstate="print"/>
            <a:srcRect/>
            <a:stretch>
              <a:fillRect/>
            </a:stretch>
          </a:blipFill>
          <a:ln>
            <a:noFill/>
          </a:ln>
        </p:spPr>
        <p:txBody>
          <a:bodyPr vert="vert270"/>
          <a:lstStyle>
            <a:lvl1pPr marL="0" indent="0">
              <a:buNone/>
              <a:defRPr/>
            </a:lvl1pPr>
          </a:lstStyle>
          <a:p>
            <a:r>
              <a:rPr lang="fr-FR" smtClean="0"/>
              <a:t>Faire glisser l'image vers l'espace réservé ou cliquer sur l'icône pour l'ajouter</a:t>
            </a:r>
            <a:endParaRPr/>
          </a:p>
        </p:txBody>
      </p:sp>
      <p:grpSp>
        <p:nvGrpSpPr>
          <p:cNvPr id="8" name="Group 25"/>
          <p:cNvGrpSpPr>
            <a:grpSpLocks noChangeAspect="1"/>
          </p:cNvGrpSpPr>
          <p:nvPr/>
        </p:nvGrpSpPr>
        <p:grpSpPr>
          <a:xfrm>
            <a:off x="2071048" y="1842448"/>
            <a:ext cx="1466879" cy="1676400"/>
            <a:chOff x="1230573" y="1890215"/>
            <a:chExt cx="1444388" cy="1650696"/>
          </a:xfrm>
        </p:grpSpPr>
        <p:sp>
          <p:nvSpPr>
            <p:cNvPr id="27" name="Oval 26"/>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8" name="Oval 27"/>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9" name="Oval 28"/>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Oval 29"/>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156447" y="3114115"/>
            <a:ext cx="3276600" cy="1162050"/>
          </a:xfrm>
        </p:spPr>
        <p:txBody>
          <a:bodyPr tIns="0" bIns="0" anchor="b" anchorCtr="0">
            <a:noAutofit/>
          </a:bodyPr>
          <a:lstStyle>
            <a:lvl1pPr algn="ctr">
              <a:lnSpc>
                <a:spcPts val="4000"/>
              </a:lnSpc>
              <a:defRPr sz="3600">
                <a:solidFill>
                  <a:schemeClr val="bg1"/>
                </a:solidFill>
              </a:defRPr>
            </a:lvl1pPr>
          </a:lstStyle>
          <a:p>
            <a:r>
              <a:rPr lang="fr-FR" smtClean="0"/>
              <a:t>Cliquez et modifiez le titre</a:t>
            </a:r>
            <a:endParaRPr/>
          </a:p>
        </p:txBody>
      </p:sp>
      <p:sp>
        <p:nvSpPr>
          <p:cNvPr id="3" name="Subtitle 2"/>
          <p:cNvSpPr>
            <a:spLocks noGrp="1"/>
          </p:cNvSpPr>
          <p:nvPr>
            <p:ph type="subTitle" idx="1"/>
          </p:nvPr>
        </p:nvSpPr>
        <p:spPr>
          <a:xfrm>
            <a:off x="1156447" y="4343400"/>
            <a:ext cx="3276600" cy="533400"/>
          </a:xfrm>
        </p:spPr>
        <p:txBody>
          <a:bodyPr tIns="0" bIns="0">
            <a:normAutofit/>
          </a:bodyPr>
          <a:lstStyle>
            <a:lvl1pPr marL="0" indent="0" algn="ctr">
              <a:spcBef>
                <a:spcPct val="0"/>
              </a:spcBef>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En-tête de section">
    <p:spTree>
      <p:nvGrpSpPr>
        <p:cNvPr id="1" name=""/>
        <p:cNvGrpSpPr/>
        <p:nvPr/>
      </p:nvGrpSpPr>
      <p:grpSpPr>
        <a:xfrm>
          <a:off x="0" y="0"/>
          <a:ext cx="0" cy="0"/>
          <a:chOff x="0" y="0"/>
          <a:chExt cx="0" cy="0"/>
        </a:xfrm>
      </p:grpSpPr>
      <p:grpSp>
        <p:nvGrpSpPr>
          <p:cNvPr id="8" name="Group 16"/>
          <p:cNvGrpSpPr/>
          <p:nvPr/>
        </p:nvGrpSpPr>
        <p:grpSpPr>
          <a:xfrm>
            <a:off x="222912" y="1254456"/>
            <a:ext cx="7892388" cy="3918778"/>
            <a:chOff x="222912" y="1254456"/>
            <a:chExt cx="7892388" cy="3918778"/>
          </a:xfrm>
        </p:grpSpPr>
        <p:sp>
          <p:nvSpPr>
            <p:cNvPr id="7" name="Rounded Rectangle 6"/>
            <p:cNvSpPr/>
            <p:nvPr/>
          </p:nvSpPr>
          <p:spPr>
            <a:xfrm>
              <a:off x="1028700" y="1600200"/>
              <a:ext cx="7086600" cy="3474720"/>
            </a:xfrm>
            <a:prstGeom prst="roundRect">
              <a:avLst>
                <a:gd name="adj" fmla="val 312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9"/>
            <p:cNvGrpSpPr/>
            <p:nvPr/>
          </p:nvGrpSpPr>
          <p:grpSpPr>
            <a:xfrm>
              <a:off x="222912" y="1254456"/>
              <a:ext cx="3429000" cy="3918778"/>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Oval 15"/>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3724182" y="2021541"/>
            <a:ext cx="4200618" cy="1362075"/>
          </a:xfrm>
        </p:spPr>
        <p:txBody>
          <a:bodyPr vert="horz" lIns="91440" tIns="0" rIns="91440" bIns="0" rtlCol="0" anchor="b" anchorCtr="0">
            <a:noAutofit/>
          </a:bodyPr>
          <a:lstStyle>
            <a:lvl1pPr algn="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fr-FR" smtClean="0"/>
              <a:t>Cliquez et modifiez le titre</a:t>
            </a:r>
            <a:endParaRPr/>
          </a:p>
        </p:txBody>
      </p:sp>
      <p:sp>
        <p:nvSpPr>
          <p:cNvPr id="3" name="Text Placeholder 2"/>
          <p:cNvSpPr>
            <a:spLocks noGrp="1"/>
          </p:cNvSpPr>
          <p:nvPr>
            <p:ph type="body" idx="1"/>
          </p:nvPr>
        </p:nvSpPr>
        <p:spPr>
          <a:xfrm>
            <a:off x="3321424" y="3388659"/>
            <a:ext cx="4603376" cy="1083328"/>
          </a:xfrm>
        </p:spPr>
        <p:txBody>
          <a:bodyPr vert="horz" lIns="91440" tIns="0" rIns="91440" bIns="0" rtlCol="0">
            <a:normAutofit/>
          </a:bodyPr>
          <a:lstStyle>
            <a:lvl1pPr marL="0" indent="0" algn="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a:xfrm>
            <a:off x="6553200" y="6356350"/>
            <a:ext cx="2133600" cy="365125"/>
          </a:xfrm>
        </p:spPr>
        <p:txBody>
          <a:bodyPr/>
          <a:lstStyle/>
          <a:p>
            <a:fld id="{A2F0292D-1797-49A5-8D2D-8D50C72EF3CC}" type="datetimeFigureOut">
              <a:rPr lang="en-US" smtClean="0"/>
              <a:t>8/28/17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267200" y="6356350"/>
            <a:ext cx="609600" cy="365125"/>
          </a:xfrm>
        </p:spPr>
        <p:txBody>
          <a:bodyPr vert="horz" lIns="91440" tIns="45720" rIns="91440" bIns="45720" rtlCol="0" anchor="ctr"/>
          <a:lstStyle>
            <a:lvl1pPr marL="0" algn="ctr" defTabSz="914400" rtl="0" eaLnBrk="1" latinLnBrk="0" hangingPunct="1">
              <a:defRPr sz="900" b="1" kern="1200">
                <a:solidFill>
                  <a:schemeClr val="bg1">
                    <a:lumMod val="75000"/>
                  </a:schemeClr>
                </a:solidFill>
                <a:latin typeface="+mn-lt"/>
                <a:ea typeface="+mn-ea"/>
                <a:cs typeface="+mn-cs"/>
              </a:defRPr>
            </a:lvl1pPr>
          </a:lstStyle>
          <a:p>
            <a:fld id="{D6CC888B-D9F9-4E54-B722-F151A9F45E95}" type="slidenum">
              <a:rPr lang="en-US" smtClean="0"/>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grpSp>
        <p:nvGrpSpPr>
          <p:cNvPr id="8" name="Group 13"/>
          <p:cNvGrpSpPr/>
          <p:nvPr/>
        </p:nvGrpSpPr>
        <p:grpSpPr>
          <a:xfrm>
            <a:off x="7418696" y="457200"/>
            <a:ext cx="914400" cy="914400"/>
            <a:chOff x="842682" y="2971800"/>
            <a:chExt cx="914400" cy="914400"/>
          </a:xfrm>
        </p:grpSpPr>
        <p:sp>
          <p:nvSpPr>
            <p:cNvPr id="15" name="Rounded Rectangle 14"/>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10"/>
            <p:cNvGrpSpPr>
              <a:grpSpLocks noChangeAspect="1"/>
            </p:cNvGrpSpPr>
            <p:nvPr/>
          </p:nvGrpSpPr>
          <p:grpSpPr>
            <a:xfrm>
              <a:off x="948372" y="3034353"/>
              <a:ext cx="700732" cy="800823"/>
              <a:chOff x="1230573" y="1890215"/>
              <a:chExt cx="1444388" cy="1650696"/>
            </a:xfrm>
          </p:grpSpPr>
          <p:sp>
            <p:nvSpPr>
              <p:cNvPr id="17" name="Oval 16"/>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Oval 17"/>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744070" y="224118"/>
            <a:ext cx="4800600" cy="886968"/>
          </a:xfrm>
        </p:spPr>
        <p:txBody>
          <a:bodyPr lIns="45720"/>
          <a:lstStyle/>
          <a:p>
            <a:r>
              <a:rPr lang="fr-FR" smtClean="0"/>
              <a:t>Cliquez et modifiez le titre</a:t>
            </a:r>
            <a:endParaRPr/>
          </a:p>
        </p:txBody>
      </p:sp>
      <p:sp>
        <p:nvSpPr>
          <p:cNvPr id="3" name="Content Placeholder 2"/>
          <p:cNvSpPr>
            <a:spLocks noGrp="1"/>
          </p:cNvSpPr>
          <p:nvPr>
            <p:ph sz="half" idx="1"/>
          </p:nvPr>
        </p:nvSpPr>
        <p:spPr>
          <a:xfrm>
            <a:off x="752474"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Content Placeholder 3"/>
          <p:cNvSpPr>
            <a:spLocks noGrp="1"/>
          </p:cNvSpPr>
          <p:nvPr>
            <p:ph sz="half" idx="2"/>
          </p:nvPr>
        </p:nvSpPr>
        <p:spPr>
          <a:xfrm>
            <a:off x="4661647"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A2F0292D-1797-49A5-8D2D-8D50C72EF3CC}" type="datetimeFigureOut">
              <a:rPr lang="en-US" smtClean="0"/>
              <a:t>8/28/17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321040" y="363071"/>
            <a:ext cx="609600" cy="365125"/>
          </a:xfrm>
        </p:spPr>
        <p:txBody>
          <a:bodyPr/>
          <a:lstStyle/>
          <a:p>
            <a:fld id="{D6CC888B-D9F9-4E54-B722-F151A9F45E95}"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4800600" cy="886968"/>
          </a:xfrm>
        </p:spPr>
        <p:txBody>
          <a:bodyPr vert="horz" lIns="4572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fr-FR" smtClean="0"/>
              <a:t>Cliquez et modifiez le titre</a:t>
            </a:r>
            <a:endParaRPr/>
          </a:p>
        </p:txBody>
      </p:sp>
      <p:sp>
        <p:nvSpPr>
          <p:cNvPr id="3" name="Text Placeholder 2"/>
          <p:cNvSpPr>
            <a:spLocks noGrp="1"/>
          </p:cNvSpPr>
          <p:nvPr>
            <p:ph type="body" idx="1"/>
          </p:nvPr>
        </p:nvSpPr>
        <p:spPr>
          <a:xfrm>
            <a:off x="771212" y="1548761"/>
            <a:ext cx="3657600" cy="274320"/>
          </a:xfrm>
          <a:prstGeom prst="roundRect">
            <a:avLst>
              <a:gd name="adj" fmla="val 3116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748352" y="2021456"/>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Text Placeholder 4"/>
          <p:cNvSpPr>
            <a:spLocks noGrp="1"/>
          </p:cNvSpPr>
          <p:nvPr>
            <p:ph type="body" sz="quarter" idx="3"/>
          </p:nvPr>
        </p:nvSpPr>
        <p:spPr>
          <a:xfrm>
            <a:off x="4681533" y="1548761"/>
            <a:ext cx="3657600" cy="274320"/>
          </a:xfrm>
          <a:prstGeom prst="roundRect">
            <a:avLst>
              <a:gd name="adj" fmla="val 3405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658673" y="2019869"/>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7" name="Date Placeholder 6"/>
          <p:cNvSpPr>
            <a:spLocks noGrp="1"/>
          </p:cNvSpPr>
          <p:nvPr>
            <p:ph type="dt" sz="half" idx="10"/>
          </p:nvPr>
        </p:nvSpPr>
        <p:spPr/>
        <p:txBody>
          <a:bodyPr/>
          <a:lstStyle/>
          <a:p>
            <a:fld id="{A2F0292D-1797-49A5-8D2D-8D50C72EF3CC}" type="datetimeFigureOut">
              <a:rPr lang="en-US" smtClean="0"/>
              <a:t>8/28/17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321729" y="365760"/>
            <a:ext cx="609600" cy="365125"/>
          </a:xfrm>
        </p:spPr>
        <p:txBody>
          <a:bodyPr vert="horz" lIns="91440" tIns="45720" rIns="91440" bIns="45720" rtlCol="0" anchor="ctr"/>
          <a:lstStyle>
            <a:lvl1pPr marL="0" algn="l" defTabSz="914400" rtl="0" eaLnBrk="1" latinLnBrk="0" hangingPunct="1">
              <a:defRPr sz="1800" b="1" kern="1200">
                <a:solidFill>
                  <a:schemeClr val="accent1"/>
                </a:solidFill>
                <a:latin typeface="+mn-lt"/>
                <a:ea typeface="+mn-ea"/>
                <a:cs typeface="+mn-cs"/>
              </a:defRPr>
            </a:lvl1pPr>
          </a:lstStyle>
          <a:p>
            <a:fld id="{D6CC888B-D9F9-4E54-B722-F151A9F45E95}" type="slidenum">
              <a:rPr lang="en-US" smtClean="0"/>
              <a:t>‹n.º›</a:t>
            </a:fld>
            <a:endParaRPr lang="en-US"/>
          </a:p>
        </p:txBody>
      </p:sp>
      <p:grpSp>
        <p:nvGrpSpPr>
          <p:cNvPr id="10" name="Group 15"/>
          <p:cNvGrpSpPr/>
          <p:nvPr/>
        </p:nvGrpSpPr>
        <p:grpSpPr>
          <a:xfrm>
            <a:off x="7418696" y="457200"/>
            <a:ext cx="914400" cy="914400"/>
            <a:chOff x="842682" y="2971800"/>
            <a:chExt cx="914400" cy="914400"/>
          </a:xfrm>
        </p:grpSpPr>
        <p:sp>
          <p:nvSpPr>
            <p:cNvPr id="17" name="Rounded Rectangle 16"/>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a:grpSpLocks noChangeAspect="1"/>
            </p:cNvGrpSpPr>
            <p:nvPr/>
          </p:nvGrpSpPr>
          <p:grpSpPr>
            <a:xfrm>
              <a:off x="948372" y="3034353"/>
              <a:ext cx="700732" cy="800823"/>
              <a:chOff x="1230573" y="1890215"/>
              <a:chExt cx="1444388" cy="1650696"/>
            </a:xfrm>
          </p:grpSpPr>
          <p:sp>
            <p:nvSpPr>
              <p:cNvPr id="19" name="Oval 18"/>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Oval 21"/>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4800600" cy="886968"/>
          </a:xfrm>
        </p:spPr>
        <p:txBody>
          <a:bodyPr vert="horz" lIns="4572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fr-FR" smtClean="0"/>
              <a:t>Cliquez et modifiez le titre</a:t>
            </a:r>
            <a:endParaRPr/>
          </a:p>
        </p:txBody>
      </p:sp>
      <p:sp>
        <p:nvSpPr>
          <p:cNvPr id="3" name="Date Placeholder 2"/>
          <p:cNvSpPr>
            <a:spLocks noGrp="1"/>
          </p:cNvSpPr>
          <p:nvPr>
            <p:ph type="dt" sz="half" idx="10"/>
          </p:nvPr>
        </p:nvSpPr>
        <p:spPr/>
        <p:txBody>
          <a:bodyPr/>
          <a:lstStyle/>
          <a:p>
            <a:fld id="{A2F0292D-1797-49A5-8D2D-8D50C72EF3CC}" type="datetimeFigureOut">
              <a:rPr lang="en-US" smtClean="0"/>
              <a:t>8/28/17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8321040" y="365760"/>
            <a:ext cx="609600" cy="365125"/>
          </a:xfrm>
        </p:spPr>
        <p:txBody>
          <a:bodyPr/>
          <a:lstStyle/>
          <a:p>
            <a:fld id="{D6CC888B-D9F9-4E54-B722-F151A9F45E95}" type="slidenum">
              <a:rPr lang="en-US" smtClean="0"/>
              <a:t>‹n.º›</a:t>
            </a:fld>
            <a:endParaRPr lang="en-US"/>
          </a:p>
        </p:txBody>
      </p:sp>
      <p:grpSp>
        <p:nvGrpSpPr>
          <p:cNvPr id="6" name="Group 8"/>
          <p:cNvGrpSpPr/>
          <p:nvPr/>
        </p:nvGrpSpPr>
        <p:grpSpPr>
          <a:xfrm>
            <a:off x="7418696" y="457200"/>
            <a:ext cx="914400" cy="914400"/>
            <a:chOff x="842682" y="2971800"/>
            <a:chExt cx="914400" cy="914400"/>
          </a:xfrm>
        </p:grpSpPr>
        <p:sp>
          <p:nvSpPr>
            <p:cNvPr id="10" name="Rounded Rectangle 9"/>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10"/>
            <p:cNvGrpSpPr>
              <a:grpSpLocks noChangeAspect="1"/>
            </p:cNvGrpSpPr>
            <p:nvPr/>
          </p:nvGrpSpPr>
          <p:grpSpPr>
            <a:xfrm>
              <a:off x="948372" y="3034353"/>
              <a:ext cx="700732" cy="800823"/>
              <a:chOff x="1230573" y="1890215"/>
              <a:chExt cx="1444388" cy="1650696"/>
            </a:xfrm>
          </p:grpSpPr>
          <p:sp>
            <p:nvSpPr>
              <p:cNvPr id="12" name="Oval 11"/>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0292D-1797-49A5-8D2D-8D50C72EF3CC}" type="datetimeFigureOut">
              <a:rPr lang="en-US" smtClean="0"/>
              <a:t>8/28/17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321040" y="365760"/>
            <a:ext cx="609600" cy="365125"/>
          </a:xfrm>
        </p:spPr>
        <p:txBody>
          <a:bodyPr/>
          <a:lstStyle/>
          <a:p>
            <a:fld id="{D6CC888B-D9F9-4E54-B722-F151A9F45E95}" type="slidenum">
              <a:rPr lang="en-US" smtClean="0"/>
              <a:t>‹n.º›</a:t>
            </a:fld>
            <a:endParaRPr lang="en-US"/>
          </a:p>
        </p:txBody>
      </p:sp>
      <p:grpSp>
        <p:nvGrpSpPr>
          <p:cNvPr id="5" name="Group 7"/>
          <p:cNvGrpSpPr/>
          <p:nvPr/>
        </p:nvGrpSpPr>
        <p:grpSpPr>
          <a:xfrm>
            <a:off x="7418696" y="457200"/>
            <a:ext cx="914400" cy="914400"/>
            <a:chOff x="842682" y="2971800"/>
            <a:chExt cx="914400" cy="914400"/>
          </a:xfrm>
        </p:grpSpPr>
        <p:sp>
          <p:nvSpPr>
            <p:cNvPr id="9" name="Rounded Rectangle 8"/>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6" name="Group 10"/>
            <p:cNvGrpSpPr>
              <a:grpSpLocks noChangeAspect="1"/>
            </p:cNvGrpSpPr>
            <p:nvPr/>
          </p:nvGrpSpPr>
          <p:grpSpPr>
            <a:xfrm>
              <a:off x="948372" y="3034353"/>
              <a:ext cx="700732" cy="800823"/>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Oval 11"/>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428999" y="304800"/>
            <a:ext cx="4948269" cy="719424"/>
          </a:xfrm>
        </p:spPr>
        <p:txBody>
          <a:bodyPr anchor="b"/>
          <a:lstStyle>
            <a:lvl1pPr algn="l">
              <a:defRPr sz="2200" b="0"/>
            </a:lvl1pPr>
          </a:lstStyle>
          <a:p>
            <a:r>
              <a:rPr lang="fr-FR" smtClean="0"/>
              <a:t>Cliquez et modifiez le titre</a:t>
            </a:r>
            <a:endParaRPr/>
          </a:p>
        </p:txBody>
      </p:sp>
      <p:sp>
        <p:nvSpPr>
          <p:cNvPr id="3" name="Content Placeholder 2"/>
          <p:cNvSpPr>
            <a:spLocks noGrp="1"/>
          </p:cNvSpPr>
          <p:nvPr>
            <p:ph idx="1"/>
          </p:nvPr>
        </p:nvSpPr>
        <p:spPr>
          <a:xfrm>
            <a:off x="3418113" y="2292824"/>
            <a:ext cx="4959126" cy="3833339"/>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Text Placeholder 3"/>
          <p:cNvSpPr>
            <a:spLocks noGrp="1"/>
          </p:cNvSpPr>
          <p:nvPr>
            <p:ph type="body" sz="half" idx="2"/>
          </p:nvPr>
        </p:nvSpPr>
        <p:spPr>
          <a:xfrm>
            <a:off x="3429000" y="1160463"/>
            <a:ext cx="4948269" cy="9540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A2F0292D-1797-49A5-8D2D-8D50C72EF3CC}" type="datetimeFigureOut">
              <a:rPr lang="en-US" smtClean="0"/>
              <a:t>8/28/17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900" b="1">
                <a:solidFill>
                  <a:schemeClr val="bg1">
                    <a:lumMod val="75000"/>
                  </a:schemeClr>
                </a:solidFill>
              </a:defRPr>
            </a:lvl1pPr>
          </a:lstStyle>
          <a:p>
            <a:fld id="{A2F0292D-1797-49A5-8D2D-8D50C72EF3CC}" type="datetimeFigureOut">
              <a:rPr lang="en-US" smtClean="0"/>
              <a:t>8/28/17</a:t>
            </a:fld>
            <a:endParaRPr lang="en-US"/>
          </a:p>
        </p:txBody>
      </p:sp>
      <p:sp>
        <p:nvSpPr>
          <p:cNvPr id="2" name="Title Placeholder 1"/>
          <p:cNvSpPr>
            <a:spLocks noGrp="1"/>
          </p:cNvSpPr>
          <p:nvPr>
            <p:ph type="title"/>
          </p:nvPr>
        </p:nvSpPr>
        <p:spPr>
          <a:xfrm>
            <a:off x="3429000" y="685800"/>
            <a:ext cx="4948238" cy="886968"/>
          </a:xfrm>
          <a:prstGeom prst="rect">
            <a:avLst/>
          </a:prstGeom>
        </p:spPr>
        <p:txBody>
          <a:bodyPr vert="horz" lIns="91440" tIns="45720" rIns="91440" bIns="45720" rtlCol="0" anchor="b" anchorCtr="0">
            <a:noAutofit/>
          </a:bodyPr>
          <a:lstStyle/>
          <a:p>
            <a:r>
              <a:rPr lang="fr-FR" smtClean="0"/>
              <a:t>Cliquez et modifiez le titre</a:t>
            </a:r>
            <a:endParaRPr/>
          </a:p>
        </p:txBody>
      </p:sp>
      <p:sp>
        <p:nvSpPr>
          <p:cNvPr id="3" name="Text Placeholder 2"/>
          <p:cNvSpPr>
            <a:spLocks noGrp="1"/>
          </p:cNvSpPr>
          <p:nvPr>
            <p:ph type="body" idx="1"/>
          </p:nvPr>
        </p:nvSpPr>
        <p:spPr>
          <a:xfrm>
            <a:off x="3429000" y="2020888"/>
            <a:ext cx="4946602" cy="4105275"/>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900" b="1">
                <a:solidFill>
                  <a:schemeClr val="bg1">
                    <a:lumMod val="75000"/>
                  </a:schemeClr>
                </a:solidFill>
              </a:defRPr>
            </a:lvl1pPr>
          </a:lstStyle>
          <a:p>
            <a:endParaRPr lang="en-US"/>
          </a:p>
        </p:txBody>
      </p:sp>
      <p:sp>
        <p:nvSpPr>
          <p:cNvPr id="6" name="Slide Number Placeholder 5"/>
          <p:cNvSpPr>
            <a:spLocks noGrp="1"/>
          </p:cNvSpPr>
          <p:nvPr>
            <p:ph type="sldNum" sz="quarter" idx="4"/>
          </p:nvPr>
        </p:nvSpPr>
        <p:spPr>
          <a:xfrm>
            <a:off x="1752600" y="2877671"/>
            <a:ext cx="609600" cy="365125"/>
          </a:xfrm>
          <a:prstGeom prst="rect">
            <a:avLst/>
          </a:prstGeom>
        </p:spPr>
        <p:txBody>
          <a:bodyPr vert="horz" lIns="91440" tIns="45720" rIns="91440" bIns="45720" rtlCol="0" anchor="ctr"/>
          <a:lstStyle>
            <a:lvl1pPr algn="l">
              <a:defRPr sz="1800" b="1">
                <a:solidFill>
                  <a:schemeClr val="accent1"/>
                </a:solidFill>
              </a:defRPr>
            </a:lvl1pPr>
          </a:lstStyle>
          <a:p>
            <a:fld id="{D6CC888B-D9F9-4E54-B722-F151A9F45E95}" type="slidenum">
              <a:rPr lang="en-US" smtClean="0"/>
              <a:t>‹n.º›</a:t>
            </a:fld>
            <a:endParaRPr lang="en-US"/>
          </a:p>
        </p:txBody>
      </p:sp>
      <p:grpSp>
        <p:nvGrpSpPr>
          <p:cNvPr id="7" name="Group 18"/>
          <p:cNvGrpSpPr/>
          <p:nvPr/>
        </p:nvGrpSpPr>
        <p:grpSpPr>
          <a:xfrm>
            <a:off x="842682" y="2971800"/>
            <a:ext cx="914400" cy="914400"/>
            <a:chOff x="842682" y="2971800"/>
            <a:chExt cx="914400" cy="914400"/>
          </a:xfrm>
        </p:grpSpPr>
        <p:sp>
          <p:nvSpPr>
            <p:cNvPr id="8" name="Rounded Rectangle 7"/>
            <p:cNvSpPr/>
            <p:nvPr userDrawn="1"/>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10"/>
            <p:cNvGrpSpPr>
              <a:grpSpLocks noChangeAspect="1"/>
            </p:cNvGrpSpPr>
            <p:nvPr userDrawn="1"/>
          </p:nvGrpSpPr>
          <p:grpSpPr>
            <a:xfrm>
              <a:off x="948372" y="3034352"/>
              <a:ext cx="700732" cy="800822"/>
              <a:chOff x="1230573" y="1890215"/>
              <a:chExt cx="1444388" cy="1650696"/>
            </a:xfrm>
          </p:grpSpPr>
          <p:sp>
            <p:nvSpPr>
              <p:cNvPr id="12" name="Oval 11"/>
              <p:cNvSpPr/>
              <p:nvPr userDrawn="1"/>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userDrawn="1"/>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userDrawn="1"/>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userDrawn="1"/>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spcBef>
          <a:spcPct val="0"/>
        </a:spcBef>
        <a:buNone/>
        <a:defRPr sz="28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accent1"/>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28800" indent="-227013"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5813" indent="-227013" algn="l" defTabSz="914400" rtl="0" eaLnBrk="1" latinLnBrk="0" hangingPunct="1">
        <a:spcBef>
          <a:spcPct val="20000"/>
        </a:spcBef>
        <a:buClr>
          <a:schemeClr val="accent1"/>
        </a:buClr>
        <a:buSzPct val="13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03750" y="1612899"/>
            <a:ext cx="3321050" cy="2916767"/>
          </a:xfrm>
        </p:spPr>
        <p:txBody>
          <a:bodyPr/>
          <a:lstStyle/>
          <a:p>
            <a:pPr>
              <a:lnSpc>
                <a:spcPts val="2000"/>
              </a:lnSpc>
            </a:pPr>
            <a:r>
              <a:rPr lang="fr-FR" sz="1400" b="1" dirty="0" smtClean="0"/>
              <a:t>Mathilde Hautereau-Boutonnet,</a:t>
            </a:r>
            <a:br>
              <a:rPr lang="fr-FR" sz="1400" b="1" dirty="0" smtClean="0"/>
            </a:br>
            <a:r>
              <a:rPr lang="fr-FR" sz="1400" b="1" dirty="0" smtClean="0"/>
              <a:t> Lyon 3 </a:t>
            </a:r>
            <a:r>
              <a:rPr lang="fr-FR" sz="1400" b="1" dirty="0" err="1" smtClean="0"/>
              <a:t>University</a:t>
            </a:r>
            <a:r>
              <a:rPr lang="fr-FR" sz="1400" b="1" dirty="0" smtClean="0"/>
              <a:t>,</a:t>
            </a:r>
            <a:endParaRPr lang="fr-FR" sz="1400" b="1" dirty="0"/>
          </a:p>
        </p:txBody>
      </p:sp>
      <p:sp>
        <p:nvSpPr>
          <p:cNvPr id="3" name="Sous-titre 2"/>
          <p:cNvSpPr>
            <a:spLocks noGrp="1"/>
          </p:cNvSpPr>
          <p:nvPr>
            <p:ph type="subTitle" idx="1"/>
          </p:nvPr>
        </p:nvSpPr>
        <p:spPr>
          <a:xfrm>
            <a:off x="4648200" y="1612898"/>
            <a:ext cx="3194050" cy="2221311"/>
          </a:xfrm>
        </p:spPr>
        <p:txBody>
          <a:bodyPr>
            <a:normAutofit lnSpcReduction="10000"/>
          </a:bodyPr>
          <a:lstStyle/>
          <a:p>
            <a:endParaRPr lang="fr-FR" sz="2000" b="1" i="1" dirty="0" smtClean="0"/>
          </a:p>
          <a:p>
            <a:r>
              <a:rPr lang="fr-FR" sz="2000" b="1" i="1" dirty="0" smtClean="0"/>
              <a:t>The </a:t>
            </a:r>
            <a:r>
              <a:rPr lang="fr-FR" sz="2000" b="1" i="1" dirty="0" err="1" smtClean="0"/>
              <a:t>role</a:t>
            </a:r>
            <a:r>
              <a:rPr lang="fr-FR" sz="2000" b="1" i="1" dirty="0" smtClean="0"/>
              <a:t> of the transnational </a:t>
            </a:r>
            <a:r>
              <a:rPr lang="fr-FR" sz="2000" b="1" i="1" dirty="0" err="1" smtClean="0"/>
              <a:t>companies</a:t>
            </a:r>
            <a:r>
              <a:rPr lang="fr-FR" sz="2000" b="1" i="1" dirty="0" smtClean="0"/>
              <a:t> in the </a:t>
            </a:r>
            <a:r>
              <a:rPr lang="fr-FR" sz="2000" b="1" i="1" dirty="0" err="1" smtClean="0"/>
              <a:t>fight</a:t>
            </a:r>
            <a:r>
              <a:rPr lang="fr-FR" sz="2000" b="1" i="1" dirty="0" smtClean="0"/>
              <a:t> </a:t>
            </a:r>
            <a:r>
              <a:rPr lang="fr-FR" sz="2000" b="1" i="1" dirty="0" err="1" smtClean="0"/>
              <a:t>again</a:t>
            </a:r>
            <a:r>
              <a:rPr lang="fr-FR" sz="2000" b="1" i="1" dirty="0" smtClean="0"/>
              <a:t> </a:t>
            </a:r>
            <a:r>
              <a:rPr lang="fr-FR" sz="2000" b="1" i="1" dirty="0" err="1" smtClean="0"/>
              <a:t>climate</a:t>
            </a:r>
            <a:r>
              <a:rPr lang="fr-FR" sz="2000" b="1" i="1" dirty="0" smtClean="0"/>
              <a:t> change:</a:t>
            </a:r>
          </a:p>
          <a:p>
            <a:endParaRPr lang="fr-FR" sz="2000" b="1" i="1" dirty="0"/>
          </a:p>
          <a:p>
            <a:r>
              <a:rPr lang="fr-FR" sz="2000" b="1" i="1" dirty="0" smtClean="0"/>
              <a:t>Focus on the transnational </a:t>
            </a:r>
            <a:r>
              <a:rPr lang="fr-FR" sz="2000" b="1" i="1" dirty="0" err="1" smtClean="0"/>
              <a:t>supply</a:t>
            </a:r>
            <a:r>
              <a:rPr lang="fr-FR" sz="2000" b="1" i="1" dirty="0" smtClean="0"/>
              <a:t> </a:t>
            </a:r>
            <a:r>
              <a:rPr lang="fr-FR" sz="2000" b="1" i="1" dirty="0" err="1" smtClean="0"/>
              <a:t>contracts</a:t>
            </a:r>
            <a:endParaRPr lang="fr-FR" sz="2000" b="1" i="1" dirty="0" smtClean="0"/>
          </a:p>
        </p:txBody>
      </p:sp>
    </p:spTree>
    <p:extLst>
      <p:ext uri="{BB962C8B-B14F-4D97-AF65-F5344CB8AC3E}">
        <p14:creationId xmlns:p14="http://schemas.microsoft.com/office/powerpoint/2010/main" val="3089460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Parts of the </a:t>
            </a:r>
            <a:r>
              <a:rPr lang="fr-FR" dirty="0" err="1" smtClean="0"/>
              <a:t>presentation</a:t>
            </a:r>
            <a:endParaRPr lang="fr-FR" dirty="0"/>
          </a:p>
        </p:txBody>
      </p:sp>
      <p:sp>
        <p:nvSpPr>
          <p:cNvPr id="3" name="Espace réservé du contenu 2"/>
          <p:cNvSpPr>
            <a:spLocks noGrp="1"/>
          </p:cNvSpPr>
          <p:nvPr>
            <p:ph idx="1"/>
          </p:nvPr>
        </p:nvSpPr>
        <p:spPr/>
        <p:txBody>
          <a:bodyPr/>
          <a:lstStyle/>
          <a:p>
            <a:r>
              <a:rPr lang="fr-FR" b="1" dirty="0" smtClean="0"/>
              <a:t>I –</a:t>
            </a:r>
            <a:r>
              <a:rPr lang="fr-FR" dirty="0" smtClean="0"/>
              <a:t> </a:t>
            </a:r>
            <a:r>
              <a:rPr lang="en-GB" b="1" dirty="0" smtClean="0"/>
              <a:t>The climate </a:t>
            </a:r>
            <a:r>
              <a:rPr lang="en-GB" b="1" dirty="0"/>
              <a:t>potential of contractual provisions </a:t>
            </a:r>
            <a:endParaRPr lang="fr-FR" dirty="0"/>
          </a:p>
          <a:p>
            <a:endParaRPr lang="fr-FR" dirty="0"/>
          </a:p>
          <a:p>
            <a:pPr algn="just"/>
            <a:r>
              <a:rPr lang="fr-FR" b="1" dirty="0" smtClean="0"/>
              <a:t>II – The </a:t>
            </a:r>
            <a:r>
              <a:rPr lang="fr-FR" b="1" dirty="0" err="1" smtClean="0"/>
              <a:t>climate</a:t>
            </a:r>
            <a:r>
              <a:rPr lang="fr-FR" b="1" dirty="0" smtClean="0"/>
              <a:t> </a:t>
            </a:r>
            <a:r>
              <a:rPr lang="fr-FR" b="1" dirty="0" err="1" smtClean="0"/>
              <a:t>potential</a:t>
            </a:r>
            <a:r>
              <a:rPr lang="fr-FR" b="1" dirty="0" smtClean="0"/>
              <a:t> of </a:t>
            </a:r>
            <a:r>
              <a:rPr lang="fr-FR" b="1" dirty="0" err="1" smtClean="0"/>
              <a:t>contractual</a:t>
            </a:r>
            <a:r>
              <a:rPr lang="fr-FR" b="1" dirty="0" smtClean="0"/>
              <a:t> </a:t>
            </a:r>
            <a:r>
              <a:rPr lang="fr-FR" b="1" dirty="0" err="1" smtClean="0"/>
              <a:t>order</a:t>
            </a:r>
            <a:endParaRPr lang="fr-FR" dirty="0"/>
          </a:p>
          <a:p>
            <a:endParaRPr lang="fr-FR" dirty="0" smtClean="0"/>
          </a:p>
        </p:txBody>
      </p:sp>
    </p:spTree>
    <p:extLst>
      <p:ext uri="{BB962C8B-B14F-4D97-AF65-F5344CB8AC3E}">
        <p14:creationId xmlns:p14="http://schemas.microsoft.com/office/powerpoint/2010/main" val="474389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2900" y="75587"/>
            <a:ext cx="4948238" cy="886968"/>
          </a:xfrm>
        </p:spPr>
        <p:txBody>
          <a:bodyPr/>
          <a:lstStyle/>
          <a:p>
            <a:r>
              <a:rPr lang="fr-FR" dirty="0" smtClean="0"/>
              <a:t> </a:t>
            </a:r>
            <a:endParaRPr lang="fr-FR" dirty="0"/>
          </a:p>
        </p:txBody>
      </p:sp>
      <p:sp>
        <p:nvSpPr>
          <p:cNvPr id="3" name="Espace réservé du contenu 2"/>
          <p:cNvSpPr>
            <a:spLocks noGrp="1"/>
          </p:cNvSpPr>
          <p:nvPr>
            <p:ph idx="1"/>
          </p:nvPr>
        </p:nvSpPr>
        <p:spPr>
          <a:xfrm>
            <a:off x="1790700" y="774700"/>
            <a:ext cx="7264400" cy="5588000"/>
          </a:xfrm>
        </p:spPr>
        <p:txBody>
          <a:bodyPr>
            <a:normAutofit/>
          </a:bodyPr>
          <a:lstStyle/>
          <a:p>
            <a:pPr marL="0" indent="0" algn="just">
              <a:buNone/>
            </a:pPr>
            <a:r>
              <a:rPr lang="en-GB" b="1" dirty="0" smtClean="0"/>
              <a:t>With </a:t>
            </a:r>
            <a:r>
              <a:rPr lang="en-GB" b="1" dirty="0"/>
              <a:t>regard to contractual </a:t>
            </a:r>
            <a:r>
              <a:rPr lang="en-GB" b="1" dirty="0" smtClean="0"/>
              <a:t>provisions/clauses</a:t>
            </a:r>
            <a:r>
              <a:rPr lang="fr-FR" dirty="0" smtClean="0"/>
              <a:t>, the </a:t>
            </a:r>
            <a:r>
              <a:rPr lang="en-GB" dirty="0" smtClean="0"/>
              <a:t>contractual </a:t>
            </a:r>
            <a:r>
              <a:rPr lang="en-GB" dirty="0"/>
              <a:t>freedom opens up </a:t>
            </a:r>
            <a:r>
              <a:rPr lang="en-GB" dirty="0" smtClean="0"/>
              <a:t>infinities possibilities for dealing with the climate change. </a:t>
            </a:r>
          </a:p>
          <a:p>
            <a:pPr marL="0" indent="0" algn="just">
              <a:buNone/>
            </a:pPr>
            <a:r>
              <a:rPr lang="en-GB" b="1" dirty="0" smtClean="0"/>
              <a:t>Indeed, two </a:t>
            </a:r>
            <a:r>
              <a:rPr lang="en-GB" b="1" dirty="0"/>
              <a:t>types of « climate </a:t>
            </a:r>
            <a:r>
              <a:rPr lang="en-GB" b="1" dirty="0" smtClean="0"/>
              <a:t>provisions” </a:t>
            </a:r>
            <a:r>
              <a:rPr lang="en-GB" dirty="0" smtClean="0"/>
              <a:t>could already </a:t>
            </a:r>
            <a:r>
              <a:rPr lang="en-GB" dirty="0"/>
              <a:t>lead </a:t>
            </a:r>
            <a:r>
              <a:rPr lang="en-GB" dirty="0" smtClean="0"/>
              <a:t>companies to </a:t>
            </a:r>
            <a:r>
              <a:rPr lang="en-GB" dirty="0"/>
              <a:t>turn supply agreements into a new climate contractual </a:t>
            </a:r>
            <a:r>
              <a:rPr lang="en-GB" dirty="0" smtClean="0"/>
              <a:t>norm</a:t>
            </a:r>
            <a:r>
              <a:rPr lang="en-GB" dirty="0"/>
              <a:t> : </a:t>
            </a:r>
            <a:r>
              <a:rPr lang="en-GB" b="1" dirty="0"/>
              <a:t>contractual provisions towards adaptation (A) to climate risk and those towards its mitigation (B). </a:t>
            </a:r>
            <a:endParaRPr lang="en-GB" b="1" dirty="0" smtClean="0"/>
          </a:p>
          <a:p>
            <a:pPr marL="0" indent="0" algn="just">
              <a:buNone/>
            </a:pPr>
            <a:r>
              <a:rPr lang="en-GB" dirty="0" smtClean="0"/>
              <a:t>(It is then necessary to observe these two types of provision which have a very different goal: to adapt or to mitigate)</a:t>
            </a:r>
            <a:endParaRPr lang="en-GB" dirty="0"/>
          </a:p>
          <a:p>
            <a:pPr marL="0" indent="0" algn="just">
              <a:buNone/>
            </a:pPr>
            <a:r>
              <a:rPr lang="en-GB" b="1" dirty="0" smtClean="0"/>
              <a:t>A</a:t>
            </a:r>
            <a:r>
              <a:rPr lang="fr-FR" b="1" dirty="0" smtClean="0"/>
              <a:t>/ </a:t>
            </a:r>
            <a:r>
              <a:rPr lang="en-GB" b="1" dirty="0"/>
              <a:t>Contractual adaptation to climate risk </a:t>
            </a:r>
            <a:endParaRPr lang="en-GB" b="1" dirty="0" smtClean="0"/>
          </a:p>
          <a:p>
            <a:pPr marL="0" indent="0" algn="just">
              <a:buNone/>
            </a:pPr>
            <a:r>
              <a:rPr lang="en-GB" b="1" dirty="0" smtClean="0"/>
              <a:t>B/ Contractual mitigation to climate risk)</a:t>
            </a:r>
            <a:endParaRPr lang="fr-FR" dirty="0"/>
          </a:p>
          <a:p>
            <a:pPr marL="0" indent="0" algn="just">
              <a:buNone/>
            </a:pPr>
            <a:endParaRPr lang="fr-FR" dirty="0"/>
          </a:p>
        </p:txBody>
      </p:sp>
      <p:sp>
        <p:nvSpPr>
          <p:cNvPr id="5" name="Rectangle 4"/>
          <p:cNvSpPr/>
          <p:nvPr/>
        </p:nvSpPr>
        <p:spPr>
          <a:xfrm>
            <a:off x="520700" y="215900"/>
            <a:ext cx="7480300" cy="369332"/>
          </a:xfrm>
          <a:prstGeom prst="rect">
            <a:avLst/>
          </a:prstGeom>
        </p:spPr>
        <p:txBody>
          <a:bodyPr wrap="square">
            <a:spAutoFit/>
          </a:bodyPr>
          <a:lstStyle/>
          <a:p>
            <a:pPr algn="ctr"/>
            <a:r>
              <a:rPr lang="fr-FR" b="1" dirty="0">
                <a:solidFill>
                  <a:schemeClr val="accent1"/>
                </a:solidFill>
              </a:rPr>
              <a:t>I –</a:t>
            </a:r>
            <a:r>
              <a:rPr lang="fr-FR" dirty="0">
                <a:solidFill>
                  <a:schemeClr val="accent1"/>
                </a:solidFill>
              </a:rPr>
              <a:t> </a:t>
            </a:r>
            <a:r>
              <a:rPr lang="en-GB" b="1" dirty="0">
                <a:solidFill>
                  <a:schemeClr val="accent1"/>
                </a:solidFill>
              </a:rPr>
              <a:t>The climate potential of contractual provisions </a:t>
            </a:r>
            <a:endParaRPr lang="fr-FR" dirty="0">
              <a:solidFill>
                <a:schemeClr val="accent1"/>
              </a:solidFill>
            </a:endParaRPr>
          </a:p>
        </p:txBody>
      </p:sp>
    </p:spTree>
    <p:extLst>
      <p:ext uri="{BB962C8B-B14F-4D97-AF65-F5344CB8AC3E}">
        <p14:creationId xmlns:p14="http://schemas.microsoft.com/office/powerpoint/2010/main" val="2149924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6600" y="0"/>
            <a:ext cx="7640638" cy="635000"/>
          </a:xfrm>
        </p:spPr>
        <p:txBody>
          <a:bodyPr/>
          <a:lstStyle/>
          <a:p>
            <a:pPr algn="ctr"/>
            <a:r>
              <a:rPr lang="fr-FR" dirty="0" smtClean="0"/>
              <a:t>A/ Adaptation</a:t>
            </a:r>
            <a:endParaRPr lang="fr-FR" dirty="0"/>
          </a:p>
        </p:txBody>
      </p:sp>
      <p:sp>
        <p:nvSpPr>
          <p:cNvPr id="3" name="Espace réservé du contenu 2"/>
          <p:cNvSpPr>
            <a:spLocks noGrp="1"/>
          </p:cNvSpPr>
          <p:nvPr>
            <p:ph idx="1"/>
          </p:nvPr>
        </p:nvSpPr>
        <p:spPr>
          <a:xfrm>
            <a:off x="1993900" y="1346200"/>
            <a:ext cx="6921500" cy="5054600"/>
          </a:xfrm>
        </p:spPr>
        <p:txBody>
          <a:bodyPr>
            <a:normAutofit/>
          </a:bodyPr>
          <a:lstStyle/>
          <a:p>
            <a:pPr algn="just"/>
            <a:r>
              <a:rPr lang="fr-FR" dirty="0" smtClean="0"/>
              <a:t>In </a:t>
            </a:r>
            <a:r>
              <a:rPr lang="fr-FR" dirty="0" err="1" smtClean="0"/>
              <a:t>this</a:t>
            </a:r>
            <a:r>
              <a:rPr lang="fr-FR" dirty="0" smtClean="0"/>
              <a:t> part, we </a:t>
            </a:r>
            <a:r>
              <a:rPr lang="fr-FR" dirty="0" err="1" smtClean="0"/>
              <a:t>would</a:t>
            </a:r>
            <a:r>
              <a:rPr lang="fr-FR" dirty="0" smtClean="0"/>
              <a:t> </a:t>
            </a:r>
            <a:r>
              <a:rPr lang="fr-FR" dirty="0" err="1" smtClean="0"/>
              <a:t>like</a:t>
            </a:r>
            <a:r>
              <a:rPr lang="fr-FR" dirty="0" smtClean="0"/>
              <a:t> to show </a:t>
            </a:r>
            <a:r>
              <a:rPr lang="fr-FR" b="1" dirty="0" smtClean="0"/>
              <a:t>how </a:t>
            </a:r>
            <a:r>
              <a:rPr lang="fr-FR" b="1" dirty="0" err="1" smtClean="0"/>
              <a:t>companies</a:t>
            </a:r>
            <a:r>
              <a:rPr lang="fr-FR" b="1" dirty="0" smtClean="0"/>
              <a:t>, </a:t>
            </a:r>
            <a:r>
              <a:rPr lang="fr-FR" b="1" dirty="0" err="1" smtClean="0"/>
              <a:t>thanks</a:t>
            </a:r>
            <a:r>
              <a:rPr lang="fr-FR" b="1" dirty="0" smtClean="0"/>
              <a:t> to the </a:t>
            </a:r>
            <a:r>
              <a:rPr lang="fr-FR" b="1" dirty="0" err="1" smtClean="0"/>
              <a:t>contractual</a:t>
            </a:r>
            <a:r>
              <a:rPr lang="fr-FR" b="1" dirty="0" smtClean="0"/>
              <a:t> clauses </a:t>
            </a:r>
            <a:r>
              <a:rPr lang="fr-FR" b="1" dirty="0" err="1" smtClean="0"/>
              <a:t>included</a:t>
            </a:r>
            <a:r>
              <a:rPr lang="fr-FR" b="1" dirty="0" smtClean="0"/>
              <a:t> in transnational </a:t>
            </a:r>
            <a:r>
              <a:rPr lang="fr-FR" b="1" dirty="0" err="1" smtClean="0"/>
              <a:t>supply</a:t>
            </a:r>
            <a:r>
              <a:rPr lang="fr-FR" b="1" dirty="0" smtClean="0"/>
              <a:t> </a:t>
            </a:r>
            <a:r>
              <a:rPr lang="fr-FR" b="1" dirty="0" err="1" smtClean="0"/>
              <a:t>agreements</a:t>
            </a:r>
            <a:r>
              <a:rPr lang="fr-FR" dirty="0" smtClean="0"/>
              <a:t>, </a:t>
            </a:r>
            <a:r>
              <a:rPr lang="fr-FR" dirty="0" err="1" smtClean="0"/>
              <a:t>could</a:t>
            </a:r>
            <a:r>
              <a:rPr lang="fr-FR" dirty="0" smtClean="0"/>
              <a:t> lead </a:t>
            </a:r>
            <a:r>
              <a:rPr lang="fr-FR" dirty="0" err="1" smtClean="0"/>
              <a:t>with</a:t>
            </a:r>
            <a:r>
              <a:rPr lang="fr-FR" dirty="0" smtClean="0"/>
              <a:t> the impacts of </a:t>
            </a:r>
            <a:r>
              <a:rPr lang="fr-FR" dirty="0" err="1" smtClean="0"/>
              <a:t>climate</a:t>
            </a:r>
            <a:r>
              <a:rPr lang="fr-FR" dirty="0" smtClean="0"/>
              <a:t> change</a:t>
            </a:r>
            <a:r>
              <a:rPr lang="en-GB" dirty="0" smtClean="0"/>
              <a:t>. </a:t>
            </a:r>
          </a:p>
          <a:p>
            <a:pPr algn="just"/>
            <a:r>
              <a:rPr lang="en-GB" dirty="0"/>
              <a:t>(</a:t>
            </a:r>
            <a:r>
              <a:rPr lang="en-GB" dirty="0" smtClean="0"/>
              <a:t> It </a:t>
            </a:r>
            <a:r>
              <a:rPr lang="en-GB" dirty="0"/>
              <a:t>is not about </a:t>
            </a:r>
            <a:r>
              <a:rPr lang="en-GB" b="1" dirty="0"/>
              <a:t>avoiding the consequences of climate change</a:t>
            </a:r>
            <a:r>
              <a:rPr lang="en-GB" dirty="0"/>
              <a:t> but about finding contractual </a:t>
            </a:r>
            <a:r>
              <a:rPr lang="en-GB" dirty="0" smtClean="0"/>
              <a:t>solution </a:t>
            </a:r>
            <a:r>
              <a:rPr lang="en-GB" b="1" dirty="0" smtClean="0"/>
              <a:t>once </a:t>
            </a:r>
            <a:r>
              <a:rPr lang="en-GB" b="1" dirty="0"/>
              <a:t>the adverse impacts of climate change </a:t>
            </a:r>
            <a:r>
              <a:rPr lang="en-GB" b="1" dirty="0" smtClean="0"/>
              <a:t>occur</a:t>
            </a:r>
            <a:r>
              <a:rPr lang="en-GB" dirty="0" smtClean="0"/>
              <a:t>.) </a:t>
            </a:r>
          </a:p>
          <a:p>
            <a:pPr algn="just"/>
            <a:r>
              <a:rPr lang="en-GB" dirty="0" smtClean="0"/>
              <a:t>More specifically, we think there is a place for two types of adaptation: </a:t>
            </a:r>
            <a:r>
              <a:rPr lang="en-GB" b="1" dirty="0" smtClean="0"/>
              <a:t>a classical adaptation (</a:t>
            </a:r>
            <a:r>
              <a:rPr lang="en-GB" b="1" dirty="0"/>
              <a:t>1</a:t>
            </a:r>
            <a:r>
              <a:rPr lang="en-GB" b="1" dirty="0" smtClean="0"/>
              <a:t>)</a:t>
            </a:r>
            <a:r>
              <a:rPr lang="en-GB" b="1" dirty="0"/>
              <a:t> </a:t>
            </a:r>
            <a:r>
              <a:rPr lang="en-GB" b="1" dirty="0" smtClean="0"/>
              <a:t>and a more original adaptation (2).</a:t>
            </a:r>
          </a:p>
          <a:p>
            <a:pPr algn="just"/>
            <a:endParaRPr lang="fr-FR" dirty="0"/>
          </a:p>
        </p:txBody>
      </p:sp>
    </p:spTree>
    <p:extLst>
      <p:ext uri="{BB962C8B-B14F-4D97-AF65-F5344CB8AC3E}">
        <p14:creationId xmlns:p14="http://schemas.microsoft.com/office/powerpoint/2010/main" val="3363277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4201" y="-262467"/>
            <a:ext cx="7793038" cy="935568"/>
          </a:xfrm>
        </p:spPr>
        <p:txBody>
          <a:bodyPr/>
          <a:lstStyle/>
          <a:p>
            <a:pPr lvl="0" algn="ctr"/>
            <a:r>
              <a:rPr lang="fr-FR" sz="2000" b="1" dirty="0" smtClean="0"/>
              <a:t>1) </a:t>
            </a:r>
            <a:r>
              <a:rPr lang="fr-FR" sz="2000" b="1" dirty="0" err="1" smtClean="0"/>
              <a:t>What</a:t>
            </a:r>
            <a:r>
              <a:rPr lang="fr-FR" sz="2000" b="1" dirty="0" smtClean="0"/>
              <a:t> about the </a:t>
            </a:r>
            <a:r>
              <a:rPr lang="fr-FR" sz="2000" b="1" dirty="0" err="1" smtClean="0"/>
              <a:t>classical</a:t>
            </a:r>
            <a:r>
              <a:rPr lang="fr-FR" sz="2000" b="1" dirty="0" smtClean="0"/>
              <a:t> adaptation? </a:t>
            </a:r>
            <a:endParaRPr lang="fr-FR" sz="2000" b="1" dirty="0"/>
          </a:p>
        </p:txBody>
      </p:sp>
      <p:sp>
        <p:nvSpPr>
          <p:cNvPr id="3" name="Espace réservé du contenu 2"/>
          <p:cNvSpPr>
            <a:spLocks noGrp="1"/>
          </p:cNvSpPr>
          <p:nvPr>
            <p:ph idx="1"/>
          </p:nvPr>
        </p:nvSpPr>
        <p:spPr>
          <a:xfrm>
            <a:off x="1917701" y="673100"/>
            <a:ext cx="7023100" cy="6007099"/>
          </a:xfrm>
        </p:spPr>
        <p:txBody>
          <a:bodyPr>
            <a:normAutofit/>
          </a:bodyPr>
          <a:lstStyle/>
          <a:p>
            <a:pPr algn="just"/>
            <a:r>
              <a:rPr lang="en-GB" b="1" dirty="0" smtClean="0"/>
              <a:t>The classical adaptation has the goal to protect the economic benefit of the contract</a:t>
            </a:r>
          </a:p>
          <a:p>
            <a:pPr algn="just"/>
            <a:r>
              <a:rPr lang="en-GB" dirty="0"/>
              <a:t>I</a:t>
            </a:r>
            <a:r>
              <a:rPr lang="en-GB" dirty="0" smtClean="0"/>
              <a:t>n light of the effects of climate change, </a:t>
            </a:r>
            <a:r>
              <a:rPr lang="en-GB" b="1" u="sng" dirty="0" smtClean="0"/>
              <a:t>two events </a:t>
            </a:r>
            <a:r>
              <a:rPr lang="en-GB" b="1" dirty="0" smtClean="0"/>
              <a:t>should prompt transnational companies to include contractual provisions in supply agreements for preserving their business interests. </a:t>
            </a:r>
          </a:p>
          <a:p>
            <a:pPr algn="just"/>
            <a:r>
              <a:rPr lang="en-GB" b="1" u="sng" dirty="0" smtClean="0"/>
              <a:t>First, the </a:t>
            </a:r>
            <a:r>
              <a:rPr lang="en-GB" b="1" u="sng" dirty="0"/>
              <a:t>inability </a:t>
            </a:r>
            <a:r>
              <a:rPr lang="en-GB" b="1" u="sng" dirty="0" smtClean="0"/>
              <a:t>for a company to provide the other one</a:t>
            </a:r>
            <a:r>
              <a:rPr lang="en-GB" dirty="0" smtClean="0"/>
              <a:t>. </a:t>
            </a:r>
          </a:p>
          <a:p>
            <a:pPr algn="just"/>
            <a:r>
              <a:rPr lang="en-GB" dirty="0" smtClean="0"/>
              <a:t>Concerning the </a:t>
            </a:r>
            <a:r>
              <a:rPr lang="en-GB" dirty="0"/>
              <a:t>UNIDROIT principles to which the parties could </a:t>
            </a:r>
            <a:r>
              <a:rPr lang="en-GB" dirty="0" smtClean="0"/>
              <a:t>refer,</a:t>
            </a:r>
            <a:r>
              <a:rPr lang="fr-FR" dirty="0" smtClean="0"/>
              <a:t> </a:t>
            </a:r>
            <a:r>
              <a:rPr lang="en-GB" b="1" dirty="0"/>
              <a:t>such inability could lead to the termination of the contract </a:t>
            </a:r>
            <a:r>
              <a:rPr lang="en-GB" b="1" dirty="0" smtClean="0"/>
              <a:t>if </a:t>
            </a:r>
            <a:r>
              <a:rPr lang="en-GB" b="1" dirty="0"/>
              <a:t>the inability is deemed to be a </a:t>
            </a:r>
            <a:r>
              <a:rPr lang="en-GB" b="1" i="1" dirty="0"/>
              <a:t>force majeure</a:t>
            </a:r>
            <a:r>
              <a:rPr lang="en-GB" b="1" dirty="0"/>
              <a:t> </a:t>
            </a:r>
            <a:r>
              <a:rPr lang="en-GB" b="1" dirty="0" smtClean="0"/>
              <a:t>event</a:t>
            </a:r>
            <a:r>
              <a:rPr lang="fr-FR" b="1" dirty="0" smtClean="0"/>
              <a:t>. </a:t>
            </a:r>
          </a:p>
          <a:p>
            <a:pPr algn="just"/>
            <a:r>
              <a:rPr lang="en-GB" dirty="0" smtClean="0"/>
              <a:t>It is </a:t>
            </a:r>
            <a:r>
              <a:rPr lang="en-GB" dirty="0"/>
              <a:t>therefore in the parties’ interests to </a:t>
            </a:r>
            <a:r>
              <a:rPr lang="en-GB" dirty="0" smtClean="0"/>
              <a:t>determine, thanks to the provisions, </a:t>
            </a:r>
            <a:r>
              <a:rPr lang="en-GB" dirty="0"/>
              <a:t>the consequences attached </a:t>
            </a:r>
            <a:r>
              <a:rPr lang="en-GB" dirty="0" smtClean="0"/>
              <a:t>to this situation in </a:t>
            </a:r>
            <a:r>
              <a:rPr lang="en-GB" dirty="0"/>
              <a:t>terms of </a:t>
            </a:r>
            <a:r>
              <a:rPr lang="en-GB" b="1" dirty="0"/>
              <a:t>contractual </a:t>
            </a:r>
            <a:r>
              <a:rPr lang="en-GB" b="1" dirty="0" smtClean="0"/>
              <a:t>sanctions</a:t>
            </a:r>
            <a:r>
              <a:rPr lang="en-GB" dirty="0" smtClean="0"/>
              <a:t>.</a:t>
            </a:r>
            <a:r>
              <a:rPr lang="fr-FR" dirty="0" smtClean="0"/>
              <a:t>  </a:t>
            </a:r>
            <a:endParaRPr lang="fr-FR" dirty="0"/>
          </a:p>
        </p:txBody>
      </p:sp>
    </p:spTree>
    <p:extLst>
      <p:ext uri="{BB962C8B-B14F-4D97-AF65-F5344CB8AC3E}">
        <p14:creationId xmlns:p14="http://schemas.microsoft.com/office/powerpoint/2010/main" val="2291485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8762" y="211667"/>
            <a:ext cx="7518476" cy="1361101"/>
          </a:xfrm>
        </p:spPr>
        <p:txBody>
          <a:bodyPr/>
          <a:lstStyle/>
          <a:p>
            <a:pPr algn="ctr"/>
            <a:r>
              <a:rPr lang="fr-FR" dirty="0" smtClean="0"/>
              <a:t> </a:t>
            </a:r>
            <a:endParaRPr lang="fr-FR" dirty="0"/>
          </a:p>
        </p:txBody>
      </p:sp>
      <p:sp>
        <p:nvSpPr>
          <p:cNvPr id="3" name="Espace réservé du contenu 2"/>
          <p:cNvSpPr>
            <a:spLocks noGrp="1"/>
          </p:cNvSpPr>
          <p:nvPr>
            <p:ph idx="1"/>
          </p:nvPr>
        </p:nvSpPr>
        <p:spPr>
          <a:xfrm>
            <a:off x="1651000" y="211667"/>
            <a:ext cx="7150100" cy="5914496"/>
          </a:xfrm>
        </p:spPr>
        <p:txBody>
          <a:bodyPr>
            <a:normAutofit fontScale="92500"/>
          </a:bodyPr>
          <a:lstStyle/>
          <a:p>
            <a:pPr algn="just"/>
            <a:r>
              <a:rPr lang="en-GB" b="1" dirty="0" smtClean="0"/>
              <a:t>Second, transnational companies could </a:t>
            </a:r>
            <a:r>
              <a:rPr lang="en-GB" b="1" dirty="0"/>
              <a:t>be confronted to difficulties </a:t>
            </a:r>
            <a:r>
              <a:rPr lang="en-GB" b="1" dirty="0" smtClean="0"/>
              <a:t>concerning the </a:t>
            </a:r>
            <a:r>
              <a:rPr lang="en-GB" b="1" dirty="0"/>
              <a:t>performance of the contract. </a:t>
            </a:r>
            <a:r>
              <a:rPr lang="en-GB" dirty="0"/>
              <a:t>Beside the material risk related to the potential increase of the cost of raw materials to be supplied, there is also a legal risk, related to changes in climate legislation, </a:t>
            </a:r>
            <a:r>
              <a:rPr lang="en-GB" b="1" dirty="0"/>
              <a:t>which could disturb contractual relations, in particular legislation implementing measures to fight against greenhouse gas emissions. </a:t>
            </a:r>
            <a:endParaRPr lang="en-GB" b="1" dirty="0" smtClean="0"/>
          </a:p>
          <a:p>
            <a:pPr algn="just"/>
            <a:r>
              <a:rPr lang="en-GB" b="1" dirty="0" smtClean="0"/>
              <a:t>It could be difficult for one of the parties to perform its obligations if they become too onerous</a:t>
            </a:r>
          </a:p>
          <a:p>
            <a:pPr algn="just"/>
            <a:r>
              <a:rPr lang="en-GB" b="1" dirty="0" smtClean="0"/>
              <a:t>This is the very classical problem of the place of the </a:t>
            </a:r>
            <a:r>
              <a:rPr lang="en-GB" b="1" u="sng" dirty="0" smtClean="0"/>
              <a:t>unforeseeable events </a:t>
            </a:r>
            <a:r>
              <a:rPr lang="en-GB" b="1" dirty="0" smtClean="0"/>
              <a:t>in contract Law</a:t>
            </a:r>
          </a:p>
          <a:p>
            <a:pPr algn="just"/>
            <a:r>
              <a:rPr lang="en-GB" b="1" dirty="0" smtClean="0"/>
              <a:t>For dealing with that, </a:t>
            </a:r>
            <a:r>
              <a:rPr lang="en-GB" b="1" dirty="0"/>
              <a:t>we know that domestic </a:t>
            </a:r>
            <a:r>
              <a:rPr lang="en-GB" b="1" dirty="0" smtClean="0"/>
              <a:t>legislations,</a:t>
            </a:r>
            <a:r>
              <a:rPr lang="fr-FR" b="1" dirty="0" smtClean="0"/>
              <a:t> </a:t>
            </a:r>
            <a:r>
              <a:rPr lang="en-GB" b="1" dirty="0"/>
              <a:t>as well as the UNIDROIT </a:t>
            </a:r>
            <a:r>
              <a:rPr lang="en-GB" b="1" dirty="0" smtClean="0"/>
              <a:t>principles,</a:t>
            </a:r>
            <a:r>
              <a:rPr lang="fr-FR" b="1" dirty="0" smtClean="0"/>
              <a:t> </a:t>
            </a:r>
            <a:r>
              <a:rPr lang="en-GB" b="1" dirty="0"/>
              <a:t>contemplate the revision of the contract </a:t>
            </a:r>
            <a:r>
              <a:rPr lang="en-GB" b="1" dirty="0" smtClean="0"/>
              <a:t>if, </a:t>
            </a:r>
            <a:r>
              <a:rPr lang="en-GB" b="1" dirty="0"/>
              <a:t>in </a:t>
            </a:r>
            <a:r>
              <a:rPr lang="en-GB" b="1" dirty="0" smtClean="0"/>
              <a:t>particular, the </a:t>
            </a:r>
            <a:r>
              <a:rPr lang="en-GB" b="1" dirty="0"/>
              <a:t>change of circumstances was unforeseeable at the time </a:t>
            </a:r>
            <a:r>
              <a:rPr lang="en-GB" b="1" dirty="0" smtClean="0"/>
              <a:t>of the conclusion of the contract</a:t>
            </a:r>
            <a:r>
              <a:rPr lang="fr-FR" dirty="0" smtClean="0"/>
              <a:t>. </a:t>
            </a:r>
          </a:p>
          <a:p>
            <a:pPr algn="just"/>
            <a:r>
              <a:rPr lang="en-GB" b="1" dirty="0" smtClean="0"/>
              <a:t>However</a:t>
            </a:r>
            <a:r>
              <a:rPr lang="en-GB" dirty="0"/>
              <a:t>, </a:t>
            </a:r>
            <a:r>
              <a:rPr lang="en-GB" dirty="0" smtClean="0"/>
              <a:t>there could be a big problem: concerning scientific information, we can today considered that risks </a:t>
            </a:r>
            <a:r>
              <a:rPr lang="en-GB" dirty="0"/>
              <a:t>do exist and that they can no longer be ignored </a:t>
            </a:r>
            <a:r>
              <a:rPr lang="en-GB" dirty="0" smtClean="0"/>
              <a:t>when </a:t>
            </a:r>
            <a:r>
              <a:rPr lang="en-GB" dirty="0"/>
              <a:t>the contract is entered into. </a:t>
            </a:r>
            <a:endParaRPr lang="en-GB" dirty="0" smtClean="0"/>
          </a:p>
          <a:p>
            <a:pPr marL="0" indent="0" algn="just">
              <a:buNone/>
            </a:pPr>
            <a:endParaRPr lang="fr-FR" dirty="0"/>
          </a:p>
          <a:p>
            <a:endParaRPr lang="fr-FR" dirty="0" smtClean="0"/>
          </a:p>
        </p:txBody>
      </p:sp>
    </p:spTree>
    <p:extLst>
      <p:ext uri="{BB962C8B-B14F-4D97-AF65-F5344CB8AC3E}">
        <p14:creationId xmlns:p14="http://schemas.microsoft.com/office/powerpoint/2010/main" val="3801659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98500" y="-1352635"/>
            <a:ext cx="6497638" cy="1352635"/>
          </a:xfrm>
        </p:spPr>
        <p:txBody>
          <a:bodyPr/>
          <a:lstStyle/>
          <a:p>
            <a:pPr marL="0" indent="0"/>
            <a:endParaRPr lang="fr-FR" dirty="0"/>
          </a:p>
        </p:txBody>
      </p:sp>
      <p:sp>
        <p:nvSpPr>
          <p:cNvPr id="4" name="Espace réservé du contenu 3"/>
          <p:cNvSpPr>
            <a:spLocks noGrp="1"/>
          </p:cNvSpPr>
          <p:nvPr>
            <p:ph idx="1"/>
          </p:nvPr>
        </p:nvSpPr>
        <p:spPr>
          <a:xfrm>
            <a:off x="1752600" y="101600"/>
            <a:ext cx="7175499" cy="6667499"/>
          </a:xfrm>
        </p:spPr>
        <p:txBody>
          <a:bodyPr>
            <a:normAutofit/>
          </a:bodyPr>
          <a:lstStyle/>
          <a:p>
            <a:pPr algn="just"/>
            <a:r>
              <a:rPr lang="en-GB" b="1" dirty="0" smtClean="0"/>
              <a:t>Hence, the parties need to insert « </a:t>
            </a:r>
            <a:r>
              <a:rPr lang="en-GB" b="1" u="sng" dirty="0" smtClean="0"/>
              <a:t>climate adaptation </a:t>
            </a:r>
            <a:r>
              <a:rPr lang="en-GB" b="1" u="sng" dirty="0"/>
              <a:t>provisions </a:t>
            </a:r>
            <a:r>
              <a:rPr lang="en-GB" b="1" u="sng" dirty="0" smtClean="0"/>
              <a:t>»</a:t>
            </a:r>
            <a:r>
              <a:rPr lang="en-GB" b="1" u="sng" dirty="0"/>
              <a:t>.</a:t>
            </a:r>
            <a:endParaRPr lang="en-GB" b="1" u="sng" dirty="0" smtClean="0"/>
          </a:p>
          <a:p>
            <a:pPr algn="just"/>
            <a:r>
              <a:rPr lang="en-GB" dirty="0" smtClean="0"/>
              <a:t>For instance: </a:t>
            </a:r>
            <a:r>
              <a:rPr lang="en-GB" b="1" dirty="0" smtClean="0"/>
              <a:t>indexation</a:t>
            </a:r>
            <a:r>
              <a:rPr lang="en-GB" dirty="0" smtClean="0"/>
              <a:t> </a:t>
            </a:r>
            <a:r>
              <a:rPr lang="en-GB" b="1" dirty="0" smtClean="0"/>
              <a:t>provisions (and </a:t>
            </a:r>
            <a:r>
              <a:rPr lang="en-GB" b="1" dirty="0"/>
              <a:t>those anticipating a change in </a:t>
            </a:r>
            <a:r>
              <a:rPr lang="en-GB" b="1" dirty="0" smtClean="0"/>
              <a:t>legislation</a:t>
            </a:r>
            <a:r>
              <a:rPr lang="en-GB" dirty="0" smtClean="0"/>
              <a:t>,) </a:t>
            </a:r>
            <a:r>
              <a:rPr lang="en-GB" b="1" u="sng" dirty="0" smtClean="0"/>
              <a:t>and above all, </a:t>
            </a:r>
            <a:r>
              <a:rPr lang="en-GB" b="1" u="sng" dirty="0"/>
              <a:t>renegotiation </a:t>
            </a:r>
            <a:r>
              <a:rPr lang="en-GB" b="1" u="sng" dirty="0" smtClean="0"/>
              <a:t>clauses</a:t>
            </a:r>
            <a:r>
              <a:rPr lang="fr-FR" dirty="0" smtClean="0"/>
              <a:t>.</a:t>
            </a:r>
          </a:p>
          <a:p>
            <a:pPr algn="just"/>
            <a:r>
              <a:rPr lang="fr-FR" b="1" dirty="0" smtClean="0"/>
              <a:t>The place of the « </a:t>
            </a:r>
            <a:r>
              <a:rPr lang="fr-FR" b="1" u="sng" dirty="0" err="1" smtClean="0"/>
              <a:t>hardship</a:t>
            </a:r>
            <a:r>
              <a:rPr lang="fr-FR" b="1" u="sng" dirty="0" smtClean="0"/>
              <a:t> »</a:t>
            </a:r>
            <a:r>
              <a:rPr lang="fr-FR" b="1" dirty="0" smtClean="0"/>
              <a:t> clauses </a:t>
            </a:r>
            <a:r>
              <a:rPr lang="fr-FR" b="1" dirty="0" err="1" smtClean="0"/>
              <a:t>is</a:t>
            </a:r>
            <a:r>
              <a:rPr lang="fr-FR" b="1" dirty="0" smtClean="0"/>
              <a:t> </a:t>
            </a:r>
            <a:r>
              <a:rPr lang="fr-FR" b="1" dirty="0" err="1" smtClean="0"/>
              <a:t>indeed</a:t>
            </a:r>
            <a:r>
              <a:rPr lang="fr-FR" b="1" dirty="0" smtClean="0"/>
              <a:t> essential.</a:t>
            </a:r>
          </a:p>
          <a:p>
            <a:pPr algn="just"/>
            <a:r>
              <a:rPr lang="en-GB" dirty="0" smtClean="0"/>
              <a:t>In addition, (to accompany </a:t>
            </a:r>
            <a:r>
              <a:rPr lang="en-GB" dirty="0"/>
              <a:t>this adaptation</a:t>
            </a:r>
            <a:r>
              <a:rPr lang="en-GB" dirty="0" smtClean="0"/>
              <a:t>,) </a:t>
            </a:r>
            <a:r>
              <a:rPr lang="en-GB" b="1" dirty="0" smtClean="0"/>
              <a:t>the companies should include clauses </a:t>
            </a:r>
            <a:r>
              <a:rPr lang="en-GB" b="1" dirty="0"/>
              <a:t>facilitating amicable discussions </a:t>
            </a:r>
            <a:r>
              <a:rPr lang="en-GB" b="1" dirty="0" smtClean="0"/>
              <a:t>(towards </a:t>
            </a:r>
            <a:r>
              <a:rPr lang="en-GB" b="1" dirty="0"/>
              <a:t>a </a:t>
            </a:r>
            <a:r>
              <a:rPr lang="en-GB" b="1" dirty="0" smtClean="0"/>
              <a:t>renegotiation</a:t>
            </a:r>
            <a:r>
              <a:rPr lang="en-GB" dirty="0" smtClean="0"/>
              <a:t> and </a:t>
            </a:r>
            <a:r>
              <a:rPr lang="en-GB" b="1" dirty="0" smtClean="0"/>
              <a:t>to </a:t>
            </a:r>
            <a:r>
              <a:rPr lang="en-GB" b="1" dirty="0"/>
              <a:t>insert expert provisions</a:t>
            </a:r>
            <a:r>
              <a:rPr lang="fr-FR" b="1" dirty="0"/>
              <a:t> </a:t>
            </a:r>
            <a:r>
              <a:rPr lang="en-GB" dirty="0"/>
              <a:t>to provide a better understanding </a:t>
            </a:r>
            <a:r>
              <a:rPr lang="en-GB" dirty="0" smtClean="0"/>
              <a:t>on </a:t>
            </a:r>
            <a:r>
              <a:rPr lang="en-GB" dirty="0"/>
              <a:t>the state of scientific and economic </a:t>
            </a:r>
            <a:r>
              <a:rPr lang="en-GB" dirty="0" smtClean="0"/>
              <a:t>knowledge). </a:t>
            </a:r>
          </a:p>
          <a:p>
            <a:pPr algn="just"/>
            <a:r>
              <a:rPr lang="en-GB" b="1" dirty="0" smtClean="0"/>
              <a:t>Conclusion</a:t>
            </a:r>
            <a:r>
              <a:rPr lang="en-GB" dirty="0" smtClean="0"/>
              <a:t>: (with using “climate provisions” included in their supply agreements,) </a:t>
            </a:r>
            <a:r>
              <a:rPr lang="en-GB" b="1" dirty="0" smtClean="0"/>
              <a:t>transnational companies can already preserve some economic interests and, finally, have a very important role to play in the “climate change adaptation” for themselves.</a:t>
            </a:r>
            <a:r>
              <a:rPr lang="fr-FR" b="1" dirty="0" smtClean="0"/>
              <a:t> </a:t>
            </a:r>
          </a:p>
          <a:p>
            <a:pPr algn="just"/>
            <a:endParaRPr lang="fr-FR" dirty="0"/>
          </a:p>
        </p:txBody>
      </p:sp>
    </p:spTree>
    <p:extLst>
      <p:ext uri="{BB962C8B-B14F-4D97-AF65-F5344CB8AC3E}">
        <p14:creationId xmlns:p14="http://schemas.microsoft.com/office/powerpoint/2010/main" val="4004664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1300" y="127000"/>
            <a:ext cx="8712200" cy="469900"/>
          </a:xfrm>
        </p:spPr>
        <p:txBody>
          <a:bodyPr/>
          <a:lstStyle/>
          <a:p>
            <a:pPr algn="ctr"/>
            <a:r>
              <a:rPr lang="fr-FR" sz="1800" b="1" dirty="0" smtClean="0"/>
              <a:t/>
            </a:r>
            <a:br>
              <a:rPr lang="fr-FR" sz="1800" b="1" dirty="0" smtClean="0"/>
            </a:br>
            <a:r>
              <a:rPr lang="fr-FR" sz="1800" b="1" dirty="0"/>
              <a:t/>
            </a:r>
            <a:br>
              <a:rPr lang="fr-FR" sz="1800" b="1" dirty="0"/>
            </a:br>
            <a:r>
              <a:rPr lang="fr-FR" sz="1800" b="1" dirty="0"/>
              <a:t>2) But </a:t>
            </a:r>
            <a:r>
              <a:rPr lang="fr-FR" sz="1800" b="1" dirty="0" err="1"/>
              <a:t>what</a:t>
            </a:r>
            <a:r>
              <a:rPr lang="fr-FR" sz="1800" b="1" dirty="0"/>
              <a:t> about a more original adaptation?</a:t>
            </a:r>
            <a:r>
              <a:rPr lang="fr-FR" sz="1800" b="1" dirty="0" smtClean="0"/>
              <a:t>-</a:t>
            </a:r>
            <a:endParaRPr lang="fr-FR" sz="1800" dirty="0"/>
          </a:p>
        </p:txBody>
      </p:sp>
      <p:sp>
        <p:nvSpPr>
          <p:cNvPr id="3" name="Espace réservé du contenu 2"/>
          <p:cNvSpPr>
            <a:spLocks noGrp="1"/>
          </p:cNvSpPr>
          <p:nvPr>
            <p:ph idx="1"/>
          </p:nvPr>
        </p:nvSpPr>
        <p:spPr>
          <a:xfrm>
            <a:off x="1926167" y="596900"/>
            <a:ext cx="7027333" cy="6121400"/>
          </a:xfrm>
        </p:spPr>
        <p:txBody>
          <a:bodyPr>
            <a:normAutofit/>
          </a:bodyPr>
          <a:lstStyle/>
          <a:p>
            <a:pPr marL="0" indent="0" algn="just">
              <a:buNone/>
            </a:pPr>
            <a:r>
              <a:rPr lang="en-GB" dirty="0" smtClean="0"/>
              <a:t>- </a:t>
            </a:r>
            <a:r>
              <a:rPr lang="fr-FR" b="1" dirty="0"/>
              <a:t>We </a:t>
            </a:r>
            <a:r>
              <a:rPr lang="fr-FR" b="1" dirty="0" err="1"/>
              <a:t>think</a:t>
            </a:r>
            <a:r>
              <a:rPr lang="fr-FR" b="1" dirty="0"/>
              <a:t> </a:t>
            </a:r>
            <a:r>
              <a:rPr lang="fr-FR" b="1" dirty="0" err="1" smtClean="0"/>
              <a:t>hence</a:t>
            </a:r>
            <a:r>
              <a:rPr lang="fr-FR" b="1" dirty="0" smtClean="0"/>
              <a:t> about the </a:t>
            </a:r>
            <a:r>
              <a:rPr lang="fr-FR" b="1" dirty="0" err="1" smtClean="0"/>
              <a:t>possibility</a:t>
            </a:r>
            <a:r>
              <a:rPr lang="fr-FR" b="1" dirty="0" smtClean="0"/>
              <a:t> to </a:t>
            </a:r>
            <a:r>
              <a:rPr lang="en-GB" b="1" dirty="0"/>
              <a:t>strengthen the economic benefit of the </a:t>
            </a:r>
            <a:r>
              <a:rPr lang="en-GB" b="1" dirty="0" smtClean="0"/>
              <a:t>contract</a:t>
            </a:r>
            <a:endParaRPr lang="en-GB" dirty="0" smtClean="0"/>
          </a:p>
          <a:p>
            <a:pPr marL="0" indent="0" algn="just">
              <a:buNone/>
            </a:pPr>
            <a:r>
              <a:rPr lang="en-GB" dirty="0" smtClean="0"/>
              <a:t>The </a:t>
            </a:r>
            <a:r>
              <a:rPr lang="en-GB" dirty="0"/>
              <a:t>idea seems incongruous but it should be discussed: </a:t>
            </a:r>
            <a:endParaRPr lang="en-GB" dirty="0" smtClean="0"/>
          </a:p>
          <a:p>
            <a:pPr algn="just">
              <a:buFontTx/>
              <a:buChar char="-"/>
            </a:pPr>
            <a:r>
              <a:rPr lang="en-GB" b="1" dirty="0"/>
              <a:t>C</a:t>
            </a:r>
            <a:r>
              <a:rPr lang="en-GB" b="1" dirty="0" smtClean="0"/>
              <a:t>limate </a:t>
            </a:r>
            <a:r>
              <a:rPr lang="en-GB" b="1" dirty="0"/>
              <a:t>risk could also result in the occurrence of events that benefit one of the parties, without however causing adverse effects on the other parties. </a:t>
            </a:r>
            <a:endParaRPr lang="en-GB" b="1" dirty="0" smtClean="0"/>
          </a:p>
          <a:p>
            <a:pPr algn="just">
              <a:buFontTx/>
              <a:buChar char="-"/>
            </a:pPr>
            <a:r>
              <a:rPr lang="en-GB" dirty="0" smtClean="0"/>
              <a:t>This </a:t>
            </a:r>
            <a:r>
              <a:rPr lang="en-GB" dirty="0"/>
              <a:t>occurs when, during the performance of the contract, national legislation supporting </a:t>
            </a:r>
            <a:r>
              <a:rPr lang="en-GB" dirty="0" smtClean="0"/>
              <a:t>energy </a:t>
            </a:r>
            <a:r>
              <a:rPr lang="en-GB" dirty="0"/>
              <a:t>transition </a:t>
            </a:r>
            <a:r>
              <a:rPr lang="en-GB" dirty="0" smtClean="0"/>
              <a:t>by giving </a:t>
            </a:r>
            <a:r>
              <a:rPr lang="en-GB" b="1" dirty="0" smtClean="0"/>
              <a:t>financial </a:t>
            </a:r>
            <a:r>
              <a:rPr lang="en-GB" b="1" dirty="0"/>
              <a:t>benefits </a:t>
            </a:r>
            <a:r>
              <a:rPr lang="en-GB" b="1" dirty="0" smtClean="0"/>
              <a:t>to an </a:t>
            </a:r>
            <a:r>
              <a:rPr lang="en-GB" b="1" dirty="0"/>
              <a:t>economic operator </a:t>
            </a:r>
            <a:r>
              <a:rPr lang="en-GB" b="1" dirty="0" smtClean="0"/>
              <a:t>in </a:t>
            </a:r>
            <a:r>
              <a:rPr lang="en-GB" b="1" dirty="0"/>
              <a:t>this field</a:t>
            </a:r>
            <a:r>
              <a:rPr lang="en-GB" dirty="0"/>
              <a:t>. </a:t>
            </a:r>
            <a:endParaRPr lang="en-GB" dirty="0" smtClean="0"/>
          </a:p>
          <a:p>
            <a:pPr algn="just">
              <a:buFontTx/>
              <a:buChar char="-"/>
            </a:pPr>
            <a:r>
              <a:rPr lang="en-GB" b="1" dirty="0" smtClean="0"/>
              <a:t>As </a:t>
            </a:r>
            <a:r>
              <a:rPr lang="en-GB" b="1" dirty="0"/>
              <a:t>this distributor receives financial support </a:t>
            </a:r>
            <a:r>
              <a:rPr lang="en-GB" b="1" dirty="0" smtClean="0"/>
              <a:t>thanks also to the </a:t>
            </a:r>
            <a:r>
              <a:rPr lang="en-GB" b="1" dirty="0"/>
              <a:t>operations of </a:t>
            </a:r>
            <a:r>
              <a:rPr lang="en-GB" b="1" dirty="0" smtClean="0"/>
              <a:t>its supplier, </a:t>
            </a:r>
            <a:r>
              <a:rPr lang="en-GB" b="1" dirty="0"/>
              <a:t>the question </a:t>
            </a:r>
            <a:r>
              <a:rPr lang="en-GB" b="1" dirty="0" smtClean="0"/>
              <a:t>is the following: could the </a:t>
            </a:r>
            <a:r>
              <a:rPr lang="en-GB" b="1" dirty="0"/>
              <a:t>producer </a:t>
            </a:r>
            <a:r>
              <a:rPr lang="en-GB" b="1" dirty="0" smtClean="0"/>
              <a:t>not </a:t>
            </a:r>
            <a:r>
              <a:rPr lang="en-GB" b="1" dirty="0"/>
              <a:t>also profit from this green growth? </a:t>
            </a:r>
            <a:r>
              <a:rPr lang="en-GB" dirty="0" smtClean="0"/>
              <a:t>Could the </a:t>
            </a:r>
            <a:r>
              <a:rPr lang="en-GB" dirty="0"/>
              <a:t>renegotiation </a:t>
            </a:r>
            <a:r>
              <a:rPr lang="en-GB" dirty="0" smtClean="0"/>
              <a:t>also use to </a:t>
            </a:r>
            <a:r>
              <a:rPr lang="en-GB" dirty="0"/>
              <a:t>strengthen the economic benefit of the contract?     </a:t>
            </a:r>
            <a:endParaRPr lang="fr-FR" dirty="0"/>
          </a:p>
          <a:p>
            <a:pPr marL="0" indent="0">
              <a:buNone/>
            </a:pPr>
            <a:endParaRPr lang="fr-FR" dirty="0"/>
          </a:p>
        </p:txBody>
      </p:sp>
    </p:spTree>
    <p:extLst>
      <p:ext uri="{BB962C8B-B14F-4D97-AF65-F5344CB8AC3E}">
        <p14:creationId xmlns:p14="http://schemas.microsoft.com/office/powerpoint/2010/main" val="18254309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8000" y="143933"/>
            <a:ext cx="7869238" cy="300567"/>
          </a:xfrm>
        </p:spPr>
        <p:txBody>
          <a:bodyPr/>
          <a:lstStyle/>
          <a:p>
            <a:endParaRPr lang="fr-FR" dirty="0"/>
          </a:p>
        </p:txBody>
      </p:sp>
      <p:sp>
        <p:nvSpPr>
          <p:cNvPr id="3" name="Espace réservé du contenu 2"/>
          <p:cNvSpPr>
            <a:spLocks noGrp="1"/>
          </p:cNvSpPr>
          <p:nvPr>
            <p:ph idx="1"/>
          </p:nvPr>
        </p:nvSpPr>
        <p:spPr>
          <a:xfrm>
            <a:off x="1790700" y="143934"/>
            <a:ext cx="7239000" cy="6485466"/>
          </a:xfrm>
        </p:spPr>
        <p:txBody>
          <a:bodyPr>
            <a:normAutofit/>
          </a:bodyPr>
          <a:lstStyle/>
          <a:p>
            <a:pPr marL="0" indent="0">
              <a:buNone/>
            </a:pPr>
            <a:endParaRPr lang="fr-FR" dirty="0" smtClean="0"/>
          </a:p>
          <a:p>
            <a:pPr algn="just"/>
            <a:r>
              <a:rPr lang="en-GB" b="1" dirty="0" smtClean="0"/>
              <a:t>Admittedly</a:t>
            </a:r>
            <a:r>
              <a:rPr lang="en-GB" dirty="0" smtClean="0"/>
              <a:t>, </a:t>
            </a:r>
            <a:r>
              <a:rPr lang="en-GB" dirty="0"/>
              <a:t>contract L</a:t>
            </a:r>
            <a:r>
              <a:rPr lang="en-GB" dirty="0" smtClean="0"/>
              <a:t>aw does </a:t>
            </a:r>
            <a:r>
              <a:rPr lang="en-GB" dirty="0"/>
              <a:t>not contemplate this </a:t>
            </a:r>
            <a:r>
              <a:rPr lang="en-GB" dirty="0" smtClean="0"/>
              <a:t>situation.</a:t>
            </a:r>
          </a:p>
          <a:p>
            <a:pPr algn="just"/>
            <a:r>
              <a:rPr lang="en-GB" b="1" dirty="0" smtClean="0"/>
              <a:t>However</a:t>
            </a:r>
            <a:r>
              <a:rPr lang="en-GB" dirty="0"/>
              <a:t>, contractual provisions could resolve this. </a:t>
            </a:r>
            <a:endParaRPr lang="en-GB" dirty="0" smtClean="0"/>
          </a:p>
          <a:p>
            <a:pPr algn="just"/>
            <a:r>
              <a:rPr lang="en-GB" dirty="0" smtClean="0"/>
              <a:t>The parties could insert in the supply contract some </a:t>
            </a:r>
            <a:r>
              <a:rPr lang="en-GB" b="1" dirty="0" smtClean="0"/>
              <a:t>“</a:t>
            </a:r>
            <a:r>
              <a:rPr lang="en-GB" b="1" dirty="0"/>
              <a:t>win-win” provisions. </a:t>
            </a:r>
            <a:endParaRPr lang="en-GB" b="1" dirty="0" smtClean="0"/>
          </a:p>
          <a:p>
            <a:pPr algn="just"/>
            <a:r>
              <a:rPr lang="en-GB" dirty="0" smtClean="0"/>
              <a:t>(The </a:t>
            </a:r>
            <a:r>
              <a:rPr lang="en-GB" dirty="0"/>
              <a:t>contract could for example specify that, in the event that benefits are obtained thanks to the operations of </a:t>
            </a:r>
            <a:r>
              <a:rPr lang="en-GB" dirty="0" smtClean="0"/>
              <a:t>other contractual parties which </a:t>
            </a:r>
            <a:r>
              <a:rPr lang="en-GB" dirty="0"/>
              <a:t>support the fight against greenhouse gas emissions, a renegotiation of the </a:t>
            </a:r>
            <a:r>
              <a:rPr lang="en-GB" dirty="0" smtClean="0"/>
              <a:t>price could take place). </a:t>
            </a:r>
          </a:p>
          <a:p>
            <a:pPr algn="just"/>
            <a:r>
              <a:rPr lang="en-GB" b="1" dirty="0" smtClean="0"/>
              <a:t>In </a:t>
            </a:r>
            <a:r>
              <a:rPr lang="en-GB" b="1" dirty="0"/>
              <a:t>the end, </a:t>
            </a:r>
            <a:r>
              <a:rPr lang="en-GB" b="1" dirty="0" smtClean="0"/>
              <a:t>by </a:t>
            </a:r>
            <a:r>
              <a:rPr lang="en-GB" b="1" dirty="0"/>
              <a:t>strengthening the economic benefit of the contract, this type of clause would encourage the relevant party to increase its efforts in order to also profit from this green growth</a:t>
            </a:r>
            <a:r>
              <a:rPr lang="en-GB" dirty="0"/>
              <a:t>. </a:t>
            </a:r>
            <a:endParaRPr lang="en-GB" dirty="0" smtClean="0"/>
          </a:p>
          <a:p>
            <a:pPr algn="just"/>
            <a:r>
              <a:rPr lang="en-GB" b="1" dirty="0" smtClean="0"/>
              <a:t>We conclude that</a:t>
            </a:r>
            <a:r>
              <a:rPr lang="en-GB" b="1" dirty="0"/>
              <a:t>, the </a:t>
            </a:r>
            <a:r>
              <a:rPr lang="en-GB" b="1" dirty="0" smtClean="0"/>
              <a:t>adaptation (contemplated by supply agreements) </a:t>
            </a:r>
            <a:r>
              <a:rPr lang="fr-FR" b="1" dirty="0" err="1" smtClean="0"/>
              <a:t>could</a:t>
            </a:r>
            <a:r>
              <a:rPr lang="fr-FR" b="1" dirty="0" smtClean="0"/>
              <a:t> </a:t>
            </a:r>
            <a:r>
              <a:rPr lang="fr-FR" b="1" dirty="0" err="1" smtClean="0"/>
              <a:t>be</a:t>
            </a:r>
            <a:r>
              <a:rPr lang="fr-FR" b="1" dirty="0" smtClean="0"/>
              <a:t> </a:t>
            </a:r>
            <a:r>
              <a:rPr lang="fr-FR" b="1" dirty="0" err="1" smtClean="0"/>
              <a:t>very</a:t>
            </a:r>
            <a:r>
              <a:rPr lang="fr-FR" b="1" dirty="0" smtClean="0"/>
              <a:t> close to the mitigation of </a:t>
            </a:r>
            <a:r>
              <a:rPr lang="fr-FR" b="1" dirty="0" err="1" smtClean="0"/>
              <a:t>effects</a:t>
            </a:r>
            <a:r>
              <a:rPr lang="fr-FR" b="1" dirty="0" smtClean="0"/>
              <a:t> of </a:t>
            </a:r>
            <a:r>
              <a:rPr lang="fr-FR" b="1" dirty="0" err="1" smtClean="0"/>
              <a:t>climate</a:t>
            </a:r>
            <a:r>
              <a:rPr lang="fr-FR" b="1" dirty="0" smtClean="0"/>
              <a:t> change !</a:t>
            </a:r>
            <a:endParaRPr lang="fr-FR" b="1" dirty="0"/>
          </a:p>
          <a:p>
            <a:pPr algn="just"/>
            <a:endParaRPr lang="fr-FR" dirty="0" smtClean="0"/>
          </a:p>
          <a:p>
            <a:pPr algn="just"/>
            <a:endParaRPr lang="fr-FR" dirty="0"/>
          </a:p>
        </p:txBody>
      </p:sp>
    </p:spTree>
    <p:extLst>
      <p:ext uri="{BB962C8B-B14F-4D97-AF65-F5344CB8AC3E}">
        <p14:creationId xmlns:p14="http://schemas.microsoft.com/office/powerpoint/2010/main" val="33419666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9467" y="211667"/>
            <a:ext cx="7987771" cy="410633"/>
          </a:xfrm>
        </p:spPr>
        <p:txBody>
          <a:bodyPr/>
          <a:lstStyle/>
          <a:p>
            <a:pPr algn="ctr"/>
            <a:r>
              <a:rPr lang="fr-FR" dirty="0" smtClean="0"/>
              <a:t>B/ Mitigation</a:t>
            </a:r>
            <a:endParaRPr lang="fr-FR" dirty="0"/>
          </a:p>
        </p:txBody>
      </p:sp>
      <p:sp>
        <p:nvSpPr>
          <p:cNvPr id="3" name="Espace réservé du contenu 2"/>
          <p:cNvSpPr>
            <a:spLocks noGrp="1"/>
          </p:cNvSpPr>
          <p:nvPr>
            <p:ph idx="1"/>
          </p:nvPr>
        </p:nvSpPr>
        <p:spPr>
          <a:xfrm>
            <a:off x="1948969" y="770467"/>
            <a:ext cx="6801331" cy="5249333"/>
          </a:xfrm>
        </p:spPr>
        <p:txBody>
          <a:bodyPr/>
          <a:lstStyle/>
          <a:p>
            <a:pPr marL="0" indent="0" algn="just">
              <a:buNone/>
            </a:pPr>
            <a:r>
              <a:rPr lang="en-GB" dirty="0" smtClean="0"/>
              <a:t> </a:t>
            </a:r>
            <a:endParaRPr lang="fr-FR" dirty="0" smtClean="0"/>
          </a:p>
          <a:p>
            <a:pPr algn="just"/>
            <a:r>
              <a:rPr lang="en-GB" dirty="0"/>
              <a:t>Once again </a:t>
            </a:r>
            <a:r>
              <a:rPr lang="en-GB" b="1" dirty="0"/>
              <a:t>contractual freedom </a:t>
            </a:r>
            <a:r>
              <a:rPr lang="en-GB" dirty="0"/>
              <a:t>offers </a:t>
            </a:r>
            <a:r>
              <a:rPr lang="en-GB" dirty="0" smtClean="0"/>
              <a:t>various possibilities for mitigating the effects of climate change and shows that </a:t>
            </a:r>
            <a:r>
              <a:rPr lang="en-GB" b="1" dirty="0" smtClean="0"/>
              <a:t>the role of the transnational companies for fighting against climate change is becoming essential</a:t>
            </a:r>
            <a:r>
              <a:rPr lang="en-GB" dirty="0" smtClean="0"/>
              <a:t>.</a:t>
            </a:r>
          </a:p>
          <a:p>
            <a:pPr algn="just"/>
            <a:r>
              <a:rPr lang="en-GB" b="1" dirty="0" smtClean="0"/>
              <a:t>But, here, we would like to underline that the companies has a challenge </a:t>
            </a:r>
            <a:r>
              <a:rPr lang="en-GB" b="1" dirty="0"/>
              <a:t>to overcome</a:t>
            </a:r>
            <a:r>
              <a:rPr lang="en-GB" dirty="0"/>
              <a:t>: </a:t>
            </a:r>
            <a:endParaRPr lang="en-GB" dirty="0" smtClean="0"/>
          </a:p>
          <a:p>
            <a:pPr algn="just"/>
            <a:r>
              <a:rPr lang="en-GB" u="sng" dirty="0" smtClean="0"/>
              <a:t>Including </a:t>
            </a:r>
            <a:r>
              <a:rPr lang="en-GB" u="sng" dirty="0"/>
              <a:t>these provisions </a:t>
            </a:r>
            <a:r>
              <a:rPr lang="en-GB" b="1" u="sng" dirty="0"/>
              <a:t>both in the contractual relationship (1) and in the contractual space (2).</a:t>
            </a:r>
            <a:r>
              <a:rPr lang="fr-FR" b="1" u="sng" dirty="0"/>
              <a:t>  </a:t>
            </a:r>
          </a:p>
          <a:p>
            <a:pPr algn="just"/>
            <a:endParaRPr lang="fr-FR" dirty="0"/>
          </a:p>
        </p:txBody>
      </p:sp>
    </p:spTree>
    <p:extLst>
      <p:ext uri="{BB962C8B-B14F-4D97-AF65-F5344CB8AC3E}">
        <p14:creationId xmlns:p14="http://schemas.microsoft.com/office/powerpoint/2010/main" val="18087224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3700" y="0"/>
            <a:ext cx="8553402" cy="685800"/>
          </a:xfrm>
        </p:spPr>
        <p:txBody>
          <a:bodyPr/>
          <a:lstStyle/>
          <a:p>
            <a:pPr algn="ctr"/>
            <a:r>
              <a:rPr lang="fr-FR" sz="1800" b="1" dirty="0" smtClean="0"/>
              <a:t>1) Climate mitigation provisions in the </a:t>
            </a:r>
            <a:r>
              <a:rPr lang="fr-FR" sz="1800" b="1" dirty="0" err="1" smtClean="0"/>
              <a:t>contractual</a:t>
            </a:r>
            <a:r>
              <a:rPr lang="fr-FR" sz="1800" b="1" dirty="0" smtClean="0"/>
              <a:t> </a:t>
            </a:r>
            <a:r>
              <a:rPr lang="fr-FR" sz="1800" b="1" dirty="0" err="1" smtClean="0"/>
              <a:t>relationship</a:t>
            </a:r>
            <a:r>
              <a:rPr lang="fr-FR" sz="1800" b="1" dirty="0" smtClean="0"/>
              <a:t>?</a:t>
            </a:r>
            <a:endParaRPr lang="fr-FR" sz="1800" b="1" dirty="0"/>
          </a:p>
        </p:txBody>
      </p:sp>
      <p:sp>
        <p:nvSpPr>
          <p:cNvPr id="3" name="Espace réservé du contenu 2"/>
          <p:cNvSpPr>
            <a:spLocks noGrp="1"/>
          </p:cNvSpPr>
          <p:nvPr>
            <p:ph idx="1"/>
          </p:nvPr>
        </p:nvSpPr>
        <p:spPr>
          <a:xfrm>
            <a:off x="1841500" y="838200"/>
            <a:ext cx="7200900" cy="5791200"/>
          </a:xfrm>
        </p:spPr>
        <p:txBody>
          <a:bodyPr>
            <a:normAutofit fontScale="85000" lnSpcReduction="10000"/>
          </a:bodyPr>
          <a:lstStyle/>
          <a:p>
            <a:pPr algn="just"/>
            <a:r>
              <a:rPr lang="fr-FR" b="1" dirty="0" smtClean="0"/>
              <a:t>What about the </a:t>
            </a:r>
            <a:r>
              <a:rPr lang="fr-FR" b="1" dirty="0" err="1" smtClean="0"/>
              <a:t>possibility</a:t>
            </a:r>
            <a:r>
              <a:rPr lang="fr-FR" b="1" dirty="0" smtClean="0"/>
              <a:t> for the </a:t>
            </a:r>
            <a:r>
              <a:rPr lang="fr-FR" b="1" dirty="0" err="1" smtClean="0"/>
              <a:t>companies</a:t>
            </a:r>
            <a:r>
              <a:rPr lang="fr-FR" b="1" dirty="0" smtClean="0"/>
              <a:t> to </a:t>
            </a:r>
            <a:r>
              <a:rPr lang="fr-FR" b="1" dirty="0" err="1" smtClean="0"/>
              <a:t>include</a:t>
            </a:r>
            <a:r>
              <a:rPr lang="fr-FR" b="1" dirty="0" smtClean="0"/>
              <a:t> provisions for </a:t>
            </a:r>
            <a:r>
              <a:rPr lang="fr-FR" b="1" dirty="0" err="1" smtClean="0"/>
              <a:t>mitigating</a:t>
            </a:r>
            <a:r>
              <a:rPr lang="fr-FR" b="1" dirty="0" smtClean="0"/>
              <a:t> the </a:t>
            </a:r>
            <a:r>
              <a:rPr lang="fr-FR" b="1" dirty="0" err="1" smtClean="0"/>
              <a:t>climate</a:t>
            </a:r>
            <a:r>
              <a:rPr lang="fr-FR" b="1" dirty="0" smtClean="0"/>
              <a:t> change in the </a:t>
            </a:r>
            <a:r>
              <a:rPr lang="fr-FR" b="1" dirty="0" err="1" smtClean="0"/>
              <a:t>supply</a:t>
            </a:r>
            <a:r>
              <a:rPr lang="fr-FR" b="1" dirty="0" smtClean="0"/>
              <a:t> </a:t>
            </a:r>
            <a:r>
              <a:rPr lang="fr-FR" b="1" dirty="0" err="1" smtClean="0"/>
              <a:t>agreements</a:t>
            </a:r>
            <a:r>
              <a:rPr lang="fr-FR" b="1" dirty="0" smtClean="0"/>
              <a:t>?</a:t>
            </a:r>
          </a:p>
          <a:p>
            <a:pPr algn="just"/>
            <a:r>
              <a:rPr lang="fr-FR" b="1" dirty="0" smtClean="0"/>
              <a:t>A </a:t>
            </a:r>
            <a:r>
              <a:rPr lang="fr-FR" b="1" dirty="0" err="1" smtClean="0"/>
              <a:t>company</a:t>
            </a:r>
            <a:r>
              <a:rPr lang="fr-FR" b="1" dirty="0" smtClean="0"/>
              <a:t> </a:t>
            </a:r>
            <a:r>
              <a:rPr lang="fr-FR" b="1" dirty="0" err="1" smtClean="0"/>
              <a:t>can</a:t>
            </a:r>
            <a:r>
              <a:rPr lang="fr-FR" b="1" dirty="0" smtClean="0"/>
              <a:t> </a:t>
            </a:r>
            <a:r>
              <a:rPr lang="en-GB" b="1" dirty="0" smtClean="0"/>
              <a:t>oblige </a:t>
            </a:r>
            <a:r>
              <a:rPr lang="en-GB" b="1" dirty="0"/>
              <a:t>their suppliers </a:t>
            </a:r>
            <a:r>
              <a:rPr lang="en-GB" b="1" dirty="0" smtClean="0"/>
              <a:t>(or other </a:t>
            </a:r>
            <a:r>
              <a:rPr lang="en-GB" b="1" dirty="0"/>
              <a:t>economic </a:t>
            </a:r>
            <a:r>
              <a:rPr lang="en-GB" b="1" dirty="0" smtClean="0"/>
              <a:t>partners) who are in vulnerable country </a:t>
            </a:r>
            <a:r>
              <a:rPr lang="en-GB" b="1" u="sng" dirty="0"/>
              <a:t>to follow a conduct that supports the reduction of greenhouse gas </a:t>
            </a:r>
            <a:r>
              <a:rPr lang="en-GB" b="1" u="sng" dirty="0" smtClean="0"/>
              <a:t>emissions</a:t>
            </a:r>
            <a:r>
              <a:rPr lang="en-GB" dirty="0" smtClean="0"/>
              <a:t>. (However, more specifically, certain </a:t>
            </a:r>
            <a:r>
              <a:rPr lang="en-GB" dirty="0"/>
              <a:t>provisions could be more </a:t>
            </a:r>
            <a:r>
              <a:rPr lang="en-GB" dirty="0" smtClean="0"/>
              <a:t>appropriate and </a:t>
            </a:r>
            <a:r>
              <a:rPr lang="en-GB" dirty="0"/>
              <a:t>contribute to the effectiveness and efficiency of this </a:t>
            </a:r>
            <a:r>
              <a:rPr lang="en-GB" dirty="0" smtClean="0"/>
              <a:t>goal)</a:t>
            </a:r>
            <a:r>
              <a:rPr lang="fr-FR" dirty="0" smtClean="0"/>
              <a:t>. </a:t>
            </a:r>
          </a:p>
          <a:p>
            <a:pPr algn="just"/>
            <a:r>
              <a:rPr lang="fr-FR" b="1" dirty="0" err="1" smtClean="0"/>
              <a:t>Which</a:t>
            </a:r>
            <a:r>
              <a:rPr lang="fr-FR" b="1" dirty="0" smtClean="0"/>
              <a:t> </a:t>
            </a:r>
            <a:r>
              <a:rPr lang="fr-FR" b="1" dirty="0" err="1" smtClean="0"/>
              <a:t>kind</a:t>
            </a:r>
            <a:r>
              <a:rPr lang="fr-FR" b="1" dirty="0" smtClean="0"/>
              <a:t> of « </a:t>
            </a:r>
            <a:r>
              <a:rPr lang="fr-FR" b="1" dirty="0" err="1" smtClean="0"/>
              <a:t>climate</a:t>
            </a:r>
            <a:r>
              <a:rPr lang="fr-FR" b="1" dirty="0" smtClean="0"/>
              <a:t> mitigation provisions »?</a:t>
            </a:r>
          </a:p>
          <a:p>
            <a:pPr algn="just"/>
            <a:r>
              <a:rPr lang="fr-FR" b="1" dirty="0" smtClean="0"/>
              <a:t>For instance: </a:t>
            </a:r>
          </a:p>
          <a:p>
            <a:pPr algn="just"/>
            <a:r>
              <a:rPr lang="en-GB" b="1" dirty="0" smtClean="0"/>
              <a:t>A </a:t>
            </a:r>
            <a:r>
              <a:rPr lang="en-GB" b="1" dirty="0" err="1" smtClean="0"/>
              <a:t>povision</a:t>
            </a:r>
            <a:r>
              <a:rPr lang="en-GB" b="1" dirty="0" smtClean="0"/>
              <a:t> </a:t>
            </a:r>
            <a:r>
              <a:rPr lang="en-GB" b="1" dirty="0"/>
              <a:t>could </a:t>
            </a:r>
            <a:r>
              <a:rPr lang="en-GB" b="1" dirty="0" smtClean="0"/>
              <a:t>impose to a party </a:t>
            </a:r>
            <a:r>
              <a:rPr lang="en-GB" dirty="0" smtClean="0"/>
              <a:t>to report </a:t>
            </a:r>
            <a:r>
              <a:rPr lang="en-GB" dirty="0"/>
              <a:t>to the other party </a:t>
            </a:r>
            <a:r>
              <a:rPr lang="en-GB" dirty="0" smtClean="0"/>
              <a:t>the </a:t>
            </a:r>
            <a:r>
              <a:rPr lang="en-GB" dirty="0"/>
              <a:t>greenhouse gas emissions produced by its operations </a:t>
            </a:r>
            <a:r>
              <a:rPr lang="en-GB" dirty="0" smtClean="0"/>
              <a:t>regarding various private standards.</a:t>
            </a:r>
          </a:p>
          <a:p>
            <a:pPr algn="just"/>
            <a:r>
              <a:rPr lang="en-GB" b="1" dirty="0" smtClean="0"/>
              <a:t>It could also specify </a:t>
            </a:r>
            <a:r>
              <a:rPr lang="en-GB" b="1" dirty="0"/>
              <a:t>that the parties will comply with </a:t>
            </a:r>
            <a:r>
              <a:rPr lang="en-GB" b="1" dirty="0" smtClean="0"/>
              <a:t>the best domestic </a:t>
            </a:r>
            <a:r>
              <a:rPr lang="en-GB" b="1" dirty="0"/>
              <a:t>regulations </a:t>
            </a:r>
            <a:r>
              <a:rPr lang="en-GB" b="1" dirty="0" smtClean="0"/>
              <a:t>for supporting </a:t>
            </a:r>
            <a:r>
              <a:rPr lang="en-GB" b="1" dirty="0"/>
              <a:t>the reduction of greenhouse </a:t>
            </a:r>
            <a:r>
              <a:rPr lang="en-GB" b="1" dirty="0" smtClean="0"/>
              <a:t>gas</a:t>
            </a:r>
            <a:r>
              <a:rPr lang="en-GB" dirty="0" smtClean="0"/>
              <a:t>. </a:t>
            </a:r>
          </a:p>
          <a:p>
            <a:pPr algn="just"/>
            <a:r>
              <a:rPr lang="en-GB" b="1" dirty="0" smtClean="0"/>
              <a:t>(The </a:t>
            </a:r>
            <a:r>
              <a:rPr lang="en-GB" b="1" dirty="0"/>
              <a:t>parties could also include a provision requiring them to keep up with scientific information related to climate </a:t>
            </a:r>
            <a:r>
              <a:rPr lang="en-GB" b="1" dirty="0" smtClean="0"/>
              <a:t>change). </a:t>
            </a:r>
          </a:p>
          <a:p>
            <a:pPr algn="just"/>
            <a:r>
              <a:rPr lang="en-GB" b="1" dirty="0" smtClean="0"/>
              <a:t>Lastly, a provision </a:t>
            </a:r>
            <a:r>
              <a:rPr lang="en-GB" b="1" dirty="0"/>
              <a:t>could impose an obligation to renegotiate the contract </a:t>
            </a:r>
            <a:r>
              <a:rPr lang="en-GB" b="1" dirty="0" smtClean="0"/>
              <a:t>for improving the mitigation of the effects of climate change regarding the evolution of the scientific knowledge. </a:t>
            </a:r>
          </a:p>
        </p:txBody>
      </p:sp>
    </p:spTree>
    <p:extLst>
      <p:ext uri="{BB962C8B-B14F-4D97-AF65-F5344CB8AC3E}">
        <p14:creationId xmlns:p14="http://schemas.microsoft.com/office/powerpoint/2010/main" val="1524193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39701"/>
            <a:ext cx="7920038" cy="292099"/>
          </a:xfrm>
        </p:spPr>
        <p:txBody>
          <a:bodyPr/>
          <a:lstStyle/>
          <a:p>
            <a:pPr algn="ctr"/>
            <a:r>
              <a:rPr lang="fr-FR" sz="1800" b="1" dirty="0" err="1" smtClean="0">
                <a:solidFill>
                  <a:schemeClr val="tx1"/>
                </a:solidFill>
              </a:rPr>
              <a:t>Why</a:t>
            </a:r>
            <a:r>
              <a:rPr lang="fr-FR" sz="1800" b="1" dirty="0" smtClean="0">
                <a:solidFill>
                  <a:schemeClr val="tx1"/>
                </a:solidFill>
              </a:rPr>
              <a:t> </a:t>
            </a:r>
            <a:r>
              <a:rPr lang="fr-FR" sz="1800" b="1" dirty="0" err="1" smtClean="0">
                <a:solidFill>
                  <a:schemeClr val="tx1"/>
                </a:solidFill>
              </a:rPr>
              <a:t>this</a:t>
            </a:r>
            <a:r>
              <a:rPr lang="fr-FR" sz="1800" b="1" dirty="0" smtClean="0">
                <a:solidFill>
                  <a:schemeClr val="tx1"/>
                </a:solidFill>
              </a:rPr>
              <a:t> </a:t>
            </a:r>
            <a:r>
              <a:rPr lang="fr-FR" sz="1800" b="1" dirty="0" err="1" smtClean="0">
                <a:solidFill>
                  <a:schemeClr val="tx1"/>
                </a:solidFill>
              </a:rPr>
              <a:t>presentation</a:t>
            </a:r>
            <a:r>
              <a:rPr lang="fr-FR" sz="1800" b="1" dirty="0" smtClean="0">
                <a:solidFill>
                  <a:schemeClr val="tx1"/>
                </a:solidFill>
              </a:rPr>
              <a:t> ?</a:t>
            </a:r>
            <a:endParaRPr lang="fr-FR" sz="1800" b="1" dirty="0">
              <a:solidFill>
                <a:schemeClr val="tx1"/>
              </a:solidFill>
            </a:endParaRPr>
          </a:p>
        </p:txBody>
      </p:sp>
      <p:sp>
        <p:nvSpPr>
          <p:cNvPr id="3" name="Espace réservé du contenu 2"/>
          <p:cNvSpPr>
            <a:spLocks noGrp="1"/>
          </p:cNvSpPr>
          <p:nvPr>
            <p:ph idx="1"/>
          </p:nvPr>
        </p:nvSpPr>
        <p:spPr>
          <a:xfrm>
            <a:off x="1841500" y="571500"/>
            <a:ext cx="7150100" cy="5969000"/>
          </a:xfrm>
        </p:spPr>
        <p:txBody>
          <a:bodyPr>
            <a:normAutofit fontScale="92500" lnSpcReduction="20000"/>
          </a:bodyPr>
          <a:lstStyle/>
          <a:p>
            <a:pPr algn="just"/>
            <a:r>
              <a:rPr lang="fr-FR" b="1" dirty="0" smtClean="0"/>
              <a:t>This </a:t>
            </a:r>
            <a:r>
              <a:rPr lang="fr-FR" b="1" dirty="0" err="1" smtClean="0"/>
              <a:t>presentation</a:t>
            </a:r>
            <a:r>
              <a:rPr lang="fr-FR" b="1" dirty="0" smtClean="0"/>
              <a:t> </a:t>
            </a:r>
            <a:r>
              <a:rPr lang="fr-FR" b="1" dirty="0" err="1" smtClean="0"/>
              <a:t>starts</a:t>
            </a:r>
            <a:r>
              <a:rPr lang="fr-FR" b="1" dirty="0" smtClean="0"/>
              <a:t> </a:t>
            </a:r>
            <a:r>
              <a:rPr lang="fr-FR" b="1" dirty="0" err="1" smtClean="0"/>
              <a:t>with</a:t>
            </a:r>
            <a:r>
              <a:rPr lang="fr-FR" b="1" dirty="0" smtClean="0"/>
              <a:t> the </a:t>
            </a:r>
            <a:r>
              <a:rPr lang="fr-FR" b="1" dirty="0" err="1" smtClean="0"/>
              <a:t>following</a:t>
            </a:r>
            <a:r>
              <a:rPr lang="fr-FR" b="1" dirty="0" smtClean="0"/>
              <a:t> observation: </a:t>
            </a:r>
            <a:r>
              <a:rPr lang="en-GB" dirty="0" smtClean="0"/>
              <a:t>for </a:t>
            </a:r>
            <a:r>
              <a:rPr lang="en-GB" dirty="0"/>
              <a:t>a number of years, </a:t>
            </a:r>
            <a:r>
              <a:rPr lang="en-GB" dirty="0" smtClean="0"/>
              <a:t>companies have </a:t>
            </a:r>
            <a:r>
              <a:rPr lang="en-GB" dirty="0"/>
              <a:t>publicly emphasised the fact that they intend to play a role in the fight against climate </a:t>
            </a:r>
            <a:r>
              <a:rPr lang="en-GB" dirty="0" smtClean="0"/>
              <a:t>change</a:t>
            </a:r>
            <a:r>
              <a:rPr lang="en-GB" dirty="0"/>
              <a:t>.</a:t>
            </a:r>
            <a:endParaRPr lang="fr-FR" dirty="0" smtClean="0"/>
          </a:p>
          <a:p>
            <a:pPr algn="just"/>
            <a:r>
              <a:rPr lang="en-GB" b="1" dirty="0" smtClean="0"/>
              <a:t>The COP 21 in Paris has been the opportunity to show the place which could played by the business in the climate challenge</a:t>
            </a:r>
            <a:r>
              <a:rPr lang="en-GB" dirty="0" smtClean="0"/>
              <a:t>. </a:t>
            </a:r>
            <a:r>
              <a:rPr lang="en-GB" dirty="0"/>
              <a:t>V</a:t>
            </a:r>
            <a:r>
              <a:rPr lang="en-GB" dirty="0" smtClean="0"/>
              <a:t>arious </a:t>
            </a:r>
            <a:r>
              <a:rPr lang="en-GB" dirty="0"/>
              <a:t>events organized by companies themselves took place alongside COP 21</a:t>
            </a:r>
            <a:r>
              <a:rPr lang="fr-FR" dirty="0"/>
              <a:t>. </a:t>
            </a:r>
            <a:r>
              <a:rPr lang="fr-FR" dirty="0" smtClean="0"/>
              <a:t>(For </a:t>
            </a:r>
            <a:r>
              <a:rPr lang="fr-FR" dirty="0"/>
              <a:t>instance, </a:t>
            </a:r>
            <a:r>
              <a:rPr lang="en-GB" dirty="0"/>
              <a:t>“Business Climate Days” which took place in </a:t>
            </a:r>
            <a:r>
              <a:rPr lang="en-GB" dirty="0" smtClean="0"/>
              <a:t>Paris).</a:t>
            </a:r>
            <a:endParaRPr lang="en-GB" dirty="0"/>
          </a:p>
          <a:p>
            <a:pPr algn="just"/>
            <a:r>
              <a:rPr lang="en-GB" b="1" dirty="0" smtClean="0"/>
              <a:t>Above all, Paris </a:t>
            </a:r>
            <a:r>
              <a:rPr lang="en-GB" b="1" dirty="0"/>
              <a:t>agreement </a:t>
            </a:r>
            <a:r>
              <a:rPr lang="en-GB" dirty="0"/>
              <a:t>(12 </a:t>
            </a:r>
            <a:r>
              <a:rPr lang="en-GB" dirty="0" err="1"/>
              <a:t>dec.</a:t>
            </a:r>
            <a:r>
              <a:rPr lang="en-GB" dirty="0"/>
              <a:t> 2015) </a:t>
            </a:r>
            <a:r>
              <a:rPr lang="en-GB" dirty="0" smtClean="0"/>
              <a:t>itself recognizes the “importance of the engagements of all levels of government and various actors” (</a:t>
            </a:r>
            <a:r>
              <a:rPr lang="en-GB" dirty="0" err="1" smtClean="0"/>
              <a:t>Préamble</a:t>
            </a:r>
            <a:r>
              <a:rPr lang="fr-FR" dirty="0" smtClean="0"/>
              <a:t>). </a:t>
            </a:r>
            <a:r>
              <a:rPr lang="fr-FR" b="1" dirty="0" smtClean="0"/>
              <a:t>The </a:t>
            </a:r>
            <a:r>
              <a:rPr lang="fr-FR" b="1" dirty="0" err="1" smtClean="0"/>
              <a:t>decision</a:t>
            </a:r>
            <a:r>
              <a:rPr lang="fr-FR" b="1" dirty="0" smtClean="0"/>
              <a:t> of the </a:t>
            </a:r>
            <a:r>
              <a:rPr lang="fr-FR" b="1" dirty="0" err="1" smtClean="0"/>
              <a:t>Conference</a:t>
            </a:r>
            <a:r>
              <a:rPr lang="fr-FR" b="1" dirty="0" smtClean="0"/>
              <a:t> of the Parties </a:t>
            </a:r>
            <a:r>
              <a:rPr lang="fr-FR" b="1" dirty="0" err="1" smtClean="0"/>
              <a:t>goes</a:t>
            </a:r>
            <a:r>
              <a:rPr lang="fr-FR" b="1" dirty="0" smtClean="0"/>
              <a:t> </a:t>
            </a:r>
            <a:r>
              <a:rPr lang="fr-FR" b="1" dirty="0" err="1" smtClean="0"/>
              <a:t>even</a:t>
            </a:r>
            <a:r>
              <a:rPr lang="fr-FR" b="1" dirty="0" smtClean="0"/>
              <a:t> </a:t>
            </a:r>
            <a:r>
              <a:rPr lang="fr-FR" b="1" dirty="0" err="1" smtClean="0"/>
              <a:t>further</a:t>
            </a:r>
            <a:r>
              <a:rPr lang="fr-FR" b="1" dirty="0" smtClean="0"/>
              <a:t>.</a:t>
            </a:r>
            <a:r>
              <a:rPr lang="fr-FR" dirty="0" smtClean="0"/>
              <a:t> Article 134 invites </a:t>
            </a:r>
            <a:r>
              <a:rPr lang="en-GB" dirty="0" smtClean="0"/>
              <a:t>“</a:t>
            </a:r>
            <a:r>
              <a:rPr lang="en-GB" dirty="0"/>
              <a:t>non-Party stakeholders” </a:t>
            </a:r>
            <a:r>
              <a:rPr lang="en-GB" b="1" dirty="0" smtClean="0"/>
              <a:t>to “</a:t>
            </a:r>
            <a:r>
              <a:rPr lang="en-GB" b="1" dirty="0"/>
              <a:t>scale up their efforts and support actions to reduce emissions and/or to build resilience and decrease vulnerability to the adverse effects of climate change and demonstrate these efforts via the non-state actor zone for C</a:t>
            </a:r>
            <a:r>
              <a:rPr lang="en-GB" b="1" dirty="0" smtClean="0"/>
              <a:t>limate Action platform”</a:t>
            </a:r>
            <a:r>
              <a:rPr lang="fr-FR" b="1" dirty="0" smtClean="0"/>
              <a:t> </a:t>
            </a:r>
            <a:r>
              <a:rPr lang="fr-FR" dirty="0" smtClean="0"/>
              <a:t>(NAZCA)</a:t>
            </a:r>
          </a:p>
          <a:p>
            <a:pPr algn="just"/>
            <a:r>
              <a:rPr lang="fr-FR" b="1" dirty="0" err="1" smtClean="0"/>
              <a:t>What</a:t>
            </a:r>
            <a:r>
              <a:rPr lang="fr-FR" b="1" dirty="0" smtClean="0"/>
              <a:t> </a:t>
            </a:r>
            <a:r>
              <a:rPr lang="fr-FR" b="1" dirty="0" err="1" smtClean="0"/>
              <a:t>is</a:t>
            </a:r>
            <a:r>
              <a:rPr lang="fr-FR" b="1" dirty="0" smtClean="0"/>
              <a:t> NAZCA? </a:t>
            </a:r>
            <a:r>
              <a:rPr lang="fr-FR" dirty="0" smtClean="0"/>
              <a:t>It </a:t>
            </a:r>
            <a:r>
              <a:rPr lang="fr-FR" dirty="0" err="1" smtClean="0"/>
              <a:t>is</a:t>
            </a:r>
            <a:r>
              <a:rPr lang="fr-FR" dirty="0" smtClean="0"/>
              <a:t> a </a:t>
            </a:r>
            <a:r>
              <a:rPr lang="fr-FR" dirty="0" err="1" smtClean="0"/>
              <a:t>website</a:t>
            </a:r>
            <a:r>
              <a:rPr lang="fr-FR" dirty="0" smtClean="0"/>
              <a:t> </a:t>
            </a:r>
            <a:r>
              <a:rPr lang="fr-FR" dirty="0" err="1" smtClean="0"/>
              <a:t>resulting</a:t>
            </a:r>
            <a:r>
              <a:rPr lang="fr-FR" dirty="0" smtClean="0"/>
              <a:t> </a:t>
            </a:r>
            <a:r>
              <a:rPr lang="fr-FR" dirty="0" err="1" smtClean="0"/>
              <a:t>from</a:t>
            </a:r>
            <a:r>
              <a:rPr lang="fr-FR" dirty="0" smtClean="0"/>
              <a:t> the </a:t>
            </a:r>
            <a:r>
              <a:rPr lang="en-GB" dirty="0"/>
              <a:t>“Lima-Paris Action Agenda” </a:t>
            </a:r>
            <a:r>
              <a:rPr lang="en-GB" dirty="0" smtClean="0"/>
              <a:t>which took place during the </a:t>
            </a:r>
            <a:r>
              <a:rPr lang="en-GB" dirty="0"/>
              <a:t>COP </a:t>
            </a:r>
            <a:r>
              <a:rPr lang="en-GB" dirty="0" smtClean="0"/>
              <a:t>20. </a:t>
            </a:r>
            <a:r>
              <a:rPr lang="en-GB" b="1" dirty="0" smtClean="0"/>
              <a:t>Via this website, an important number of Non-Parties (cities, companies, subnational, regions, investors and civil society organizations) reports </a:t>
            </a:r>
            <a:r>
              <a:rPr lang="en-GB" b="1" dirty="0"/>
              <a:t>their actions for the climate</a:t>
            </a:r>
            <a:r>
              <a:rPr lang="en-GB" dirty="0"/>
              <a:t>. </a:t>
            </a:r>
            <a:r>
              <a:rPr lang="en-GB" dirty="0" smtClean="0"/>
              <a:t>We can find 2138 companies who have taken some commitments.</a:t>
            </a:r>
          </a:p>
          <a:p>
            <a:endParaRPr lang="en-GB" dirty="0"/>
          </a:p>
          <a:p>
            <a:endParaRPr lang="en-GB" dirty="0" smtClean="0"/>
          </a:p>
          <a:p>
            <a:endParaRPr lang="en-GB" dirty="0"/>
          </a:p>
          <a:p>
            <a:endParaRPr lang="en-GB" dirty="0" smtClean="0"/>
          </a:p>
          <a:p>
            <a:endParaRPr lang="en-GB" dirty="0"/>
          </a:p>
          <a:p>
            <a:endParaRPr lang="fr-FR" dirty="0"/>
          </a:p>
        </p:txBody>
      </p:sp>
    </p:spTree>
    <p:extLst>
      <p:ext uri="{BB962C8B-B14F-4D97-AF65-F5344CB8AC3E}">
        <p14:creationId xmlns:p14="http://schemas.microsoft.com/office/powerpoint/2010/main" val="13119183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500" y="0"/>
            <a:ext cx="7932738" cy="558800"/>
          </a:xfrm>
        </p:spPr>
        <p:txBody>
          <a:bodyPr/>
          <a:lstStyle/>
          <a:p>
            <a:endParaRPr lang="fr-FR" dirty="0"/>
          </a:p>
        </p:txBody>
      </p:sp>
      <p:sp>
        <p:nvSpPr>
          <p:cNvPr id="3" name="Espace réservé du contenu 2"/>
          <p:cNvSpPr>
            <a:spLocks noGrp="1"/>
          </p:cNvSpPr>
          <p:nvPr>
            <p:ph idx="1"/>
          </p:nvPr>
        </p:nvSpPr>
        <p:spPr>
          <a:xfrm>
            <a:off x="1943100" y="1333500"/>
            <a:ext cx="6946900" cy="4792663"/>
          </a:xfrm>
        </p:spPr>
        <p:txBody>
          <a:bodyPr/>
          <a:lstStyle/>
          <a:p>
            <a:pPr algn="just"/>
            <a:r>
              <a:rPr lang="en-GB" b="1" dirty="0"/>
              <a:t>However</a:t>
            </a:r>
            <a:r>
              <a:rPr lang="en-GB" dirty="0"/>
              <a:t>, </a:t>
            </a:r>
            <a:r>
              <a:rPr lang="en-GB" dirty="0" smtClean="0"/>
              <a:t>(one </a:t>
            </a:r>
            <a:r>
              <a:rPr lang="en-GB" dirty="0"/>
              <a:t>difficulty must be pointed </a:t>
            </a:r>
            <a:r>
              <a:rPr lang="en-GB" dirty="0" smtClean="0"/>
              <a:t>out:) </a:t>
            </a:r>
            <a:r>
              <a:rPr lang="en-GB" b="1" dirty="0" smtClean="0"/>
              <a:t>these </a:t>
            </a:r>
            <a:r>
              <a:rPr lang="en-GB" b="1" dirty="0"/>
              <a:t>provisions will be without effect if the global nature of climate risk is not taken into account. </a:t>
            </a:r>
            <a:endParaRPr lang="en-GB" b="1" dirty="0" smtClean="0"/>
          </a:p>
          <a:p>
            <a:pPr algn="just"/>
            <a:r>
              <a:rPr lang="en-GB" b="1" dirty="0" smtClean="0"/>
              <a:t>(Indeed</a:t>
            </a:r>
            <a:r>
              <a:rPr lang="en-GB" dirty="0" smtClean="0"/>
              <a:t>, climate </a:t>
            </a:r>
            <a:r>
              <a:rPr lang="en-GB" dirty="0"/>
              <a:t>change is not created by one single undertaking but </a:t>
            </a:r>
            <a:r>
              <a:rPr lang="en-GB" b="1" dirty="0"/>
              <a:t>by all </a:t>
            </a:r>
            <a:r>
              <a:rPr lang="en-GB" b="1" dirty="0" smtClean="0"/>
              <a:t>companies, </a:t>
            </a:r>
            <a:r>
              <a:rPr lang="en-GB" b="1" dirty="0"/>
              <a:t>including abroad, that contribute to the production of a service or a product </a:t>
            </a:r>
            <a:r>
              <a:rPr lang="en-GB" b="1" dirty="0" smtClean="0"/>
              <a:t>supplied)</a:t>
            </a:r>
            <a:r>
              <a:rPr lang="en-GB" dirty="0" smtClean="0"/>
              <a:t>. </a:t>
            </a:r>
          </a:p>
          <a:p>
            <a:pPr algn="just"/>
            <a:r>
              <a:rPr lang="en-GB" dirty="0" smtClean="0"/>
              <a:t>Then, </a:t>
            </a:r>
            <a:r>
              <a:rPr lang="en-GB" b="1" dirty="0" smtClean="0"/>
              <a:t>the </a:t>
            </a:r>
            <a:r>
              <a:rPr lang="en-GB" b="1" dirty="0"/>
              <a:t>mitigation </a:t>
            </a:r>
            <a:r>
              <a:rPr lang="en-GB" b="1" dirty="0" smtClean="0"/>
              <a:t>must </a:t>
            </a:r>
            <a:r>
              <a:rPr lang="en-GB" b="1" dirty="0"/>
              <a:t>apply across the contractual </a:t>
            </a:r>
            <a:r>
              <a:rPr lang="en-GB" b="1" dirty="0" smtClean="0"/>
              <a:t>space/chain </a:t>
            </a:r>
            <a:r>
              <a:rPr lang="en-GB" b="1" dirty="0"/>
              <a:t>within which climate risk circulates. </a:t>
            </a:r>
            <a:endParaRPr lang="en-GB" b="1" dirty="0" smtClean="0"/>
          </a:p>
          <a:p>
            <a:pPr marL="0" indent="0" algn="just">
              <a:buNone/>
            </a:pPr>
            <a:endParaRPr lang="fr-FR" dirty="0"/>
          </a:p>
        </p:txBody>
      </p:sp>
    </p:spTree>
    <p:extLst>
      <p:ext uri="{BB962C8B-B14F-4D97-AF65-F5344CB8AC3E}">
        <p14:creationId xmlns:p14="http://schemas.microsoft.com/office/powerpoint/2010/main" val="2745624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6400" y="25400"/>
            <a:ext cx="8432800" cy="546099"/>
          </a:xfrm>
        </p:spPr>
        <p:txBody>
          <a:bodyPr/>
          <a:lstStyle/>
          <a:p>
            <a:pPr algn="ctr"/>
            <a:r>
              <a:rPr lang="fr-FR" sz="2000" b="1" dirty="0" smtClean="0"/>
              <a:t>2) </a:t>
            </a:r>
            <a:r>
              <a:rPr lang="fr-FR" sz="2000" b="1" dirty="0"/>
              <a:t>Climate mitigation </a:t>
            </a:r>
            <a:r>
              <a:rPr lang="fr-FR" sz="2000" b="1" dirty="0" smtClean="0"/>
              <a:t>provisions </a:t>
            </a:r>
            <a:r>
              <a:rPr lang="fr-FR" sz="2000" b="1" dirty="0"/>
              <a:t>in the </a:t>
            </a:r>
            <a:r>
              <a:rPr lang="fr-FR" sz="2000" b="1" dirty="0" err="1"/>
              <a:t>contractual</a:t>
            </a:r>
            <a:r>
              <a:rPr lang="fr-FR" sz="2000" b="1" dirty="0"/>
              <a:t> </a:t>
            </a:r>
            <a:r>
              <a:rPr lang="fr-FR" sz="2000" b="1" dirty="0" err="1" smtClean="0"/>
              <a:t>space</a:t>
            </a:r>
            <a:r>
              <a:rPr lang="fr-FR" sz="2000" b="1" dirty="0" smtClean="0"/>
              <a:t>/</a:t>
            </a:r>
            <a:r>
              <a:rPr lang="fr-FR" sz="2000" b="1" dirty="0" err="1" smtClean="0"/>
              <a:t>chain</a:t>
            </a:r>
            <a:r>
              <a:rPr lang="fr-FR" sz="2000" b="1" dirty="0" smtClean="0"/>
              <a:t>?</a:t>
            </a:r>
            <a:endParaRPr lang="fr-FR" sz="2000" dirty="0"/>
          </a:p>
        </p:txBody>
      </p:sp>
      <p:sp>
        <p:nvSpPr>
          <p:cNvPr id="3" name="Espace réservé du contenu 2"/>
          <p:cNvSpPr>
            <a:spLocks noGrp="1"/>
          </p:cNvSpPr>
          <p:nvPr>
            <p:ph idx="1"/>
          </p:nvPr>
        </p:nvSpPr>
        <p:spPr>
          <a:xfrm>
            <a:off x="1769533" y="635000"/>
            <a:ext cx="7285567" cy="6028267"/>
          </a:xfrm>
        </p:spPr>
        <p:txBody>
          <a:bodyPr>
            <a:noAutofit/>
          </a:bodyPr>
          <a:lstStyle/>
          <a:p>
            <a:pPr algn="just"/>
            <a:r>
              <a:rPr lang="fr-FR" dirty="0"/>
              <a:t> </a:t>
            </a:r>
            <a:r>
              <a:rPr lang="en-GB" dirty="0"/>
              <a:t>Here as well, contractual freedom offers interesting ways </a:t>
            </a:r>
            <a:r>
              <a:rPr lang="en-GB" b="1" u="sng" dirty="0"/>
              <a:t>to extend mitigation to the whole chain of climate risk. </a:t>
            </a:r>
            <a:endParaRPr lang="en-GB" b="1" u="sng" dirty="0" smtClean="0"/>
          </a:p>
          <a:p>
            <a:pPr algn="just"/>
            <a:r>
              <a:rPr lang="en-GB" b="1" dirty="0"/>
              <a:t>At the very least</a:t>
            </a:r>
            <a:r>
              <a:rPr lang="en-GB" dirty="0"/>
              <a:t>, </a:t>
            </a:r>
            <a:r>
              <a:rPr lang="en-GB" b="1" u="sng" dirty="0"/>
              <a:t>it should be possible to insert </a:t>
            </a:r>
            <a:r>
              <a:rPr lang="en-GB" b="1" u="sng" dirty="0" smtClean="0"/>
              <a:t>clauses providing </a:t>
            </a:r>
            <a:r>
              <a:rPr lang="en-GB" b="1" u="sng" dirty="0"/>
              <a:t>that parties must impose climate provisions to their other contractual partners</a:t>
            </a:r>
            <a:r>
              <a:rPr lang="en-GB" dirty="0"/>
              <a:t>, </a:t>
            </a:r>
            <a:r>
              <a:rPr lang="en-GB" dirty="0" smtClean="0"/>
              <a:t>(which </a:t>
            </a:r>
            <a:r>
              <a:rPr lang="en-GB" dirty="0"/>
              <a:t>they themselves have been required to </a:t>
            </a:r>
            <a:r>
              <a:rPr lang="en-GB" dirty="0" smtClean="0"/>
              <a:t>use). </a:t>
            </a:r>
          </a:p>
          <a:p>
            <a:pPr algn="just"/>
            <a:r>
              <a:rPr lang="en-GB" b="1" dirty="0" smtClean="0"/>
              <a:t>Most </a:t>
            </a:r>
            <a:r>
              <a:rPr lang="en-GB" b="1" dirty="0"/>
              <a:t>importantly, </a:t>
            </a:r>
            <a:r>
              <a:rPr lang="en-GB" dirty="0"/>
              <a:t>this requirement to ensure propagation of such provision </a:t>
            </a:r>
            <a:r>
              <a:rPr lang="en-GB" b="1" u="sng" dirty="0"/>
              <a:t>could be established as a criteria to select economic partners at every level of the </a:t>
            </a:r>
            <a:r>
              <a:rPr lang="en-GB" b="1" u="sng" dirty="0" smtClean="0"/>
              <a:t>chain</a:t>
            </a:r>
            <a:r>
              <a:rPr lang="en-GB" dirty="0" smtClean="0"/>
              <a:t>, (with </a:t>
            </a:r>
            <a:r>
              <a:rPr lang="en-GB" dirty="0"/>
              <a:t>an energy audit imposed to the relevant </a:t>
            </a:r>
            <a:r>
              <a:rPr lang="en-GB" dirty="0" smtClean="0"/>
              <a:t>candidate). </a:t>
            </a:r>
          </a:p>
          <a:p>
            <a:pPr algn="just"/>
            <a:r>
              <a:rPr lang="en-GB" b="1" dirty="0" smtClean="0"/>
              <a:t>Furthermore: </a:t>
            </a:r>
            <a:r>
              <a:rPr lang="en-GB" dirty="0" smtClean="0"/>
              <a:t>It </a:t>
            </a:r>
            <a:r>
              <a:rPr lang="en-GB" dirty="0"/>
              <a:t>should be possible </a:t>
            </a:r>
            <a:r>
              <a:rPr lang="en-GB" b="1" u="sng" dirty="0"/>
              <a:t>to ensure the effectiveness of this propagation of clauses through monitoring</a:t>
            </a:r>
            <a:r>
              <a:rPr lang="en-GB" dirty="0"/>
              <a:t>.</a:t>
            </a:r>
          </a:p>
          <a:p>
            <a:pPr algn="just"/>
            <a:r>
              <a:rPr lang="en-GB" b="1" dirty="0"/>
              <a:t>For </a:t>
            </a:r>
            <a:r>
              <a:rPr lang="en-GB" b="1" dirty="0" smtClean="0"/>
              <a:t>instance</a:t>
            </a:r>
            <a:r>
              <a:rPr lang="en-GB" dirty="0"/>
              <a:t>,</a:t>
            </a:r>
            <a:r>
              <a:rPr lang="en-GB" dirty="0" smtClean="0"/>
              <a:t> a </a:t>
            </a:r>
            <a:r>
              <a:rPr lang="en-GB" dirty="0"/>
              <a:t>principal </a:t>
            </a:r>
            <a:r>
              <a:rPr lang="en-GB" dirty="0" smtClean="0"/>
              <a:t>company could reserve </a:t>
            </a:r>
            <a:r>
              <a:rPr lang="en-GB" dirty="0"/>
              <a:t>a </a:t>
            </a:r>
            <a:r>
              <a:rPr lang="en-GB" b="1" dirty="0"/>
              <a:t>right of </a:t>
            </a:r>
            <a:r>
              <a:rPr lang="en-GB" b="1" dirty="0" smtClean="0"/>
              <a:t>control</a:t>
            </a:r>
            <a:r>
              <a:rPr lang="en-GB" dirty="0"/>
              <a:t>.</a:t>
            </a:r>
          </a:p>
          <a:p>
            <a:pPr algn="just"/>
            <a:endParaRPr lang="fr-FR" dirty="0"/>
          </a:p>
          <a:p>
            <a:pPr marL="0" indent="0">
              <a:buNone/>
            </a:pPr>
            <a:endParaRPr lang="fr-FR" dirty="0" smtClean="0"/>
          </a:p>
        </p:txBody>
      </p:sp>
    </p:spTree>
    <p:extLst>
      <p:ext uri="{BB962C8B-B14F-4D97-AF65-F5344CB8AC3E}">
        <p14:creationId xmlns:p14="http://schemas.microsoft.com/office/powerpoint/2010/main" val="27022976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82700" y="50800"/>
            <a:ext cx="6607705" cy="444500"/>
          </a:xfrm>
        </p:spPr>
        <p:txBody>
          <a:bodyPr/>
          <a:lstStyle/>
          <a:p>
            <a:pPr algn="ctr"/>
            <a:r>
              <a:rPr lang="fr-FR" sz="2400" b="1" dirty="0" smtClean="0"/>
              <a:t>Conclusion/I </a:t>
            </a:r>
            <a:endParaRPr lang="fr-FR" sz="2400" b="1" dirty="0"/>
          </a:p>
        </p:txBody>
      </p:sp>
      <p:sp>
        <p:nvSpPr>
          <p:cNvPr id="3" name="Espace réservé du contenu 2"/>
          <p:cNvSpPr>
            <a:spLocks noGrp="1"/>
          </p:cNvSpPr>
          <p:nvPr>
            <p:ph idx="1"/>
          </p:nvPr>
        </p:nvSpPr>
        <p:spPr>
          <a:xfrm>
            <a:off x="1930400" y="609600"/>
            <a:ext cx="6870700" cy="5524500"/>
          </a:xfrm>
        </p:spPr>
        <p:txBody>
          <a:bodyPr>
            <a:normAutofit fontScale="92500" lnSpcReduction="20000"/>
          </a:bodyPr>
          <a:lstStyle/>
          <a:p>
            <a:pPr algn="just">
              <a:buFontTx/>
              <a:buChar char="-"/>
            </a:pPr>
            <a:r>
              <a:rPr lang="en-GB" dirty="0" smtClean="0"/>
              <a:t>The </a:t>
            </a:r>
            <a:r>
              <a:rPr lang="en-GB" dirty="0"/>
              <a:t>review of </a:t>
            </a:r>
            <a:r>
              <a:rPr lang="en-GB" b="1" dirty="0"/>
              <a:t>climate contractual provisions </a:t>
            </a:r>
            <a:r>
              <a:rPr lang="en-GB" dirty="0"/>
              <a:t>shows that transnational </a:t>
            </a:r>
            <a:r>
              <a:rPr lang="en-GB" dirty="0" smtClean="0"/>
              <a:t>companies can </a:t>
            </a:r>
            <a:r>
              <a:rPr lang="en-GB" dirty="0"/>
              <a:t>already take on a role as players in climate policy. </a:t>
            </a:r>
            <a:endParaRPr lang="en-GB" dirty="0" smtClean="0"/>
          </a:p>
          <a:p>
            <a:pPr algn="just">
              <a:buFontTx/>
              <a:buChar char="-"/>
            </a:pPr>
            <a:r>
              <a:rPr lang="en-GB" b="1" dirty="0" smtClean="0"/>
              <a:t>Thanks </a:t>
            </a:r>
            <a:r>
              <a:rPr lang="en-GB" b="1" dirty="0"/>
              <a:t>to the principle of contractual </a:t>
            </a:r>
            <a:r>
              <a:rPr lang="en-GB" b="1" dirty="0" smtClean="0"/>
              <a:t>freedom and </a:t>
            </a:r>
            <a:r>
              <a:rPr lang="en-GB" b="1" dirty="0" err="1" smtClean="0"/>
              <a:t>pacta</a:t>
            </a:r>
            <a:r>
              <a:rPr lang="en-GB" b="1" dirty="0" smtClean="0"/>
              <a:t> </a:t>
            </a:r>
            <a:r>
              <a:rPr lang="en-GB" b="1" dirty="0" err="1" smtClean="0"/>
              <a:t>sunt</a:t>
            </a:r>
            <a:r>
              <a:rPr lang="en-GB" b="1" dirty="0" smtClean="0"/>
              <a:t> </a:t>
            </a:r>
            <a:r>
              <a:rPr lang="en-GB" b="1" dirty="0" err="1" smtClean="0"/>
              <a:t>servanda</a:t>
            </a:r>
            <a:r>
              <a:rPr lang="en-GB" dirty="0" smtClean="0"/>
              <a:t>, </a:t>
            </a:r>
            <a:r>
              <a:rPr lang="en-GB" b="1" dirty="0"/>
              <a:t>they could </a:t>
            </a:r>
            <a:r>
              <a:rPr lang="en-GB" b="1" dirty="0" smtClean="0"/>
              <a:t>become </a:t>
            </a:r>
            <a:r>
              <a:rPr lang="en-GB" b="1" dirty="0"/>
              <a:t>the </a:t>
            </a:r>
            <a:r>
              <a:rPr lang="en-GB" b="1" u="sng" dirty="0" smtClean="0"/>
              <a:t>operators of </a:t>
            </a:r>
            <a:r>
              <a:rPr lang="en-GB" b="1" u="sng" dirty="0"/>
              <a:t>a global legal regime</a:t>
            </a:r>
            <a:r>
              <a:rPr lang="en-GB" b="1" dirty="0"/>
              <a:t>, </a:t>
            </a:r>
            <a:r>
              <a:rPr lang="en-GB" b="1" dirty="0" smtClean="0"/>
              <a:t>created by themselves.</a:t>
            </a:r>
            <a:r>
              <a:rPr lang="en-GB" dirty="0" smtClean="0"/>
              <a:t> </a:t>
            </a:r>
          </a:p>
          <a:p>
            <a:pPr algn="just">
              <a:buFontTx/>
              <a:buChar char="-"/>
            </a:pPr>
            <a:r>
              <a:rPr lang="en-GB" b="1" dirty="0" smtClean="0"/>
              <a:t>But, the problem is that </a:t>
            </a:r>
            <a:r>
              <a:rPr lang="en-GB" dirty="0" smtClean="0"/>
              <a:t>we </a:t>
            </a:r>
            <a:r>
              <a:rPr lang="en-GB" dirty="0"/>
              <a:t>are in the land of the voluntary and not of the compulsory. </a:t>
            </a:r>
            <a:r>
              <a:rPr lang="en-GB" b="1" u="sng" dirty="0"/>
              <a:t>What is “possible for itself”” is not “compulsory for everybody”. </a:t>
            </a:r>
            <a:endParaRPr lang="en-GB" b="1" u="sng" dirty="0" smtClean="0"/>
          </a:p>
          <a:p>
            <a:pPr algn="just">
              <a:buFontTx/>
              <a:buChar char="-"/>
            </a:pPr>
            <a:r>
              <a:rPr lang="en-GB" b="1" u="sng" dirty="0" smtClean="0"/>
              <a:t>However</a:t>
            </a:r>
            <a:r>
              <a:rPr lang="en-GB" b="1" dirty="0"/>
              <a:t>, </a:t>
            </a:r>
            <a:r>
              <a:rPr lang="en-GB" b="1" dirty="0" smtClean="0"/>
              <a:t>(beside </a:t>
            </a:r>
            <a:r>
              <a:rPr lang="en-GB" b="1" dirty="0"/>
              <a:t>the fact that for economic reasons, undertakings do have an interest in integrating climate risk in their contractual </a:t>
            </a:r>
            <a:r>
              <a:rPr lang="en-GB" b="1" dirty="0" smtClean="0"/>
              <a:t>relations), </a:t>
            </a:r>
            <a:r>
              <a:rPr lang="en-GB" b="1" u="sng" dirty="0"/>
              <a:t>the contractual order could tomorrow support the use of climate </a:t>
            </a:r>
            <a:r>
              <a:rPr lang="en-GB" b="1" u="sng" dirty="0" smtClean="0"/>
              <a:t>provisions (adaptation or mitigation).</a:t>
            </a:r>
            <a:r>
              <a:rPr lang="en-GB" u="sng" dirty="0" smtClean="0"/>
              <a:t> </a:t>
            </a:r>
          </a:p>
          <a:p>
            <a:pPr algn="just">
              <a:buFontTx/>
              <a:buChar char="-"/>
            </a:pPr>
            <a:r>
              <a:rPr lang="en-GB" b="1" u="sng" dirty="0" smtClean="0"/>
              <a:t>(“</a:t>
            </a:r>
            <a:r>
              <a:rPr lang="en-GB" b="1" u="sng" dirty="0"/>
              <a:t>Individual” contractual norms would here be supplemented by “general” norms </a:t>
            </a:r>
            <a:r>
              <a:rPr lang="en-GB" b="1" u="sng" dirty="0" smtClean="0"/>
              <a:t>within the contract </a:t>
            </a:r>
            <a:r>
              <a:rPr lang="en-GB" b="1" u="sng" dirty="0"/>
              <a:t>Law </a:t>
            </a:r>
            <a:r>
              <a:rPr lang="en-GB" b="1" u="sng" dirty="0" smtClean="0"/>
              <a:t>giving them a </a:t>
            </a:r>
            <a:r>
              <a:rPr lang="en-GB" b="1" u="sng" dirty="0"/>
              <a:t>climate </a:t>
            </a:r>
            <a:r>
              <a:rPr lang="en-GB" b="1" u="sng" dirty="0" smtClean="0"/>
              <a:t>dimension). </a:t>
            </a:r>
          </a:p>
          <a:p>
            <a:pPr algn="just">
              <a:buFontTx/>
              <a:buChar char="-"/>
            </a:pPr>
            <a:r>
              <a:rPr lang="en-GB" b="1" dirty="0" smtClean="0"/>
              <a:t>That’s why the climate potential of the contractual order, one second important element of the contractual system, deserves our attention in the second part.</a:t>
            </a:r>
            <a:endParaRPr lang="fr-FR" b="1" dirty="0"/>
          </a:p>
          <a:p>
            <a:pPr marL="0" indent="0">
              <a:buNone/>
            </a:pPr>
            <a:endParaRPr lang="fr-FR" dirty="0" smtClean="0"/>
          </a:p>
        </p:txBody>
      </p:sp>
    </p:spTree>
    <p:extLst>
      <p:ext uri="{BB962C8B-B14F-4D97-AF65-F5344CB8AC3E}">
        <p14:creationId xmlns:p14="http://schemas.microsoft.com/office/powerpoint/2010/main" val="18899511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62000" y="673100"/>
            <a:ext cx="7526498" cy="101600"/>
          </a:xfrm>
        </p:spPr>
        <p:txBody>
          <a:bodyPr>
            <a:normAutofit fontScale="90000"/>
          </a:bodyPr>
          <a:lstStyle/>
          <a:p>
            <a:pPr algn="r"/>
            <a:r>
              <a:rPr lang="fr-FR" sz="2400" b="1" dirty="0"/>
              <a:t>II – </a:t>
            </a:r>
            <a:r>
              <a:rPr lang="en-GB" sz="2400" b="1" dirty="0"/>
              <a:t>The climate potential of the contractual order </a:t>
            </a:r>
            <a:r>
              <a:rPr lang="fr-FR" dirty="0"/>
              <a:t/>
            </a:r>
            <a:br>
              <a:rPr lang="fr-FR" dirty="0"/>
            </a:br>
            <a:endParaRPr lang="fr-FR" i="1" dirty="0"/>
          </a:p>
        </p:txBody>
      </p:sp>
      <p:sp>
        <p:nvSpPr>
          <p:cNvPr id="3" name="Espace réservé du contenu 2"/>
          <p:cNvSpPr>
            <a:spLocks noGrp="1"/>
          </p:cNvSpPr>
          <p:nvPr>
            <p:ph idx="1"/>
          </p:nvPr>
        </p:nvSpPr>
        <p:spPr>
          <a:xfrm>
            <a:off x="2057400" y="673100"/>
            <a:ext cx="6781800" cy="5321300"/>
          </a:xfrm>
        </p:spPr>
        <p:txBody>
          <a:bodyPr/>
          <a:lstStyle/>
          <a:p>
            <a:r>
              <a:rPr lang="en-GB" b="1" dirty="0" smtClean="0"/>
              <a:t>What does this contractual order mean?</a:t>
            </a:r>
          </a:p>
          <a:p>
            <a:pPr algn="just"/>
            <a:r>
              <a:rPr lang="en-GB" dirty="0" smtClean="0"/>
              <a:t>It is the one which governs contracts. It </a:t>
            </a:r>
            <a:r>
              <a:rPr lang="en-GB" dirty="0"/>
              <a:t>includes a </a:t>
            </a:r>
            <a:r>
              <a:rPr lang="en-GB" b="1" dirty="0"/>
              <a:t>wide variety of norms that stem from contract law </a:t>
            </a:r>
            <a:r>
              <a:rPr lang="en-GB" b="1" dirty="0" smtClean="0"/>
              <a:t>but </a:t>
            </a:r>
            <a:r>
              <a:rPr lang="en-GB" b="1" dirty="0"/>
              <a:t>also from branches of </a:t>
            </a:r>
            <a:r>
              <a:rPr lang="en-GB" b="1" dirty="0" smtClean="0"/>
              <a:t>other laws </a:t>
            </a:r>
            <a:r>
              <a:rPr lang="en-GB" dirty="0"/>
              <a:t>that </a:t>
            </a:r>
            <a:r>
              <a:rPr lang="en-GB" dirty="0" smtClean="0"/>
              <a:t>can influence the </a:t>
            </a:r>
            <a:r>
              <a:rPr lang="en-GB" dirty="0"/>
              <a:t>conditions surrounding the conclusion or performance of a </a:t>
            </a:r>
            <a:r>
              <a:rPr lang="en-GB" dirty="0" smtClean="0"/>
              <a:t>contract. </a:t>
            </a:r>
          </a:p>
          <a:p>
            <a:pPr algn="just"/>
            <a:r>
              <a:rPr lang="en-GB" dirty="0" smtClean="0"/>
              <a:t>This definition is important because, </a:t>
            </a:r>
            <a:r>
              <a:rPr lang="en-GB" b="1" dirty="0" smtClean="0"/>
              <a:t>in this second part</a:t>
            </a:r>
            <a:r>
              <a:rPr lang="en-GB" dirty="0" smtClean="0"/>
              <a:t>, </a:t>
            </a:r>
            <a:r>
              <a:rPr lang="en-GB" b="1" dirty="0" smtClean="0"/>
              <a:t>our goal is to demonstrate that </a:t>
            </a:r>
            <a:r>
              <a:rPr lang="en-GB" b="1" u="sng" dirty="0" smtClean="0"/>
              <a:t>the </a:t>
            </a:r>
            <a:r>
              <a:rPr lang="en-GB" b="1" u="sng" dirty="0"/>
              <a:t>contractual </a:t>
            </a:r>
            <a:r>
              <a:rPr lang="en-GB" b="1" u="sng" dirty="0" smtClean="0"/>
              <a:t>order, </a:t>
            </a:r>
            <a:r>
              <a:rPr lang="en-GB" b="1" u="sng" dirty="0" err="1" smtClean="0"/>
              <a:t>Lex</a:t>
            </a:r>
            <a:r>
              <a:rPr lang="en-GB" b="1" u="sng" dirty="0" smtClean="0"/>
              <a:t> </a:t>
            </a:r>
            <a:r>
              <a:rPr lang="en-GB" b="1" u="sng" dirty="0" err="1" smtClean="0"/>
              <a:t>mercatoria</a:t>
            </a:r>
            <a:r>
              <a:rPr lang="en-GB" b="1" u="sng" dirty="0" smtClean="0"/>
              <a:t>/UNDIDROIT or National Laws could </a:t>
            </a:r>
            <a:r>
              <a:rPr lang="en-GB" b="1" u="sng" dirty="0"/>
              <a:t>be </a:t>
            </a:r>
            <a:r>
              <a:rPr lang="en-GB" b="1" u="sng" dirty="0" smtClean="0"/>
              <a:t>widely mobilised for improving the possibility for transnational supply agreements to fight against the climate change</a:t>
            </a:r>
            <a:r>
              <a:rPr lang="en-GB" b="1" dirty="0" smtClean="0"/>
              <a:t>.</a:t>
            </a:r>
          </a:p>
          <a:p>
            <a:pPr algn="just"/>
            <a:r>
              <a:rPr lang="en-GB" dirty="0" smtClean="0"/>
              <a:t>More precisely, we think that, within this contractual order, </a:t>
            </a:r>
            <a:r>
              <a:rPr lang="en-GB" b="1" dirty="0" smtClean="0"/>
              <a:t>the norms which impose some duties for contracting </a:t>
            </a:r>
            <a:r>
              <a:rPr lang="en-GB" b="1" dirty="0"/>
              <a:t>parties (A) </a:t>
            </a:r>
            <a:r>
              <a:rPr lang="en-GB" b="1" dirty="0" smtClean="0"/>
              <a:t>but also for companies (</a:t>
            </a:r>
            <a:r>
              <a:rPr lang="en-GB" b="1" dirty="0"/>
              <a:t>B) </a:t>
            </a:r>
            <a:r>
              <a:rPr lang="en-GB" b="1" dirty="0" smtClean="0"/>
              <a:t>could distil a </a:t>
            </a:r>
            <a:r>
              <a:rPr lang="en-GB" b="1" dirty="0"/>
              <a:t>climate substance into supply agreements. </a:t>
            </a:r>
            <a:endParaRPr lang="fr-FR" b="1" dirty="0"/>
          </a:p>
        </p:txBody>
      </p:sp>
    </p:spTree>
    <p:extLst>
      <p:ext uri="{BB962C8B-B14F-4D97-AF65-F5344CB8AC3E}">
        <p14:creationId xmlns:p14="http://schemas.microsoft.com/office/powerpoint/2010/main" val="25645740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5600" y="190500"/>
            <a:ext cx="8445500" cy="660400"/>
          </a:xfrm>
        </p:spPr>
        <p:txBody>
          <a:bodyPr/>
          <a:lstStyle/>
          <a:p>
            <a:pPr algn="ctr"/>
            <a:r>
              <a:rPr lang="fr-FR" sz="2000" b="1" dirty="0" smtClean="0"/>
              <a:t>A/ </a:t>
            </a:r>
            <a:r>
              <a:rPr lang="en-GB" sz="2000" b="1" dirty="0" smtClean="0"/>
              <a:t>The </a:t>
            </a:r>
            <a:r>
              <a:rPr lang="en-GB" sz="2000" b="1" dirty="0"/>
              <a:t>duties of contracting parties </a:t>
            </a:r>
            <a:endParaRPr lang="fr-FR" sz="2000" dirty="0"/>
          </a:p>
        </p:txBody>
      </p:sp>
      <p:sp>
        <p:nvSpPr>
          <p:cNvPr id="3" name="Espace réservé du contenu 2"/>
          <p:cNvSpPr>
            <a:spLocks noGrp="1"/>
          </p:cNvSpPr>
          <p:nvPr>
            <p:ph idx="1"/>
          </p:nvPr>
        </p:nvSpPr>
        <p:spPr>
          <a:xfrm>
            <a:off x="1803400" y="965200"/>
            <a:ext cx="7150099" cy="5160964"/>
          </a:xfrm>
        </p:spPr>
        <p:txBody>
          <a:bodyPr>
            <a:normAutofit fontScale="92500"/>
          </a:bodyPr>
          <a:lstStyle/>
          <a:p>
            <a:pPr algn="just"/>
            <a:r>
              <a:rPr lang="en-GB" dirty="0"/>
              <a:t>In order to </a:t>
            </a:r>
            <a:r>
              <a:rPr lang="en-GB" dirty="0" smtClean="0"/>
              <a:t>understand </a:t>
            </a:r>
            <a:r>
              <a:rPr lang="en-GB" dirty="0"/>
              <a:t>what </a:t>
            </a:r>
            <a:r>
              <a:rPr lang="en-GB" dirty="0" smtClean="0"/>
              <a:t>the “</a:t>
            </a:r>
            <a:r>
              <a:rPr lang="en-GB" dirty="0"/>
              <a:t>duties of contracting parties</a:t>
            </a:r>
            <a:r>
              <a:rPr lang="en-GB" dirty="0" smtClean="0"/>
              <a:t>” are, </a:t>
            </a:r>
            <a:r>
              <a:rPr lang="en-GB" dirty="0"/>
              <a:t>a distinction must be </a:t>
            </a:r>
            <a:r>
              <a:rPr lang="en-GB" b="1" dirty="0"/>
              <a:t>made between the obligations expressed by the parties to the contract stemming from contractual provisions and </a:t>
            </a:r>
            <a:r>
              <a:rPr lang="en-GB" b="1" u="sng" dirty="0"/>
              <a:t>obligations specified by contract law itself regardless of the will of the parties</a:t>
            </a:r>
            <a:r>
              <a:rPr lang="en-GB" dirty="0"/>
              <a:t>. </a:t>
            </a:r>
            <a:endParaRPr lang="en-GB" dirty="0" smtClean="0"/>
          </a:p>
          <a:p>
            <a:pPr algn="just"/>
            <a:r>
              <a:rPr lang="en-GB" dirty="0" smtClean="0"/>
              <a:t>Obligations </a:t>
            </a:r>
            <a:r>
              <a:rPr lang="en-GB" dirty="0"/>
              <a:t>expressed in contractual provisions are </a:t>
            </a:r>
            <a:r>
              <a:rPr lang="en-GB" b="1" dirty="0"/>
              <a:t>chosen</a:t>
            </a:r>
            <a:r>
              <a:rPr lang="en-GB" dirty="0"/>
              <a:t> by the parties </a:t>
            </a:r>
            <a:r>
              <a:rPr lang="en-GB" dirty="0" smtClean="0"/>
              <a:t>but those </a:t>
            </a:r>
            <a:r>
              <a:rPr lang="en-GB" dirty="0"/>
              <a:t>resulting from the duties of the contractual order </a:t>
            </a:r>
            <a:r>
              <a:rPr lang="en-GB" dirty="0" smtClean="0"/>
              <a:t>are </a:t>
            </a:r>
            <a:r>
              <a:rPr lang="en-GB" b="1" u="sng" dirty="0" smtClean="0"/>
              <a:t>imposed</a:t>
            </a:r>
            <a:r>
              <a:rPr lang="en-GB" dirty="0" smtClean="0"/>
              <a:t> to them. Thanks to the UNIDROIT/LEX/NATIONAL.</a:t>
            </a:r>
            <a:endParaRPr lang="fr-FR" dirty="0" smtClean="0"/>
          </a:p>
          <a:p>
            <a:pPr algn="just"/>
            <a:r>
              <a:rPr lang="fr-FR" b="1" dirty="0" err="1" smtClean="0"/>
              <a:t>Then</a:t>
            </a:r>
            <a:r>
              <a:rPr lang="fr-FR" b="1" dirty="0" smtClean="0"/>
              <a:t>, </a:t>
            </a:r>
            <a:r>
              <a:rPr lang="fr-FR" b="1" u="sng" dirty="0" smtClean="0"/>
              <a:t>certain </a:t>
            </a:r>
            <a:r>
              <a:rPr lang="fr-FR" b="1" u="sng" dirty="0" err="1" smtClean="0"/>
              <a:t>climate</a:t>
            </a:r>
            <a:r>
              <a:rPr lang="fr-FR" b="1" u="sng" dirty="0" smtClean="0"/>
              <a:t> </a:t>
            </a:r>
            <a:r>
              <a:rPr lang="fr-FR" b="1" u="sng" dirty="0" err="1" smtClean="0"/>
              <a:t>duties</a:t>
            </a:r>
            <a:r>
              <a:rPr lang="fr-FR" b="1" u="sng" dirty="0" smtClean="0"/>
              <a:t> </a:t>
            </a:r>
            <a:r>
              <a:rPr lang="fr-FR" b="1" u="sng" dirty="0" err="1" smtClean="0"/>
              <a:t>could</a:t>
            </a:r>
            <a:r>
              <a:rPr lang="fr-FR" b="1" u="sng" dirty="0" smtClean="0"/>
              <a:t> </a:t>
            </a:r>
            <a:r>
              <a:rPr lang="fr-FR" b="1" u="sng" dirty="0" err="1" smtClean="0"/>
              <a:t>be</a:t>
            </a:r>
            <a:r>
              <a:rPr lang="fr-FR" b="1" u="sng" dirty="0" smtClean="0"/>
              <a:t> </a:t>
            </a:r>
            <a:r>
              <a:rPr lang="fr-FR" b="1" u="sng" dirty="0" err="1" smtClean="0"/>
              <a:t>imposed</a:t>
            </a:r>
            <a:r>
              <a:rPr lang="fr-FR" b="1" u="sng" dirty="0" smtClean="0"/>
              <a:t> to the parties </a:t>
            </a:r>
            <a:r>
              <a:rPr lang="fr-FR" b="1" u="sng" dirty="0" err="1" smtClean="0"/>
              <a:t>even</a:t>
            </a:r>
            <a:r>
              <a:rPr lang="fr-FR" b="1" u="sng" dirty="0" smtClean="0"/>
              <a:t> if </a:t>
            </a:r>
            <a:r>
              <a:rPr lang="fr-FR" b="1" u="sng" dirty="0" err="1" smtClean="0"/>
              <a:t>they</a:t>
            </a:r>
            <a:r>
              <a:rPr lang="fr-FR" b="1" u="sng" dirty="0" smtClean="0"/>
              <a:t> </a:t>
            </a:r>
            <a:r>
              <a:rPr lang="fr-FR" b="1" u="sng" dirty="0" err="1" smtClean="0"/>
              <a:t>haven’t</a:t>
            </a:r>
            <a:r>
              <a:rPr lang="fr-FR" b="1" u="sng" dirty="0" smtClean="0"/>
              <a:t> </a:t>
            </a:r>
            <a:r>
              <a:rPr lang="fr-FR" b="1" u="sng" dirty="0" err="1" smtClean="0"/>
              <a:t>include</a:t>
            </a:r>
            <a:r>
              <a:rPr lang="fr-FR" b="1" u="sng" dirty="0" smtClean="0"/>
              <a:t> provisions in the transnational </a:t>
            </a:r>
            <a:r>
              <a:rPr lang="fr-FR" b="1" u="sng" dirty="0" err="1" smtClean="0"/>
              <a:t>supply</a:t>
            </a:r>
            <a:r>
              <a:rPr lang="fr-FR" b="1" u="sng" dirty="0" smtClean="0"/>
              <a:t> </a:t>
            </a:r>
            <a:r>
              <a:rPr lang="fr-FR" b="1" u="sng" dirty="0" err="1" smtClean="0"/>
              <a:t>contracts</a:t>
            </a:r>
            <a:r>
              <a:rPr lang="fr-FR" b="1" dirty="0" smtClean="0"/>
              <a:t>.</a:t>
            </a:r>
            <a:r>
              <a:rPr lang="fr-FR" dirty="0" smtClean="0"/>
              <a:t> </a:t>
            </a:r>
            <a:r>
              <a:rPr lang="fr-FR" dirty="0" err="1" smtClean="0"/>
              <a:t>These</a:t>
            </a:r>
            <a:r>
              <a:rPr lang="fr-FR" dirty="0" smtClean="0"/>
              <a:t> </a:t>
            </a:r>
            <a:r>
              <a:rPr lang="fr-FR" dirty="0" err="1" smtClean="0"/>
              <a:t>duties</a:t>
            </a:r>
            <a:r>
              <a:rPr lang="fr-FR" dirty="0" smtClean="0"/>
              <a:t> </a:t>
            </a:r>
            <a:r>
              <a:rPr lang="fr-FR" dirty="0" err="1" smtClean="0"/>
              <a:t>seem</a:t>
            </a:r>
            <a:r>
              <a:rPr lang="fr-FR" dirty="0" smtClean="0"/>
              <a:t> to </a:t>
            </a:r>
            <a:r>
              <a:rPr lang="fr-FR" dirty="0" err="1" smtClean="0"/>
              <a:t>be</a:t>
            </a:r>
            <a:r>
              <a:rPr lang="fr-FR" dirty="0" smtClean="0"/>
              <a:t> a </a:t>
            </a:r>
            <a:r>
              <a:rPr lang="fr-FR" dirty="0" err="1" smtClean="0"/>
              <a:t>remedy</a:t>
            </a:r>
            <a:r>
              <a:rPr lang="fr-FR" dirty="0" smtClean="0"/>
              <a:t> to the inaction of the parties.</a:t>
            </a:r>
          </a:p>
          <a:p>
            <a:pPr algn="just"/>
            <a:r>
              <a:rPr lang="en-GB" b="1" dirty="0" smtClean="0"/>
              <a:t>We </a:t>
            </a:r>
            <a:r>
              <a:rPr lang="fr-FR" b="1" dirty="0" err="1" smtClean="0"/>
              <a:t>would</a:t>
            </a:r>
            <a:r>
              <a:rPr lang="fr-FR" b="1" dirty="0" smtClean="0"/>
              <a:t> </a:t>
            </a:r>
            <a:r>
              <a:rPr lang="fr-FR" b="1" dirty="0" err="1" smtClean="0"/>
              <a:t>like</a:t>
            </a:r>
            <a:r>
              <a:rPr lang="fr-FR" b="1" dirty="0" smtClean="0"/>
              <a:t> to </a:t>
            </a:r>
            <a:r>
              <a:rPr lang="fr-FR" b="1" dirty="0" err="1" smtClean="0"/>
              <a:t>make</a:t>
            </a:r>
            <a:r>
              <a:rPr lang="fr-FR" b="1" dirty="0" smtClean="0"/>
              <a:t> a distinction </a:t>
            </a:r>
            <a:r>
              <a:rPr lang="fr-FR" b="1" dirty="0" err="1" smtClean="0"/>
              <a:t>between</a:t>
            </a:r>
            <a:r>
              <a:rPr lang="fr-FR" b="1" dirty="0" smtClean="0"/>
              <a:t> the </a:t>
            </a:r>
            <a:r>
              <a:rPr lang="fr-FR" b="1" dirty="0" err="1" smtClean="0"/>
              <a:t>possibility</a:t>
            </a:r>
            <a:r>
              <a:rPr lang="fr-FR" b="1" dirty="0" smtClean="0"/>
              <a:t> to </a:t>
            </a:r>
            <a:r>
              <a:rPr lang="fr-FR" b="1" dirty="0" err="1" smtClean="0"/>
              <a:t>extend</a:t>
            </a:r>
            <a:r>
              <a:rPr lang="fr-FR" b="1" dirty="0" smtClean="0"/>
              <a:t> the traditional </a:t>
            </a:r>
            <a:r>
              <a:rPr lang="fr-FR" b="1" dirty="0" err="1" smtClean="0"/>
              <a:t>duties</a:t>
            </a:r>
            <a:r>
              <a:rPr lang="fr-FR" b="1" dirty="0" smtClean="0"/>
              <a:t> (1) and the </a:t>
            </a:r>
            <a:r>
              <a:rPr lang="fr-FR" b="1" dirty="0" err="1" smtClean="0"/>
              <a:t>possibility</a:t>
            </a:r>
            <a:r>
              <a:rPr lang="fr-FR" b="1" dirty="0" smtClean="0"/>
              <a:t> more original to </a:t>
            </a:r>
            <a:r>
              <a:rPr lang="fr-FR" b="1" dirty="0" err="1" smtClean="0"/>
              <a:t>create</a:t>
            </a:r>
            <a:r>
              <a:rPr lang="fr-FR" b="1" dirty="0" smtClean="0"/>
              <a:t> new </a:t>
            </a:r>
            <a:r>
              <a:rPr lang="fr-FR" b="1" dirty="0" err="1" smtClean="0"/>
              <a:t>duties</a:t>
            </a:r>
            <a:r>
              <a:rPr lang="fr-FR" b="1" dirty="0" smtClean="0"/>
              <a:t> (2) </a:t>
            </a:r>
            <a:r>
              <a:rPr lang="fr-FR" b="1" dirty="0" err="1" smtClean="0"/>
              <a:t>concerning</a:t>
            </a:r>
            <a:r>
              <a:rPr lang="fr-FR" b="1" dirty="0" smtClean="0"/>
              <a:t> the </a:t>
            </a:r>
            <a:r>
              <a:rPr lang="fr-FR" b="1" dirty="0" err="1" smtClean="0"/>
              <a:t>climate</a:t>
            </a:r>
            <a:r>
              <a:rPr lang="fr-FR" b="1" dirty="0" smtClean="0"/>
              <a:t> change</a:t>
            </a:r>
            <a:endParaRPr lang="fr-FR" b="1" dirty="0"/>
          </a:p>
          <a:p>
            <a:pPr algn="just"/>
            <a:endParaRPr lang="fr-FR" dirty="0" smtClean="0"/>
          </a:p>
          <a:p>
            <a:pPr algn="just"/>
            <a:endParaRPr lang="fr-FR" dirty="0"/>
          </a:p>
        </p:txBody>
      </p:sp>
    </p:spTree>
    <p:extLst>
      <p:ext uri="{BB962C8B-B14F-4D97-AF65-F5344CB8AC3E}">
        <p14:creationId xmlns:p14="http://schemas.microsoft.com/office/powerpoint/2010/main" val="8182403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5900" y="152400"/>
            <a:ext cx="8661400" cy="431800"/>
          </a:xfrm>
        </p:spPr>
        <p:txBody>
          <a:bodyPr/>
          <a:lstStyle/>
          <a:p>
            <a:pPr algn="ctr"/>
            <a:r>
              <a:rPr lang="fr-FR" sz="2000" b="1" dirty="0" smtClean="0"/>
              <a:t>1) To </a:t>
            </a:r>
            <a:r>
              <a:rPr lang="fr-FR" sz="2000" b="1" dirty="0" err="1" smtClean="0"/>
              <a:t>Extend</a:t>
            </a:r>
            <a:r>
              <a:rPr lang="fr-FR" sz="2000" b="1" dirty="0" smtClean="0"/>
              <a:t> </a:t>
            </a:r>
            <a:r>
              <a:rPr lang="fr-FR" sz="2000" b="1" dirty="0" err="1" smtClean="0"/>
              <a:t>traditional</a:t>
            </a:r>
            <a:r>
              <a:rPr lang="fr-FR" sz="2000" b="1" dirty="0" smtClean="0"/>
              <a:t> </a:t>
            </a:r>
            <a:r>
              <a:rPr lang="fr-FR" sz="2000" b="1" dirty="0" err="1" smtClean="0"/>
              <a:t>duties</a:t>
            </a:r>
            <a:r>
              <a:rPr lang="fr-FR" sz="2000" b="1" dirty="0" smtClean="0"/>
              <a:t>? </a:t>
            </a:r>
            <a:endParaRPr lang="fr-FR" sz="2000" b="1" dirty="0"/>
          </a:p>
        </p:txBody>
      </p:sp>
      <p:sp>
        <p:nvSpPr>
          <p:cNvPr id="3" name="Espace réservé du contenu 2"/>
          <p:cNvSpPr>
            <a:spLocks noGrp="1"/>
          </p:cNvSpPr>
          <p:nvPr>
            <p:ph idx="1"/>
          </p:nvPr>
        </p:nvSpPr>
        <p:spPr>
          <a:xfrm>
            <a:off x="1892300" y="876300"/>
            <a:ext cx="6985000" cy="4953000"/>
          </a:xfrm>
        </p:spPr>
        <p:txBody>
          <a:bodyPr>
            <a:normAutofit/>
          </a:bodyPr>
          <a:lstStyle/>
          <a:p>
            <a:pPr algn="just"/>
            <a:r>
              <a:rPr lang="fr-FR" dirty="0" err="1" smtClean="0"/>
              <a:t>Recall</a:t>
            </a:r>
            <a:r>
              <a:rPr lang="fr-FR" dirty="0" smtClean="0"/>
              <a:t>: the </a:t>
            </a:r>
            <a:r>
              <a:rPr lang="fr-FR" dirty="0" err="1" smtClean="0"/>
              <a:t>contract</a:t>
            </a:r>
            <a:r>
              <a:rPr lang="fr-FR" dirty="0" smtClean="0"/>
              <a:t> Law </a:t>
            </a:r>
            <a:r>
              <a:rPr lang="fr-FR" dirty="0" err="1" smtClean="0"/>
              <a:t>brings</a:t>
            </a:r>
            <a:r>
              <a:rPr lang="fr-FR" dirty="0" smtClean="0"/>
              <a:t> </a:t>
            </a:r>
            <a:r>
              <a:rPr lang="fr-FR" dirty="0" err="1" smtClean="0"/>
              <a:t>together</a:t>
            </a:r>
            <a:r>
              <a:rPr lang="fr-FR" dirty="0" smtClean="0"/>
              <a:t> </a:t>
            </a:r>
            <a:r>
              <a:rPr lang="fr-FR" b="1" dirty="0" err="1" smtClean="0"/>
              <a:t>various</a:t>
            </a:r>
            <a:r>
              <a:rPr lang="fr-FR" b="1" dirty="0" smtClean="0"/>
              <a:t> traditional </a:t>
            </a:r>
            <a:r>
              <a:rPr lang="fr-FR" b="1" dirty="0" err="1" smtClean="0"/>
              <a:t>duties</a:t>
            </a:r>
            <a:r>
              <a:rPr lang="fr-FR" b="1" dirty="0" smtClean="0"/>
              <a:t> for the parties that we </a:t>
            </a:r>
            <a:r>
              <a:rPr lang="fr-FR" b="1" dirty="0" err="1" smtClean="0"/>
              <a:t>can</a:t>
            </a:r>
            <a:r>
              <a:rPr lang="fr-FR" b="1" dirty="0" smtClean="0"/>
              <a:t> </a:t>
            </a:r>
            <a:r>
              <a:rPr lang="fr-FR" b="1" dirty="0" err="1" smtClean="0"/>
              <a:t>find</a:t>
            </a:r>
            <a:r>
              <a:rPr lang="fr-FR" b="1" dirty="0" smtClean="0"/>
              <a:t> in </a:t>
            </a:r>
            <a:r>
              <a:rPr lang="fr-FR" b="1" dirty="0" err="1" smtClean="0"/>
              <a:t>different</a:t>
            </a:r>
            <a:r>
              <a:rPr lang="fr-FR" b="1" dirty="0" smtClean="0"/>
              <a:t> </a:t>
            </a:r>
            <a:r>
              <a:rPr lang="fr-FR" b="1" dirty="0" err="1" smtClean="0"/>
              <a:t>domestic</a:t>
            </a:r>
            <a:r>
              <a:rPr lang="fr-FR" b="1" dirty="0" smtClean="0"/>
              <a:t> </a:t>
            </a:r>
            <a:r>
              <a:rPr lang="fr-FR" b="1" dirty="0" err="1" smtClean="0"/>
              <a:t>Laws</a:t>
            </a:r>
            <a:r>
              <a:rPr lang="fr-FR" dirty="0" smtClean="0"/>
              <a:t>. One of </a:t>
            </a:r>
            <a:r>
              <a:rPr lang="fr-FR" b="1" dirty="0" smtClean="0"/>
              <a:t>the </a:t>
            </a:r>
            <a:r>
              <a:rPr lang="fr-FR" b="1" dirty="0" err="1" smtClean="0"/>
              <a:t>most</a:t>
            </a:r>
            <a:r>
              <a:rPr lang="fr-FR" b="1" dirty="0" smtClean="0"/>
              <a:t> </a:t>
            </a:r>
            <a:r>
              <a:rPr lang="fr-FR" b="1" dirty="0" err="1" smtClean="0"/>
              <a:t>famous</a:t>
            </a:r>
            <a:r>
              <a:rPr lang="fr-FR" b="1" dirty="0" smtClean="0"/>
              <a:t> </a:t>
            </a:r>
            <a:r>
              <a:rPr lang="fr-FR" b="1" dirty="0" err="1" smtClean="0"/>
              <a:t>is</a:t>
            </a:r>
            <a:r>
              <a:rPr lang="fr-FR" b="1" dirty="0" smtClean="0"/>
              <a:t> </a:t>
            </a:r>
            <a:r>
              <a:rPr lang="fr-FR" b="1" u="sng" dirty="0" smtClean="0"/>
              <a:t>the good </a:t>
            </a:r>
            <a:r>
              <a:rPr lang="fr-FR" b="1" u="sng" dirty="0" err="1" smtClean="0"/>
              <a:t>faith</a:t>
            </a:r>
            <a:r>
              <a:rPr lang="fr-FR" b="1" u="sng" dirty="0" smtClean="0"/>
              <a:t> </a:t>
            </a:r>
            <a:r>
              <a:rPr lang="fr-FR" b="1" dirty="0" smtClean="0"/>
              <a:t>(</a:t>
            </a:r>
            <a:r>
              <a:rPr lang="fr-FR" b="1" dirty="0" err="1" smtClean="0"/>
              <a:t>bona</a:t>
            </a:r>
            <a:r>
              <a:rPr lang="fr-FR" b="1" dirty="0" smtClean="0"/>
              <a:t> </a:t>
            </a:r>
            <a:r>
              <a:rPr lang="fr-FR" b="1" dirty="0" err="1" smtClean="0"/>
              <a:t>fides</a:t>
            </a:r>
            <a:r>
              <a:rPr lang="fr-FR" b="1" dirty="0" smtClean="0"/>
              <a:t>)</a:t>
            </a:r>
          </a:p>
          <a:p>
            <a:pPr algn="just"/>
            <a:r>
              <a:rPr lang="fr-FR" dirty="0" smtClean="0"/>
              <a:t>More </a:t>
            </a:r>
            <a:r>
              <a:rPr lang="fr-FR" dirty="0" err="1" smtClean="0"/>
              <a:t>precisely</a:t>
            </a:r>
            <a:r>
              <a:rPr lang="fr-FR" dirty="0" smtClean="0"/>
              <a:t>, </a:t>
            </a:r>
            <a:r>
              <a:rPr lang="fr-FR" dirty="0" err="1" smtClean="0"/>
              <a:t>concerning</a:t>
            </a:r>
            <a:r>
              <a:rPr lang="fr-FR" dirty="0" smtClean="0"/>
              <a:t> </a:t>
            </a:r>
            <a:r>
              <a:rPr lang="en-GB" dirty="0" smtClean="0"/>
              <a:t>the </a:t>
            </a:r>
            <a:r>
              <a:rPr lang="en-GB" b="1" dirty="0"/>
              <a:t>UNIDROIT </a:t>
            </a:r>
            <a:r>
              <a:rPr lang="en-GB" b="1" dirty="0" smtClean="0"/>
              <a:t>principles</a:t>
            </a:r>
            <a:r>
              <a:rPr lang="en-GB" dirty="0" smtClean="0"/>
              <a:t>, </a:t>
            </a:r>
            <a:r>
              <a:rPr lang="en-GB" dirty="0"/>
              <a:t>the good faith requirement </a:t>
            </a:r>
            <a:r>
              <a:rPr lang="en-GB" dirty="0" smtClean="0"/>
              <a:t>can lead in </a:t>
            </a:r>
            <a:r>
              <a:rPr lang="en-GB" dirty="0"/>
              <a:t>various practical duties such </a:t>
            </a:r>
            <a:r>
              <a:rPr lang="en-GB" dirty="0" smtClean="0"/>
              <a:t>as: </a:t>
            </a:r>
            <a:r>
              <a:rPr lang="en-GB" b="1" dirty="0" smtClean="0"/>
              <a:t>the </a:t>
            </a:r>
            <a:r>
              <a:rPr lang="en-GB" b="1" u="sng" dirty="0"/>
              <a:t>prohibition to act in an inconsistent manner </a:t>
            </a:r>
            <a:r>
              <a:rPr lang="en-GB" b="1" dirty="0"/>
              <a:t>to the detriment of the other </a:t>
            </a:r>
            <a:r>
              <a:rPr lang="en-GB" b="1" dirty="0" smtClean="0"/>
              <a:t>party/</a:t>
            </a:r>
            <a:r>
              <a:rPr lang="fr-FR" b="1" dirty="0" smtClean="0"/>
              <a:t> </a:t>
            </a:r>
            <a:r>
              <a:rPr lang="en-GB" b="1" dirty="0"/>
              <a:t>the obligation to </a:t>
            </a:r>
            <a:r>
              <a:rPr lang="en-GB" b="1" u="sng" dirty="0"/>
              <a:t>renegotiate in the event of </a:t>
            </a:r>
            <a:r>
              <a:rPr lang="en-GB" b="1" u="sng" dirty="0" smtClean="0"/>
              <a:t>“hardship”</a:t>
            </a:r>
            <a:r>
              <a:rPr lang="fr-FR" b="1" u="sng" dirty="0" smtClean="0"/>
              <a:t> </a:t>
            </a:r>
            <a:r>
              <a:rPr lang="en-GB" b="1" dirty="0"/>
              <a:t>but </a:t>
            </a:r>
            <a:r>
              <a:rPr lang="en-GB" b="1" dirty="0" smtClean="0"/>
              <a:t>also/ </a:t>
            </a:r>
            <a:r>
              <a:rPr lang="en-GB" b="1" dirty="0"/>
              <a:t>to </a:t>
            </a:r>
            <a:r>
              <a:rPr lang="en-GB" b="1" u="sng" dirty="0"/>
              <a:t>cooperate</a:t>
            </a:r>
            <a:r>
              <a:rPr lang="en-GB" b="1" dirty="0"/>
              <a:t> towards the </a:t>
            </a:r>
            <a:r>
              <a:rPr lang="en-GB" b="1" u="sng" dirty="0"/>
              <a:t>performance</a:t>
            </a:r>
            <a:r>
              <a:rPr lang="en-GB" b="1" dirty="0"/>
              <a:t> of the </a:t>
            </a:r>
            <a:r>
              <a:rPr lang="en-GB" b="1" dirty="0" smtClean="0"/>
              <a:t>contract.</a:t>
            </a:r>
          </a:p>
          <a:p>
            <a:pPr algn="just"/>
            <a:r>
              <a:rPr lang="en-GB" dirty="0" smtClean="0"/>
              <a:t>Furthermore, as to </a:t>
            </a:r>
            <a:r>
              <a:rPr lang="en-GB" b="1" dirty="0"/>
              <a:t>the principles and usages of international trade</a:t>
            </a:r>
            <a:r>
              <a:rPr lang="en-GB" dirty="0"/>
              <a:t>, the legal </a:t>
            </a:r>
            <a:r>
              <a:rPr lang="en-GB" dirty="0" smtClean="0"/>
              <a:t>doctrine of the </a:t>
            </a:r>
            <a:r>
              <a:rPr lang="en-GB" b="1" i="1" dirty="0" err="1" smtClean="0"/>
              <a:t>lex</a:t>
            </a:r>
            <a:r>
              <a:rPr lang="en-GB" b="1" i="1" dirty="0" smtClean="0"/>
              <a:t> </a:t>
            </a:r>
            <a:r>
              <a:rPr lang="en-GB" b="1" i="1" u="sng" dirty="0" err="1" smtClean="0"/>
              <a:t>mercatoria</a:t>
            </a:r>
            <a:r>
              <a:rPr lang="en-GB" b="1" i="1" dirty="0" smtClean="0"/>
              <a:t> </a:t>
            </a:r>
            <a:r>
              <a:rPr lang="en-GB" dirty="0" smtClean="0"/>
              <a:t>includes also the </a:t>
            </a:r>
            <a:r>
              <a:rPr lang="en-GB" b="1" u="sng" dirty="0" smtClean="0"/>
              <a:t>rules of the </a:t>
            </a:r>
            <a:r>
              <a:rPr lang="en-GB" b="1" u="sng" dirty="0"/>
              <a:t>binding force of contracts </a:t>
            </a:r>
            <a:r>
              <a:rPr lang="en-GB" b="1" u="sng" dirty="0" smtClean="0"/>
              <a:t>and the </a:t>
            </a:r>
            <a:r>
              <a:rPr lang="en-GB" b="1" u="sng" dirty="0"/>
              <a:t>good </a:t>
            </a:r>
            <a:r>
              <a:rPr lang="en-GB" b="1" u="sng" dirty="0" smtClean="0"/>
              <a:t>faith</a:t>
            </a:r>
            <a:r>
              <a:rPr lang="fr-FR" dirty="0" smtClean="0"/>
              <a:t>.</a:t>
            </a:r>
            <a:endParaRPr lang="fr-FR" dirty="0"/>
          </a:p>
        </p:txBody>
      </p:sp>
    </p:spTree>
    <p:extLst>
      <p:ext uri="{BB962C8B-B14F-4D97-AF65-F5344CB8AC3E}">
        <p14:creationId xmlns:p14="http://schemas.microsoft.com/office/powerpoint/2010/main" val="1697568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0"/>
            <a:ext cx="7047972" cy="127000"/>
          </a:xfrm>
        </p:spPr>
        <p:txBody>
          <a:bodyPr/>
          <a:lstStyle/>
          <a:p>
            <a:pPr algn="ctr"/>
            <a:endParaRPr lang="fr-FR" dirty="0"/>
          </a:p>
        </p:txBody>
      </p:sp>
      <p:sp>
        <p:nvSpPr>
          <p:cNvPr id="3" name="Espace réservé du contenu 2"/>
          <p:cNvSpPr>
            <a:spLocks noGrp="1"/>
          </p:cNvSpPr>
          <p:nvPr>
            <p:ph idx="1"/>
          </p:nvPr>
        </p:nvSpPr>
        <p:spPr>
          <a:xfrm>
            <a:off x="1803400" y="127000"/>
            <a:ext cx="7137400" cy="6451600"/>
          </a:xfrm>
        </p:spPr>
        <p:txBody>
          <a:bodyPr>
            <a:normAutofit fontScale="92500" lnSpcReduction="10000"/>
          </a:bodyPr>
          <a:lstStyle/>
          <a:p>
            <a:pPr algn="just"/>
            <a:r>
              <a:rPr lang="fr-FR" b="1" dirty="0" smtClean="0"/>
              <a:t>All </a:t>
            </a:r>
            <a:r>
              <a:rPr lang="en-GB" b="1" dirty="0" smtClean="0"/>
              <a:t>these </a:t>
            </a:r>
            <a:r>
              <a:rPr lang="en-GB" b="1" dirty="0"/>
              <a:t>duties </a:t>
            </a:r>
            <a:r>
              <a:rPr lang="en-GB" b="1" dirty="0" smtClean="0"/>
              <a:t>could play a role.</a:t>
            </a:r>
          </a:p>
          <a:p>
            <a:pPr algn="just"/>
            <a:r>
              <a:rPr lang="en-GB" b="1" dirty="0" smtClean="0"/>
              <a:t>First, </a:t>
            </a:r>
            <a:r>
              <a:rPr lang="en-GB" b="1" dirty="0"/>
              <a:t>the good faith </a:t>
            </a:r>
            <a:r>
              <a:rPr lang="en-GB" b="1" dirty="0" smtClean="0"/>
              <a:t>could support </a:t>
            </a:r>
            <a:r>
              <a:rPr lang="en-GB" b="1" dirty="0"/>
              <a:t>more concrete climate </a:t>
            </a:r>
            <a:r>
              <a:rPr lang="en-GB" b="1" dirty="0" smtClean="0"/>
              <a:t>obligations, such as:</a:t>
            </a:r>
          </a:p>
          <a:p>
            <a:pPr marL="0" indent="0" algn="just">
              <a:buNone/>
            </a:pPr>
            <a:r>
              <a:rPr lang="en-GB" dirty="0" smtClean="0"/>
              <a:t>- The obligation for the parties </a:t>
            </a:r>
            <a:r>
              <a:rPr lang="en-GB" u="sng" dirty="0" smtClean="0"/>
              <a:t>to </a:t>
            </a:r>
            <a:r>
              <a:rPr lang="en-GB" u="sng" dirty="0"/>
              <a:t>disclose information on the </a:t>
            </a:r>
            <a:r>
              <a:rPr lang="en-GB" u="sng" dirty="0" smtClean="0"/>
              <a:t>consequences </a:t>
            </a:r>
            <a:r>
              <a:rPr lang="en-GB" u="sng" dirty="0"/>
              <a:t>of their operations on global </a:t>
            </a:r>
            <a:r>
              <a:rPr lang="en-GB" u="sng" dirty="0" smtClean="0"/>
              <a:t>warming</a:t>
            </a:r>
          </a:p>
          <a:p>
            <a:pPr algn="just">
              <a:buFontTx/>
              <a:buChar char="-"/>
            </a:pPr>
            <a:r>
              <a:rPr lang="en-GB" u="sng" dirty="0" smtClean="0"/>
              <a:t>To </a:t>
            </a:r>
            <a:r>
              <a:rPr lang="en-GB" u="sng" dirty="0"/>
              <a:t>reduce their operations’ greenhouse gas </a:t>
            </a:r>
            <a:r>
              <a:rPr lang="en-GB" dirty="0"/>
              <a:t>emissions by following best </a:t>
            </a:r>
            <a:r>
              <a:rPr lang="en-GB" dirty="0" smtClean="0"/>
              <a:t>available practices</a:t>
            </a:r>
            <a:endParaRPr lang="en-GB" dirty="0"/>
          </a:p>
          <a:p>
            <a:pPr algn="just">
              <a:buFontTx/>
              <a:buChar char="-"/>
            </a:pPr>
            <a:r>
              <a:rPr lang="en-GB" u="sng" dirty="0" smtClean="0"/>
              <a:t>To </a:t>
            </a:r>
            <a:r>
              <a:rPr lang="en-GB" u="sng" dirty="0"/>
              <a:t>monitor the climate behaviour </a:t>
            </a:r>
            <a:r>
              <a:rPr lang="en-GB" dirty="0"/>
              <a:t>of </a:t>
            </a:r>
            <a:r>
              <a:rPr lang="en-GB" dirty="0" smtClean="0"/>
              <a:t>subcontractors</a:t>
            </a:r>
          </a:p>
          <a:p>
            <a:pPr algn="just">
              <a:buFontTx/>
              <a:buChar char="-"/>
            </a:pPr>
            <a:r>
              <a:rPr lang="en-GB" dirty="0" smtClean="0"/>
              <a:t> </a:t>
            </a:r>
            <a:r>
              <a:rPr lang="en-GB" u="sng" dirty="0" smtClean="0"/>
              <a:t>To </a:t>
            </a:r>
            <a:r>
              <a:rPr lang="en-GB" u="sng" dirty="0"/>
              <a:t>renegotiate the contract </a:t>
            </a:r>
            <a:r>
              <a:rPr lang="en-GB" dirty="0"/>
              <a:t>in light of the evolution of available </a:t>
            </a:r>
            <a:r>
              <a:rPr lang="en-GB" dirty="0" smtClean="0"/>
              <a:t>scientific information </a:t>
            </a:r>
            <a:r>
              <a:rPr lang="en-GB" dirty="0"/>
              <a:t>for adaptation or mitigation purposes etc. </a:t>
            </a:r>
            <a:endParaRPr lang="en-GB" dirty="0" smtClean="0"/>
          </a:p>
          <a:p>
            <a:pPr algn="just"/>
            <a:r>
              <a:rPr lang="en-GB" b="1" dirty="0" smtClean="0"/>
              <a:t>Second, </a:t>
            </a:r>
            <a:r>
              <a:rPr lang="en-GB" b="1" dirty="0"/>
              <a:t>the duty of contractual consistency </a:t>
            </a:r>
            <a:r>
              <a:rPr lang="en-GB" dirty="0" smtClean="0"/>
              <a:t>could </a:t>
            </a:r>
            <a:r>
              <a:rPr lang="en-GB" dirty="0"/>
              <a:t>result in an obligation to behave consistently </a:t>
            </a:r>
            <a:r>
              <a:rPr lang="en-GB" u="sng" dirty="0"/>
              <a:t>with certain commitments supporting climate</a:t>
            </a:r>
            <a:r>
              <a:rPr lang="en-GB" dirty="0"/>
              <a:t>. </a:t>
            </a:r>
            <a:endParaRPr lang="en-GB" dirty="0" smtClean="0"/>
          </a:p>
          <a:p>
            <a:pPr algn="just"/>
            <a:r>
              <a:rPr lang="en-GB" b="1" dirty="0" smtClean="0"/>
              <a:t>More concretely</a:t>
            </a:r>
            <a:r>
              <a:rPr lang="en-GB" dirty="0" smtClean="0"/>
              <a:t>, </a:t>
            </a:r>
            <a:r>
              <a:rPr lang="en-GB" dirty="0"/>
              <a:t>a supplier </a:t>
            </a:r>
            <a:r>
              <a:rPr lang="en-GB" b="1" dirty="0"/>
              <a:t>publicly exposing </a:t>
            </a:r>
            <a:r>
              <a:rPr lang="en-GB" dirty="0"/>
              <a:t>the fact </a:t>
            </a:r>
            <a:r>
              <a:rPr lang="en-GB" dirty="0" smtClean="0"/>
              <a:t>that</a:t>
            </a:r>
            <a:r>
              <a:rPr lang="en-GB" dirty="0"/>
              <a:t> </a:t>
            </a:r>
            <a:r>
              <a:rPr lang="en-GB" b="1" dirty="0" smtClean="0"/>
              <a:t>it </a:t>
            </a:r>
            <a:r>
              <a:rPr lang="en-GB" b="1" dirty="0"/>
              <a:t>is committed to </a:t>
            </a:r>
            <a:r>
              <a:rPr lang="en-GB" b="1" dirty="0" smtClean="0"/>
              <a:t>adopt </a:t>
            </a:r>
            <a:r>
              <a:rPr lang="en-GB" b="1" dirty="0"/>
              <a:t>a conduct supporting the fight against global warming, </a:t>
            </a:r>
            <a:r>
              <a:rPr lang="en-GB" b="1" u="sng" dirty="0"/>
              <a:t>could let the other </a:t>
            </a:r>
            <a:r>
              <a:rPr lang="en-GB" b="1" u="sng" dirty="0" smtClean="0"/>
              <a:t>party </a:t>
            </a:r>
            <a:r>
              <a:rPr lang="en-GB" b="1" u="sng" dirty="0"/>
              <a:t>believe that it implements actual steps to that effect</a:t>
            </a:r>
            <a:r>
              <a:rPr lang="en-GB" dirty="0"/>
              <a:t>. </a:t>
            </a:r>
            <a:r>
              <a:rPr lang="en-GB" b="1" dirty="0"/>
              <a:t>Arbitrators or judges could </a:t>
            </a:r>
            <a:r>
              <a:rPr lang="en-GB" b="1" dirty="0" smtClean="0"/>
              <a:t>impose climate obligations, </a:t>
            </a:r>
            <a:r>
              <a:rPr lang="en-GB" b="1" dirty="0"/>
              <a:t>in the name of what could be expected from these </a:t>
            </a:r>
            <a:r>
              <a:rPr lang="en-GB" b="1" dirty="0" smtClean="0"/>
              <a:t>commitments</a:t>
            </a:r>
            <a:r>
              <a:rPr lang="en-GB" b="1" dirty="0"/>
              <a:t>. </a:t>
            </a:r>
            <a:endParaRPr lang="en-GB" b="1" dirty="0" smtClean="0"/>
          </a:p>
        </p:txBody>
      </p:sp>
    </p:spTree>
    <p:extLst>
      <p:ext uri="{BB962C8B-B14F-4D97-AF65-F5344CB8AC3E}">
        <p14:creationId xmlns:p14="http://schemas.microsoft.com/office/powerpoint/2010/main" val="36299031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6138" y="93134"/>
            <a:ext cx="8004705" cy="529166"/>
          </a:xfrm>
        </p:spPr>
        <p:txBody>
          <a:bodyPr/>
          <a:lstStyle/>
          <a:p>
            <a:pPr algn="ctr"/>
            <a:r>
              <a:rPr lang="fr-FR" sz="2000" b="1" dirty="0" smtClean="0"/>
              <a:t>2) To </a:t>
            </a:r>
            <a:r>
              <a:rPr lang="fr-FR" sz="2000" b="1" dirty="0" err="1" smtClean="0"/>
              <a:t>creat</a:t>
            </a:r>
            <a:r>
              <a:rPr lang="fr-FR" sz="2000" b="1" dirty="0" smtClean="0"/>
              <a:t> new original </a:t>
            </a:r>
            <a:r>
              <a:rPr lang="fr-FR" sz="2000" b="1" dirty="0" err="1" smtClean="0"/>
              <a:t>duties</a:t>
            </a:r>
            <a:r>
              <a:rPr lang="fr-FR" sz="2000" b="1" dirty="0" smtClean="0"/>
              <a:t>?</a:t>
            </a:r>
            <a:endParaRPr lang="fr-FR" sz="2000" b="1" dirty="0"/>
          </a:p>
        </p:txBody>
      </p:sp>
      <p:sp>
        <p:nvSpPr>
          <p:cNvPr id="3" name="Espace réservé du contenu 2"/>
          <p:cNvSpPr>
            <a:spLocks noGrp="1"/>
          </p:cNvSpPr>
          <p:nvPr>
            <p:ph idx="1"/>
          </p:nvPr>
        </p:nvSpPr>
        <p:spPr>
          <a:xfrm>
            <a:off x="2565400" y="1663701"/>
            <a:ext cx="6285442" cy="3124200"/>
          </a:xfrm>
        </p:spPr>
        <p:txBody>
          <a:bodyPr>
            <a:normAutofit/>
          </a:bodyPr>
          <a:lstStyle/>
          <a:p>
            <a:pPr algn="just"/>
            <a:r>
              <a:rPr lang="fr-FR" b="1" dirty="0" err="1" smtClean="0"/>
              <a:t>Contractual</a:t>
            </a:r>
            <a:r>
              <a:rPr lang="fr-FR" b="1" dirty="0" smtClean="0"/>
              <a:t> </a:t>
            </a:r>
            <a:r>
              <a:rPr lang="fr-FR" b="1" dirty="0" err="1" smtClean="0"/>
              <a:t>order</a:t>
            </a:r>
            <a:r>
              <a:rPr lang="fr-FR" b="1" dirty="0" smtClean="0"/>
              <a:t> </a:t>
            </a:r>
            <a:r>
              <a:rPr lang="fr-FR" b="1" dirty="0" err="1" smtClean="0"/>
              <a:t>could</a:t>
            </a:r>
            <a:r>
              <a:rPr lang="fr-FR" b="1" dirty="0" smtClean="0"/>
              <a:t> </a:t>
            </a:r>
            <a:r>
              <a:rPr lang="fr-FR" b="1" dirty="0" err="1" smtClean="0"/>
              <a:t>also</a:t>
            </a:r>
            <a:r>
              <a:rPr lang="fr-FR" b="1" dirty="0" smtClean="0"/>
              <a:t> </a:t>
            </a:r>
            <a:r>
              <a:rPr lang="fr-FR" b="1" dirty="0" err="1" smtClean="0"/>
              <a:t>welcomes</a:t>
            </a:r>
            <a:r>
              <a:rPr lang="fr-FR" b="1" dirty="0" smtClean="0"/>
              <a:t> new original </a:t>
            </a:r>
            <a:r>
              <a:rPr lang="fr-FR" b="1" dirty="0" err="1" smtClean="0"/>
              <a:t>duties</a:t>
            </a:r>
            <a:r>
              <a:rPr lang="fr-FR" b="1" dirty="0"/>
              <a:t> </a:t>
            </a:r>
            <a:r>
              <a:rPr lang="fr-FR" b="1" dirty="0" smtClean="0"/>
              <a:t>and, </a:t>
            </a:r>
            <a:r>
              <a:rPr lang="fr-FR" b="1" dirty="0" err="1" smtClean="0"/>
              <a:t>among</a:t>
            </a:r>
            <a:r>
              <a:rPr lang="fr-FR" b="1" dirty="0" smtClean="0"/>
              <a:t> </a:t>
            </a:r>
            <a:r>
              <a:rPr lang="fr-FR" b="1" dirty="0" err="1" smtClean="0"/>
              <a:t>them</a:t>
            </a:r>
            <a:r>
              <a:rPr lang="fr-FR" b="1" dirty="0" smtClean="0"/>
              <a:t>, </a:t>
            </a:r>
            <a:r>
              <a:rPr lang="fr-FR" b="1" dirty="0" err="1" smtClean="0"/>
              <a:t>duties</a:t>
            </a:r>
            <a:r>
              <a:rPr lang="fr-FR" b="1" dirty="0" smtClean="0"/>
              <a:t> in </a:t>
            </a:r>
            <a:r>
              <a:rPr lang="fr-FR" b="1" dirty="0" err="1" smtClean="0"/>
              <a:t>favor</a:t>
            </a:r>
            <a:r>
              <a:rPr lang="fr-FR" b="1" dirty="0" smtClean="0"/>
              <a:t> to the </a:t>
            </a:r>
            <a:r>
              <a:rPr lang="fr-FR" b="1" dirty="0" err="1" smtClean="0"/>
              <a:t>fight</a:t>
            </a:r>
            <a:r>
              <a:rPr lang="fr-FR" b="1" dirty="0" smtClean="0"/>
              <a:t> </a:t>
            </a:r>
            <a:r>
              <a:rPr lang="fr-FR" b="1" dirty="0" err="1" smtClean="0"/>
              <a:t>against</a:t>
            </a:r>
            <a:r>
              <a:rPr lang="fr-FR" b="1" dirty="0" smtClean="0"/>
              <a:t> </a:t>
            </a:r>
            <a:r>
              <a:rPr lang="fr-FR" b="1" dirty="0" err="1" smtClean="0"/>
              <a:t>climate</a:t>
            </a:r>
            <a:r>
              <a:rPr lang="fr-FR" b="1" dirty="0" smtClean="0"/>
              <a:t> change.</a:t>
            </a:r>
          </a:p>
          <a:p>
            <a:pPr algn="just"/>
            <a:r>
              <a:rPr lang="fr-FR" dirty="0" err="1"/>
              <a:t>H</a:t>
            </a:r>
            <a:r>
              <a:rPr lang="fr-FR" dirty="0" err="1" smtClean="0"/>
              <a:t>ence</a:t>
            </a:r>
            <a:r>
              <a:rPr lang="fr-FR" dirty="0" smtClean="0"/>
              <a:t>, </a:t>
            </a:r>
            <a:r>
              <a:rPr lang="fr-FR" b="1" dirty="0" err="1" smtClean="0"/>
              <a:t>two</a:t>
            </a:r>
            <a:r>
              <a:rPr lang="fr-FR" b="1" dirty="0" smtClean="0"/>
              <a:t> </a:t>
            </a:r>
            <a:r>
              <a:rPr lang="fr-FR" b="1" dirty="0" err="1" smtClean="0"/>
              <a:t>legal</a:t>
            </a:r>
            <a:r>
              <a:rPr lang="fr-FR" b="1" dirty="0" smtClean="0"/>
              <a:t> </a:t>
            </a:r>
            <a:r>
              <a:rPr lang="fr-FR" b="1" dirty="0" err="1" smtClean="0"/>
              <a:t>players</a:t>
            </a:r>
            <a:r>
              <a:rPr lang="fr-FR" b="1" dirty="0" smtClean="0"/>
              <a:t> </a:t>
            </a:r>
            <a:r>
              <a:rPr lang="fr-FR" dirty="0" smtClean="0"/>
              <a:t>have an important </a:t>
            </a:r>
            <a:r>
              <a:rPr lang="fr-FR" dirty="0" err="1" smtClean="0"/>
              <a:t>role</a:t>
            </a:r>
            <a:r>
              <a:rPr lang="fr-FR" dirty="0" smtClean="0"/>
              <a:t> for </a:t>
            </a:r>
            <a:r>
              <a:rPr lang="fr-FR" dirty="0" err="1" smtClean="0"/>
              <a:t>creating</a:t>
            </a:r>
            <a:r>
              <a:rPr lang="fr-FR" dirty="0" smtClean="0"/>
              <a:t> new </a:t>
            </a:r>
            <a:r>
              <a:rPr lang="fr-FR" dirty="0" err="1" smtClean="0"/>
              <a:t>contractual</a:t>
            </a:r>
            <a:r>
              <a:rPr lang="fr-FR" dirty="0" smtClean="0"/>
              <a:t> </a:t>
            </a:r>
            <a:r>
              <a:rPr lang="fr-FR" dirty="0" err="1" smtClean="0"/>
              <a:t>duties</a:t>
            </a:r>
            <a:r>
              <a:rPr lang="fr-FR" dirty="0" smtClean="0"/>
              <a:t> : </a:t>
            </a:r>
          </a:p>
          <a:p>
            <a:pPr marL="0" indent="0" algn="just">
              <a:buNone/>
            </a:pPr>
            <a:r>
              <a:rPr lang="fr-FR" dirty="0" smtClean="0"/>
              <a:t>	- </a:t>
            </a:r>
            <a:r>
              <a:rPr lang="fr-FR" b="1" dirty="0" err="1" smtClean="0"/>
              <a:t>Judges</a:t>
            </a:r>
            <a:r>
              <a:rPr lang="fr-FR" b="1" dirty="0" smtClean="0"/>
              <a:t> or </a:t>
            </a:r>
            <a:r>
              <a:rPr lang="fr-FR" b="1" dirty="0" err="1" smtClean="0"/>
              <a:t>arbitrors</a:t>
            </a:r>
            <a:r>
              <a:rPr lang="fr-FR" b="1" dirty="0" smtClean="0"/>
              <a:t>, first </a:t>
            </a:r>
          </a:p>
          <a:p>
            <a:pPr marL="0" indent="0" algn="just">
              <a:buNone/>
            </a:pPr>
            <a:r>
              <a:rPr lang="fr-FR" b="1" dirty="0"/>
              <a:t>	</a:t>
            </a:r>
            <a:r>
              <a:rPr lang="fr-FR" b="1" dirty="0" smtClean="0"/>
              <a:t>- </a:t>
            </a:r>
            <a:r>
              <a:rPr lang="fr-FR" b="1" dirty="0"/>
              <a:t>T</a:t>
            </a:r>
            <a:r>
              <a:rPr lang="fr-FR" b="1" dirty="0" smtClean="0"/>
              <a:t>he practice, second</a:t>
            </a:r>
          </a:p>
        </p:txBody>
      </p:sp>
    </p:spTree>
    <p:extLst>
      <p:ext uri="{BB962C8B-B14F-4D97-AF65-F5344CB8AC3E}">
        <p14:creationId xmlns:p14="http://schemas.microsoft.com/office/powerpoint/2010/main" val="11249656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54880" y="160867"/>
            <a:ext cx="6919119" cy="609600"/>
          </a:xfrm>
        </p:spPr>
        <p:txBody>
          <a:bodyPr/>
          <a:lstStyle/>
          <a:p>
            <a:pPr algn="ctr"/>
            <a:endParaRPr lang="fr-FR" dirty="0"/>
          </a:p>
        </p:txBody>
      </p:sp>
      <p:sp>
        <p:nvSpPr>
          <p:cNvPr id="3" name="Espace réservé du contenu 2"/>
          <p:cNvSpPr>
            <a:spLocks noGrp="1"/>
          </p:cNvSpPr>
          <p:nvPr>
            <p:ph idx="1"/>
          </p:nvPr>
        </p:nvSpPr>
        <p:spPr>
          <a:xfrm>
            <a:off x="1917700" y="770466"/>
            <a:ext cx="6870700" cy="5554133"/>
          </a:xfrm>
        </p:spPr>
        <p:txBody>
          <a:bodyPr>
            <a:normAutofit/>
          </a:bodyPr>
          <a:lstStyle/>
          <a:p>
            <a:pPr algn="just"/>
            <a:r>
              <a:rPr lang="fr-FR" b="1" dirty="0"/>
              <a:t>Concerning the </a:t>
            </a:r>
            <a:r>
              <a:rPr lang="fr-FR" b="1" dirty="0" err="1"/>
              <a:t>judge</a:t>
            </a:r>
            <a:r>
              <a:rPr lang="fr-FR" b="1" dirty="0"/>
              <a:t> </a:t>
            </a:r>
            <a:r>
              <a:rPr lang="fr-FR" b="1" dirty="0" smtClean="0"/>
              <a:t>and the </a:t>
            </a:r>
            <a:r>
              <a:rPr lang="fr-FR" b="1" dirty="0" err="1"/>
              <a:t>arbitror</a:t>
            </a:r>
            <a:r>
              <a:rPr lang="fr-FR" dirty="0"/>
              <a:t>, a</a:t>
            </a:r>
            <a:r>
              <a:rPr lang="en-GB" dirty="0" err="1"/>
              <a:t>ccording</a:t>
            </a:r>
            <a:r>
              <a:rPr lang="en-GB" dirty="0"/>
              <a:t> to the </a:t>
            </a:r>
            <a:r>
              <a:rPr lang="en-GB" b="1" dirty="0"/>
              <a:t>UNIDROIT </a:t>
            </a:r>
            <a:r>
              <a:rPr lang="en-GB" b="1" dirty="0" smtClean="0"/>
              <a:t>principles</a:t>
            </a:r>
            <a:r>
              <a:rPr lang="en-GB" dirty="0" smtClean="0"/>
              <a:t>, </a:t>
            </a:r>
            <a:r>
              <a:rPr lang="en-GB" b="1" dirty="0"/>
              <a:t>the contract requires compliance with express obligations but also “implied” </a:t>
            </a:r>
            <a:r>
              <a:rPr lang="en-GB" b="1" dirty="0" smtClean="0"/>
              <a:t>obligations</a:t>
            </a:r>
            <a:r>
              <a:rPr lang="en-GB" dirty="0" smtClean="0"/>
              <a:t>.</a:t>
            </a:r>
          </a:p>
          <a:p>
            <a:pPr algn="just"/>
            <a:r>
              <a:rPr lang="en-GB" dirty="0" smtClean="0"/>
              <a:t>(These </a:t>
            </a:r>
            <a:r>
              <a:rPr lang="en-GB" dirty="0"/>
              <a:t>“</a:t>
            </a:r>
            <a:r>
              <a:rPr lang="en-GB" b="1" dirty="0" smtClean="0"/>
              <a:t>implied” obligations </a:t>
            </a:r>
            <a:r>
              <a:rPr lang="en-GB" dirty="0" smtClean="0"/>
              <a:t>stem notably </a:t>
            </a:r>
            <a:r>
              <a:rPr lang="en-GB" dirty="0"/>
              <a:t>from the nature and the purpose of the </a:t>
            </a:r>
            <a:r>
              <a:rPr lang="en-GB" dirty="0" smtClean="0"/>
              <a:t>contract)</a:t>
            </a:r>
            <a:r>
              <a:rPr lang="fr-FR" dirty="0" smtClean="0"/>
              <a:t>.</a:t>
            </a:r>
            <a:endParaRPr lang="fr-FR" dirty="0"/>
          </a:p>
          <a:p>
            <a:pPr algn="just"/>
            <a:r>
              <a:rPr lang="en-GB" b="1" dirty="0"/>
              <a:t>Moreover, pursuant to the </a:t>
            </a:r>
            <a:r>
              <a:rPr lang="en-GB" b="1" i="1" dirty="0" err="1"/>
              <a:t>lex</a:t>
            </a:r>
            <a:r>
              <a:rPr lang="en-GB" b="1" i="1" dirty="0"/>
              <a:t> </a:t>
            </a:r>
            <a:r>
              <a:rPr lang="en-GB" b="1" i="1" dirty="0" err="1"/>
              <a:t>mercatoria</a:t>
            </a:r>
            <a:r>
              <a:rPr lang="en-GB" b="1" dirty="0"/>
              <a:t> and even in the absence of express provisions, arbitrators can </a:t>
            </a:r>
            <a:r>
              <a:rPr lang="en-GB" b="1" dirty="0" smtClean="0"/>
              <a:t>apply principles </a:t>
            </a:r>
            <a:r>
              <a:rPr lang="en-GB" b="1" dirty="0"/>
              <a:t>and usages </a:t>
            </a:r>
            <a:r>
              <a:rPr lang="en-GB" b="1" dirty="0" smtClean="0"/>
              <a:t>to </a:t>
            </a:r>
            <a:r>
              <a:rPr lang="en-GB" b="1" dirty="0"/>
              <a:t>the dispute</a:t>
            </a:r>
            <a:r>
              <a:rPr lang="fr-FR" dirty="0"/>
              <a:t>.</a:t>
            </a:r>
          </a:p>
          <a:p>
            <a:pPr algn="just"/>
            <a:r>
              <a:rPr lang="en-GB" dirty="0" smtClean="0"/>
              <a:t>Then, </a:t>
            </a:r>
            <a:r>
              <a:rPr lang="en-GB" b="1" dirty="0"/>
              <a:t>judges and </a:t>
            </a:r>
            <a:r>
              <a:rPr lang="en-GB" b="1" dirty="0" err="1"/>
              <a:t>arbitrors</a:t>
            </a:r>
            <a:r>
              <a:rPr lang="en-GB" b="1" dirty="0"/>
              <a:t> </a:t>
            </a:r>
            <a:r>
              <a:rPr lang="en-GB" b="1" u="sng" dirty="0"/>
              <a:t>could use their power to find and impose </a:t>
            </a:r>
            <a:r>
              <a:rPr lang="en-GB" b="1" u="sng" dirty="0" smtClean="0"/>
              <a:t>a </a:t>
            </a:r>
            <a:r>
              <a:rPr lang="en-GB" b="1" u="sng" dirty="0"/>
              <a:t>number of « climate obligations » which could supplemented the “climate provisions”</a:t>
            </a:r>
            <a:r>
              <a:rPr lang="en-GB" u="sng" dirty="0"/>
              <a:t>. </a:t>
            </a:r>
            <a:endParaRPr lang="en-GB" u="sng" dirty="0" smtClean="0"/>
          </a:p>
        </p:txBody>
      </p:sp>
    </p:spTree>
    <p:extLst>
      <p:ext uri="{BB962C8B-B14F-4D97-AF65-F5344CB8AC3E}">
        <p14:creationId xmlns:p14="http://schemas.microsoft.com/office/powerpoint/2010/main" val="42823398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95867" y="457201"/>
            <a:ext cx="7581371" cy="45719"/>
          </a:xfrm>
        </p:spPr>
        <p:txBody>
          <a:bodyPr/>
          <a:lstStyle/>
          <a:p>
            <a:pPr algn="ctr"/>
            <a:endParaRPr lang="fr-FR" dirty="0"/>
          </a:p>
        </p:txBody>
      </p:sp>
      <p:sp>
        <p:nvSpPr>
          <p:cNvPr id="3" name="Espace réservé du contenu 2"/>
          <p:cNvSpPr>
            <a:spLocks noGrp="1"/>
          </p:cNvSpPr>
          <p:nvPr>
            <p:ph idx="1"/>
          </p:nvPr>
        </p:nvSpPr>
        <p:spPr>
          <a:xfrm>
            <a:off x="1794933" y="596901"/>
            <a:ext cx="7260167" cy="6019800"/>
          </a:xfrm>
        </p:spPr>
        <p:txBody>
          <a:bodyPr>
            <a:normAutofit fontScale="92500" lnSpcReduction="20000"/>
          </a:bodyPr>
          <a:lstStyle/>
          <a:p>
            <a:pPr algn="just"/>
            <a:r>
              <a:rPr lang="fr-FR" b="1" u="sng" dirty="0" smtClean="0"/>
              <a:t>Concerning the second </a:t>
            </a:r>
            <a:r>
              <a:rPr lang="fr-FR" b="1" u="sng" dirty="0" err="1" smtClean="0"/>
              <a:t>legal</a:t>
            </a:r>
            <a:r>
              <a:rPr lang="fr-FR" b="1" u="sng" dirty="0" smtClean="0"/>
              <a:t> </a:t>
            </a:r>
            <a:r>
              <a:rPr lang="fr-FR" b="1" u="sng" dirty="0" err="1" smtClean="0"/>
              <a:t>player</a:t>
            </a:r>
            <a:r>
              <a:rPr lang="fr-FR" b="1" u="sng" dirty="0" smtClean="0"/>
              <a:t>, </a:t>
            </a:r>
            <a:r>
              <a:rPr lang="fr-FR" b="1" u="sng" dirty="0"/>
              <a:t>w</a:t>
            </a:r>
            <a:r>
              <a:rPr lang="fr-FR" b="1" u="sng" dirty="0" smtClean="0"/>
              <a:t>e have to </a:t>
            </a:r>
            <a:r>
              <a:rPr lang="fr-FR" b="1" u="sng" dirty="0" err="1" smtClean="0"/>
              <a:t>remind</a:t>
            </a:r>
            <a:r>
              <a:rPr lang="fr-FR" b="1" u="sng" dirty="0" smtClean="0"/>
              <a:t> that, a</a:t>
            </a:r>
            <a:r>
              <a:rPr lang="en-GB" b="1" u="sng" dirty="0" err="1" smtClean="0"/>
              <a:t>ccording</a:t>
            </a:r>
            <a:r>
              <a:rPr lang="en-GB" b="1" u="sng" dirty="0" smtClean="0"/>
              <a:t> </a:t>
            </a:r>
            <a:r>
              <a:rPr lang="en-GB" b="1" u="sng" dirty="0"/>
              <a:t>to </a:t>
            </a:r>
            <a:r>
              <a:rPr lang="en-GB" b="1" u="sng" dirty="0" smtClean="0"/>
              <a:t>the </a:t>
            </a:r>
            <a:r>
              <a:rPr lang="en-GB" b="1" u="sng" dirty="0"/>
              <a:t>UNIDROIT Principles, the parties are bound by any </a:t>
            </a:r>
            <a:r>
              <a:rPr lang="en-GB" b="1" u="sng" dirty="0" smtClean="0"/>
              <a:t>usage. </a:t>
            </a:r>
            <a:endParaRPr lang="en-GB" b="1" i="1" u="sng" dirty="0"/>
          </a:p>
          <a:p>
            <a:pPr algn="just"/>
            <a:r>
              <a:rPr lang="en-GB" b="1" dirty="0" smtClean="0"/>
              <a:t>The usages of the practice are also recognized as a general and classical norm of the </a:t>
            </a:r>
            <a:r>
              <a:rPr lang="en-GB" b="1" i="1" dirty="0" err="1" smtClean="0"/>
              <a:t>Lex</a:t>
            </a:r>
            <a:r>
              <a:rPr lang="en-GB" b="1" i="1" dirty="0" smtClean="0"/>
              <a:t> </a:t>
            </a:r>
            <a:r>
              <a:rPr lang="en-GB" b="1" i="1" dirty="0" err="1" smtClean="0"/>
              <a:t>Mercatoria</a:t>
            </a:r>
            <a:r>
              <a:rPr lang="en-GB" b="1" dirty="0" smtClean="0"/>
              <a:t>.</a:t>
            </a:r>
            <a:r>
              <a:rPr lang="fr-FR" b="1" dirty="0" smtClean="0"/>
              <a:t> </a:t>
            </a:r>
          </a:p>
          <a:p>
            <a:pPr algn="just"/>
            <a:r>
              <a:rPr lang="en-GB" b="1" dirty="0" smtClean="0"/>
              <a:t>Thus, we can imagine that, in the future, to </a:t>
            </a:r>
            <a:r>
              <a:rPr lang="en-GB" b="1" dirty="0"/>
              <a:t>carry out “clean” operations that are compatible with the aim of reducing greenhouse gas emissions </a:t>
            </a:r>
            <a:r>
              <a:rPr lang="en-GB" b="1" u="sng" dirty="0"/>
              <a:t>constitutes a usage of international trade and </a:t>
            </a:r>
            <a:r>
              <a:rPr lang="en-GB" b="1" u="sng" dirty="0" smtClean="0"/>
              <a:t>involves compliance </a:t>
            </a:r>
            <a:r>
              <a:rPr lang="en-GB" b="1" u="sng" dirty="0"/>
              <a:t>with a number of </a:t>
            </a:r>
            <a:r>
              <a:rPr lang="en-GB" b="1" u="sng" dirty="0" smtClean="0"/>
              <a:t>obligations.</a:t>
            </a:r>
          </a:p>
          <a:p>
            <a:pPr marL="0" indent="0" algn="just">
              <a:buNone/>
            </a:pPr>
            <a:r>
              <a:rPr lang="en-GB" dirty="0"/>
              <a:t>	</a:t>
            </a:r>
            <a:r>
              <a:rPr lang="en-GB" dirty="0" smtClean="0"/>
              <a:t>Of course, </a:t>
            </a:r>
            <a:r>
              <a:rPr lang="fr-FR" dirty="0" err="1" smtClean="0"/>
              <a:t>it</a:t>
            </a:r>
            <a:r>
              <a:rPr lang="fr-FR" dirty="0" smtClean="0"/>
              <a:t> </a:t>
            </a:r>
            <a:r>
              <a:rPr lang="en-GB" dirty="0" smtClean="0"/>
              <a:t>will depend </a:t>
            </a:r>
            <a:r>
              <a:rPr lang="en-GB" dirty="0"/>
              <a:t>on </a:t>
            </a:r>
            <a:r>
              <a:rPr lang="en-GB" dirty="0" smtClean="0"/>
              <a:t>of certain </a:t>
            </a:r>
            <a:r>
              <a:rPr lang="en-GB" dirty="0"/>
              <a:t>conditions. </a:t>
            </a:r>
            <a:endParaRPr lang="en-GB" dirty="0" smtClean="0"/>
          </a:p>
          <a:p>
            <a:pPr algn="just"/>
            <a:r>
              <a:rPr lang="en-GB" dirty="0" smtClean="0"/>
              <a:t>In particular, according </a:t>
            </a:r>
            <a:r>
              <a:rPr lang="en-GB" dirty="0"/>
              <a:t>to the criteria set out in </a:t>
            </a:r>
            <a:r>
              <a:rPr lang="en-GB" dirty="0" smtClean="0"/>
              <a:t>the </a:t>
            </a:r>
            <a:r>
              <a:rPr lang="en-GB" dirty="0"/>
              <a:t>UNIDROIT principles, a usage </a:t>
            </a:r>
            <a:r>
              <a:rPr lang="en-GB" dirty="0" smtClean="0"/>
              <a:t>has to be </a:t>
            </a:r>
            <a:r>
              <a:rPr lang="en-GB" b="1" dirty="0" smtClean="0"/>
              <a:t>“</a:t>
            </a:r>
            <a:r>
              <a:rPr lang="en-GB" b="1" dirty="0"/>
              <a:t>widely known and regularly applied by the parties to contracts in the relevant trade branch”</a:t>
            </a:r>
            <a:r>
              <a:rPr lang="en-GB" dirty="0"/>
              <a:t>. </a:t>
            </a:r>
            <a:endParaRPr lang="en-GB" dirty="0" smtClean="0"/>
          </a:p>
          <a:p>
            <a:pPr algn="just"/>
            <a:r>
              <a:rPr lang="en-GB" dirty="0" smtClean="0"/>
              <a:t>(Thus, in the future, </a:t>
            </a:r>
            <a:r>
              <a:rPr lang="en-GB" b="1" dirty="0" smtClean="0"/>
              <a:t>to find out an usage, we should </a:t>
            </a:r>
            <a:r>
              <a:rPr lang="en-GB" b="1" dirty="0"/>
              <a:t>closely monitor the </a:t>
            </a:r>
            <a:r>
              <a:rPr lang="en-GB" b="1" dirty="0" smtClean="0"/>
              <a:t>importance of </a:t>
            </a:r>
            <a:r>
              <a:rPr lang="en-GB" b="1" dirty="0"/>
              <a:t>climate </a:t>
            </a:r>
            <a:r>
              <a:rPr lang="en-GB" b="1" dirty="0" smtClean="0"/>
              <a:t>provisions in the practice of the transnational supply agreement</a:t>
            </a:r>
            <a:r>
              <a:rPr lang="en-GB" dirty="0" smtClean="0"/>
              <a:t>, </a:t>
            </a:r>
            <a:r>
              <a:rPr lang="en-GB" dirty="0"/>
              <a:t>but also </a:t>
            </a:r>
            <a:r>
              <a:rPr lang="en-GB" dirty="0" smtClean="0"/>
              <a:t>in contractual </a:t>
            </a:r>
            <a:r>
              <a:rPr lang="en-GB" dirty="0"/>
              <a:t>documents or general terms of purchase or guides and lists of clauses setting them </a:t>
            </a:r>
            <a:r>
              <a:rPr lang="en-GB" dirty="0" smtClean="0"/>
              <a:t>out.</a:t>
            </a:r>
          </a:p>
          <a:p>
            <a:pPr algn="just"/>
            <a:r>
              <a:rPr lang="en-GB" dirty="0" smtClean="0"/>
              <a:t>The </a:t>
            </a:r>
            <a:r>
              <a:rPr lang="en-GB" dirty="0"/>
              <a:t>phenomenon of companies’ social </a:t>
            </a:r>
            <a:r>
              <a:rPr lang="en-GB" dirty="0" smtClean="0"/>
              <a:t>responsibility could help us </a:t>
            </a:r>
            <a:r>
              <a:rPr lang="fr-FR" dirty="0" err="1" smtClean="0"/>
              <a:t>because</a:t>
            </a:r>
            <a:r>
              <a:rPr lang="en-GB" dirty="0" smtClean="0"/>
              <a:t> </a:t>
            </a:r>
            <a:r>
              <a:rPr lang="en-GB" b="1" dirty="0"/>
              <a:t>it drives </a:t>
            </a:r>
            <a:r>
              <a:rPr lang="en-GB" b="1" dirty="0" smtClean="0"/>
              <a:t>transnational companies to </a:t>
            </a:r>
            <a:r>
              <a:rPr lang="en-GB" b="1" dirty="0"/>
              <a:t>publicly expose their commitments in particular to the </a:t>
            </a:r>
            <a:r>
              <a:rPr lang="en-GB" b="1" dirty="0" smtClean="0"/>
              <a:t>environment)</a:t>
            </a:r>
            <a:r>
              <a:rPr lang="en-GB" dirty="0" smtClean="0"/>
              <a:t>.</a:t>
            </a:r>
            <a:endParaRPr lang="fr-FR" dirty="0"/>
          </a:p>
          <a:p>
            <a:endParaRPr lang="fr-FR" dirty="0"/>
          </a:p>
        </p:txBody>
      </p:sp>
    </p:spTree>
    <p:extLst>
      <p:ext uri="{BB962C8B-B14F-4D97-AF65-F5344CB8AC3E}">
        <p14:creationId xmlns:p14="http://schemas.microsoft.com/office/powerpoint/2010/main" val="2238204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1828800" y="317500"/>
            <a:ext cx="7112000" cy="6311900"/>
          </a:xfrm>
        </p:spPr>
        <p:txBody>
          <a:bodyPr>
            <a:normAutofit/>
          </a:bodyPr>
          <a:lstStyle/>
          <a:p>
            <a:r>
              <a:rPr lang="fr-FR" b="1" dirty="0" err="1"/>
              <a:t>W</a:t>
            </a:r>
            <a:r>
              <a:rPr lang="fr-FR" b="1" dirty="0" err="1" smtClean="0"/>
              <a:t>hat</a:t>
            </a:r>
            <a:r>
              <a:rPr lang="fr-FR" b="1" dirty="0" smtClean="0"/>
              <a:t> are </a:t>
            </a:r>
            <a:r>
              <a:rPr lang="fr-FR" b="1" dirty="0" err="1" smtClean="0"/>
              <a:t>exactly</a:t>
            </a:r>
            <a:r>
              <a:rPr lang="fr-FR" b="1" dirty="0" smtClean="0"/>
              <a:t> all </a:t>
            </a:r>
            <a:r>
              <a:rPr lang="fr-FR" b="1" dirty="0" err="1" smtClean="0"/>
              <a:t>these</a:t>
            </a:r>
            <a:r>
              <a:rPr lang="fr-FR" b="1" dirty="0" smtClean="0"/>
              <a:t> </a:t>
            </a:r>
            <a:r>
              <a:rPr lang="fr-FR" b="1" dirty="0" err="1" smtClean="0"/>
              <a:t>committments</a:t>
            </a:r>
            <a:r>
              <a:rPr lang="fr-FR" b="1" dirty="0" smtClean="0"/>
              <a:t>?</a:t>
            </a:r>
          </a:p>
          <a:p>
            <a:pPr algn="just"/>
            <a:r>
              <a:rPr lang="fr-FR" b="1" dirty="0" smtClean="0"/>
              <a:t>We </a:t>
            </a:r>
            <a:r>
              <a:rPr lang="fr-FR" b="1" dirty="0" err="1" smtClean="0"/>
              <a:t>can</a:t>
            </a:r>
            <a:r>
              <a:rPr lang="fr-FR" b="1" dirty="0" smtClean="0"/>
              <a:t> assume a </a:t>
            </a:r>
            <a:r>
              <a:rPr lang="fr-FR" b="1" dirty="0" err="1" smtClean="0"/>
              <a:t>variety</a:t>
            </a:r>
            <a:r>
              <a:rPr lang="fr-FR" b="1" dirty="0" smtClean="0"/>
              <a:t> of </a:t>
            </a:r>
            <a:r>
              <a:rPr lang="fr-FR" b="1" dirty="0" err="1" smtClean="0"/>
              <a:t>voluntary</a:t>
            </a:r>
            <a:r>
              <a:rPr lang="fr-FR" b="1" dirty="0" smtClean="0"/>
              <a:t> instruments are </a:t>
            </a:r>
            <a:r>
              <a:rPr lang="fr-FR" b="1" dirty="0" err="1" smtClean="0"/>
              <a:t>behind</a:t>
            </a:r>
            <a:r>
              <a:rPr lang="fr-FR" b="1" dirty="0" smtClean="0"/>
              <a:t> </a:t>
            </a:r>
            <a:r>
              <a:rPr lang="fr-FR" b="1" dirty="0" err="1" smtClean="0"/>
              <a:t>them</a:t>
            </a:r>
            <a:r>
              <a:rPr lang="fr-FR" b="1" dirty="0" smtClean="0"/>
              <a:t>. </a:t>
            </a:r>
            <a:r>
              <a:rPr lang="fr-FR" dirty="0" smtClean="0"/>
              <a:t>For instance : codes of good </a:t>
            </a:r>
            <a:r>
              <a:rPr lang="fr-FR" dirty="0" err="1" smtClean="0"/>
              <a:t>conduct</a:t>
            </a:r>
            <a:r>
              <a:rPr lang="fr-FR" dirty="0" smtClean="0"/>
              <a:t>, system of standardisation (</a:t>
            </a:r>
            <a:r>
              <a:rPr lang="fr-FR" dirty="0" err="1" smtClean="0"/>
              <a:t>such</a:t>
            </a:r>
            <a:r>
              <a:rPr lang="fr-FR" dirty="0" smtClean="0"/>
              <a:t> as the ISO standard), </a:t>
            </a:r>
          </a:p>
          <a:p>
            <a:pPr algn="just"/>
            <a:r>
              <a:rPr lang="fr-FR" b="1" dirty="0" err="1" smtClean="0"/>
              <a:t>We</a:t>
            </a:r>
            <a:r>
              <a:rPr lang="fr-FR" b="1" dirty="0" smtClean="0"/>
              <a:t> </a:t>
            </a:r>
            <a:r>
              <a:rPr lang="fr-FR" b="1" dirty="0" err="1" smtClean="0"/>
              <a:t>would</a:t>
            </a:r>
            <a:r>
              <a:rPr lang="fr-FR" b="1" dirty="0" smtClean="0"/>
              <a:t> </a:t>
            </a:r>
            <a:r>
              <a:rPr lang="fr-FR" b="1" dirty="0" err="1" smtClean="0"/>
              <a:t>like</a:t>
            </a:r>
            <a:r>
              <a:rPr lang="fr-FR" b="1" dirty="0" smtClean="0"/>
              <a:t> to focus on one </a:t>
            </a:r>
            <a:r>
              <a:rPr lang="fr-FR" b="1" dirty="0" err="1" smtClean="0"/>
              <a:t>among</a:t>
            </a:r>
            <a:r>
              <a:rPr lang="fr-FR" b="1" dirty="0" smtClean="0"/>
              <a:t> </a:t>
            </a:r>
            <a:r>
              <a:rPr lang="fr-FR" b="1" dirty="0" err="1" smtClean="0"/>
              <a:t>them</a:t>
            </a:r>
            <a:r>
              <a:rPr lang="fr-FR" b="1" dirty="0" smtClean="0"/>
              <a:t> : the </a:t>
            </a:r>
            <a:r>
              <a:rPr lang="fr-FR" b="1" dirty="0" err="1" smtClean="0"/>
              <a:t>supply</a:t>
            </a:r>
            <a:r>
              <a:rPr lang="fr-FR" b="1" dirty="0" smtClean="0"/>
              <a:t> </a:t>
            </a:r>
            <a:r>
              <a:rPr lang="fr-FR" b="1" dirty="0" err="1" smtClean="0"/>
              <a:t>chain</a:t>
            </a:r>
            <a:r>
              <a:rPr lang="fr-FR" b="1" dirty="0" smtClean="0"/>
              <a:t> </a:t>
            </a:r>
            <a:r>
              <a:rPr lang="fr-FR" b="1" dirty="0" err="1" smtClean="0"/>
              <a:t>contract</a:t>
            </a:r>
            <a:r>
              <a:rPr lang="fr-FR" b="1" dirty="0" smtClean="0"/>
              <a:t>. </a:t>
            </a:r>
            <a:r>
              <a:rPr lang="fr-FR" dirty="0" err="1" smtClean="0"/>
              <a:t>These</a:t>
            </a:r>
            <a:r>
              <a:rPr lang="fr-FR" dirty="0" smtClean="0"/>
              <a:t> type of </a:t>
            </a:r>
            <a:r>
              <a:rPr lang="fr-FR" dirty="0" err="1" smtClean="0"/>
              <a:t>contracts</a:t>
            </a:r>
            <a:r>
              <a:rPr lang="fr-FR" dirty="0" smtClean="0"/>
              <a:t> are </a:t>
            </a:r>
            <a:r>
              <a:rPr lang="en-GB" dirty="0" smtClean="0"/>
              <a:t>used </a:t>
            </a:r>
            <a:r>
              <a:rPr lang="en-GB" dirty="0"/>
              <a:t>by </a:t>
            </a:r>
            <a:r>
              <a:rPr lang="en-GB" dirty="0" smtClean="0"/>
              <a:t>companies generally </a:t>
            </a:r>
            <a:r>
              <a:rPr lang="en-GB" dirty="0"/>
              <a:t>in a Northern country </a:t>
            </a:r>
            <a:r>
              <a:rPr lang="fr-FR" dirty="0"/>
              <a:t>to </a:t>
            </a:r>
            <a:r>
              <a:rPr lang="en-GB" dirty="0"/>
              <a:t>source raw materials or finished products from distributors, producers or suppliers, and subcontractors, operating in Southern </a:t>
            </a:r>
            <a:r>
              <a:rPr lang="en-GB" dirty="0" smtClean="0"/>
              <a:t>countries.</a:t>
            </a:r>
          </a:p>
          <a:p>
            <a:pPr algn="just"/>
            <a:r>
              <a:rPr lang="en-GB" b="1" dirty="0" smtClean="0"/>
              <a:t>And in </a:t>
            </a:r>
            <a:r>
              <a:rPr lang="en-GB" b="1" dirty="0"/>
              <a:t>order to carry out their business </a:t>
            </a:r>
            <a:r>
              <a:rPr lang="en-GB" dirty="0"/>
              <a:t>in a sustainable manner, </a:t>
            </a:r>
            <a:r>
              <a:rPr lang="en-GB" dirty="0" smtClean="0"/>
              <a:t>these companies insert or can already inserted into supply contracts, </a:t>
            </a:r>
            <a:r>
              <a:rPr lang="en-GB" b="1" dirty="0"/>
              <a:t>obligations enabling adaptation to the impacts of climate change, or their mitigation</a:t>
            </a:r>
            <a:r>
              <a:rPr lang="en-GB" dirty="0"/>
              <a:t>. </a:t>
            </a:r>
            <a:endParaRPr lang="en-GB" dirty="0" smtClean="0"/>
          </a:p>
          <a:p>
            <a:pPr algn="just"/>
            <a:r>
              <a:rPr lang="fr-FR" b="1" dirty="0" smtClean="0"/>
              <a:t>But </a:t>
            </a:r>
            <a:r>
              <a:rPr lang="fr-FR" b="1" dirty="0" err="1" smtClean="0"/>
              <a:t>why</a:t>
            </a:r>
            <a:r>
              <a:rPr lang="fr-FR" b="1" dirty="0" smtClean="0"/>
              <a:t> </a:t>
            </a:r>
            <a:r>
              <a:rPr lang="fr-FR" b="1" dirty="0"/>
              <a:t>focus on </a:t>
            </a:r>
            <a:r>
              <a:rPr lang="fr-FR" b="1" dirty="0" err="1"/>
              <a:t>this</a:t>
            </a:r>
            <a:r>
              <a:rPr lang="fr-FR" b="1" dirty="0"/>
              <a:t> type of </a:t>
            </a:r>
            <a:r>
              <a:rPr lang="fr-FR" b="1" dirty="0" err="1"/>
              <a:t>contract</a:t>
            </a:r>
            <a:r>
              <a:rPr lang="fr-FR" b="1" dirty="0"/>
              <a:t>?</a:t>
            </a:r>
          </a:p>
          <a:p>
            <a:pPr marL="0" indent="0" algn="just">
              <a:buNone/>
            </a:pPr>
            <a:endParaRPr lang="fr-FR" b="1" dirty="0"/>
          </a:p>
        </p:txBody>
      </p:sp>
    </p:spTree>
    <p:extLst>
      <p:ext uri="{BB962C8B-B14F-4D97-AF65-F5344CB8AC3E}">
        <p14:creationId xmlns:p14="http://schemas.microsoft.com/office/powerpoint/2010/main" val="41301800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76867" y="279400"/>
            <a:ext cx="6878638" cy="778933"/>
          </a:xfrm>
        </p:spPr>
        <p:txBody>
          <a:bodyPr/>
          <a:lstStyle/>
          <a:p>
            <a:pPr algn="ctr"/>
            <a:endParaRPr lang="fr-FR" dirty="0"/>
          </a:p>
        </p:txBody>
      </p:sp>
      <p:sp>
        <p:nvSpPr>
          <p:cNvPr id="3" name="Espace réservé du contenu 2"/>
          <p:cNvSpPr>
            <a:spLocks noGrp="1"/>
          </p:cNvSpPr>
          <p:nvPr>
            <p:ph idx="1"/>
          </p:nvPr>
        </p:nvSpPr>
        <p:spPr>
          <a:xfrm>
            <a:off x="2120900" y="1930400"/>
            <a:ext cx="6254703" cy="4195764"/>
          </a:xfrm>
        </p:spPr>
        <p:txBody>
          <a:bodyPr>
            <a:normAutofit/>
          </a:bodyPr>
          <a:lstStyle/>
          <a:p>
            <a:pPr algn="just"/>
            <a:r>
              <a:rPr lang="fr-FR" b="1" dirty="0" smtClean="0"/>
              <a:t>(To </a:t>
            </a:r>
            <a:r>
              <a:rPr lang="fr-FR" b="1" dirty="0" err="1" smtClean="0"/>
              <a:t>conclude</a:t>
            </a:r>
            <a:r>
              <a:rPr lang="fr-FR" b="1" dirty="0" smtClean="0"/>
              <a:t> </a:t>
            </a:r>
            <a:r>
              <a:rPr lang="fr-FR" b="1" dirty="0" err="1" smtClean="0"/>
              <a:t>concerning</a:t>
            </a:r>
            <a:r>
              <a:rPr lang="fr-FR" b="1" dirty="0" smtClean="0"/>
              <a:t> the </a:t>
            </a:r>
            <a:r>
              <a:rPr lang="fr-FR" b="1" dirty="0" err="1" smtClean="0"/>
              <a:t>contractual</a:t>
            </a:r>
            <a:r>
              <a:rPr lang="fr-FR" b="1" dirty="0" smtClean="0"/>
              <a:t> </a:t>
            </a:r>
            <a:r>
              <a:rPr lang="fr-FR" b="1" dirty="0" err="1" smtClean="0"/>
              <a:t>duties</a:t>
            </a:r>
            <a:r>
              <a:rPr lang="fr-FR" dirty="0" smtClean="0"/>
              <a:t>, </a:t>
            </a:r>
            <a:r>
              <a:rPr lang="fr-FR" dirty="0" err="1" smtClean="0"/>
              <a:t>we</a:t>
            </a:r>
            <a:r>
              <a:rPr lang="fr-FR" dirty="0" smtClean="0"/>
              <a:t> </a:t>
            </a:r>
            <a:r>
              <a:rPr lang="fr-FR" dirty="0" err="1" smtClean="0"/>
              <a:t>think</a:t>
            </a:r>
            <a:r>
              <a:rPr lang="fr-FR" dirty="0" smtClean="0"/>
              <a:t> that, </a:t>
            </a:r>
            <a:r>
              <a:rPr lang="fr-FR" dirty="0" err="1" smtClean="0"/>
              <a:t>they</a:t>
            </a:r>
            <a:r>
              <a:rPr lang="fr-FR" dirty="0" smtClean="0"/>
              <a:t> have a </a:t>
            </a:r>
            <a:r>
              <a:rPr lang="fr-FR" dirty="0" err="1" smtClean="0"/>
              <a:t>potential</a:t>
            </a:r>
            <a:r>
              <a:rPr lang="fr-FR" dirty="0" smtClean="0"/>
              <a:t> for </a:t>
            </a:r>
            <a:r>
              <a:rPr lang="fr-FR" dirty="0" err="1" smtClean="0"/>
              <a:t>serving</a:t>
            </a:r>
            <a:r>
              <a:rPr lang="fr-FR" dirty="0" smtClean="0"/>
              <a:t> the </a:t>
            </a:r>
            <a:r>
              <a:rPr lang="fr-FR" dirty="0" err="1" smtClean="0"/>
              <a:t>climate</a:t>
            </a:r>
            <a:r>
              <a:rPr lang="fr-FR" dirty="0" smtClean="0"/>
              <a:t> cause, </a:t>
            </a:r>
            <a:r>
              <a:rPr lang="fr-FR" dirty="0" err="1" smtClean="0"/>
              <a:t>even</a:t>
            </a:r>
            <a:r>
              <a:rPr lang="fr-FR" dirty="0" smtClean="0"/>
              <a:t> if </a:t>
            </a:r>
            <a:r>
              <a:rPr lang="fr-FR" dirty="0" err="1" smtClean="0"/>
              <a:t>it</a:t>
            </a:r>
            <a:r>
              <a:rPr lang="fr-FR" dirty="0" smtClean="0"/>
              <a:t> </a:t>
            </a:r>
            <a:r>
              <a:rPr lang="fr-FR" dirty="0" err="1" smtClean="0"/>
              <a:t>remains</a:t>
            </a:r>
            <a:r>
              <a:rPr lang="fr-FR" dirty="0" smtClean="0"/>
              <a:t> </a:t>
            </a:r>
            <a:r>
              <a:rPr lang="fr-FR" dirty="0" err="1" smtClean="0"/>
              <a:t>hence</a:t>
            </a:r>
            <a:r>
              <a:rPr lang="fr-FR" dirty="0" smtClean="0"/>
              <a:t> a prospective </a:t>
            </a:r>
            <a:r>
              <a:rPr lang="fr-FR" dirty="0" err="1" smtClean="0"/>
              <a:t>view</a:t>
            </a:r>
            <a:r>
              <a:rPr lang="fr-FR" dirty="0" smtClean="0"/>
              <a:t>.</a:t>
            </a:r>
          </a:p>
          <a:p>
            <a:pPr algn="just"/>
            <a:r>
              <a:rPr lang="fr-FR" b="1" dirty="0" err="1" smtClean="0"/>
              <a:t>However</a:t>
            </a:r>
            <a:r>
              <a:rPr lang="fr-FR" b="1" dirty="0" smtClean="0"/>
              <a:t>, </a:t>
            </a:r>
            <a:r>
              <a:rPr lang="fr-FR" b="1" dirty="0" err="1" smtClean="0"/>
              <a:t>our</a:t>
            </a:r>
            <a:r>
              <a:rPr lang="fr-FR" b="1" dirty="0" smtClean="0"/>
              <a:t> opinion </a:t>
            </a:r>
            <a:r>
              <a:rPr lang="fr-FR" b="1" dirty="0" err="1" smtClean="0"/>
              <a:t>is</a:t>
            </a:r>
            <a:r>
              <a:rPr lang="fr-FR" b="1" dirty="0" smtClean="0"/>
              <a:t> </a:t>
            </a:r>
            <a:r>
              <a:rPr lang="en-GB" b="1" dirty="0" smtClean="0"/>
              <a:t>this </a:t>
            </a:r>
            <a:r>
              <a:rPr lang="en-GB" b="1" dirty="0"/>
              <a:t>is </a:t>
            </a:r>
            <a:r>
              <a:rPr lang="en-GB" b="1" dirty="0" smtClean="0"/>
              <a:t>believable because these </a:t>
            </a:r>
            <a:r>
              <a:rPr lang="en-GB" b="1" dirty="0"/>
              <a:t>contracting parties are also companies</a:t>
            </a:r>
            <a:r>
              <a:rPr lang="en-GB" dirty="0"/>
              <a:t>. </a:t>
            </a:r>
            <a:endParaRPr lang="en-GB" dirty="0" smtClean="0"/>
          </a:p>
          <a:p>
            <a:pPr algn="just"/>
            <a:r>
              <a:rPr lang="en-GB" b="1" dirty="0" smtClean="0"/>
              <a:t>Indeed, we would like now to show that this </a:t>
            </a:r>
            <a:r>
              <a:rPr lang="en-GB" b="1" dirty="0"/>
              <a:t>status could incidentally have climate consequences on the </a:t>
            </a:r>
            <a:r>
              <a:rPr lang="en-GB" b="1" dirty="0" smtClean="0"/>
              <a:t>content of </a:t>
            </a:r>
            <a:r>
              <a:rPr lang="en-GB" b="1" dirty="0"/>
              <a:t>the contract Law or the </a:t>
            </a:r>
            <a:r>
              <a:rPr lang="en-GB" b="1" dirty="0" smtClean="0"/>
              <a:t>supply agreements themselves).</a:t>
            </a:r>
            <a:r>
              <a:rPr lang="fr-FR" b="1" dirty="0" smtClean="0"/>
              <a:t> </a:t>
            </a:r>
          </a:p>
          <a:p>
            <a:endParaRPr lang="fr-FR" dirty="0"/>
          </a:p>
        </p:txBody>
      </p:sp>
    </p:spTree>
    <p:extLst>
      <p:ext uri="{BB962C8B-B14F-4D97-AF65-F5344CB8AC3E}">
        <p14:creationId xmlns:p14="http://schemas.microsoft.com/office/powerpoint/2010/main" val="19387306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9300" y="241300"/>
            <a:ext cx="7500938" cy="886968"/>
          </a:xfrm>
        </p:spPr>
        <p:txBody>
          <a:bodyPr/>
          <a:lstStyle/>
          <a:p>
            <a:pPr algn="ctr"/>
            <a:r>
              <a:rPr lang="fr-FR" sz="2400" b="1" dirty="0" smtClean="0"/>
              <a:t>B/ The </a:t>
            </a:r>
            <a:r>
              <a:rPr lang="fr-FR" sz="2400" b="1" dirty="0" err="1" smtClean="0"/>
              <a:t>duties</a:t>
            </a:r>
            <a:r>
              <a:rPr lang="fr-FR" sz="2400" b="1" dirty="0" smtClean="0"/>
              <a:t> of </a:t>
            </a:r>
            <a:r>
              <a:rPr lang="fr-FR" sz="2400" b="1" dirty="0" err="1" smtClean="0"/>
              <a:t>companies</a:t>
            </a:r>
            <a:endParaRPr lang="fr-FR" sz="2400" b="1" dirty="0"/>
          </a:p>
        </p:txBody>
      </p:sp>
      <p:sp>
        <p:nvSpPr>
          <p:cNvPr id="3" name="Espace réservé du contenu 2"/>
          <p:cNvSpPr>
            <a:spLocks noGrp="1"/>
          </p:cNvSpPr>
          <p:nvPr>
            <p:ph idx="1"/>
          </p:nvPr>
        </p:nvSpPr>
        <p:spPr>
          <a:xfrm>
            <a:off x="1981200" y="1498600"/>
            <a:ext cx="6965902" cy="4640263"/>
          </a:xfrm>
        </p:spPr>
        <p:txBody>
          <a:bodyPr/>
          <a:lstStyle/>
          <a:p>
            <a:pPr algn="just"/>
            <a:r>
              <a:rPr lang="en-GB" dirty="0"/>
              <a:t>The </a:t>
            </a:r>
            <a:r>
              <a:rPr lang="en-GB" b="1" dirty="0"/>
              <a:t>contractual order also includes norms that, without strictly belonging to contract law, have an impact on the substance of contracts. This is currently the case of company </a:t>
            </a:r>
            <a:r>
              <a:rPr lang="en-GB" b="1" dirty="0" smtClean="0"/>
              <a:t>Law</a:t>
            </a:r>
            <a:r>
              <a:rPr lang="en-GB" b="1" dirty="0"/>
              <a:t>, human rights </a:t>
            </a:r>
            <a:r>
              <a:rPr lang="en-GB" b="1" dirty="0" smtClean="0"/>
              <a:t>Law </a:t>
            </a:r>
            <a:r>
              <a:rPr lang="en-GB" b="1" dirty="0"/>
              <a:t>and environmental </a:t>
            </a:r>
            <a:r>
              <a:rPr lang="en-GB" b="1" dirty="0" smtClean="0"/>
              <a:t>Law which renew </a:t>
            </a:r>
            <a:r>
              <a:rPr lang="en-GB" b="1" dirty="0"/>
              <a:t>the environmental public </a:t>
            </a:r>
            <a:r>
              <a:rPr lang="en-GB" b="1" dirty="0" smtClean="0"/>
              <a:t>order</a:t>
            </a:r>
            <a:r>
              <a:rPr lang="fr-FR" b="1" dirty="0" smtClean="0"/>
              <a:t>.</a:t>
            </a:r>
          </a:p>
          <a:p>
            <a:pPr algn="just"/>
            <a:r>
              <a:rPr lang="fr-FR" b="1" dirty="0" smtClean="0"/>
              <a:t>(</a:t>
            </a:r>
            <a:r>
              <a:rPr lang="fr-FR" dirty="0" err="1" smtClean="0"/>
              <a:t>We</a:t>
            </a:r>
            <a:r>
              <a:rPr lang="fr-FR" dirty="0" smtClean="0"/>
              <a:t> </a:t>
            </a:r>
            <a:r>
              <a:rPr lang="fr-FR" dirty="0" err="1" smtClean="0"/>
              <a:t>would</a:t>
            </a:r>
            <a:r>
              <a:rPr lang="fr-FR" dirty="0" smtClean="0"/>
              <a:t> </a:t>
            </a:r>
            <a:r>
              <a:rPr lang="fr-FR" dirty="0" err="1" smtClean="0"/>
              <a:t>like</a:t>
            </a:r>
            <a:r>
              <a:rPr lang="fr-FR" dirty="0" smtClean="0"/>
              <a:t> to </a:t>
            </a:r>
            <a:r>
              <a:rPr lang="fr-FR" dirty="0" err="1" smtClean="0"/>
              <a:t>demonstrate</a:t>
            </a:r>
            <a:r>
              <a:rPr lang="fr-FR" dirty="0" smtClean="0"/>
              <a:t> that </a:t>
            </a:r>
            <a:r>
              <a:rPr lang="fr-FR" dirty="0" err="1" smtClean="0"/>
              <a:t>these</a:t>
            </a:r>
            <a:r>
              <a:rPr lang="fr-FR" dirty="0" smtClean="0"/>
              <a:t> </a:t>
            </a:r>
            <a:r>
              <a:rPr lang="fr-FR" dirty="0" err="1" smtClean="0"/>
              <a:t>norms</a:t>
            </a:r>
            <a:r>
              <a:rPr lang="fr-FR" dirty="0" smtClean="0"/>
              <a:t>, </a:t>
            </a:r>
            <a:r>
              <a:rPr lang="fr-FR" dirty="0" err="1" smtClean="0"/>
              <a:t>which</a:t>
            </a:r>
            <a:r>
              <a:rPr lang="fr-FR" dirty="0" smtClean="0"/>
              <a:t> </a:t>
            </a:r>
            <a:r>
              <a:rPr lang="fr-FR" dirty="0" err="1" smtClean="0"/>
              <a:t>belongs</a:t>
            </a:r>
            <a:r>
              <a:rPr lang="fr-FR" dirty="0" smtClean="0"/>
              <a:t> to hard or soft </a:t>
            </a:r>
            <a:r>
              <a:rPr lang="fr-FR" dirty="0" err="1" smtClean="0"/>
              <a:t>Laws</a:t>
            </a:r>
            <a:r>
              <a:rPr lang="fr-FR" dirty="0" smtClean="0"/>
              <a:t>, </a:t>
            </a:r>
            <a:r>
              <a:rPr lang="fr-FR" dirty="0" err="1" smtClean="0"/>
              <a:t>bring</a:t>
            </a:r>
            <a:r>
              <a:rPr lang="fr-FR" dirty="0" smtClean="0"/>
              <a:t> </a:t>
            </a:r>
            <a:r>
              <a:rPr lang="fr-FR" dirty="0" err="1" smtClean="0"/>
              <a:t>together</a:t>
            </a:r>
            <a:r>
              <a:rPr lang="fr-FR" dirty="0" smtClean="0"/>
              <a:t> </a:t>
            </a:r>
            <a:r>
              <a:rPr lang="fr-FR" dirty="0" err="1" smtClean="0"/>
              <a:t>duties</a:t>
            </a:r>
            <a:r>
              <a:rPr lang="fr-FR" dirty="0" smtClean="0"/>
              <a:t> </a:t>
            </a:r>
            <a:r>
              <a:rPr lang="fr-FR" dirty="0" err="1" smtClean="0"/>
              <a:t>which</a:t>
            </a:r>
            <a:r>
              <a:rPr lang="fr-FR" dirty="0" smtClean="0"/>
              <a:t> </a:t>
            </a:r>
            <a:r>
              <a:rPr lang="fr-FR" dirty="0" err="1" smtClean="0"/>
              <a:t>could</a:t>
            </a:r>
            <a:r>
              <a:rPr lang="fr-FR" dirty="0" smtClean="0"/>
              <a:t> lead </a:t>
            </a:r>
            <a:r>
              <a:rPr lang="fr-FR" dirty="0" err="1" smtClean="0"/>
              <a:t>companies</a:t>
            </a:r>
            <a:r>
              <a:rPr lang="fr-FR" dirty="0" smtClean="0"/>
              <a:t> to insert climat provisions in </a:t>
            </a:r>
            <a:r>
              <a:rPr lang="fr-FR" dirty="0" err="1" smtClean="0"/>
              <a:t>their</a:t>
            </a:r>
            <a:r>
              <a:rPr lang="fr-FR" dirty="0" smtClean="0"/>
              <a:t> </a:t>
            </a:r>
            <a:r>
              <a:rPr lang="fr-FR" dirty="0" err="1" smtClean="0"/>
              <a:t>supply</a:t>
            </a:r>
            <a:r>
              <a:rPr lang="fr-FR" dirty="0" smtClean="0"/>
              <a:t> </a:t>
            </a:r>
            <a:r>
              <a:rPr lang="fr-FR" dirty="0" err="1" smtClean="0"/>
              <a:t>agreements</a:t>
            </a:r>
            <a:r>
              <a:rPr lang="fr-FR" dirty="0" smtClean="0"/>
              <a:t>).</a:t>
            </a:r>
          </a:p>
          <a:p>
            <a:pPr algn="just"/>
            <a:r>
              <a:rPr lang="en-GB" b="1" dirty="0" smtClean="0"/>
              <a:t>More specifically, concerning these companies duties</a:t>
            </a:r>
            <a:r>
              <a:rPr lang="en-GB" dirty="0" smtClean="0"/>
              <a:t>, </a:t>
            </a:r>
            <a:r>
              <a:rPr lang="en-GB" b="1" dirty="0" smtClean="0"/>
              <a:t>the soft Law (2) rather the hard Law (1) could </a:t>
            </a:r>
            <a:r>
              <a:rPr lang="en-GB" b="1" dirty="0"/>
              <a:t>ultimately </a:t>
            </a:r>
            <a:r>
              <a:rPr lang="en-GB" b="1" dirty="0" smtClean="0"/>
              <a:t>play a role</a:t>
            </a:r>
            <a:r>
              <a:rPr lang="fr-FR" dirty="0" smtClean="0"/>
              <a:t>.</a:t>
            </a:r>
          </a:p>
          <a:p>
            <a:pPr marL="0" indent="0" algn="just">
              <a:buNone/>
            </a:pPr>
            <a:endParaRPr lang="fr-FR" dirty="0"/>
          </a:p>
        </p:txBody>
      </p:sp>
    </p:spTree>
    <p:extLst>
      <p:ext uri="{BB962C8B-B14F-4D97-AF65-F5344CB8AC3E}">
        <p14:creationId xmlns:p14="http://schemas.microsoft.com/office/powerpoint/2010/main" val="29749557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500" y="203200"/>
            <a:ext cx="8483600" cy="584200"/>
          </a:xfrm>
        </p:spPr>
        <p:txBody>
          <a:bodyPr/>
          <a:lstStyle/>
          <a:p>
            <a:pPr algn="ctr"/>
            <a:r>
              <a:rPr lang="fr-FR" sz="2400" b="1" dirty="0" smtClean="0"/>
              <a:t>1) The « hard » </a:t>
            </a:r>
            <a:r>
              <a:rPr lang="fr-FR" sz="2400" b="1" dirty="0" err="1" smtClean="0"/>
              <a:t>duties</a:t>
            </a:r>
            <a:r>
              <a:rPr lang="fr-FR" sz="2400" b="1" dirty="0" smtClean="0"/>
              <a:t> </a:t>
            </a:r>
            <a:endParaRPr lang="fr-FR" sz="2400" b="1" dirty="0"/>
          </a:p>
        </p:txBody>
      </p:sp>
      <p:sp>
        <p:nvSpPr>
          <p:cNvPr id="3" name="Espace réservé du contenu 2"/>
          <p:cNvSpPr>
            <a:spLocks noGrp="1"/>
          </p:cNvSpPr>
          <p:nvPr>
            <p:ph idx="1"/>
          </p:nvPr>
        </p:nvSpPr>
        <p:spPr>
          <a:xfrm>
            <a:off x="1841500" y="901700"/>
            <a:ext cx="7086600" cy="5168900"/>
          </a:xfrm>
        </p:spPr>
        <p:txBody>
          <a:bodyPr>
            <a:normAutofit/>
          </a:bodyPr>
          <a:lstStyle/>
          <a:p>
            <a:pPr algn="just"/>
            <a:r>
              <a:rPr lang="en-GB" b="1" dirty="0" smtClean="0"/>
              <a:t>Recall</a:t>
            </a:r>
            <a:r>
              <a:rPr lang="en-GB" dirty="0" smtClean="0"/>
              <a:t>: while </a:t>
            </a:r>
            <a:r>
              <a:rPr lang="en-GB" dirty="0"/>
              <a:t>in France, the </a:t>
            </a:r>
            <a:r>
              <a:rPr lang="en-GB" b="1" dirty="0"/>
              <a:t>Environmental charter</a:t>
            </a:r>
            <a:r>
              <a:rPr lang="en-GB" dirty="0"/>
              <a:t>, </a:t>
            </a:r>
            <a:r>
              <a:rPr lang="en-GB" b="1" dirty="0"/>
              <a:t>which has a constitutional value, recognises environmental </a:t>
            </a:r>
            <a:r>
              <a:rPr lang="en-GB" b="1" dirty="0" smtClean="0"/>
              <a:t>rights, the </a:t>
            </a:r>
            <a:r>
              <a:rPr lang="en-GB" b="1" dirty="0"/>
              <a:t>European court of human </a:t>
            </a:r>
            <a:r>
              <a:rPr lang="en-GB" b="1" dirty="0" smtClean="0"/>
              <a:t>rights protects </a:t>
            </a:r>
            <a:r>
              <a:rPr lang="en-GB" b="1" dirty="0"/>
              <a:t>the right to the environment </a:t>
            </a:r>
            <a:r>
              <a:rPr lang="en-GB" dirty="0"/>
              <a:t>by linking it to the right to life (article 2 of the ECHR) and the respect of private and family life (article </a:t>
            </a:r>
            <a:r>
              <a:rPr lang="en-GB" dirty="0" smtClean="0"/>
              <a:t>8).</a:t>
            </a:r>
          </a:p>
          <a:p>
            <a:pPr algn="just"/>
            <a:r>
              <a:rPr lang="en-GB" b="1" dirty="0" smtClean="0"/>
              <a:t>Thus, judges </a:t>
            </a:r>
            <a:r>
              <a:rPr lang="en-GB" b="1" dirty="0"/>
              <a:t>or arbitrators could be sensitive to the respect </a:t>
            </a:r>
            <a:r>
              <a:rPr lang="en-GB" b="1" dirty="0" smtClean="0"/>
              <a:t>of these environmental </a:t>
            </a:r>
            <a:r>
              <a:rPr lang="en-GB" b="1" dirty="0"/>
              <a:t>human rights in contracts, in particular in the context of the review of the validity of a contract </a:t>
            </a:r>
            <a:r>
              <a:rPr lang="en-GB" b="1" dirty="0" smtClean="0"/>
              <a:t>(</a:t>
            </a:r>
            <a:r>
              <a:rPr lang="en-GB" b="1" u="sng" dirty="0"/>
              <a:t>article 3.3.1 of the UNIDROIT principles</a:t>
            </a:r>
            <a:r>
              <a:rPr lang="en-GB" b="1" dirty="0" smtClean="0"/>
              <a:t>).</a:t>
            </a:r>
          </a:p>
          <a:p>
            <a:pPr algn="just"/>
            <a:r>
              <a:rPr lang="en-GB" b="1" dirty="0" smtClean="0"/>
              <a:t>(Then, </a:t>
            </a:r>
            <a:r>
              <a:rPr lang="en-GB" b="1" dirty="0"/>
              <a:t>admitting that </a:t>
            </a:r>
            <a:r>
              <a:rPr lang="en-GB" b="1" dirty="0" smtClean="0"/>
              <a:t>climate can </a:t>
            </a:r>
            <a:r>
              <a:rPr lang="en-GB" b="1" dirty="0"/>
              <a:t>fall within the scope of the protection of the human right to the </a:t>
            </a:r>
            <a:r>
              <a:rPr lang="en-GB" b="1" dirty="0" smtClean="0"/>
              <a:t>environment,</a:t>
            </a:r>
            <a:r>
              <a:rPr lang="fr-FR" b="1" dirty="0" smtClean="0"/>
              <a:t> </a:t>
            </a:r>
            <a:r>
              <a:rPr lang="en-GB" b="1" dirty="0"/>
              <a:t>judges could be called upon, in the future, to check that the content of a contract does not harm </a:t>
            </a:r>
            <a:r>
              <a:rPr lang="en-GB" b="1" dirty="0" smtClean="0"/>
              <a:t>climate)</a:t>
            </a:r>
            <a:r>
              <a:rPr lang="fr-FR" b="1" dirty="0" smtClean="0"/>
              <a:t>.</a:t>
            </a:r>
            <a:endParaRPr lang="fr-FR" b="1" dirty="0"/>
          </a:p>
        </p:txBody>
      </p:sp>
    </p:spTree>
    <p:extLst>
      <p:ext uri="{BB962C8B-B14F-4D97-AF65-F5344CB8AC3E}">
        <p14:creationId xmlns:p14="http://schemas.microsoft.com/office/powerpoint/2010/main" val="21937546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1892300" y="203200"/>
            <a:ext cx="6997700" cy="6210300"/>
          </a:xfrm>
        </p:spPr>
        <p:txBody>
          <a:bodyPr>
            <a:normAutofit/>
          </a:bodyPr>
          <a:lstStyle/>
          <a:p>
            <a:pPr algn="just"/>
            <a:r>
              <a:rPr lang="en-GB" b="1" dirty="0"/>
              <a:t>Above all, concretely, it would indeed be the case if, in the future, the various national legislators imposed a “duty of care” to </a:t>
            </a:r>
            <a:r>
              <a:rPr lang="en-GB" b="1" dirty="0" smtClean="0"/>
              <a:t>transnational companies which </a:t>
            </a:r>
            <a:r>
              <a:rPr lang="en-GB" b="1" dirty="0"/>
              <a:t>have the power to monitor the </a:t>
            </a:r>
            <a:r>
              <a:rPr lang="en-GB" b="1" dirty="0" smtClean="0"/>
              <a:t>environmental </a:t>
            </a:r>
            <a:r>
              <a:rPr lang="en-GB" b="1" dirty="0"/>
              <a:t>conduct of their </a:t>
            </a:r>
            <a:r>
              <a:rPr lang="en-GB" b="1" dirty="0" smtClean="0"/>
              <a:t>trade partners</a:t>
            </a:r>
            <a:r>
              <a:rPr lang="fr-FR" dirty="0" smtClean="0"/>
              <a:t>.</a:t>
            </a:r>
          </a:p>
          <a:p>
            <a:pPr algn="just"/>
            <a:r>
              <a:rPr lang="en-GB" b="1" dirty="0"/>
              <a:t>T</a:t>
            </a:r>
            <a:r>
              <a:rPr lang="en-GB" b="1" dirty="0" smtClean="0"/>
              <a:t>his </a:t>
            </a:r>
            <a:r>
              <a:rPr lang="en-GB" b="1" dirty="0"/>
              <a:t>duty of care </a:t>
            </a:r>
            <a:r>
              <a:rPr lang="en-GB" b="1" dirty="0" smtClean="0"/>
              <a:t>has been currently recognized in French Law</a:t>
            </a:r>
            <a:r>
              <a:rPr lang="fr-FR" dirty="0" smtClean="0"/>
              <a:t>. But </a:t>
            </a:r>
            <a:r>
              <a:rPr lang="fr-FR" dirty="0" err="1" smtClean="0"/>
              <a:t>it</a:t>
            </a:r>
            <a:r>
              <a:rPr lang="fr-FR" dirty="0" smtClean="0"/>
              <a:t> </a:t>
            </a:r>
            <a:r>
              <a:rPr lang="fr-FR" dirty="0" err="1" smtClean="0"/>
              <a:t>is</a:t>
            </a:r>
            <a:r>
              <a:rPr lang="fr-FR" dirty="0" smtClean="0"/>
              <a:t> not the case in </a:t>
            </a:r>
            <a:r>
              <a:rPr lang="fr-FR" dirty="0" err="1" smtClean="0"/>
              <a:t>most</a:t>
            </a:r>
            <a:r>
              <a:rPr lang="fr-FR" dirty="0" smtClean="0"/>
              <a:t> of </a:t>
            </a:r>
            <a:r>
              <a:rPr lang="fr-FR" dirty="0" err="1" smtClean="0"/>
              <a:t>others</a:t>
            </a:r>
            <a:r>
              <a:rPr lang="fr-FR" dirty="0" smtClean="0"/>
              <a:t> national </a:t>
            </a:r>
            <a:r>
              <a:rPr lang="fr-FR" dirty="0" err="1" smtClean="0"/>
              <a:t>Laws</a:t>
            </a:r>
            <a:r>
              <a:rPr lang="en-GB" dirty="0" smtClean="0"/>
              <a:t>.</a:t>
            </a:r>
          </a:p>
          <a:p>
            <a:pPr algn="just"/>
            <a:r>
              <a:rPr lang="en-GB" b="1" dirty="0" smtClean="0"/>
              <a:t>That</a:t>
            </a:r>
            <a:r>
              <a:rPr lang="mr-IN" b="1" dirty="0" smtClean="0"/>
              <a:t>’</a:t>
            </a:r>
            <a:r>
              <a:rPr lang="en-GB" b="1" dirty="0" smtClean="0"/>
              <a:t>s’s why, today, in a global view, this type of provisions seems be the result of the soft Law.</a:t>
            </a:r>
            <a:endParaRPr lang="fr-FR" b="1" dirty="0"/>
          </a:p>
        </p:txBody>
      </p:sp>
    </p:spTree>
    <p:extLst>
      <p:ext uri="{BB962C8B-B14F-4D97-AF65-F5344CB8AC3E}">
        <p14:creationId xmlns:p14="http://schemas.microsoft.com/office/powerpoint/2010/main" val="4659503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7400" y="88900"/>
            <a:ext cx="7589838" cy="609600"/>
          </a:xfrm>
        </p:spPr>
        <p:txBody>
          <a:bodyPr/>
          <a:lstStyle/>
          <a:p>
            <a:pPr algn="ctr"/>
            <a:r>
              <a:rPr lang="fr-FR" sz="2000" b="1" dirty="0" smtClean="0"/>
              <a:t>2) The « soft Law » </a:t>
            </a:r>
            <a:r>
              <a:rPr lang="fr-FR" sz="2000" b="1" dirty="0" err="1" smtClean="0"/>
              <a:t>duties</a:t>
            </a:r>
            <a:endParaRPr lang="fr-FR" sz="2000" b="1" dirty="0"/>
          </a:p>
        </p:txBody>
      </p:sp>
      <p:sp>
        <p:nvSpPr>
          <p:cNvPr id="3" name="Espace réservé du contenu 2"/>
          <p:cNvSpPr>
            <a:spLocks noGrp="1"/>
          </p:cNvSpPr>
          <p:nvPr>
            <p:ph idx="1"/>
          </p:nvPr>
        </p:nvSpPr>
        <p:spPr>
          <a:xfrm>
            <a:off x="1828800" y="698500"/>
            <a:ext cx="7124700" cy="6007100"/>
          </a:xfrm>
        </p:spPr>
        <p:txBody>
          <a:bodyPr>
            <a:normAutofit fontScale="92500" lnSpcReduction="20000"/>
          </a:bodyPr>
          <a:lstStyle/>
          <a:p>
            <a:pPr algn="just"/>
            <a:r>
              <a:rPr lang="en-GB" b="1" dirty="0" smtClean="0"/>
              <a:t>The </a:t>
            </a:r>
            <a:r>
              <a:rPr lang="en-GB" b="1" dirty="0" err="1" smtClean="0"/>
              <a:t>contractualisation</a:t>
            </a:r>
            <a:r>
              <a:rPr lang="en-GB" b="1" dirty="0" smtClean="0"/>
              <a:t> (implementation in contract) </a:t>
            </a:r>
            <a:r>
              <a:rPr lang="en-GB" b="1" dirty="0"/>
              <a:t>of soft duties is well known</a:t>
            </a:r>
            <a:r>
              <a:rPr lang="fr-FR" b="1" dirty="0"/>
              <a:t> </a:t>
            </a:r>
            <a:r>
              <a:rPr lang="fr-FR" b="1" dirty="0" smtClean="0"/>
              <a:t>:</a:t>
            </a:r>
            <a:r>
              <a:rPr lang="en-GB" b="1" dirty="0"/>
              <a:t> </a:t>
            </a:r>
            <a:r>
              <a:rPr lang="en-GB" b="1" dirty="0" smtClean="0"/>
              <a:t>under the normative </a:t>
            </a:r>
            <a:r>
              <a:rPr lang="en-GB" b="1" u="sng" dirty="0" smtClean="0"/>
              <a:t>trend of </a:t>
            </a:r>
            <a:r>
              <a:rPr lang="en-GB" b="1" u="sng" dirty="0"/>
              <a:t>companies’ social </a:t>
            </a:r>
            <a:r>
              <a:rPr lang="en-GB" b="1" u="sng" dirty="0" smtClean="0"/>
              <a:t>responsibility</a:t>
            </a:r>
            <a:r>
              <a:rPr lang="en-GB" b="1" dirty="0" smtClean="0"/>
              <a:t>, companies emphasise </a:t>
            </a:r>
            <a:r>
              <a:rPr lang="en-GB" b="1" dirty="0"/>
              <a:t>publicly that they follow a code of good conduct, adhere to a system of standardisation </a:t>
            </a:r>
            <a:r>
              <a:rPr lang="en-GB" b="1" dirty="0" smtClean="0"/>
              <a:t>or international </a:t>
            </a:r>
            <a:r>
              <a:rPr lang="en-GB" b="1" dirty="0"/>
              <a:t>frames of reference, such </a:t>
            </a:r>
            <a:r>
              <a:rPr lang="en-GB" b="1" dirty="0" smtClean="0"/>
              <a:t>as, </a:t>
            </a:r>
            <a:r>
              <a:rPr lang="en-GB" b="1" dirty="0"/>
              <a:t>the Global Compact</a:t>
            </a:r>
            <a:r>
              <a:rPr lang="fr-FR" b="1" dirty="0"/>
              <a:t> </a:t>
            </a:r>
            <a:r>
              <a:rPr lang="en-GB" b="1" dirty="0"/>
              <a:t>or </a:t>
            </a:r>
            <a:r>
              <a:rPr lang="en-GB" b="1" dirty="0" smtClean="0"/>
              <a:t>the </a:t>
            </a:r>
            <a:r>
              <a:rPr lang="en-GB" b="1" dirty="0"/>
              <a:t>more specific Caring for </a:t>
            </a:r>
            <a:r>
              <a:rPr lang="en-GB" b="1" dirty="0" smtClean="0"/>
              <a:t>climate</a:t>
            </a:r>
            <a:r>
              <a:rPr lang="fr-FR" b="1" dirty="0" smtClean="0"/>
              <a:t>.</a:t>
            </a:r>
          </a:p>
          <a:p>
            <a:pPr algn="just"/>
            <a:r>
              <a:rPr lang="fr-FR" b="1" dirty="0" smtClean="0"/>
              <a:t>A</a:t>
            </a:r>
            <a:r>
              <a:rPr lang="en-GB" b="1" dirty="0" smtClean="0"/>
              <a:t> </a:t>
            </a:r>
            <a:r>
              <a:rPr lang="en-GB" b="1" dirty="0"/>
              <a:t>number </a:t>
            </a:r>
            <a:r>
              <a:rPr lang="en-GB" b="1" u="sng" dirty="0"/>
              <a:t>of these norms </a:t>
            </a:r>
            <a:r>
              <a:rPr lang="en-GB" b="1" u="sng" dirty="0" smtClean="0"/>
              <a:t>encourages companies to </a:t>
            </a:r>
            <a:r>
              <a:rPr lang="en-GB" b="1" u="sng" dirty="0"/>
              <a:t>promote the respect for certain human rights and environmental principles within their “sphere of influence</a:t>
            </a:r>
            <a:r>
              <a:rPr lang="en-GB" b="1" u="sng" dirty="0" smtClean="0"/>
              <a:t>”</a:t>
            </a:r>
            <a:r>
              <a:rPr lang="en-GB" b="1" u="sng" baseline="30000" dirty="0" smtClean="0"/>
              <a:t>.</a:t>
            </a:r>
            <a:r>
              <a:rPr lang="en-GB" dirty="0" smtClean="0"/>
              <a:t> (For instance,</a:t>
            </a:r>
            <a:r>
              <a:rPr lang="en-GB" dirty="0"/>
              <a:t> </a:t>
            </a:r>
            <a:r>
              <a:rPr lang="en-GB" dirty="0" smtClean="0"/>
              <a:t>the </a:t>
            </a:r>
            <a:r>
              <a:rPr lang="en-GB" b="1" dirty="0" smtClean="0"/>
              <a:t>principle 10 </a:t>
            </a:r>
            <a:r>
              <a:rPr lang="en-GB" b="1" dirty="0"/>
              <a:t>of the OECD </a:t>
            </a:r>
            <a:r>
              <a:rPr lang="en-GB" dirty="0"/>
              <a:t>provides that businesses should “encourage, as much as possible, their trade partners, including their suppliers and their subcontractors, </a:t>
            </a:r>
            <a:r>
              <a:rPr lang="en-GB" b="1" dirty="0"/>
              <a:t>to apply principles of conduct of business conform to the Guiding Principles</a:t>
            </a:r>
            <a:r>
              <a:rPr lang="en-GB" dirty="0" smtClean="0"/>
              <a:t>”)</a:t>
            </a:r>
            <a:r>
              <a:rPr lang="fr-FR" dirty="0" smtClean="0"/>
              <a:t>.</a:t>
            </a:r>
          </a:p>
          <a:p>
            <a:pPr algn="just"/>
            <a:r>
              <a:rPr lang="fr-FR" b="1" u="sng" dirty="0"/>
              <a:t>As a </a:t>
            </a:r>
            <a:r>
              <a:rPr lang="fr-FR" b="1" u="sng" dirty="0" err="1"/>
              <a:t>result</a:t>
            </a:r>
            <a:r>
              <a:rPr lang="fr-FR" b="1" u="sng" dirty="0"/>
              <a:t>, the </a:t>
            </a:r>
            <a:r>
              <a:rPr lang="en-GB" b="1" u="sng" dirty="0"/>
              <a:t>companies </a:t>
            </a:r>
            <a:r>
              <a:rPr lang="en-GB" b="1" u="sng" dirty="0" smtClean="0"/>
              <a:t>has been encouraged to insert environmental provision, such as climate provisions, in their supply agreements.</a:t>
            </a:r>
          </a:p>
          <a:p>
            <a:pPr algn="just"/>
            <a:r>
              <a:rPr lang="en-GB" b="1" dirty="0"/>
              <a:t>Admittedly, as yet, nothing tells us that this </a:t>
            </a:r>
            <a:r>
              <a:rPr lang="en-GB" b="1" dirty="0" err="1"/>
              <a:t>contractualisation</a:t>
            </a:r>
            <a:r>
              <a:rPr lang="en-GB" b="1" dirty="0"/>
              <a:t> is effective</a:t>
            </a:r>
            <a:r>
              <a:rPr lang="en-GB" dirty="0"/>
              <a:t>. However, </a:t>
            </a:r>
            <a:r>
              <a:rPr lang="en-GB" dirty="0" smtClean="0"/>
              <a:t>companies </a:t>
            </a:r>
            <a:r>
              <a:rPr lang="en-GB" dirty="0"/>
              <a:t>are indeed encouraged to </a:t>
            </a:r>
            <a:r>
              <a:rPr lang="en-GB" dirty="0" smtClean="0"/>
              <a:t>publicly </a:t>
            </a:r>
            <a:r>
              <a:rPr lang="en-GB" dirty="0"/>
              <a:t>disclose them. </a:t>
            </a:r>
            <a:r>
              <a:rPr lang="en-GB" b="1" u="sng" dirty="0"/>
              <a:t>It is here the pressure of the “comply or </a:t>
            </a:r>
            <a:r>
              <a:rPr lang="en-GB" b="1" u="sng" dirty="0" smtClean="0"/>
              <a:t>explain” imposed by different instruments (such as carbon discloser project /the Global </a:t>
            </a:r>
            <a:r>
              <a:rPr lang="en-GB" b="1" u="sng" dirty="0"/>
              <a:t>C</a:t>
            </a:r>
            <a:r>
              <a:rPr lang="en-GB" b="1" u="sng" dirty="0" smtClean="0"/>
              <a:t>ompact or some domestic Laws). </a:t>
            </a:r>
          </a:p>
          <a:p>
            <a:pPr algn="just"/>
            <a:r>
              <a:rPr lang="en-GB" dirty="0" smtClean="0"/>
              <a:t>(Then we can notice that, concerning </a:t>
            </a:r>
            <a:r>
              <a:rPr lang="en-GB" dirty="0"/>
              <a:t>the duties of the companies, </a:t>
            </a:r>
            <a:r>
              <a:rPr lang="en-GB" dirty="0" smtClean="0"/>
              <a:t>that Soft Law is here supplemented by hard Law for improving the </a:t>
            </a:r>
            <a:r>
              <a:rPr lang="en-GB" dirty="0" err="1" smtClean="0"/>
              <a:t>efficency</a:t>
            </a:r>
            <a:r>
              <a:rPr lang="en-GB" dirty="0" smtClean="0"/>
              <a:t> of the provisions).</a:t>
            </a:r>
            <a:endParaRPr lang="fr-FR" dirty="0"/>
          </a:p>
        </p:txBody>
      </p:sp>
    </p:spTree>
    <p:extLst>
      <p:ext uri="{BB962C8B-B14F-4D97-AF65-F5344CB8AC3E}">
        <p14:creationId xmlns:p14="http://schemas.microsoft.com/office/powerpoint/2010/main" val="12223487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8733" y="-618066"/>
            <a:ext cx="8097839" cy="1490133"/>
          </a:xfrm>
        </p:spPr>
        <p:txBody>
          <a:bodyPr/>
          <a:lstStyle/>
          <a:p>
            <a:pPr algn="ctr"/>
            <a:r>
              <a:rPr lang="fr-FR" b="1" dirty="0" smtClean="0"/>
              <a:t>Final Conclusion</a:t>
            </a:r>
            <a:endParaRPr lang="fr-FR" b="1" dirty="0"/>
          </a:p>
        </p:txBody>
      </p:sp>
      <p:sp>
        <p:nvSpPr>
          <p:cNvPr id="3" name="Espace réservé du contenu 2"/>
          <p:cNvSpPr>
            <a:spLocks noGrp="1"/>
          </p:cNvSpPr>
          <p:nvPr>
            <p:ph idx="1"/>
          </p:nvPr>
        </p:nvSpPr>
        <p:spPr>
          <a:xfrm>
            <a:off x="1981200" y="872068"/>
            <a:ext cx="6984999" cy="5681132"/>
          </a:xfrm>
        </p:spPr>
        <p:txBody>
          <a:bodyPr>
            <a:normAutofit/>
          </a:bodyPr>
          <a:lstStyle/>
          <a:p>
            <a:pPr algn="just"/>
            <a:endParaRPr lang="fr-FR" dirty="0" smtClean="0"/>
          </a:p>
          <a:p>
            <a:pPr algn="just"/>
            <a:r>
              <a:rPr lang="en-GB" b="1" dirty="0"/>
              <a:t>Thus, at the end of our </a:t>
            </a:r>
            <a:r>
              <a:rPr lang="en-GB" b="1" dirty="0" smtClean="0"/>
              <a:t>presentation, </a:t>
            </a:r>
            <a:r>
              <a:rPr lang="en-GB" b="1" dirty="0"/>
              <a:t>we </a:t>
            </a:r>
            <a:r>
              <a:rPr lang="fr-FR" b="1" dirty="0" err="1" smtClean="0"/>
              <a:t>think</a:t>
            </a:r>
            <a:r>
              <a:rPr lang="fr-FR" b="1" dirty="0" smtClean="0"/>
              <a:t> </a:t>
            </a:r>
            <a:r>
              <a:rPr lang="en-GB" b="1" dirty="0" smtClean="0"/>
              <a:t>that </a:t>
            </a:r>
            <a:r>
              <a:rPr lang="en-GB" b="1" dirty="0"/>
              <a:t>contractual provisions </a:t>
            </a:r>
            <a:r>
              <a:rPr lang="en-GB" b="1" dirty="0" smtClean="0"/>
              <a:t>and contractual </a:t>
            </a:r>
            <a:r>
              <a:rPr lang="en-GB" b="1" dirty="0"/>
              <a:t>order have a climate potential. </a:t>
            </a:r>
            <a:r>
              <a:rPr lang="en-GB" b="1" dirty="0" smtClean="0"/>
              <a:t>The </a:t>
            </a:r>
            <a:r>
              <a:rPr lang="en-GB" b="1" dirty="0"/>
              <a:t>road is still long and will depend mostly on the pressure exercised by economic and social forces on the business world and the </a:t>
            </a:r>
            <a:r>
              <a:rPr lang="en-GB" b="1" dirty="0" smtClean="0"/>
              <a:t>efficiency of </a:t>
            </a:r>
            <a:r>
              <a:rPr lang="en-GB" b="1" dirty="0"/>
              <a:t>the contractual system. </a:t>
            </a:r>
            <a:endParaRPr lang="en-GB" b="1" dirty="0" smtClean="0"/>
          </a:p>
          <a:p>
            <a:pPr algn="just"/>
            <a:r>
              <a:rPr lang="en-GB" b="1" dirty="0" smtClean="0"/>
              <a:t>It shows us a densification</a:t>
            </a:r>
            <a:r>
              <a:rPr lang="fr-FR" b="1" dirty="0" smtClean="0"/>
              <a:t> </a:t>
            </a:r>
            <a:r>
              <a:rPr lang="en-GB" b="1" dirty="0"/>
              <a:t>of climate </a:t>
            </a:r>
            <a:r>
              <a:rPr lang="en-GB" b="1" dirty="0" smtClean="0"/>
              <a:t>la:, Law created by States on international and national levels and Law created by private actors, businesses.</a:t>
            </a:r>
            <a:r>
              <a:rPr lang="en-GB" dirty="0" smtClean="0"/>
              <a:t> </a:t>
            </a:r>
            <a:r>
              <a:rPr lang="en-GB" b="1" dirty="0" smtClean="0"/>
              <a:t>Hard and Soft Law also. </a:t>
            </a:r>
          </a:p>
          <a:p>
            <a:pPr algn="just"/>
            <a:r>
              <a:rPr lang="en-GB" b="1" u="sng" dirty="0" smtClean="0"/>
              <a:t>(Thus </a:t>
            </a:r>
            <a:r>
              <a:rPr lang="en-GB" b="1" u="sng" dirty="0"/>
              <a:t>a </a:t>
            </a:r>
            <a:r>
              <a:rPr lang="en-GB" b="1" u="sng" dirty="0" smtClean="0"/>
              <a:t>new vision of </a:t>
            </a:r>
            <a:r>
              <a:rPr lang="en-GB" b="1" u="sng" dirty="0"/>
              <a:t>climate law emerges with, ultimately, an invitation for </a:t>
            </a:r>
            <a:r>
              <a:rPr lang="fr-FR" b="1" u="sng" dirty="0" err="1" smtClean="0"/>
              <a:t>thinking</a:t>
            </a:r>
            <a:r>
              <a:rPr lang="fr-FR" b="1" u="sng" dirty="0" smtClean="0"/>
              <a:t> about the place of the </a:t>
            </a:r>
            <a:r>
              <a:rPr lang="fr-FR" b="1" i="1" u="sng" dirty="0" err="1" smtClean="0"/>
              <a:t>Lex</a:t>
            </a:r>
            <a:r>
              <a:rPr lang="fr-FR" b="1" i="1" u="sng" dirty="0" smtClean="0"/>
              <a:t> </a:t>
            </a:r>
            <a:r>
              <a:rPr lang="fr-FR" b="1" i="1" u="sng" dirty="0" err="1" smtClean="0"/>
              <a:t>Mercatoria</a:t>
            </a:r>
            <a:r>
              <a:rPr lang="fr-FR" b="1" i="1" u="sng" dirty="0" smtClean="0"/>
              <a:t> </a:t>
            </a:r>
            <a:r>
              <a:rPr lang="fr-FR" b="1" u="sng" dirty="0" smtClean="0"/>
              <a:t>in the </a:t>
            </a:r>
            <a:r>
              <a:rPr lang="fr-FR" b="1" u="sng" dirty="0" err="1" smtClean="0"/>
              <a:t>climate</a:t>
            </a:r>
            <a:r>
              <a:rPr lang="fr-FR" b="1" u="sng" dirty="0" smtClean="0"/>
              <a:t> change Law).</a:t>
            </a:r>
          </a:p>
          <a:p>
            <a:pPr algn="just"/>
            <a:endParaRPr lang="fr-FR" i="1" dirty="0"/>
          </a:p>
        </p:txBody>
      </p:sp>
    </p:spTree>
    <p:extLst>
      <p:ext uri="{BB962C8B-B14F-4D97-AF65-F5344CB8AC3E}">
        <p14:creationId xmlns:p14="http://schemas.microsoft.com/office/powerpoint/2010/main" val="7374994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lgn="ctr">
              <a:buNone/>
            </a:pPr>
            <a:r>
              <a:rPr lang="fr-FR" sz="2000" b="1" i="1" dirty="0" smtClean="0"/>
              <a:t>Merci beaucoup pour votre attention</a:t>
            </a:r>
            <a:r>
              <a:rPr lang="fr-FR" sz="2000" b="1" dirty="0" smtClean="0"/>
              <a:t>!</a:t>
            </a:r>
          </a:p>
          <a:p>
            <a:endParaRPr lang="fr-FR" dirty="0"/>
          </a:p>
        </p:txBody>
      </p:sp>
    </p:spTree>
    <p:extLst>
      <p:ext uri="{BB962C8B-B14F-4D97-AF65-F5344CB8AC3E}">
        <p14:creationId xmlns:p14="http://schemas.microsoft.com/office/powerpoint/2010/main" val="24083311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1803400" y="165100"/>
            <a:ext cx="6959600" cy="6540500"/>
          </a:xfrm>
        </p:spPr>
        <p:txBody>
          <a:bodyPr>
            <a:normAutofit fontScale="85000" lnSpcReduction="20000"/>
          </a:bodyPr>
          <a:lstStyle/>
          <a:p>
            <a:pPr algn="just"/>
            <a:r>
              <a:rPr lang="fr-FR" b="1" dirty="0" err="1" smtClean="0"/>
              <a:t>Because</a:t>
            </a:r>
            <a:r>
              <a:rPr lang="fr-FR" b="1" dirty="0" smtClean="0"/>
              <a:t>, the </a:t>
            </a:r>
            <a:r>
              <a:rPr lang="fr-FR" b="1" dirty="0" err="1"/>
              <a:t>supply</a:t>
            </a:r>
            <a:r>
              <a:rPr lang="fr-FR" b="1" dirty="0"/>
              <a:t> </a:t>
            </a:r>
            <a:r>
              <a:rPr lang="fr-FR" b="1" dirty="0" err="1"/>
              <a:t>chain</a:t>
            </a:r>
            <a:r>
              <a:rPr lang="fr-FR" b="1" dirty="0"/>
              <a:t> </a:t>
            </a:r>
            <a:r>
              <a:rPr lang="fr-FR" b="1" dirty="0" err="1"/>
              <a:t>contract</a:t>
            </a:r>
            <a:r>
              <a:rPr lang="fr-FR" b="1" dirty="0"/>
              <a:t> </a:t>
            </a:r>
            <a:r>
              <a:rPr lang="fr-FR" b="1" dirty="0" err="1"/>
              <a:t>could</a:t>
            </a:r>
            <a:r>
              <a:rPr lang="fr-FR" b="1" dirty="0"/>
              <a:t> </a:t>
            </a:r>
            <a:r>
              <a:rPr lang="fr-FR" b="1" dirty="0" err="1"/>
              <a:t>be</a:t>
            </a:r>
            <a:r>
              <a:rPr lang="fr-FR" b="1" dirty="0"/>
              <a:t> the « </a:t>
            </a:r>
            <a:r>
              <a:rPr lang="fr-FR" b="1" dirty="0" err="1"/>
              <a:t>missing</a:t>
            </a:r>
            <a:r>
              <a:rPr lang="fr-FR" b="1" dirty="0"/>
              <a:t> </a:t>
            </a:r>
            <a:r>
              <a:rPr lang="fr-FR" b="1" dirty="0" err="1"/>
              <a:t>piece</a:t>
            </a:r>
            <a:r>
              <a:rPr lang="fr-FR" b="1" dirty="0"/>
              <a:t> » in the </a:t>
            </a:r>
            <a:r>
              <a:rPr lang="fr-FR" b="1" dirty="0" err="1"/>
              <a:t>climate</a:t>
            </a:r>
            <a:r>
              <a:rPr lang="fr-FR" b="1" dirty="0"/>
              <a:t> change </a:t>
            </a:r>
            <a:r>
              <a:rPr lang="fr-FR" b="1" dirty="0" smtClean="0"/>
              <a:t>Law ( Katerina </a:t>
            </a:r>
            <a:r>
              <a:rPr lang="fr-FR" b="1" dirty="0" err="1" smtClean="0"/>
              <a:t>Peterkov</a:t>
            </a:r>
            <a:r>
              <a:rPr lang="fr-FR" b="1" dirty="0" smtClean="0"/>
              <a:t> </a:t>
            </a:r>
            <a:r>
              <a:rPr lang="fr-FR" b="1" dirty="0" err="1" smtClean="0"/>
              <a:t>Mitkidis</a:t>
            </a:r>
            <a:r>
              <a:rPr lang="fr-FR" b="1" dirty="0" smtClean="0"/>
              <a:t>, </a:t>
            </a:r>
            <a:r>
              <a:rPr lang="fr-FR" b="1" dirty="0" err="1" smtClean="0"/>
              <a:t>Using</a:t>
            </a:r>
            <a:r>
              <a:rPr lang="fr-FR" b="1" dirty="0" smtClean="0"/>
              <a:t> </a:t>
            </a:r>
            <a:r>
              <a:rPr lang="fr-FR" b="1" dirty="0" err="1" smtClean="0"/>
              <a:t>Private</a:t>
            </a:r>
            <a:r>
              <a:rPr lang="fr-FR" b="1" dirty="0" smtClean="0"/>
              <a:t> </a:t>
            </a:r>
            <a:r>
              <a:rPr lang="fr-FR" b="1" dirty="0" err="1" smtClean="0"/>
              <a:t>Contracts</a:t>
            </a:r>
            <a:r>
              <a:rPr lang="fr-FR" b="1" dirty="0" smtClean="0"/>
              <a:t> for </a:t>
            </a:r>
            <a:r>
              <a:rPr lang="fr-FR" b="1" dirty="0" err="1" smtClean="0"/>
              <a:t>Climate</a:t>
            </a:r>
            <a:r>
              <a:rPr lang="fr-FR" b="1" dirty="0" smtClean="0"/>
              <a:t> Change </a:t>
            </a:r>
            <a:r>
              <a:rPr lang="fr-FR" b="1" dirty="0" err="1" smtClean="0"/>
              <a:t>Mintigation</a:t>
            </a:r>
            <a:r>
              <a:rPr lang="fr-FR" b="1" dirty="0" smtClean="0"/>
              <a:t>, Groningen journal of International Law, vol. 2 (1) 2015),.</a:t>
            </a:r>
          </a:p>
          <a:p>
            <a:pPr algn="just"/>
            <a:r>
              <a:rPr lang="fr-FR" dirty="0" smtClean="0"/>
              <a:t>Indeed, we must point out </a:t>
            </a:r>
            <a:r>
              <a:rPr lang="fr-FR" dirty="0" err="1" smtClean="0"/>
              <a:t>that</a:t>
            </a:r>
            <a:r>
              <a:rPr lang="fr-FR" dirty="0" smtClean="0"/>
              <a:t> a large fraction of </a:t>
            </a:r>
            <a:r>
              <a:rPr lang="fr-FR" dirty="0" err="1" smtClean="0"/>
              <a:t>carbon</a:t>
            </a:r>
            <a:r>
              <a:rPr lang="fr-FR" dirty="0" smtClean="0"/>
              <a:t> </a:t>
            </a:r>
            <a:r>
              <a:rPr lang="fr-FR" dirty="0" err="1" smtClean="0"/>
              <a:t>emissions</a:t>
            </a:r>
            <a:r>
              <a:rPr lang="fr-FR" dirty="0" smtClean="0"/>
              <a:t> in </a:t>
            </a:r>
            <a:r>
              <a:rPr lang="fr-FR" dirty="0" err="1" smtClean="0"/>
              <a:t>developing</a:t>
            </a:r>
            <a:r>
              <a:rPr lang="fr-FR" dirty="0" smtClean="0"/>
              <a:t> countries </a:t>
            </a:r>
            <a:r>
              <a:rPr lang="fr-FR" dirty="0" err="1" smtClean="0"/>
              <a:t>is</a:t>
            </a:r>
            <a:r>
              <a:rPr lang="fr-FR" dirty="0" smtClean="0"/>
              <a:t> </a:t>
            </a:r>
            <a:r>
              <a:rPr lang="fr-FR" dirty="0" err="1" smtClean="0"/>
              <a:t>attributed</a:t>
            </a:r>
            <a:r>
              <a:rPr lang="fr-FR" dirty="0" smtClean="0"/>
              <a:t> to to the exportation of </a:t>
            </a:r>
            <a:r>
              <a:rPr lang="fr-FR" dirty="0" err="1" smtClean="0"/>
              <a:t>goods</a:t>
            </a:r>
            <a:r>
              <a:rPr lang="fr-FR" dirty="0" smtClean="0"/>
              <a:t> in </a:t>
            </a:r>
            <a:r>
              <a:rPr lang="fr-FR" dirty="0" err="1" smtClean="0"/>
              <a:t>developed</a:t>
            </a:r>
            <a:r>
              <a:rPr lang="fr-FR" dirty="0" smtClean="0"/>
              <a:t> countries. </a:t>
            </a:r>
            <a:r>
              <a:rPr lang="fr-FR" b="1" dirty="0" err="1" smtClean="0"/>
              <a:t>Different</a:t>
            </a:r>
            <a:r>
              <a:rPr lang="fr-FR" b="1" dirty="0" smtClean="0"/>
              <a:t> </a:t>
            </a:r>
            <a:r>
              <a:rPr lang="fr-FR" b="1" dirty="0" err="1" smtClean="0"/>
              <a:t>studies</a:t>
            </a:r>
            <a:r>
              <a:rPr lang="fr-FR" b="1" dirty="0" smtClean="0"/>
              <a:t> have </a:t>
            </a:r>
            <a:r>
              <a:rPr lang="fr-FR" b="1" dirty="0" err="1" smtClean="0"/>
              <a:t>shown</a:t>
            </a:r>
            <a:r>
              <a:rPr lang="fr-FR" b="1" dirty="0" smtClean="0"/>
              <a:t> </a:t>
            </a:r>
            <a:r>
              <a:rPr lang="fr-FR" b="1" dirty="0" err="1" smtClean="0"/>
              <a:t>that</a:t>
            </a:r>
            <a:r>
              <a:rPr lang="fr-FR" b="1" dirty="0" smtClean="0"/>
              <a:t>, in 2011, the CO2 </a:t>
            </a:r>
            <a:r>
              <a:rPr lang="fr-FR" b="1" dirty="0" err="1" smtClean="0"/>
              <a:t>emissions</a:t>
            </a:r>
            <a:r>
              <a:rPr lang="fr-FR" b="1" dirty="0" smtClean="0"/>
              <a:t> </a:t>
            </a:r>
            <a:r>
              <a:rPr lang="fr-FR" b="1" dirty="0" err="1" smtClean="0"/>
              <a:t>embedded</a:t>
            </a:r>
            <a:r>
              <a:rPr lang="fr-FR" b="1" dirty="0" smtClean="0"/>
              <a:t> in </a:t>
            </a:r>
            <a:r>
              <a:rPr lang="fr-FR" b="1" dirty="0" err="1" smtClean="0"/>
              <a:t>products</a:t>
            </a:r>
            <a:r>
              <a:rPr lang="fr-FR" b="1" dirty="0" smtClean="0"/>
              <a:t> </a:t>
            </a:r>
            <a:r>
              <a:rPr lang="fr-FR" b="1" dirty="0" err="1" smtClean="0"/>
              <a:t>intended</a:t>
            </a:r>
            <a:r>
              <a:rPr lang="fr-FR" b="1" dirty="0" smtClean="0"/>
              <a:t> for exportation, </a:t>
            </a:r>
            <a:r>
              <a:rPr lang="fr-FR" b="1" dirty="0" err="1" smtClean="0"/>
              <a:t>accounted</a:t>
            </a:r>
            <a:r>
              <a:rPr lang="fr-FR" b="1" dirty="0" smtClean="0"/>
              <a:t> for 26% of the global CO2 </a:t>
            </a:r>
            <a:r>
              <a:rPr lang="fr-FR" b="1" dirty="0" err="1" smtClean="0"/>
              <a:t>emissions</a:t>
            </a:r>
            <a:r>
              <a:rPr lang="fr-FR" dirty="0" smtClean="0"/>
              <a:t>.</a:t>
            </a:r>
          </a:p>
          <a:p>
            <a:pPr algn="just"/>
            <a:r>
              <a:rPr lang="fr-FR" dirty="0" smtClean="0"/>
              <a:t>About </a:t>
            </a:r>
            <a:r>
              <a:rPr lang="fr-FR" dirty="0" err="1" smtClean="0"/>
              <a:t>that</a:t>
            </a:r>
            <a:r>
              <a:rPr lang="fr-FR" dirty="0" smtClean="0"/>
              <a:t>, the international Law and National Law are not </a:t>
            </a:r>
            <a:r>
              <a:rPr lang="fr-FR" dirty="0" err="1" smtClean="0"/>
              <a:t>effeciency</a:t>
            </a:r>
            <a:r>
              <a:rPr lang="fr-FR" dirty="0" smtClean="0"/>
              <a:t> for </a:t>
            </a:r>
            <a:r>
              <a:rPr lang="fr-FR" dirty="0" err="1" smtClean="0"/>
              <a:t>catching</a:t>
            </a:r>
            <a:r>
              <a:rPr lang="fr-FR" dirty="0" smtClean="0"/>
              <a:t> the transnational </a:t>
            </a:r>
            <a:r>
              <a:rPr lang="fr-FR" dirty="0" err="1" smtClean="0"/>
              <a:t>relationships</a:t>
            </a:r>
            <a:r>
              <a:rPr lang="fr-FR" dirty="0" smtClean="0"/>
              <a:t>. </a:t>
            </a:r>
            <a:r>
              <a:rPr lang="fr-FR" b="1" dirty="0" err="1" smtClean="0"/>
              <a:t>Even</a:t>
            </a:r>
            <a:r>
              <a:rPr lang="fr-FR" b="1" dirty="0" smtClean="0"/>
              <a:t> if national </a:t>
            </a:r>
            <a:r>
              <a:rPr lang="fr-FR" b="1" dirty="0" err="1" smtClean="0"/>
              <a:t>gouvernments</a:t>
            </a:r>
            <a:r>
              <a:rPr lang="fr-FR" b="1" dirty="0" smtClean="0"/>
              <a:t> translate </a:t>
            </a:r>
            <a:r>
              <a:rPr lang="fr-FR" b="1" dirty="0" err="1" smtClean="0"/>
              <a:t>their</a:t>
            </a:r>
            <a:r>
              <a:rPr lang="fr-FR" b="1" dirty="0" smtClean="0"/>
              <a:t> international </a:t>
            </a:r>
            <a:r>
              <a:rPr lang="fr-FR" b="1" dirty="0" err="1" smtClean="0"/>
              <a:t>commitments</a:t>
            </a:r>
            <a:r>
              <a:rPr lang="fr-FR" b="1" dirty="0" smtClean="0"/>
              <a:t> </a:t>
            </a:r>
            <a:r>
              <a:rPr lang="fr-FR" b="1" dirty="0" err="1" smtClean="0"/>
              <a:t>into</a:t>
            </a:r>
            <a:r>
              <a:rPr lang="fr-FR" b="1" dirty="0" smtClean="0"/>
              <a:t> </a:t>
            </a:r>
            <a:r>
              <a:rPr lang="fr-FR" b="1" dirty="0" err="1" smtClean="0"/>
              <a:t>adequate</a:t>
            </a:r>
            <a:r>
              <a:rPr lang="fr-FR" b="1" dirty="0" smtClean="0"/>
              <a:t> </a:t>
            </a:r>
            <a:r>
              <a:rPr lang="fr-FR" b="1" dirty="0" err="1" smtClean="0"/>
              <a:t>policies</a:t>
            </a:r>
            <a:r>
              <a:rPr lang="fr-FR" b="1" dirty="0" smtClean="0"/>
              <a:t>, </a:t>
            </a:r>
            <a:r>
              <a:rPr lang="fr-FR" b="1" dirty="0" err="1" smtClean="0"/>
              <a:t>each</a:t>
            </a:r>
            <a:r>
              <a:rPr lang="fr-FR" b="1" dirty="0" smtClean="0"/>
              <a:t> state has </a:t>
            </a:r>
            <a:r>
              <a:rPr lang="fr-FR" b="1" dirty="0" err="1" smtClean="0"/>
              <a:t>his</a:t>
            </a:r>
            <a:r>
              <a:rPr lang="fr-FR" b="1" dirty="0" smtClean="0"/>
              <a:t> </a:t>
            </a:r>
            <a:r>
              <a:rPr lang="fr-FR" b="1" dirty="0" err="1" smtClean="0"/>
              <a:t>own</a:t>
            </a:r>
            <a:r>
              <a:rPr lang="fr-FR" b="1" dirty="0" smtClean="0"/>
              <a:t> </a:t>
            </a:r>
            <a:r>
              <a:rPr lang="fr-FR" b="1" dirty="0" err="1" smtClean="0"/>
              <a:t>legislation</a:t>
            </a:r>
            <a:r>
              <a:rPr lang="fr-FR" dirty="0" smtClean="0"/>
              <a:t>. </a:t>
            </a:r>
          </a:p>
          <a:p>
            <a:pPr algn="just"/>
            <a:r>
              <a:rPr lang="fr-FR" b="1" dirty="0" smtClean="0"/>
              <a:t>The </a:t>
            </a:r>
            <a:r>
              <a:rPr lang="fr-FR" b="1" dirty="0" err="1" smtClean="0"/>
              <a:t>result</a:t>
            </a:r>
            <a:r>
              <a:rPr lang="fr-FR" b="1" dirty="0" smtClean="0"/>
              <a:t> </a:t>
            </a:r>
            <a:r>
              <a:rPr lang="fr-FR" b="1" dirty="0" err="1" smtClean="0"/>
              <a:t>is</a:t>
            </a:r>
            <a:r>
              <a:rPr lang="fr-FR" b="1" dirty="0" smtClean="0"/>
              <a:t> the </a:t>
            </a:r>
            <a:r>
              <a:rPr lang="fr-FR" b="1" dirty="0" err="1" smtClean="0"/>
              <a:t>phenomen</a:t>
            </a:r>
            <a:r>
              <a:rPr lang="fr-FR" b="1" dirty="0" smtClean="0"/>
              <a:t> of the </a:t>
            </a:r>
            <a:r>
              <a:rPr lang="fr-FR" b="1" dirty="0" err="1" smtClean="0"/>
              <a:t>carbon</a:t>
            </a:r>
            <a:r>
              <a:rPr lang="fr-FR" b="1" dirty="0" smtClean="0"/>
              <a:t> </a:t>
            </a:r>
            <a:r>
              <a:rPr lang="fr-FR" b="1" dirty="0" err="1" smtClean="0"/>
              <a:t>leakage</a:t>
            </a:r>
            <a:r>
              <a:rPr lang="fr-FR" b="1" dirty="0" smtClean="0"/>
              <a:t> due to a </a:t>
            </a:r>
            <a:r>
              <a:rPr lang="fr-FR" b="1" dirty="0" err="1" smtClean="0"/>
              <a:t>difference</a:t>
            </a:r>
            <a:r>
              <a:rPr lang="fr-FR" b="1" dirty="0" smtClean="0"/>
              <a:t> </a:t>
            </a:r>
            <a:r>
              <a:rPr lang="fr-FR" b="1" dirty="0" err="1" smtClean="0"/>
              <a:t>between</a:t>
            </a:r>
            <a:r>
              <a:rPr lang="fr-FR" b="1" dirty="0" smtClean="0"/>
              <a:t> the national </a:t>
            </a:r>
            <a:r>
              <a:rPr lang="fr-FR" b="1" dirty="0" err="1" smtClean="0"/>
              <a:t>regulations</a:t>
            </a:r>
            <a:r>
              <a:rPr lang="fr-FR" dirty="0" smtClean="0"/>
              <a:t>: the </a:t>
            </a:r>
            <a:r>
              <a:rPr lang="fr-FR" dirty="0" err="1" smtClean="0"/>
              <a:t>unequal</a:t>
            </a:r>
            <a:r>
              <a:rPr lang="fr-FR" dirty="0" smtClean="0"/>
              <a:t> </a:t>
            </a:r>
            <a:r>
              <a:rPr lang="fr-FR" dirty="0" err="1" smtClean="0"/>
              <a:t>legislation</a:t>
            </a:r>
            <a:r>
              <a:rPr lang="fr-FR" dirty="0" smtClean="0"/>
              <a:t> </a:t>
            </a:r>
            <a:r>
              <a:rPr lang="fr-FR" dirty="0" err="1" smtClean="0"/>
              <a:t>can</a:t>
            </a:r>
            <a:r>
              <a:rPr lang="fr-FR" dirty="0" smtClean="0"/>
              <a:t> lead the </a:t>
            </a:r>
            <a:r>
              <a:rPr lang="fr-FR" dirty="0" err="1" smtClean="0"/>
              <a:t>companies</a:t>
            </a:r>
            <a:r>
              <a:rPr lang="fr-FR" dirty="0" smtClean="0"/>
              <a:t> </a:t>
            </a:r>
            <a:r>
              <a:rPr lang="fr-FR" b="1" dirty="0" smtClean="0"/>
              <a:t>to </a:t>
            </a:r>
            <a:r>
              <a:rPr lang="fr-FR" b="1" dirty="0" err="1" smtClean="0"/>
              <a:t>outsource</a:t>
            </a:r>
            <a:r>
              <a:rPr lang="fr-FR" b="1" dirty="0" smtClean="0"/>
              <a:t> </a:t>
            </a:r>
            <a:r>
              <a:rPr lang="fr-FR" b="1" dirty="0" err="1" smtClean="0"/>
              <a:t>their</a:t>
            </a:r>
            <a:r>
              <a:rPr lang="fr-FR" b="1" dirty="0" smtClean="0"/>
              <a:t> </a:t>
            </a:r>
            <a:r>
              <a:rPr lang="fr-FR" b="1" dirty="0" err="1" smtClean="0"/>
              <a:t>activities</a:t>
            </a:r>
            <a:r>
              <a:rPr lang="fr-FR" b="1" dirty="0" smtClean="0"/>
              <a:t> </a:t>
            </a:r>
            <a:r>
              <a:rPr lang="fr-FR" b="1" dirty="0" err="1" smtClean="0"/>
              <a:t>from</a:t>
            </a:r>
            <a:r>
              <a:rPr lang="fr-FR" b="1" dirty="0" smtClean="0"/>
              <a:t> countries </a:t>
            </a:r>
            <a:r>
              <a:rPr lang="fr-FR" b="1" dirty="0" err="1" smtClean="0"/>
              <a:t>with</a:t>
            </a:r>
            <a:r>
              <a:rPr lang="fr-FR" b="1" dirty="0" smtClean="0"/>
              <a:t> strict </a:t>
            </a:r>
            <a:r>
              <a:rPr lang="fr-FR" b="1" dirty="0" err="1" smtClean="0"/>
              <a:t>regulations</a:t>
            </a:r>
            <a:r>
              <a:rPr lang="fr-FR" b="1" dirty="0" smtClean="0"/>
              <a:t> about the </a:t>
            </a:r>
            <a:r>
              <a:rPr lang="fr-FR" b="1" dirty="0" err="1" smtClean="0"/>
              <a:t>emissions</a:t>
            </a:r>
            <a:r>
              <a:rPr lang="fr-FR" b="1" dirty="0" smtClean="0"/>
              <a:t> to countries </a:t>
            </a:r>
            <a:r>
              <a:rPr lang="fr-FR" b="1" dirty="0" err="1" smtClean="0"/>
              <a:t>with</a:t>
            </a:r>
            <a:r>
              <a:rPr lang="fr-FR" b="1" dirty="0" smtClean="0"/>
              <a:t> </a:t>
            </a:r>
            <a:r>
              <a:rPr lang="fr-FR" b="1" dirty="0" err="1" smtClean="0"/>
              <a:t>weaker</a:t>
            </a:r>
            <a:r>
              <a:rPr lang="fr-FR" b="1" dirty="0" smtClean="0"/>
              <a:t> </a:t>
            </a:r>
            <a:r>
              <a:rPr lang="fr-FR" b="1" dirty="0" err="1" smtClean="0"/>
              <a:t>legislations</a:t>
            </a:r>
            <a:r>
              <a:rPr lang="fr-FR" b="1" dirty="0" smtClean="0"/>
              <a:t>.</a:t>
            </a:r>
          </a:p>
          <a:p>
            <a:pPr algn="just"/>
            <a:r>
              <a:rPr lang="fr-FR" b="1" dirty="0" smtClean="0"/>
              <a:t>Of course, </a:t>
            </a:r>
            <a:r>
              <a:rPr lang="fr-FR" b="1" dirty="0" err="1" smtClean="0"/>
              <a:t>different</a:t>
            </a:r>
            <a:r>
              <a:rPr lang="fr-FR" b="1" dirty="0" smtClean="0"/>
              <a:t> solutions have been </a:t>
            </a:r>
            <a:r>
              <a:rPr lang="fr-FR" b="1" dirty="0" err="1" smtClean="0"/>
              <a:t>suggested</a:t>
            </a:r>
            <a:r>
              <a:rPr lang="fr-FR" b="1" dirty="0" smtClean="0"/>
              <a:t> to </a:t>
            </a:r>
            <a:r>
              <a:rPr lang="fr-FR" b="1" dirty="0" err="1" smtClean="0"/>
              <a:t>adress</a:t>
            </a:r>
            <a:r>
              <a:rPr lang="fr-FR" b="1" dirty="0" smtClean="0"/>
              <a:t> the </a:t>
            </a:r>
            <a:r>
              <a:rPr lang="fr-FR" b="1" dirty="0" err="1" smtClean="0"/>
              <a:t>carbon</a:t>
            </a:r>
            <a:r>
              <a:rPr lang="fr-FR" b="1" dirty="0" smtClean="0"/>
              <a:t> </a:t>
            </a:r>
            <a:r>
              <a:rPr lang="fr-FR" b="1" dirty="0" err="1" smtClean="0"/>
              <a:t>leakage</a:t>
            </a:r>
            <a:r>
              <a:rPr lang="fr-FR" b="1" dirty="0" smtClean="0"/>
              <a:t> </a:t>
            </a:r>
            <a:r>
              <a:rPr lang="fr-FR" b="1" dirty="0" err="1" smtClean="0"/>
              <a:t>problem</a:t>
            </a:r>
            <a:r>
              <a:rPr lang="fr-FR" dirty="0" smtClean="0"/>
              <a:t>: to </a:t>
            </a:r>
            <a:r>
              <a:rPr lang="fr-FR" dirty="0" err="1" smtClean="0"/>
              <a:t>reinforce</a:t>
            </a:r>
            <a:r>
              <a:rPr lang="fr-FR" dirty="0" smtClean="0"/>
              <a:t> the national </a:t>
            </a:r>
            <a:r>
              <a:rPr lang="fr-FR" dirty="0" err="1" smtClean="0"/>
              <a:t>legislation</a:t>
            </a:r>
            <a:r>
              <a:rPr lang="fr-FR" dirty="0" smtClean="0"/>
              <a:t>, </a:t>
            </a:r>
            <a:r>
              <a:rPr lang="fr-FR" dirty="0" err="1" smtClean="0"/>
              <a:t>create</a:t>
            </a:r>
            <a:r>
              <a:rPr lang="fr-FR" dirty="0" smtClean="0"/>
              <a:t> a </a:t>
            </a:r>
            <a:r>
              <a:rPr lang="fr-FR" dirty="0" err="1" smtClean="0"/>
              <a:t>carbon</a:t>
            </a:r>
            <a:r>
              <a:rPr lang="fr-FR" dirty="0" smtClean="0"/>
              <a:t> </a:t>
            </a:r>
            <a:r>
              <a:rPr lang="fr-FR" dirty="0" err="1" smtClean="0"/>
              <a:t>tax</a:t>
            </a:r>
            <a:r>
              <a:rPr lang="fr-FR" dirty="0" smtClean="0"/>
              <a:t> and encourage the </a:t>
            </a:r>
            <a:r>
              <a:rPr lang="fr-FR" dirty="0" err="1" smtClean="0"/>
              <a:t>companies</a:t>
            </a:r>
            <a:r>
              <a:rPr lang="fr-FR" dirty="0" smtClean="0"/>
              <a:t> to </a:t>
            </a:r>
            <a:r>
              <a:rPr lang="fr-FR" dirty="0" err="1" smtClean="0"/>
              <a:t>disclosure</a:t>
            </a:r>
            <a:r>
              <a:rPr lang="fr-FR" dirty="0" smtClean="0"/>
              <a:t> of </a:t>
            </a:r>
            <a:r>
              <a:rPr lang="fr-FR" dirty="0" err="1" smtClean="0"/>
              <a:t>emissions</a:t>
            </a:r>
            <a:r>
              <a:rPr lang="fr-FR" dirty="0" smtClean="0"/>
              <a:t> </a:t>
            </a:r>
            <a:r>
              <a:rPr lang="fr-FR" dirty="0" err="1" smtClean="0"/>
              <a:t>from</a:t>
            </a:r>
            <a:r>
              <a:rPr lang="fr-FR" dirty="0" smtClean="0"/>
              <a:t> all the </a:t>
            </a:r>
            <a:r>
              <a:rPr lang="fr-FR" dirty="0" err="1" smtClean="0"/>
              <a:t>supply</a:t>
            </a:r>
            <a:r>
              <a:rPr lang="fr-FR" dirty="0" smtClean="0"/>
              <a:t> </a:t>
            </a:r>
            <a:r>
              <a:rPr lang="fr-FR" dirty="0" err="1" smtClean="0"/>
              <a:t>chain</a:t>
            </a:r>
            <a:r>
              <a:rPr lang="fr-FR" dirty="0" smtClean="0"/>
              <a:t>.</a:t>
            </a:r>
          </a:p>
          <a:p>
            <a:pPr algn="just"/>
            <a:r>
              <a:rPr lang="fr-FR" b="1" dirty="0"/>
              <a:t>I</a:t>
            </a:r>
            <a:r>
              <a:rPr lang="fr-FR" b="1" dirty="0" smtClean="0"/>
              <a:t>nsert </a:t>
            </a:r>
            <a:r>
              <a:rPr lang="fr-FR" b="1" dirty="0" err="1" smtClean="0"/>
              <a:t>climate</a:t>
            </a:r>
            <a:r>
              <a:rPr lang="fr-FR" b="1" dirty="0" smtClean="0"/>
              <a:t> provisions in </a:t>
            </a:r>
            <a:r>
              <a:rPr lang="fr-FR" b="1" dirty="0" err="1" smtClean="0"/>
              <a:t>supply</a:t>
            </a:r>
            <a:r>
              <a:rPr lang="fr-FR" b="1" dirty="0" smtClean="0"/>
              <a:t> </a:t>
            </a:r>
            <a:r>
              <a:rPr lang="fr-FR" b="1" dirty="0" err="1" smtClean="0"/>
              <a:t>chain</a:t>
            </a:r>
            <a:r>
              <a:rPr lang="fr-FR" b="1" dirty="0" smtClean="0"/>
              <a:t> </a:t>
            </a:r>
            <a:r>
              <a:rPr lang="fr-FR" b="1" dirty="0" err="1" smtClean="0"/>
              <a:t>contracts</a:t>
            </a:r>
            <a:r>
              <a:rPr lang="fr-FR" b="1" dirty="0" smtClean="0"/>
              <a:t> </a:t>
            </a:r>
            <a:r>
              <a:rPr lang="fr-FR" b="1" dirty="0" err="1" smtClean="0"/>
              <a:t>could</a:t>
            </a:r>
            <a:r>
              <a:rPr lang="fr-FR" b="1" dirty="0" smtClean="0"/>
              <a:t> </a:t>
            </a:r>
            <a:r>
              <a:rPr lang="fr-FR" b="1" dirty="0" err="1" smtClean="0"/>
              <a:t>be</a:t>
            </a:r>
            <a:r>
              <a:rPr lang="fr-FR" b="1" dirty="0" smtClean="0"/>
              <a:t> one. </a:t>
            </a:r>
            <a:r>
              <a:rPr lang="fr-FR" dirty="0" err="1" smtClean="0"/>
              <a:t>Indeed</a:t>
            </a:r>
            <a:r>
              <a:rPr lang="fr-FR" dirty="0"/>
              <a:t>, </a:t>
            </a:r>
            <a:r>
              <a:rPr lang="fr-FR" b="1" dirty="0" err="1"/>
              <a:t>with</a:t>
            </a:r>
            <a:r>
              <a:rPr lang="fr-FR" b="1" dirty="0"/>
              <a:t> </a:t>
            </a:r>
            <a:r>
              <a:rPr lang="fr-FR" b="1" dirty="0" err="1"/>
              <a:t>their</a:t>
            </a:r>
            <a:r>
              <a:rPr lang="fr-FR" b="1" dirty="0"/>
              <a:t> </a:t>
            </a:r>
            <a:r>
              <a:rPr lang="fr-FR" b="1" dirty="0" err="1"/>
              <a:t>strong</a:t>
            </a:r>
            <a:r>
              <a:rPr lang="fr-FR" b="1" dirty="0"/>
              <a:t> </a:t>
            </a:r>
            <a:r>
              <a:rPr lang="fr-FR" b="1" dirty="0" err="1"/>
              <a:t>economic</a:t>
            </a:r>
            <a:r>
              <a:rPr lang="fr-FR" b="1" dirty="0"/>
              <a:t> power, the transnational </a:t>
            </a:r>
            <a:r>
              <a:rPr lang="fr-FR" b="1" dirty="0" err="1"/>
              <a:t>companies</a:t>
            </a:r>
            <a:r>
              <a:rPr lang="fr-FR" b="1" dirty="0"/>
              <a:t> have the </a:t>
            </a:r>
            <a:r>
              <a:rPr lang="fr-FR" b="1" dirty="0" err="1"/>
              <a:t>possibility</a:t>
            </a:r>
            <a:r>
              <a:rPr lang="fr-FR" b="1" dirty="0"/>
              <a:t> to influence </a:t>
            </a:r>
            <a:r>
              <a:rPr lang="fr-FR" b="1" dirty="0" err="1" smtClean="0"/>
              <a:t>suppliers</a:t>
            </a:r>
            <a:r>
              <a:rPr lang="fr-FR" b="1" dirty="0" smtClean="0"/>
              <a:t> </a:t>
            </a:r>
            <a:r>
              <a:rPr lang="fr-FR" b="1" dirty="0" err="1" smtClean="0"/>
              <a:t>behaviour</a:t>
            </a:r>
            <a:r>
              <a:rPr lang="fr-FR" dirty="0" smtClean="0"/>
              <a:t>. </a:t>
            </a:r>
            <a:r>
              <a:rPr lang="fr-FR" dirty="0" err="1"/>
              <a:t>Even</a:t>
            </a:r>
            <a:r>
              <a:rPr lang="fr-FR" dirty="0"/>
              <a:t> if </a:t>
            </a:r>
            <a:r>
              <a:rPr lang="fr-FR" dirty="0" smtClean="0"/>
              <a:t>a supplier </a:t>
            </a:r>
            <a:r>
              <a:rPr lang="fr-FR" dirty="0" err="1" smtClean="0"/>
              <a:t>is</a:t>
            </a:r>
            <a:r>
              <a:rPr lang="fr-FR" dirty="0" smtClean="0"/>
              <a:t> </a:t>
            </a:r>
            <a:r>
              <a:rPr lang="fr-FR" dirty="0" err="1" smtClean="0"/>
              <a:t>regulated</a:t>
            </a:r>
            <a:r>
              <a:rPr lang="fr-FR" dirty="0" smtClean="0"/>
              <a:t> </a:t>
            </a:r>
            <a:r>
              <a:rPr lang="fr-FR" dirty="0"/>
              <a:t>by a </a:t>
            </a:r>
            <a:r>
              <a:rPr lang="fr-FR" dirty="0" err="1"/>
              <a:t>weak</a:t>
            </a:r>
            <a:r>
              <a:rPr lang="fr-FR" dirty="0"/>
              <a:t> </a:t>
            </a:r>
            <a:r>
              <a:rPr lang="fr-FR" dirty="0" err="1"/>
              <a:t>legislation</a:t>
            </a:r>
            <a:r>
              <a:rPr lang="fr-FR" dirty="0" smtClean="0"/>
              <a:t>, </a:t>
            </a:r>
            <a:r>
              <a:rPr lang="fr-FR" dirty="0" err="1" smtClean="0"/>
              <a:t>he</a:t>
            </a:r>
            <a:r>
              <a:rPr lang="fr-FR" dirty="0" smtClean="0"/>
              <a:t> </a:t>
            </a:r>
            <a:r>
              <a:rPr lang="fr-FR" dirty="0" err="1" smtClean="0"/>
              <a:t>should</a:t>
            </a:r>
            <a:r>
              <a:rPr lang="fr-FR" dirty="0" smtClean="0"/>
              <a:t> </a:t>
            </a:r>
            <a:r>
              <a:rPr lang="fr-FR" dirty="0" err="1"/>
              <a:t>adopt</a:t>
            </a:r>
            <a:r>
              <a:rPr lang="fr-FR" dirty="0"/>
              <a:t> </a:t>
            </a:r>
            <a:r>
              <a:rPr lang="fr-FR" dirty="0" smtClean="0"/>
              <a:t>more </a:t>
            </a:r>
            <a:r>
              <a:rPr lang="fr-FR" dirty="0" err="1" smtClean="0"/>
              <a:t>environmentaly</a:t>
            </a:r>
            <a:r>
              <a:rPr lang="fr-FR" dirty="0" smtClean="0"/>
              <a:t> </a:t>
            </a:r>
            <a:r>
              <a:rPr lang="fr-FR" dirty="0" err="1" smtClean="0"/>
              <a:t>friendly</a:t>
            </a:r>
            <a:r>
              <a:rPr lang="fr-FR" dirty="0" smtClean="0"/>
              <a:t> </a:t>
            </a:r>
            <a:r>
              <a:rPr lang="fr-FR" dirty="0" err="1" smtClean="0"/>
              <a:t>behaviour</a:t>
            </a:r>
            <a:r>
              <a:rPr lang="fr-FR" dirty="0" smtClean="0"/>
              <a:t>.</a:t>
            </a:r>
            <a:endParaRPr lang="fr-FR" dirty="0"/>
          </a:p>
          <a:p>
            <a:pPr algn="just"/>
            <a:endParaRPr lang="fr-FR" dirty="0"/>
          </a:p>
        </p:txBody>
      </p:sp>
    </p:spTree>
    <p:extLst>
      <p:ext uri="{BB962C8B-B14F-4D97-AF65-F5344CB8AC3E}">
        <p14:creationId xmlns:p14="http://schemas.microsoft.com/office/powerpoint/2010/main" val="3057509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2209800" y="1346200"/>
            <a:ext cx="6413500" cy="4013200"/>
          </a:xfrm>
        </p:spPr>
        <p:txBody>
          <a:bodyPr/>
          <a:lstStyle/>
          <a:p>
            <a:pPr algn="just"/>
            <a:r>
              <a:rPr lang="fr-FR" b="1" dirty="0" smtClean="0"/>
              <a:t>In </a:t>
            </a:r>
            <a:r>
              <a:rPr lang="fr-FR" b="1" dirty="0" err="1" smtClean="0"/>
              <a:t>sum</a:t>
            </a:r>
            <a:r>
              <a:rPr lang="fr-FR" b="1" dirty="0" smtClean="0"/>
              <a:t>, the </a:t>
            </a:r>
            <a:r>
              <a:rPr lang="fr-FR" b="1" dirty="0" err="1" smtClean="0"/>
              <a:t>supply</a:t>
            </a:r>
            <a:r>
              <a:rPr lang="fr-FR" b="1" dirty="0" smtClean="0"/>
              <a:t> </a:t>
            </a:r>
            <a:r>
              <a:rPr lang="fr-FR" b="1" dirty="0" err="1" smtClean="0"/>
              <a:t>chain</a:t>
            </a:r>
            <a:r>
              <a:rPr lang="fr-FR" b="1" dirty="0" smtClean="0"/>
              <a:t> </a:t>
            </a:r>
            <a:r>
              <a:rPr lang="fr-FR" b="1" dirty="0" err="1" smtClean="0"/>
              <a:t>contract</a:t>
            </a:r>
            <a:r>
              <a:rPr lang="fr-FR" b="1" dirty="0" smtClean="0"/>
              <a:t> </a:t>
            </a:r>
            <a:r>
              <a:rPr lang="fr-FR" b="1" dirty="0" err="1" smtClean="0"/>
              <a:t>can</a:t>
            </a:r>
            <a:r>
              <a:rPr lang="fr-FR" b="1" dirty="0" smtClean="0"/>
              <a:t> capture the transnational </a:t>
            </a:r>
            <a:r>
              <a:rPr lang="fr-FR" b="1" dirty="0" err="1" smtClean="0"/>
              <a:t>relationships</a:t>
            </a:r>
            <a:r>
              <a:rPr lang="fr-FR" b="1" dirty="0" smtClean="0"/>
              <a:t> and </a:t>
            </a:r>
            <a:r>
              <a:rPr lang="fr-FR" b="1" dirty="0" err="1" smtClean="0"/>
              <a:t>fills</a:t>
            </a:r>
            <a:r>
              <a:rPr lang="fr-FR" b="1" dirty="0" smtClean="0"/>
              <a:t> the gap of the international and national </a:t>
            </a:r>
            <a:r>
              <a:rPr lang="fr-FR" b="1" dirty="0" err="1" smtClean="0"/>
              <a:t>Laws</a:t>
            </a:r>
            <a:r>
              <a:rPr lang="fr-FR" b="1" dirty="0" smtClean="0"/>
              <a:t>.</a:t>
            </a:r>
          </a:p>
          <a:p>
            <a:pPr algn="just"/>
            <a:r>
              <a:rPr lang="fr-FR" b="1" dirty="0" smtClean="0"/>
              <a:t>But: </a:t>
            </a:r>
            <a:r>
              <a:rPr lang="fr-FR" b="1" dirty="0" err="1" smtClean="0"/>
              <a:t>why</a:t>
            </a:r>
            <a:r>
              <a:rPr lang="fr-FR" b="1" dirty="0" smtClean="0"/>
              <a:t> </a:t>
            </a:r>
            <a:r>
              <a:rPr lang="fr-FR" b="1" dirty="0" err="1" smtClean="0"/>
              <a:t>would</a:t>
            </a:r>
            <a:r>
              <a:rPr lang="fr-FR" b="1" dirty="0" smtClean="0"/>
              <a:t> transnational </a:t>
            </a:r>
            <a:r>
              <a:rPr lang="fr-FR" b="1" dirty="0" err="1" smtClean="0"/>
              <a:t>companies</a:t>
            </a:r>
            <a:r>
              <a:rPr lang="fr-FR" b="1" dirty="0" smtClean="0"/>
              <a:t>, </a:t>
            </a:r>
            <a:r>
              <a:rPr lang="fr-FR" b="1" dirty="0" err="1" smtClean="0"/>
              <a:t>beneffeting</a:t>
            </a:r>
            <a:r>
              <a:rPr lang="fr-FR" b="1" dirty="0" smtClean="0"/>
              <a:t> </a:t>
            </a:r>
            <a:r>
              <a:rPr lang="fr-FR" b="1" dirty="0" err="1" smtClean="0"/>
              <a:t>from</a:t>
            </a:r>
            <a:r>
              <a:rPr lang="fr-FR" b="1" dirty="0" smtClean="0"/>
              <a:t> </a:t>
            </a:r>
            <a:r>
              <a:rPr lang="fr-FR" b="1" dirty="0" err="1" smtClean="0"/>
              <a:t>this</a:t>
            </a:r>
            <a:r>
              <a:rPr lang="fr-FR" b="1" dirty="0" smtClean="0"/>
              <a:t> gap, </a:t>
            </a:r>
            <a:r>
              <a:rPr lang="fr-FR" b="1" dirty="0" err="1" smtClean="0"/>
              <a:t>voluntarily</a:t>
            </a:r>
            <a:r>
              <a:rPr lang="fr-FR" b="1" dirty="0" smtClean="0"/>
              <a:t> impose provisions </a:t>
            </a:r>
            <a:r>
              <a:rPr lang="fr-FR" b="1" dirty="0" err="1" smtClean="0"/>
              <a:t>concerning</a:t>
            </a:r>
            <a:r>
              <a:rPr lang="fr-FR" b="1" dirty="0" smtClean="0"/>
              <a:t> the </a:t>
            </a:r>
            <a:r>
              <a:rPr lang="fr-FR" b="1" dirty="0" err="1" smtClean="0"/>
              <a:t>greenhouse</a:t>
            </a:r>
            <a:r>
              <a:rPr lang="fr-FR" b="1" dirty="0" smtClean="0"/>
              <a:t> </a:t>
            </a:r>
            <a:r>
              <a:rPr lang="fr-FR" b="1" dirty="0" err="1" smtClean="0"/>
              <a:t>emissions</a:t>
            </a:r>
            <a:r>
              <a:rPr lang="fr-FR" b="1" dirty="0" smtClean="0"/>
              <a:t> on </a:t>
            </a:r>
            <a:r>
              <a:rPr lang="fr-FR" b="1" dirty="0" err="1" smtClean="0"/>
              <a:t>their</a:t>
            </a:r>
            <a:r>
              <a:rPr lang="fr-FR" b="1" dirty="0" smtClean="0"/>
              <a:t> </a:t>
            </a:r>
            <a:r>
              <a:rPr lang="fr-FR" b="1" dirty="0" err="1" smtClean="0"/>
              <a:t>suppliers</a:t>
            </a:r>
            <a:r>
              <a:rPr lang="fr-FR" b="1" dirty="0" smtClean="0"/>
              <a:t>?</a:t>
            </a:r>
          </a:p>
          <a:p>
            <a:pPr algn="just"/>
            <a:r>
              <a:rPr lang="fr-FR" b="1" dirty="0" err="1"/>
              <a:t>W</a:t>
            </a:r>
            <a:r>
              <a:rPr lang="fr-FR" b="1" dirty="0" err="1" smtClean="0"/>
              <a:t>e</a:t>
            </a:r>
            <a:r>
              <a:rPr lang="fr-FR" b="1" dirty="0" smtClean="0"/>
              <a:t> </a:t>
            </a:r>
            <a:r>
              <a:rPr lang="fr-FR" b="1" dirty="0" err="1"/>
              <a:t>think</a:t>
            </a:r>
            <a:r>
              <a:rPr lang="fr-FR" b="1" dirty="0"/>
              <a:t> </a:t>
            </a:r>
            <a:r>
              <a:rPr lang="fr-FR" b="1" dirty="0" err="1"/>
              <a:t>that</a:t>
            </a:r>
            <a:r>
              <a:rPr lang="fr-FR" b="1" dirty="0"/>
              <a:t> </a:t>
            </a:r>
            <a:r>
              <a:rPr lang="en-GB" b="1" dirty="0"/>
              <a:t>the role that companies intend to play must be taken seriously</a:t>
            </a:r>
            <a:r>
              <a:rPr lang="fr-FR" b="1" dirty="0"/>
              <a:t> for </a:t>
            </a:r>
            <a:r>
              <a:rPr lang="fr-FR" b="1" dirty="0" err="1" smtClean="0"/>
              <a:t>different</a:t>
            </a:r>
            <a:r>
              <a:rPr lang="fr-FR" b="1" dirty="0" smtClean="0"/>
              <a:t> </a:t>
            </a:r>
            <a:r>
              <a:rPr lang="fr-FR" b="1" dirty="0" err="1" smtClean="0"/>
              <a:t>reasons</a:t>
            </a:r>
            <a:r>
              <a:rPr lang="fr-FR" b="1" dirty="0"/>
              <a:t>:</a:t>
            </a:r>
          </a:p>
          <a:p>
            <a:pPr algn="just"/>
            <a:endParaRPr lang="fr-FR" dirty="0"/>
          </a:p>
        </p:txBody>
      </p:sp>
    </p:spTree>
    <p:extLst>
      <p:ext uri="{BB962C8B-B14F-4D97-AF65-F5344CB8AC3E}">
        <p14:creationId xmlns:p14="http://schemas.microsoft.com/office/powerpoint/2010/main" val="2020834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0700" y="279399"/>
            <a:ext cx="7239000" cy="6299201"/>
          </a:xfrm>
        </p:spPr>
        <p:txBody>
          <a:bodyPr/>
          <a:lstStyle/>
          <a:p>
            <a:endParaRPr lang="fr-FR" dirty="0"/>
          </a:p>
        </p:txBody>
      </p:sp>
      <p:sp>
        <p:nvSpPr>
          <p:cNvPr id="3" name="Espace réservé du contenu 2"/>
          <p:cNvSpPr>
            <a:spLocks noGrp="1"/>
          </p:cNvSpPr>
          <p:nvPr>
            <p:ph idx="1"/>
          </p:nvPr>
        </p:nvSpPr>
        <p:spPr>
          <a:xfrm>
            <a:off x="1790700" y="114299"/>
            <a:ext cx="7150100" cy="6324601"/>
          </a:xfrm>
        </p:spPr>
        <p:txBody>
          <a:bodyPr>
            <a:normAutofit/>
          </a:bodyPr>
          <a:lstStyle/>
          <a:p>
            <a:pPr marL="0" indent="0">
              <a:buNone/>
            </a:pPr>
            <a:endParaRPr lang="fr-FR" dirty="0"/>
          </a:p>
          <a:p>
            <a:pPr algn="just"/>
            <a:r>
              <a:rPr lang="en-GB" b="1" dirty="0" smtClean="0"/>
              <a:t>On </a:t>
            </a:r>
            <a:r>
              <a:rPr lang="en-GB" b="1" dirty="0"/>
              <a:t>the one hand, climate risk now constitutes an economic risk for </a:t>
            </a:r>
            <a:r>
              <a:rPr lang="en-GB" b="1" dirty="0" smtClean="0"/>
              <a:t>businesses</a:t>
            </a:r>
            <a:r>
              <a:rPr lang="en-GB" dirty="0" smtClean="0"/>
              <a:t>.</a:t>
            </a:r>
            <a:r>
              <a:rPr lang="fr-FR" dirty="0" smtClean="0"/>
              <a:t> </a:t>
            </a:r>
            <a:r>
              <a:rPr lang="en-GB" dirty="0"/>
              <a:t>This is </a:t>
            </a:r>
            <a:r>
              <a:rPr lang="en-GB" dirty="0" smtClean="0"/>
              <a:t>the case for </a:t>
            </a:r>
            <a:r>
              <a:rPr lang="en-GB" dirty="0"/>
              <a:t>transnational businesses that could see their supply sources </a:t>
            </a:r>
            <a:r>
              <a:rPr lang="en-GB" dirty="0" smtClean="0"/>
              <a:t>weaken</a:t>
            </a:r>
            <a:r>
              <a:rPr lang="en-GB" dirty="0"/>
              <a:t>. </a:t>
            </a:r>
            <a:r>
              <a:rPr lang="en-GB" b="1" dirty="0" smtClean="0"/>
              <a:t>A company located </a:t>
            </a:r>
            <a:r>
              <a:rPr lang="en-GB" b="1" dirty="0"/>
              <a:t>in a vulnerable State can be the supplier </a:t>
            </a:r>
            <a:r>
              <a:rPr lang="en-GB" dirty="0" smtClean="0"/>
              <a:t>of a company </a:t>
            </a:r>
            <a:r>
              <a:rPr lang="en-GB" b="1" dirty="0" smtClean="0"/>
              <a:t>located </a:t>
            </a:r>
            <a:r>
              <a:rPr lang="en-GB" b="1" dirty="0"/>
              <a:t>in a less vulnerable State</a:t>
            </a:r>
            <a:r>
              <a:rPr lang="en-GB" dirty="0"/>
              <a:t>, and climate change could strongly affect their trade </a:t>
            </a:r>
            <a:r>
              <a:rPr lang="en-GB" dirty="0" smtClean="0"/>
              <a:t>relations.</a:t>
            </a:r>
            <a:r>
              <a:rPr lang="fr-FR" dirty="0" smtClean="0"/>
              <a:t> </a:t>
            </a:r>
            <a:endParaRPr lang="fr-FR" dirty="0"/>
          </a:p>
          <a:p>
            <a:pPr algn="just"/>
            <a:r>
              <a:rPr lang="fr-FR" b="1" dirty="0"/>
              <a:t> </a:t>
            </a:r>
            <a:r>
              <a:rPr lang="en-GB" b="1" dirty="0"/>
              <a:t>On the other hand, climate risk </a:t>
            </a:r>
            <a:r>
              <a:rPr lang="en-GB" b="1" dirty="0" smtClean="0"/>
              <a:t>is, not only a reputational risk, but also now </a:t>
            </a:r>
            <a:r>
              <a:rPr lang="en-GB" b="1" dirty="0"/>
              <a:t>a litigation </a:t>
            </a:r>
            <a:r>
              <a:rPr lang="en-GB" b="1" dirty="0" smtClean="0"/>
              <a:t>risk: Today the litigations concern the States, but tomorrow, it will </a:t>
            </a:r>
            <a:r>
              <a:rPr lang="fr-FR" b="1" dirty="0" err="1" smtClean="0"/>
              <a:t>concern</a:t>
            </a:r>
            <a:r>
              <a:rPr lang="fr-FR" b="1" dirty="0" smtClean="0"/>
              <a:t> the </a:t>
            </a:r>
            <a:r>
              <a:rPr lang="fr-FR" b="1" dirty="0" err="1" smtClean="0"/>
              <a:t>companies</a:t>
            </a:r>
            <a:r>
              <a:rPr lang="en-GB" dirty="0" smtClean="0"/>
              <a:t>.</a:t>
            </a:r>
          </a:p>
          <a:p>
            <a:pPr algn="just"/>
            <a:r>
              <a:rPr lang="en-GB" b="1" dirty="0" smtClean="0"/>
              <a:t>Furthermore</a:t>
            </a:r>
            <a:r>
              <a:rPr lang="en-GB" dirty="0" smtClean="0"/>
              <a:t>, </a:t>
            </a:r>
            <a:r>
              <a:rPr lang="en-GB" b="1" dirty="0" smtClean="0"/>
              <a:t>companies are already invited to insert some environmental clauses under different private regulations belonging to Soft Law (more precisely the trend of the corporate social responsibility) with, sometimes, the support of Hard Law</a:t>
            </a:r>
            <a:r>
              <a:rPr lang="en-GB" dirty="0" smtClean="0"/>
              <a:t>.</a:t>
            </a:r>
            <a:r>
              <a:rPr lang="en-GB" b="1" u="sng" dirty="0"/>
              <a:t> </a:t>
            </a:r>
            <a:endParaRPr lang="en-GB" b="1" u="sng" dirty="0" smtClean="0"/>
          </a:p>
          <a:p>
            <a:pPr algn="just"/>
            <a:r>
              <a:rPr lang="en-GB" b="1" u="sng" dirty="0" smtClean="0"/>
              <a:t>Above </a:t>
            </a:r>
            <a:r>
              <a:rPr lang="en-GB" b="1" u="sng" dirty="0"/>
              <a:t>all, we think that the “contractual system</a:t>
            </a:r>
            <a:r>
              <a:rPr lang="en-GB" b="1" u="sng" dirty="0" smtClean="0"/>
              <a:t>”, and this is the goal of our presentation, </a:t>
            </a:r>
            <a:r>
              <a:rPr lang="en-GB" b="1" u="sng" dirty="0"/>
              <a:t>is a very important factor in building a supply chain contract with a climate dimension</a:t>
            </a:r>
            <a:r>
              <a:rPr lang="en-GB" u="sng" dirty="0"/>
              <a:t>.</a:t>
            </a:r>
          </a:p>
          <a:p>
            <a:pPr algn="just"/>
            <a:endParaRPr lang="en-GB" dirty="0" smtClean="0"/>
          </a:p>
          <a:p>
            <a:endParaRPr lang="fr-FR" dirty="0"/>
          </a:p>
          <a:p>
            <a:endParaRPr lang="fr-FR" dirty="0"/>
          </a:p>
        </p:txBody>
      </p:sp>
    </p:spTree>
    <p:extLst>
      <p:ext uri="{BB962C8B-B14F-4D97-AF65-F5344CB8AC3E}">
        <p14:creationId xmlns:p14="http://schemas.microsoft.com/office/powerpoint/2010/main" val="69047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flipV="1">
            <a:off x="2540000" y="127000"/>
            <a:ext cx="5837238" cy="558800"/>
          </a:xfrm>
        </p:spPr>
        <p:txBody>
          <a:bodyPr/>
          <a:lstStyle/>
          <a:p>
            <a:endParaRPr lang="fr-FR" dirty="0"/>
          </a:p>
        </p:txBody>
      </p:sp>
      <p:sp>
        <p:nvSpPr>
          <p:cNvPr id="3" name="Espace réservé du contenu 2"/>
          <p:cNvSpPr>
            <a:spLocks noGrp="1"/>
          </p:cNvSpPr>
          <p:nvPr>
            <p:ph idx="1"/>
          </p:nvPr>
        </p:nvSpPr>
        <p:spPr>
          <a:xfrm>
            <a:off x="1841500" y="330200"/>
            <a:ext cx="7124700" cy="4572000"/>
          </a:xfrm>
        </p:spPr>
        <p:txBody>
          <a:bodyPr>
            <a:normAutofit/>
          </a:bodyPr>
          <a:lstStyle/>
          <a:p>
            <a:pPr marL="0" indent="0" algn="ctr">
              <a:buNone/>
            </a:pPr>
            <a:endParaRPr lang="en-GB" dirty="0" smtClean="0"/>
          </a:p>
          <a:p>
            <a:pPr marL="0" indent="0" algn="ctr">
              <a:buNone/>
            </a:pPr>
            <a:endParaRPr lang="en-GB" dirty="0"/>
          </a:p>
          <a:p>
            <a:pPr marL="0" indent="0" algn="ctr">
              <a:buNone/>
            </a:pPr>
            <a:endParaRPr lang="fr-FR" dirty="0"/>
          </a:p>
          <a:p>
            <a:pPr marL="0" indent="0" algn="ctr">
              <a:buNone/>
            </a:pPr>
            <a:r>
              <a:rPr lang="fr-FR" b="1" u="sng" dirty="0"/>
              <a:t>But </a:t>
            </a:r>
            <a:r>
              <a:rPr lang="fr-FR" b="1" u="sng" dirty="0" err="1"/>
              <a:t>what</a:t>
            </a:r>
            <a:r>
              <a:rPr lang="fr-FR" b="1" u="sng" dirty="0"/>
              <a:t> </a:t>
            </a:r>
            <a:r>
              <a:rPr lang="fr-FR" b="1" u="sng" dirty="0" err="1"/>
              <a:t>is</a:t>
            </a:r>
            <a:r>
              <a:rPr lang="fr-FR" b="1" u="sng" dirty="0"/>
              <a:t> the </a:t>
            </a:r>
            <a:r>
              <a:rPr lang="fr-FR" b="1" u="sng" dirty="0" err="1"/>
              <a:t>contractual</a:t>
            </a:r>
            <a:r>
              <a:rPr lang="fr-FR" b="1" u="sng" dirty="0"/>
              <a:t> system?</a:t>
            </a:r>
          </a:p>
          <a:p>
            <a:pPr marL="0" indent="0" algn="ctr">
              <a:buNone/>
            </a:pPr>
            <a:endParaRPr lang="fr-FR" dirty="0"/>
          </a:p>
        </p:txBody>
      </p:sp>
    </p:spTree>
    <p:extLst>
      <p:ext uri="{BB962C8B-B14F-4D97-AF65-F5344CB8AC3E}">
        <p14:creationId xmlns:p14="http://schemas.microsoft.com/office/powerpoint/2010/main" val="16998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1778000" y="228600"/>
            <a:ext cx="7213600" cy="6438900"/>
          </a:xfrm>
        </p:spPr>
        <p:txBody>
          <a:bodyPr>
            <a:normAutofit/>
          </a:bodyPr>
          <a:lstStyle/>
          <a:p>
            <a:pPr algn="just"/>
            <a:r>
              <a:rPr lang="en-GB" b="1" dirty="0" smtClean="0"/>
              <a:t>This </a:t>
            </a:r>
            <a:r>
              <a:rPr lang="en-GB" b="1" dirty="0"/>
              <a:t>contractual system, as any “system”</a:t>
            </a:r>
            <a:r>
              <a:rPr lang="fr-FR" b="1" dirty="0"/>
              <a:t>, </a:t>
            </a:r>
            <a:r>
              <a:rPr lang="en-GB" b="1" dirty="0"/>
              <a:t>combines various elements </a:t>
            </a:r>
            <a:r>
              <a:rPr lang="en-GB" b="1" dirty="0" smtClean="0"/>
              <a:t>in interaction</a:t>
            </a:r>
            <a:r>
              <a:rPr lang="en-GB" dirty="0" smtClean="0"/>
              <a:t>. </a:t>
            </a:r>
            <a:endParaRPr lang="en-GB" dirty="0"/>
          </a:p>
          <a:p>
            <a:pPr algn="just"/>
            <a:r>
              <a:rPr lang="en-GB" b="1" dirty="0"/>
              <a:t>F</a:t>
            </a:r>
            <a:r>
              <a:rPr lang="en-GB" b="1" dirty="0" smtClean="0"/>
              <a:t>irst, </a:t>
            </a:r>
            <a:r>
              <a:rPr lang="en-GB" b="1" dirty="0"/>
              <a:t>the contract itself as an individual norm</a:t>
            </a:r>
            <a:r>
              <a:rPr lang="en-GB" dirty="0"/>
              <a:t>, including contractual </a:t>
            </a:r>
            <a:r>
              <a:rPr lang="en-GB" dirty="0" smtClean="0"/>
              <a:t>provisions/clauses created </a:t>
            </a:r>
            <a:r>
              <a:rPr lang="en-GB" dirty="0"/>
              <a:t>by the wills of the </a:t>
            </a:r>
            <a:r>
              <a:rPr lang="en-GB" dirty="0" smtClean="0"/>
              <a:t>parties. </a:t>
            </a:r>
            <a:endParaRPr lang="en-GB" dirty="0"/>
          </a:p>
          <a:p>
            <a:pPr algn="just"/>
            <a:r>
              <a:rPr lang="en-GB" b="1" dirty="0" smtClean="0"/>
              <a:t>Second, </a:t>
            </a:r>
            <a:r>
              <a:rPr lang="en-GB" b="1" dirty="0"/>
              <a:t>the contractual order that governs the contract</a:t>
            </a:r>
            <a:r>
              <a:rPr lang="fr-FR" b="1" dirty="0"/>
              <a:t>.</a:t>
            </a:r>
            <a:r>
              <a:rPr lang="en-GB" b="1" dirty="0"/>
              <a:t> </a:t>
            </a:r>
            <a:r>
              <a:rPr lang="en-GB" dirty="0"/>
              <a:t>This contractual order is made of various general purpose </a:t>
            </a:r>
            <a:r>
              <a:rPr lang="en-GB" dirty="0" smtClean="0"/>
              <a:t>norms</a:t>
            </a:r>
            <a:r>
              <a:rPr lang="en-GB" dirty="0"/>
              <a:t> </a:t>
            </a:r>
            <a:r>
              <a:rPr lang="en-GB" dirty="0" smtClean="0"/>
              <a:t>and </a:t>
            </a:r>
            <a:r>
              <a:rPr lang="en-GB" dirty="0"/>
              <a:t>it governs </a:t>
            </a:r>
            <a:r>
              <a:rPr lang="en-GB" dirty="0" smtClean="0"/>
              <a:t>the contract, the content of the provisions for instance</a:t>
            </a:r>
            <a:r>
              <a:rPr lang="fr-FR" dirty="0" smtClean="0"/>
              <a:t>.</a:t>
            </a:r>
            <a:r>
              <a:rPr lang="en-GB" dirty="0" smtClean="0"/>
              <a:t> Such as general norms that we can find in every National Laws: the </a:t>
            </a:r>
            <a:r>
              <a:rPr lang="en-GB" dirty="0" err="1" smtClean="0"/>
              <a:t>pacta</a:t>
            </a:r>
            <a:r>
              <a:rPr lang="en-GB" dirty="0" smtClean="0"/>
              <a:t> </a:t>
            </a:r>
            <a:r>
              <a:rPr lang="en-GB" dirty="0" err="1" smtClean="0"/>
              <a:t>sunt</a:t>
            </a:r>
            <a:r>
              <a:rPr lang="en-GB" dirty="0" smtClean="0"/>
              <a:t> </a:t>
            </a:r>
            <a:r>
              <a:rPr lang="en-GB" dirty="0" err="1" smtClean="0"/>
              <a:t>servanda</a:t>
            </a:r>
            <a:r>
              <a:rPr lang="en-GB" dirty="0" smtClean="0"/>
              <a:t> and the good faith.</a:t>
            </a:r>
            <a:endParaRPr lang="fr-FR" dirty="0" smtClean="0"/>
          </a:p>
          <a:p>
            <a:pPr algn="just"/>
            <a:r>
              <a:rPr lang="fr-FR" b="1" dirty="0" smtClean="0"/>
              <a:t>The </a:t>
            </a:r>
            <a:r>
              <a:rPr lang="fr-FR" b="1" dirty="0" err="1" smtClean="0"/>
              <a:t>contract</a:t>
            </a:r>
            <a:r>
              <a:rPr lang="fr-FR" b="1" dirty="0" smtClean="0"/>
              <a:t> </a:t>
            </a:r>
            <a:r>
              <a:rPr lang="fr-FR" b="1" dirty="0" err="1" smtClean="0"/>
              <a:t>itself</a:t>
            </a:r>
            <a:r>
              <a:rPr lang="fr-FR" b="1" dirty="0" smtClean="0"/>
              <a:t> (</a:t>
            </a:r>
            <a:r>
              <a:rPr lang="fr-FR" b="1" dirty="0" err="1" smtClean="0"/>
              <a:t>individual</a:t>
            </a:r>
            <a:r>
              <a:rPr lang="fr-FR" b="1" dirty="0" smtClean="0"/>
              <a:t> </a:t>
            </a:r>
            <a:r>
              <a:rPr lang="fr-FR" b="1" dirty="0" err="1" smtClean="0"/>
              <a:t>norms</a:t>
            </a:r>
            <a:r>
              <a:rPr lang="fr-FR" b="1" dirty="0" smtClean="0"/>
              <a:t>) and the </a:t>
            </a:r>
            <a:r>
              <a:rPr lang="fr-FR" b="1" dirty="0" err="1" smtClean="0"/>
              <a:t>contractual</a:t>
            </a:r>
            <a:r>
              <a:rPr lang="fr-FR" b="1" dirty="0" smtClean="0"/>
              <a:t> </a:t>
            </a:r>
            <a:r>
              <a:rPr lang="fr-FR" b="1" dirty="0" err="1" smtClean="0"/>
              <a:t>order</a:t>
            </a:r>
            <a:r>
              <a:rPr lang="fr-FR" b="1" dirty="0" smtClean="0"/>
              <a:t> (</a:t>
            </a:r>
            <a:r>
              <a:rPr lang="fr-FR" b="1" dirty="0" err="1" smtClean="0"/>
              <a:t>general</a:t>
            </a:r>
            <a:r>
              <a:rPr lang="fr-FR" b="1" dirty="0" smtClean="0"/>
              <a:t> </a:t>
            </a:r>
            <a:r>
              <a:rPr lang="fr-FR" b="1" dirty="0" err="1" smtClean="0"/>
              <a:t>norms</a:t>
            </a:r>
            <a:r>
              <a:rPr lang="fr-FR" b="1" dirty="0" smtClean="0"/>
              <a:t>) are </a:t>
            </a:r>
            <a:r>
              <a:rPr lang="fr-FR" b="1" dirty="0" err="1" smtClean="0"/>
              <a:t>both</a:t>
            </a:r>
            <a:r>
              <a:rPr lang="fr-FR" b="1" dirty="0" smtClean="0"/>
              <a:t> in interaction and </a:t>
            </a:r>
            <a:r>
              <a:rPr lang="fr-FR" b="1" dirty="0" err="1" smtClean="0"/>
              <a:t>very</a:t>
            </a:r>
            <a:r>
              <a:rPr lang="fr-FR" b="1" dirty="0" smtClean="0"/>
              <a:t> </a:t>
            </a:r>
            <a:r>
              <a:rPr lang="fr-FR" b="1" dirty="0" err="1" smtClean="0"/>
              <a:t>complemetary</a:t>
            </a:r>
            <a:r>
              <a:rPr lang="fr-FR" b="1" dirty="0" smtClean="0"/>
              <a:t>: the </a:t>
            </a:r>
            <a:r>
              <a:rPr lang="fr-FR" b="1" dirty="0" err="1" smtClean="0"/>
              <a:t>contractual</a:t>
            </a:r>
            <a:r>
              <a:rPr lang="fr-FR" b="1" dirty="0" smtClean="0"/>
              <a:t> </a:t>
            </a:r>
            <a:r>
              <a:rPr lang="fr-FR" b="1" dirty="0" err="1" smtClean="0"/>
              <a:t>order</a:t>
            </a:r>
            <a:r>
              <a:rPr lang="fr-FR" b="1" dirty="0" smtClean="0"/>
              <a:t> </a:t>
            </a:r>
            <a:r>
              <a:rPr lang="fr-FR" b="1" dirty="0" err="1" smtClean="0"/>
              <a:t>can</a:t>
            </a:r>
            <a:r>
              <a:rPr lang="fr-FR" b="1" dirty="0" smtClean="0"/>
              <a:t> impose obligations </a:t>
            </a:r>
            <a:r>
              <a:rPr lang="fr-FR" b="1" dirty="0" err="1" smtClean="0"/>
              <a:t>even</a:t>
            </a:r>
            <a:r>
              <a:rPr lang="fr-FR" b="1" dirty="0" smtClean="0"/>
              <a:t> if the </a:t>
            </a:r>
            <a:r>
              <a:rPr lang="fr-FR" b="1" dirty="0" err="1" smtClean="0"/>
              <a:t>contractual</a:t>
            </a:r>
            <a:r>
              <a:rPr lang="fr-FR" b="1" dirty="0" smtClean="0"/>
              <a:t> parties </a:t>
            </a:r>
            <a:r>
              <a:rPr lang="fr-FR" b="1" dirty="0" err="1" smtClean="0"/>
              <a:t>haven’t</a:t>
            </a:r>
            <a:r>
              <a:rPr lang="fr-FR" b="1" dirty="0" smtClean="0"/>
              <a:t> </a:t>
            </a:r>
            <a:r>
              <a:rPr lang="fr-FR" b="1" dirty="0" err="1" smtClean="0"/>
              <a:t>included</a:t>
            </a:r>
            <a:r>
              <a:rPr lang="fr-FR" b="1" dirty="0" smtClean="0"/>
              <a:t> </a:t>
            </a:r>
            <a:r>
              <a:rPr lang="fr-FR" b="1" dirty="0" err="1" smtClean="0"/>
              <a:t>them</a:t>
            </a:r>
            <a:r>
              <a:rPr lang="fr-FR" b="1" dirty="0" smtClean="0"/>
              <a:t>. </a:t>
            </a:r>
          </a:p>
          <a:p>
            <a:pPr marL="0" indent="0">
              <a:buNone/>
            </a:pPr>
            <a:endParaRPr lang="fr-FR" dirty="0"/>
          </a:p>
        </p:txBody>
      </p:sp>
    </p:spTree>
    <p:extLst>
      <p:ext uri="{BB962C8B-B14F-4D97-AF65-F5344CB8AC3E}">
        <p14:creationId xmlns:p14="http://schemas.microsoft.com/office/powerpoint/2010/main" val="1611426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1739900" y="152400"/>
            <a:ext cx="7188200" cy="5973763"/>
          </a:xfrm>
        </p:spPr>
        <p:txBody>
          <a:bodyPr>
            <a:normAutofit/>
          </a:bodyPr>
          <a:lstStyle/>
          <a:p>
            <a:pPr algn="just"/>
            <a:r>
              <a:rPr lang="fr-FR" b="1" dirty="0" smtClean="0"/>
              <a:t>Our opinion </a:t>
            </a:r>
            <a:r>
              <a:rPr lang="fr-FR" dirty="0" err="1" smtClean="0"/>
              <a:t>is</a:t>
            </a:r>
            <a:r>
              <a:rPr lang="fr-FR" dirty="0" smtClean="0"/>
              <a:t> </a:t>
            </a:r>
            <a:r>
              <a:rPr lang="fr-FR" dirty="0" err="1" smtClean="0"/>
              <a:t>that</a:t>
            </a:r>
            <a:r>
              <a:rPr lang="en-GB" dirty="0" smtClean="0"/>
              <a:t> </a:t>
            </a:r>
            <a:r>
              <a:rPr lang="en-GB" dirty="0"/>
              <a:t>t</a:t>
            </a:r>
            <a:r>
              <a:rPr lang="en-GB" dirty="0" smtClean="0"/>
              <a:t>he </a:t>
            </a:r>
            <a:r>
              <a:rPr lang="en-GB" dirty="0"/>
              <a:t>climate potential of supply </a:t>
            </a:r>
            <a:r>
              <a:rPr lang="en-GB" dirty="0" smtClean="0"/>
              <a:t>contract is the </a:t>
            </a:r>
            <a:r>
              <a:rPr lang="en-GB" dirty="0"/>
              <a:t>result of these </a:t>
            </a:r>
            <a:r>
              <a:rPr lang="en-GB" b="1" dirty="0"/>
              <a:t>two complementary </a:t>
            </a:r>
            <a:r>
              <a:rPr lang="en-GB" b="1" dirty="0" smtClean="0"/>
              <a:t>elements </a:t>
            </a:r>
            <a:r>
              <a:rPr lang="en-GB" dirty="0"/>
              <a:t> : </a:t>
            </a:r>
            <a:r>
              <a:rPr lang="en-GB" b="1" dirty="0"/>
              <a:t>contractual </a:t>
            </a:r>
            <a:r>
              <a:rPr lang="en-GB" b="1" dirty="0" smtClean="0"/>
              <a:t>provisions </a:t>
            </a:r>
            <a:r>
              <a:rPr lang="en-GB" dirty="0" smtClean="0"/>
              <a:t>(</a:t>
            </a:r>
            <a:r>
              <a:rPr lang="en-GB" b="1" dirty="0" smtClean="0"/>
              <a:t>clauses or terms</a:t>
            </a:r>
            <a:r>
              <a:rPr lang="en-GB" dirty="0" smtClean="0"/>
              <a:t>) </a:t>
            </a:r>
            <a:r>
              <a:rPr lang="en-GB" b="1" u="sng" dirty="0" smtClean="0"/>
              <a:t>chosen</a:t>
            </a:r>
            <a:r>
              <a:rPr lang="en-GB" dirty="0" smtClean="0"/>
              <a:t> </a:t>
            </a:r>
            <a:r>
              <a:rPr lang="en-GB" dirty="0"/>
              <a:t>by the parties and </a:t>
            </a:r>
            <a:r>
              <a:rPr lang="en-GB" b="1" dirty="0" smtClean="0"/>
              <a:t>contractual </a:t>
            </a:r>
            <a:r>
              <a:rPr lang="en-GB" b="1" dirty="0"/>
              <a:t>order </a:t>
            </a:r>
            <a:r>
              <a:rPr lang="en-GB" b="1" u="sng" dirty="0"/>
              <a:t>imposed</a:t>
            </a:r>
            <a:r>
              <a:rPr lang="en-GB" dirty="0"/>
              <a:t> on the </a:t>
            </a:r>
            <a:r>
              <a:rPr lang="en-GB" dirty="0" smtClean="0"/>
              <a:t>parties).</a:t>
            </a:r>
            <a:endParaRPr lang="fr-FR" dirty="0"/>
          </a:p>
          <a:p>
            <a:pPr algn="just"/>
            <a:r>
              <a:rPr lang="en-GB" b="1" dirty="0" smtClean="0"/>
              <a:t>Thus,</a:t>
            </a:r>
            <a:r>
              <a:rPr lang="en-GB" dirty="0" smtClean="0"/>
              <a:t> </a:t>
            </a:r>
            <a:r>
              <a:rPr lang="en-GB" dirty="0"/>
              <a:t>these </a:t>
            </a:r>
            <a:r>
              <a:rPr lang="en-GB" b="1" dirty="0"/>
              <a:t>two elements of the contractual </a:t>
            </a:r>
            <a:r>
              <a:rPr lang="en-GB" b="1" dirty="0" smtClean="0"/>
              <a:t>system</a:t>
            </a:r>
            <a:r>
              <a:rPr lang="en-GB" b="1" dirty="0"/>
              <a:t> </a:t>
            </a:r>
            <a:r>
              <a:rPr lang="en-GB" dirty="0" smtClean="0"/>
              <a:t>deserve </a:t>
            </a:r>
            <a:r>
              <a:rPr lang="en-GB" dirty="0"/>
              <a:t>our </a:t>
            </a:r>
            <a:r>
              <a:rPr lang="en-GB" dirty="0" smtClean="0"/>
              <a:t>attention.</a:t>
            </a:r>
          </a:p>
          <a:p>
            <a:pPr algn="just"/>
            <a:r>
              <a:rPr lang="en-GB" dirty="0"/>
              <a:t>T</a:t>
            </a:r>
            <a:r>
              <a:rPr lang="en-GB" dirty="0" smtClean="0"/>
              <a:t>hey will be the </a:t>
            </a:r>
            <a:r>
              <a:rPr lang="en-GB" b="1" dirty="0" smtClean="0"/>
              <a:t>two parts </a:t>
            </a:r>
            <a:r>
              <a:rPr lang="en-GB" dirty="0" smtClean="0"/>
              <a:t>of our presentation with a last </a:t>
            </a:r>
            <a:r>
              <a:rPr lang="en-GB" b="1" dirty="0" smtClean="0"/>
              <a:t>specification</a:t>
            </a:r>
            <a:r>
              <a:rPr lang="en-GB" dirty="0"/>
              <a:t>: in a transnational perspective, </a:t>
            </a:r>
            <a:r>
              <a:rPr lang="en-GB" dirty="0" smtClean="0"/>
              <a:t>we will essentially refer </a:t>
            </a:r>
            <a:r>
              <a:rPr lang="en-GB" dirty="0"/>
              <a:t>to </a:t>
            </a:r>
            <a:r>
              <a:rPr lang="en-GB" b="1" dirty="0" smtClean="0"/>
              <a:t>the </a:t>
            </a:r>
            <a:r>
              <a:rPr lang="en-GB" b="1" dirty="0"/>
              <a:t>UNIDROIT principles and to the usages and principles of the </a:t>
            </a:r>
            <a:r>
              <a:rPr lang="en-GB" b="1" i="1" dirty="0" err="1"/>
              <a:t>lex</a:t>
            </a:r>
            <a:r>
              <a:rPr lang="en-GB" b="1" i="1" dirty="0"/>
              <a:t> </a:t>
            </a:r>
            <a:r>
              <a:rPr lang="en-GB" b="1" i="1" dirty="0" err="1" smtClean="0"/>
              <a:t>mercatoria</a:t>
            </a:r>
            <a:r>
              <a:rPr lang="en-GB" b="1" i="1" dirty="0" smtClean="0"/>
              <a:t>, which are built b the merchants themselves</a:t>
            </a:r>
            <a:r>
              <a:rPr lang="en-GB" dirty="0" smtClean="0"/>
              <a:t>. </a:t>
            </a:r>
            <a:r>
              <a:rPr lang="en-GB" b="1" dirty="0" smtClean="0"/>
              <a:t>Because these transnational Laws are all inspired by the main Contract Nationals Laws</a:t>
            </a:r>
            <a:r>
              <a:rPr lang="en-GB" dirty="0" smtClean="0"/>
              <a:t>.</a:t>
            </a:r>
            <a:endParaRPr lang="fr-FR" dirty="0"/>
          </a:p>
          <a:p>
            <a:pPr marL="0" indent="0">
              <a:buNone/>
            </a:pPr>
            <a:endParaRPr lang="fr-FR" dirty="0" smtClean="0"/>
          </a:p>
          <a:p>
            <a:endParaRPr lang="fr-FR" dirty="0"/>
          </a:p>
        </p:txBody>
      </p:sp>
    </p:spTree>
    <p:extLst>
      <p:ext uri="{BB962C8B-B14F-4D97-AF65-F5344CB8AC3E}">
        <p14:creationId xmlns:p14="http://schemas.microsoft.com/office/powerpoint/2010/main" val="304515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Inspiration">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Inspiration">
      <a:majorFont>
        <a:latin typeface="News Gothic MT"/>
        <a:ea typeface=""/>
        <a:cs typeface=""/>
        <a:font script="Jpan" typeface="メイリオ"/>
        <a:font script="Hans" typeface="宋体"/>
        <a:font script="Hant" typeface="新細明體"/>
      </a:majorFont>
      <a:minorFont>
        <a:latin typeface="News Gothic MT"/>
        <a:ea typeface=""/>
        <a:cs typeface=""/>
        <a:font script="Jpan" typeface="メイリオ"/>
        <a:font script="Hans" typeface="宋体"/>
        <a:font script="Hant" typeface="新細明體"/>
      </a:minorFont>
    </a:fontScheme>
    <a:fmtScheme name="Inspiration">
      <a:fillStyleLst>
        <a:solidFill>
          <a:schemeClr val="phClr"/>
        </a:solidFill>
        <a:gradFill rotWithShape="1">
          <a:gsLst>
            <a:gs pos="25000">
              <a:schemeClr val="phClr">
                <a:tint val="90000"/>
                <a:shade val="100000"/>
                <a:alpha val="90000"/>
                <a:satMod val="150000"/>
              </a:schemeClr>
            </a:gs>
            <a:gs pos="100000">
              <a:schemeClr val="phClr">
                <a:tint val="100000"/>
                <a:shade val="60000"/>
                <a:satMod val="135000"/>
              </a:schemeClr>
            </a:gs>
          </a:gsLst>
          <a:path path="circle">
            <a:fillToRect l="50000" t="50000" r="50000" b="50000"/>
          </a:path>
        </a:gradFill>
        <a:gradFill rotWithShape="1">
          <a:gsLst>
            <a:gs pos="0">
              <a:schemeClr val="phClr">
                <a:tint val="90000"/>
                <a:shade val="100000"/>
                <a:alpha val="85000"/>
                <a:satMod val="150000"/>
              </a:schemeClr>
            </a:gs>
            <a:gs pos="33000">
              <a:schemeClr val="phClr">
                <a:tint val="90000"/>
                <a:shade val="100000"/>
                <a:alpha val="95000"/>
                <a:satMod val="130000"/>
              </a:schemeClr>
            </a:gs>
            <a:gs pos="67000">
              <a:schemeClr val="phClr">
                <a:shade val="70000"/>
                <a:satMod val="135000"/>
              </a:schemeClr>
            </a:gs>
            <a:gs pos="100000">
              <a:schemeClr val="phClr">
                <a:shade val="50000"/>
                <a:satMod val="135000"/>
              </a:schemeClr>
            </a:gs>
          </a:gsLst>
          <a:lin ang="13200000" scaled="1"/>
        </a:gradFill>
      </a:fillStyleLst>
      <a:lnStyleLst>
        <a:ln w="12700" cap="flat" cmpd="sng" algn="ctr">
          <a:solidFill>
            <a:schemeClr val="phClr">
              <a:shade val="95000"/>
              <a:satMod val="105000"/>
            </a:schemeClr>
          </a:solidFill>
          <a:prstDash val="solid"/>
        </a:ln>
        <a:ln w="38100" cap="flat" cmpd="thickThin" algn="ctr">
          <a:solidFill>
            <a:schemeClr val="phClr"/>
          </a:solidFill>
          <a:prstDash val="solid"/>
        </a:ln>
        <a:ln w="38100" cap="flat" cmpd="thinThick" algn="ctr">
          <a:solidFill>
            <a:schemeClr val="phClr"/>
          </a:solidFill>
          <a:prstDash val="solid"/>
        </a:ln>
      </a:lnStyleLst>
      <a:effectStyleLst>
        <a:effectStyle>
          <a:effectLst/>
        </a:effectStyle>
        <a:effectStyle>
          <a:effectLst/>
          <a:scene3d>
            <a:camera prst="orthographicFront">
              <a:rot lat="0" lon="0" rev="0"/>
            </a:camera>
            <a:lightRig rig="twoPt" dir="tl"/>
          </a:scene3d>
          <a:sp3d extrusionH="12700" prstMaterial="softEdge">
            <a:bevelT w="25400" h="50800"/>
          </a:sp3d>
        </a:effectStyle>
        <a:effectStyle>
          <a:effectLst>
            <a:innerShdw blurRad="50800" dist="25400" dir="2400000">
              <a:srgbClr val="808080">
                <a:alpha val="75000"/>
              </a:srgbClr>
            </a:innerShdw>
            <a:reflection blurRad="38100" stA="26000" endPos="35000" dist="12700" dir="5400000" fadeDir="48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Inspiration.thmx</Template>
  <TotalTime>6527</TotalTime>
  <Words>3597</Words>
  <Application>Microsoft Macintosh PowerPoint</Application>
  <PresentationFormat>Apresentação na tela (4:3)</PresentationFormat>
  <Paragraphs>184</Paragraphs>
  <Slides>36</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36</vt:i4>
      </vt:variant>
    </vt:vector>
  </HeadingPairs>
  <TitlesOfParts>
    <vt:vector size="39" baseType="lpstr">
      <vt:lpstr>News Gothic MT</vt:lpstr>
      <vt:lpstr>Wingdings</vt:lpstr>
      <vt:lpstr>Inspiration</vt:lpstr>
      <vt:lpstr>Mathilde Hautereau-Boutonnet,  Lyon 3 University,</vt:lpstr>
      <vt:lpstr>Why this presentation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Parts of the presentation</vt:lpstr>
      <vt:lpstr> </vt:lpstr>
      <vt:lpstr>A/ Adaptation</vt:lpstr>
      <vt:lpstr>1) What about the classical adaptation? </vt:lpstr>
      <vt:lpstr> </vt:lpstr>
      <vt:lpstr>Apresentação do PowerPoint</vt:lpstr>
      <vt:lpstr>  2) But what about a more original adaptation?-</vt:lpstr>
      <vt:lpstr>Apresentação do PowerPoint</vt:lpstr>
      <vt:lpstr>B/ Mitigation</vt:lpstr>
      <vt:lpstr>1) Climate mitigation provisions in the contractual relationship?</vt:lpstr>
      <vt:lpstr>Apresentação do PowerPoint</vt:lpstr>
      <vt:lpstr>2) Climate mitigation provisions in the contractual space/chain?</vt:lpstr>
      <vt:lpstr>Conclusion/I </vt:lpstr>
      <vt:lpstr>II – The climate potential of the contractual order  </vt:lpstr>
      <vt:lpstr>A/ The duties of contracting parties </vt:lpstr>
      <vt:lpstr>1) To Extend traditional duties? </vt:lpstr>
      <vt:lpstr>Apresentação do PowerPoint</vt:lpstr>
      <vt:lpstr>2) To creat new original duties?</vt:lpstr>
      <vt:lpstr>Apresentação do PowerPoint</vt:lpstr>
      <vt:lpstr>Apresentação do PowerPoint</vt:lpstr>
      <vt:lpstr>Apresentação do PowerPoint</vt:lpstr>
      <vt:lpstr>B/ The duties of companies</vt:lpstr>
      <vt:lpstr>1) The « hard » duties </vt:lpstr>
      <vt:lpstr>Apresentação do PowerPoint</vt:lpstr>
      <vt:lpstr>2) The « soft Law » duties</vt:lpstr>
      <vt:lpstr>Final Conclusion</vt:lpstr>
      <vt:lpstr>Apresentação do PowerPoint</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eve marengo</dc:creator>
  <cp:lastModifiedBy>Usuário do Microsoft Office</cp:lastModifiedBy>
  <cp:revision>198</cp:revision>
  <dcterms:created xsi:type="dcterms:W3CDTF">2014-12-09T10:51:21Z</dcterms:created>
  <dcterms:modified xsi:type="dcterms:W3CDTF">2017-08-28T11:27:30Z</dcterms:modified>
</cp:coreProperties>
</file>