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86" d="100"/>
          <a:sy n="86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84D17-FC6E-49F8-8587-79AF61A7CE12}" type="datetimeFigureOut">
              <a:rPr lang="pt-BR" smtClean="0"/>
              <a:t>30/03/2017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A30B8-D38F-4E9C-9CF7-AE9A8ECDD9CA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F82C7F-3C1C-40C8-9FF7-9555D59567EF}" type="slidenum">
              <a:rPr lang="pt-BR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2A59-180A-473C-A410-A1923B173FD3}" type="datetimeFigureOut">
              <a:rPr lang="pt-BR" smtClean="0"/>
              <a:pPr/>
              <a:t>30/03/2017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49EE3-7383-4CFB-B244-D92D645BC9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2513"/>
            <a:ext cx="6592888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3175" y="0"/>
            <a:ext cx="8207375" cy="523875"/>
            <a:chOff x="468313" y="311150"/>
            <a:chExt cx="8207375" cy="523220"/>
          </a:xfrm>
        </p:grpSpPr>
        <p:sp>
          <p:nvSpPr>
            <p:cNvPr id="14340" name="Retângulo 6"/>
            <p:cNvSpPr>
              <a:spLocks noChangeArrowheads="1"/>
            </p:cNvSpPr>
            <p:nvPr/>
          </p:nvSpPr>
          <p:spPr bwMode="auto">
            <a:xfrm>
              <a:off x="468313" y="311150"/>
              <a:ext cx="33105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eaLnBrk="1" hangingPunct="1">
                <a:spcBef>
                  <a:spcPts val="600"/>
                </a:spcBef>
                <a:spcAft>
                  <a:spcPts val="600"/>
                </a:spcAft>
                <a:buFont typeface="Calibri" pitchFamily="34" charset="0"/>
                <a:buAutoNum type="arabicPeriod"/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Processos Fluviais</a:t>
              </a:r>
            </a:p>
          </p:txBody>
        </p:sp>
        <p:cxnSp>
          <p:nvCxnSpPr>
            <p:cNvPr id="8" name="Conector reto 7"/>
            <p:cNvCxnSpPr/>
            <p:nvPr/>
          </p:nvCxnSpPr>
          <p:spPr bwMode="auto">
            <a:xfrm>
              <a:off x="611188" y="832785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388" y="1085850"/>
            <a:ext cx="453707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defRPr/>
            </a:pPr>
            <a:r>
              <a:rPr lang="pt-BR" sz="28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Densidade de Drenagem (</a:t>
            </a:r>
            <a:r>
              <a:rPr lang="pt-BR" sz="28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Dd</a:t>
            </a:r>
            <a:r>
              <a:rPr lang="pt-BR" sz="28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) : </a:t>
            </a:r>
          </a:p>
          <a:p>
            <a:pPr marL="342900" indent="-342900" algn="just">
              <a:defRPr/>
            </a:pPr>
            <a:r>
              <a:rPr lang="pt-BR" sz="28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Dd</a:t>
            </a:r>
            <a:r>
              <a:rPr lang="pt-BR" sz="28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= </a:t>
            </a:r>
            <a:r>
              <a:rPr lang="pt-BR" sz="28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Lt</a:t>
            </a:r>
            <a:r>
              <a:rPr lang="pt-BR" sz="28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/A</a:t>
            </a:r>
          </a:p>
          <a:p>
            <a:pPr marL="342900" indent="-342900">
              <a:defRPr/>
            </a:pPr>
            <a:r>
              <a:rPr lang="pt-BR" sz="2800" i="1" dirty="0" err="1">
                <a:latin typeface="Arial Narrow" pitchFamily="34" charset="0"/>
                <a:cs typeface="Arial" charset="0"/>
              </a:rPr>
              <a:t>L</a:t>
            </a:r>
            <a:r>
              <a:rPr lang="pt-BR" sz="2800" i="1" baseline="-25000" dirty="0" err="1">
                <a:latin typeface="Arial Narrow" pitchFamily="34" charset="0"/>
                <a:cs typeface="Arial" charset="0"/>
              </a:rPr>
              <a:t>t</a:t>
            </a:r>
            <a:r>
              <a:rPr lang="pt-BR" sz="2800" baseline="-25000" dirty="0">
                <a:latin typeface="Arial Narrow" pitchFamily="34" charset="0"/>
                <a:cs typeface="Arial" charset="0"/>
              </a:rPr>
              <a:t> </a:t>
            </a:r>
            <a:r>
              <a:rPr lang="pt-BR" sz="2800" dirty="0">
                <a:latin typeface="Arial Narrow" pitchFamily="34" charset="0"/>
                <a:cs typeface="Arial" charset="0"/>
              </a:rPr>
              <a:t>: comprimento total dos canais</a:t>
            </a:r>
          </a:p>
          <a:p>
            <a:pPr marL="342900" indent="-342900">
              <a:defRPr/>
            </a:pPr>
            <a:r>
              <a:rPr lang="pt-BR" sz="2800" i="1" dirty="0">
                <a:latin typeface="Arial Narrow" pitchFamily="34" charset="0"/>
                <a:cs typeface="Arial" charset="0"/>
              </a:rPr>
              <a:t>A:  </a:t>
            </a:r>
            <a:r>
              <a:rPr lang="pt-BR" sz="2800" dirty="0">
                <a:latin typeface="Arial Narrow" pitchFamily="34" charset="0"/>
                <a:cs typeface="Arial" charset="0"/>
              </a:rPr>
              <a:t>área da bacia</a:t>
            </a:r>
          </a:p>
          <a:p>
            <a:pPr marL="342900" indent="-342900">
              <a:defRPr/>
            </a:pPr>
            <a:endParaRPr lang="pt-BR" sz="28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pt-BR" sz="2800" b="1" dirty="0">
              <a:latin typeface="Arial Narrow" pitchFamily="34" charset="0"/>
              <a:cs typeface="Arial" charset="0"/>
            </a:endParaRPr>
          </a:p>
          <a:p>
            <a:pPr>
              <a:defRPr/>
            </a:pPr>
            <a:r>
              <a:rPr lang="pt-BR" sz="2800" b="1" dirty="0">
                <a:latin typeface="Arial Narrow" pitchFamily="34" charset="0"/>
                <a:cs typeface="Arial" charset="0"/>
              </a:rPr>
              <a:t>Densidade de rios (Dr): </a:t>
            </a:r>
          </a:p>
          <a:p>
            <a:pPr>
              <a:defRPr/>
            </a:pPr>
            <a:r>
              <a:rPr lang="pt-BR" sz="2800" b="1" dirty="0">
                <a:latin typeface="Arial Narrow" pitchFamily="34" charset="0"/>
                <a:cs typeface="Arial" charset="0"/>
              </a:rPr>
              <a:t>Dr = N/A</a:t>
            </a:r>
          </a:p>
          <a:p>
            <a:pPr>
              <a:defRPr/>
            </a:pPr>
            <a:r>
              <a:rPr lang="pt-BR" sz="2800" dirty="0">
                <a:latin typeface="Arial Narrow" pitchFamily="34" charset="0"/>
                <a:cs typeface="Arial" charset="0"/>
              </a:rPr>
              <a:t>N: número de canais</a:t>
            </a:r>
          </a:p>
          <a:p>
            <a:pPr>
              <a:defRPr/>
            </a:pPr>
            <a:r>
              <a:rPr lang="pt-BR" sz="2800" dirty="0">
                <a:latin typeface="Arial Narrow" pitchFamily="34" charset="0"/>
                <a:cs typeface="Arial" charset="0"/>
              </a:rPr>
              <a:t>A: área da bacia</a:t>
            </a:r>
            <a:endParaRPr lang="pt-BR" sz="28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0418" name="Picture 2" descr="http://dc426.4shared.com/doc/f1eVs4Z-/preview_html_2dfbb5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1438"/>
            <a:ext cx="4248150" cy="475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179388" y="25400"/>
            <a:ext cx="8207375" cy="523875"/>
            <a:chOff x="468313" y="311150"/>
            <a:chExt cx="8207375" cy="522566"/>
          </a:xfrm>
        </p:grpSpPr>
        <p:sp>
          <p:nvSpPr>
            <p:cNvPr id="62469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83134" cy="52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Bacia Hidrográfica</a:t>
              </a: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611188" y="832133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ângulo 1"/>
          <p:cNvSpPr>
            <a:spLocks noChangeArrowheads="1"/>
          </p:cNvSpPr>
          <p:nvPr/>
        </p:nvSpPr>
        <p:spPr bwMode="auto">
          <a:xfrm>
            <a:off x="82550" y="981075"/>
            <a:ext cx="85693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algn="just"/>
            <a:r>
              <a:rPr lang="pt-BR" altLang="pt-BR" sz="3200">
                <a:latin typeface="Arial Narrow" pitchFamily="34" charset="0"/>
                <a:ea typeface="Calibri" pitchFamily="34" charset="0"/>
                <a:cs typeface="Times New Roman" pitchFamily="18" charset="0"/>
              </a:rPr>
              <a:t>Quanto maior a densidade de drenagem, mais rápido a água chegará às drenagens, intensificando as cheias na bacia. Pode ser classificada em </a:t>
            </a:r>
            <a:r>
              <a:rPr lang="pt-BR" altLang="pt-BR" sz="32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baixa</a:t>
            </a:r>
            <a:r>
              <a:rPr lang="pt-BR" altLang="pt-BR" sz="320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pt-BR" altLang="pt-BR" sz="32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mediana</a:t>
            </a:r>
            <a:r>
              <a:rPr lang="pt-BR" altLang="pt-BR" sz="320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pt-BR" altLang="pt-BR" sz="32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alta</a:t>
            </a:r>
            <a:r>
              <a:rPr lang="pt-BR" altLang="pt-BR" sz="3200">
                <a:latin typeface="Arial Narrow" pitchFamily="34" charset="0"/>
                <a:ea typeface="Calibri" pitchFamily="34" charset="0"/>
                <a:cs typeface="Times New Roman" pitchFamily="18" charset="0"/>
              </a:rPr>
              <a:t> e </a:t>
            </a:r>
            <a:r>
              <a:rPr lang="pt-BR" altLang="pt-BR" sz="32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muito alta</a:t>
            </a:r>
            <a:endParaRPr lang="pt-BR" altLang="pt-BR" sz="320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258888" y="3357563"/>
          <a:ext cx="5689600" cy="3238502"/>
        </p:xfrm>
        <a:graphic>
          <a:graphicData uri="http://schemas.openxmlformats.org/drawingml/2006/table">
            <a:tbl>
              <a:tblPr firstRow="1" firstCol="1" bandRow="1"/>
              <a:tblGrid>
                <a:gridCol w="2528330">
                  <a:extLst>
                    <a:ext uri="{9D8B030D-6E8A-4147-A177-3AD203B41FA5}"/>
                  </a:extLst>
                </a:gridCol>
                <a:gridCol w="3161270">
                  <a:extLst>
                    <a:ext uri="{9D8B030D-6E8A-4147-A177-3AD203B41FA5}"/>
                  </a:extLst>
                </a:gridCol>
              </a:tblGrid>
              <a:tr h="785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Valores de </a:t>
                      </a:r>
                      <a:r>
                        <a:rPr lang="pt-BR" sz="2400" b="1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Dd</a:t>
                      </a:r>
                      <a:endParaRPr lang="pt-BR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Qualificação da </a:t>
                      </a:r>
                      <a:r>
                        <a:rPr lang="pt-BR" sz="2400" b="1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Dd</a:t>
                      </a:r>
                      <a:endParaRPr lang="pt-BR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extLst>
                  <a:ext uri="{0D108BD9-81ED-4DB2-BD59-A6C34878D82A}"/>
                </a:extLst>
              </a:tr>
              <a:tr h="613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0,50</a:t>
                      </a:r>
                      <a:endParaRPr lang="pt-BR" sz="2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Baixa</a:t>
                      </a:r>
                      <a:endParaRPr lang="pt-BR" sz="2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13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0,50 – 2,00</a:t>
                      </a:r>
                      <a:endParaRPr lang="pt-BR" sz="2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Mediana</a:t>
                      </a:r>
                      <a:endParaRPr lang="pt-BR" sz="2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13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2,01 – 3,50</a:t>
                      </a:r>
                      <a:endParaRPr lang="pt-BR" sz="24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Alta</a:t>
                      </a:r>
                      <a:endParaRPr lang="pt-BR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13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3,50</a:t>
                      </a:r>
                      <a:endParaRPr lang="pt-BR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Muito Alta</a:t>
                      </a:r>
                      <a:endParaRPr lang="pt-BR" sz="2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79388" y="25400"/>
            <a:ext cx="8207375" cy="523875"/>
            <a:chOff x="468313" y="311150"/>
            <a:chExt cx="8207375" cy="522566"/>
          </a:xfrm>
        </p:grpSpPr>
        <p:sp>
          <p:nvSpPr>
            <p:cNvPr id="63512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83134" cy="52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Bacia Hidrográfica</a:t>
              </a:r>
            </a:p>
          </p:txBody>
        </p:sp>
        <p:cxnSp>
          <p:nvCxnSpPr>
            <p:cNvPr id="11" name="Conector reto 10"/>
            <p:cNvCxnSpPr/>
            <p:nvPr/>
          </p:nvCxnSpPr>
          <p:spPr>
            <a:xfrm>
              <a:off x="611188" y="832133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ângulo 3"/>
          <p:cNvSpPr>
            <a:spLocks noChangeArrowheads="1"/>
          </p:cNvSpPr>
          <p:nvPr/>
        </p:nvSpPr>
        <p:spPr bwMode="auto">
          <a:xfrm>
            <a:off x="449263" y="981075"/>
            <a:ext cx="81359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altLang="pt-BR" sz="36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Simetria/Assimetria de Talvegue: </a:t>
            </a:r>
            <a:r>
              <a:rPr lang="pt-BR" altLang="pt-BR" sz="3600">
                <a:latin typeface="Arial Narrow" pitchFamily="34" charset="0"/>
                <a:ea typeface="Calibri" pitchFamily="34" charset="0"/>
                <a:cs typeface="Times New Roman" pitchFamily="18" charset="0"/>
              </a:rPr>
              <a:t>a assimetria/simetria de talvegue é importante para indicar diferenças quanto ao tempo de infiltração e escoamento, podendo ser obtido através de perfis transversais na bacia estudada.</a:t>
            </a: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79388" y="25400"/>
            <a:ext cx="8207375" cy="523875"/>
            <a:chOff x="468313" y="311150"/>
            <a:chExt cx="8207375" cy="522566"/>
          </a:xfrm>
        </p:grpSpPr>
        <p:sp>
          <p:nvSpPr>
            <p:cNvPr id="64516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83134" cy="52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Bacia Hidrográfica</a:t>
              </a: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611188" y="832133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m 3" descr="Mapa Hipso e Perf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2513"/>
            <a:ext cx="734536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79388" y="25400"/>
            <a:ext cx="8207375" cy="523875"/>
            <a:chOff x="468313" y="311150"/>
            <a:chExt cx="8207375" cy="522566"/>
          </a:xfrm>
        </p:grpSpPr>
        <p:sp>
          <p:nvSpPr>
            <p:cNvPr id="65540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83134" cy="52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Bacia Hidrográfica</a:t>
              </a:r>
            </a:p>
          </p:txBody>
        </p:sp>
        <p:cxnSp>
          <p:nvCxnSpPr>
            <p:cNvPr id="9" name="Conector reto 8"/>
            <p:cNvCxnSpPr/>
            <p:nvPr/>
          </p:nvCxnSpPr>
          <p:spPr>
            <a:xfrm>
              <a:off x="611188" y="832133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C:\Users\ufflch\Dropbox\Itaoca_GIS\Cartas Topográficas\1-25000\ITAOCA_1-25000_C_28271-SE\2827-1-SE.tif"/>
          <p:cNvPicPr>
            <a:picLocks noChangeAspect="1" noChangeArrowheads="1"/>
          </p:cNvPicPr>
          <p:nvPr/>
        </p:nvPicPr>
        <p:blipFill>
          <a:blip r:embed="rId3" cstate="print"/>
          <a:srcRect l="37682" t="50287" r="19118" b="24689"/>
          <a:stretch>
            <a:fillRect/>
          </a:stretch>
        </p:blipFill>
        <p:spPr bwMode="auto">
          <a:xfrm>
            <a:off x="-252413" y="0"/>
            <a:ext cx="9577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2"/>
          <p:cNvPicPr>
            <a:picLocks noChangeAspect="1"/>
          </p:cNvPicPr>
          <p:nvPr/>
        </p:nvPicPr>
        <p:blipFill rotWithShape="1">
          <a:blip r:embed="rId2" cstate="print"/>
          <a:srcRect t="16043" b="49423"/>
          <a:stretch/>
        </p:blipFill>
        <p:spPr bwMode="auto">
          <a:xfrm>
            <a:off x="323850" y="765175"/>
            <a:ext cx="8534400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34925" y="17463"/>
            <a:ext cx="8207375" cy="523875"/>
            <a:chOff x="468313" y="311150"/>
            <a:chExt cx="8207375" cy="523220"/>
          </a:xfrm>
        </p:grpSpPr>
        <p:sp>
          <p:nvSpPr>
            <p:cNvPr id="15366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33105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eaLnBrk="1" hangingPunct="1">
                <a:spcBef>
                  <a:spcPts val="600"/>
                </a:spcBef>
                <a:spcAft>
                  <a:spcPts val="600"/>
                </a:spcAft>
                <a:buFont typeface="Calibri" pitchFamily="34" charset="0"/>
                <a:buAutoNum type="arabicPeriod"/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Processos Fluviais</a:t>
              </a:r>
            </a:p>
          </p:txBody>
        </p:sp>
        <p:cxnSp>
          <p:nvCxnSpPr>
            <p:cNvPr id="5" name="Conector reto 4"/>
            <p:cNvCxnSpPr/>
            <p:nvPr/>
          </p:nvCxnSpPr>
          <p:spPr bwMode="auto">
            <a:xfrm>
              <a:off x="611188" y="832784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4" name="Retângulo 5"/>
          <p:cNvSpPr>
            <a:spLocks noChangeArrowheads="1"/>
          </p:cNvSpPr>
          <p:nvPr/>
        </p:nvSpPr>
        <p:spPr bwMode="auto">
          <a:xfrm>
            <a:off x="971550" y="5084763"/>
            <a:ext cx="72009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800" b="1" i="1">
                <a:latin typeface="Arial Narrow" pitchFamily="34" charset="0"/>
              </a:rPr>
              <a:t>Descarga do Rio (Q) = </a:t>
            </a:r>
          </a:p>
          <a:p>
            <a:pPr algn="ctr" eaLnBrk="1" hangingPunct="1"/>
            <a:r>
              <a:rPr lang="pt-BR" altLang="pt-BR" sz="2800" b="1" i="1">
                <a:latin typeface="Arial Narrow" pitchFamily="34" charset="0"/>
              </a:rPr>
              <a:t>largura média do canal (W) x profundidade média do canal (D) x velocidade média do fluxo (U)</a:t>
            </a:r>
            <a:endParaRPr lang="pt-BR" altLang="pt-BR" sz="2800">
              <a:latin typeface="Arial Narrow" pitchFamily="34" charset="0"/>
            </a:endParaRPr>
          </a:p>
        </p:txBody>
      </p:sp>
      <p:sp>
        <p:nvSpPr>
          <p:cNvPr id="15365" name="Retângulo 6"/>
          <p:cNvSpPr>
            <a:spLocks noChangeArrowheads="1"/>
          </p:cNvSpPr>
          <p:nvPr/>
        </p:nvSpPr>
        <p:spPr bwMode="auto">
          <a:xfrm>
            <a:off x="5748338" y="6461125"/>
            <a:ext cx="3576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t-BR" sz="1000" i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Bierman, P.R. and Montgomery, D.R. (2014). In: Key Concepts in Geomorphology. W.H. Freeman and Company Publishers New York. </a:t>
            </a:r>
            <a:endParaRPr lang="pt-BR" altLang="pt-BR" sz="1000" i="1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3850" y="620713"/>
            <a:ext cx="8064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pt-BR" altLang="pt-BR" sz="2800" b="1">
                <a:latin typeface="Arial Narrow" pitchFamily="34" charset="0"/>
              </a:rPr>
              <a:t>Tipos de canais</a:t>
            </a:r>
            <a:r>
              <a:rPr lang="pt-BR" altLang="pt-BR" sz="2800">
                <a:latin typeface="Arial Narrow" pitchFamily="34" charset="0"/>
              </a:rPr>
              <a:t> - a fisionomia que o canal exibe ao longo do seu perfil longitudinal é descrita como:</a:t>
            </a:r>
            <a:endParaRPr lang="pt-BR" altLang="pt-BR" sz="2800" b="1">
              <a:latin typeface="Arial Narrow" pitchFamily="34" charset="0"/>
            </a:endParaRPr>
          </a:p>
        </p:txBody>
      </p:sp>
      <p:pic>
        <p:nvPicPr>
          <p:cNvPr id="2048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00213"/>
            <a:ext cx="6375400" cy="470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34925" y="0"/>
            <a:ext cx="8207375" cy="523875"/>
            <a:chOff x="468313" y="311150"/>
            <a:chExt cx="8207375" cy="523220"/>
          </a:xfrm>
        </p:grpSpPr>
        <p:sp>
          <p:nvSpPr>
            <p:cNvPr id="20485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350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2. Canais Fluviais</a:t>
              </a: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611188" y="832785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23850" y="1125538"/>
            <a:ext cx="8424863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pt-BR" altLang="pt-BR" sz="3200" b="1">
                <a:latin typeface="Arial Narrow" pitchFamily="34" charset="0"/>
              </a:rPr>
              <a:t>Canais Retilíneos:</a:t>
            </a:r>
            <a:r>
              <a:rPr lang="pt-BR" altLang="pt-BR" sz="3200">
                <a:latin typeface="Arial Narrow" pitchFamily="34" charset="0"/>
              </a:rPr>
              <a:t> Os exemplos de canais retos são pouco frequentes, representando trechos de canais curtos, à exceção daqueles controlados por linhas tectônicas (linhas de falhas, diáclases ou fraturas)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31800" y="4221163"/>
            <a:ext cx="820737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pt-BR" altLang="pt-BR" sz="3200">
                <a:latin typeface="Arial Narrow" pitchFamily="34" charset="0"/>
              </a:rPr>
              <a:t>A condição básica para a existência de um canal reto está associada a um leito rochoso homogêneo que oferece igualdade de resistência à ação das águas</a:t>
            </a: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468313" y="311150"/>
            <a:ext cx="8207375" cy="523875"/>
            <a:chOff x="468313" y="311150"/>
            <a:chExt cx="8207375" cy="523220"/>
          </a:xfrm>
        </p:grpSpPr>
        <p:sp>
          <p:nvSpPr>
            <p:cNvPr id="21509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350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2. Canais Fluviais</a:t>
              </a: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611188" y="832785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print"/>
          <a:srcRect l="2280" t="3334" r="1971" b="28333"/>
          <a:stretch>
            <a:fillRect/>
          </a:stretch>
        </p:blipFill>
        <p:spPr bwMode="auto">
          <a:xfrm>
            <a:off x="107950" y="115888"/>
            <a:ext cx="6048375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5" name="Picture 2" descr="http://3.bp.blogspot.com/-TKRQtznaq84/T4iBXq5nY7I/AAAAAAAAAc4/fcZuzDJVnaE/s1600/Rio+Paraiba++%25287%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068638"/>
            <a:ext cx="5743575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6227763" y="260350"/>
            <a:ext cx="212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altLang="pt-BR">
                <a:solidFill>
                  <a:srgbClr val="FF0000"/>
                </a:solidFill>
                <a:cs typeface="Times New Roman" pitchFamily="18" charset="0"/>
              </a:rPr>
              <a:t>Rio Paraíba do Sul</a:t>
            </a:r>
            <a:endParaRPr lang="en-GB" altLang="pt-BR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50825" y="765175"/>
            <a:ext cx="83169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pt-BR" altLang="pt-BR" sz="2800" b="1">
                <a:latin typeface="Arial Narrow" pitchFamily="34" charset="0"/>
              </a:rPr>
              <a:t>Canais Anastomosados:</a:t>
            </a:r>
            <a:r>
              <a:rPr lang="pt-BR" altLang="pt-BR" sz="2800">
                <a:latin typeface="Arial Narrow" pitchFamily="34" charset="0"/>
              </a:rPr>
              <a:t> apresentam grande volume de carga de fundo que ocasionam sucessivas ramificações, ou múltiplos canais que se subdividem e se reencontram, separados por ilhas assimétricas e barras arenosas</a:t>
            </a: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84200" y="3860800"/>
            <a:ext cx="76073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pt-BR" altLang="pt-BR" sz="3200">
                <a:latin typeface="Arial Narrow" pitchFamily="34" charset="0"/>
              </a:rPr>
              <a:t>As ilhas são fixas ao fundo do leito mas as barras arenosas são bancos de detritos móveis carregados pelos cursos de água e ficam submersos durante as cheias.</a:t>
            </a: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79388" y="17463"/>
            <a:ext cx="8207375" cy="523875"/>
            <a:chOff x="468313" y="311150"/>
            <a:chExt cx="8207375" cy="523220"/>
          </a:xfrm>
        </p:grpSpPr>
        <p:sp>
          <p:nvSpPr>
            <p:cNvPr id="23557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350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2. Canais Fluviais</a:t>
              </a:r>
            </a:p>
          </p:txBody>
        </p:sp>
        <p:cxnSp>
          <p:nvCxnSpPr>
            <p:cNvPr id="7" name="Conector reto 6"/>
            <p:cNvCxnSpPr/>
            <p:nvPr/>
          </p:nvCxnSpPr>
          <p:spPr>
            <a:xfrm>
              <a:off x="611188" y="832784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ângulo 6"/>
          <p:cNvSpPr>
            <a:spLocks noChangeArrowheads="1"/>
          </p:cNvSpPr>
          <p:nvPr/>
        </p:nvSpPr>
        <p:spPr bwMode="auto">
          <a:xfrm>
            <a:off x="250825" y="765175"/>
            <a:ext cx="84963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altLang="pt-BR" sz="28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Área da Bacia (A):</a:t>
            </a:r>
            <a:r>
              <a:rPr lang="pt-BR" altLang="pt-BR" sz="2800">
                <a:latin typeface="Arial Narrow" pitchFamily="34" charset="0"/>
                <a:ea typeface="Calibri" pitchFamily="34" charset="0"/>
                <a:cs typeface="Times New Roman" pitchFamily="18" charset="0"/>
              </a:rPr>
              <a:t> refere-se a toda área drenada pelo conjunto do sistema fluvial.</a:t>
            </a:r>
            <a:endParaRPr lang="pt-BR" altLang="pt-BR" sz="2800" b="1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pt-BR" altLang="pt-BR" sz="28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Comprimento da Bacia (L): </a:t>
            </a:r>
            <a:r>
              <a:rPr lang="pt-BR" altLang="pt-BR" sz="2800">
                <a:latin typeface="Arial Narrow" pitchFamily="34" charset="0"/>
                <a:ea typeface="Calibri" pitchFamily="34" charset="0"/>
                <a:cs typeface="Times New Roman" pitchFamily="18" charset="0"/>
              </a:rPr>
              <a:t>pode ser medida de diferentes formas.</a:t>
            </a:r>
            <a:endParaRPr lang="pt-BR" altLang="pt-BR" sz="2800" b="1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 contrast="-10000"/>
          </a:blip>
          <a:srcRect/>
          <a:stretch>
            <a:fillRect/>
          </a:stretch>
        </p:blipFill>
        <p:spPr bwMode="auto">
          <a:xfrm>
            <a:off x="1835150" y="2420938"/>
            <a:ext cx="658971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79388" y="25400"/>
            <a:ext cx="8207375" cy="523875"/>
            <a:chOff x="468313" y="311150"/>
            <a:chExt cx="8207375" cy="522566"/>
          </a:xfrm>
        </p:grpSpPr>
        <p:sp>
          <p:nvSpPr>
            <p:cNvPr id="59397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83134" cy="52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Bacia Hidrográfica</a:t>
              </a:r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611188" y="832133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05038"/>
            <a:ext cx="4176713" cy="34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419" name="Retângulo 4"/>
          <p:cNvSpPr>
            <a:spLocks noChangeArrowheads="1"/>
          </p:cNvSpPr>
          <p:nvPr/>
        </p:nvSpPr>
        <p:spPr bwMode="auto">
          <a:xfrm>
            <a:off x="323850" y="692150"/>
            <a:ext cx="8375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8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Forma da bacia: </a:t>
            </a:r>
            <a:r>
              <a:rPr lang="pt-BR" altLang="pt-BR" sz="2800">
                <a:latin typeface="Arial Narrow" pitchFamily="34" charset="0"/>
                <a:ea typeface="Calibri" pitchFamily="34" charset="0"/>
                <a:cs typeface="Times New Roman" pitchFamily="18" charset="0"/>
              </a:rPr>
              <a:t>Relação entre a área da bacia e o comprimento da bacia</a:t>
            </a:r>
          </a:p>
        </p:txBody>
      </p:sp>
      <p:sp>
        <p:nvSpPr>
          <p:cNvPr id="60420" name="Retângulo 7"/>
          <p:cNvSpPr>
            <a:spLocks noChangeArrowheads="1"/>
          </p:cNvSpPr>
          <p:nvPr/>
        </p:nvSpPr>
        <p:spPr bwMode="auto">
          <a:xfrm>
            <a:off x="5003800" y="1628775"/>
            <a:ext cx="35274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400" b="1">
                <a:latin typeface="Arial Narrow" pitchFamily="34" charset="0"/>
                <a:cs typeface="Arial" charset="0"/>
              </a:rPr>
              <a:t>Índice de Circularidade (Ic): </a:t>
            </a:r>
            <a:r>
              <a:rPr lang="pt-BR" altLang="pt-BR" sz="2400">
                <a:latin typeface="Arial Narrow" pitchFamily="34" charset="0"/>
                <a:cs typeface="Arial" charset="0"/>
              </a:rPr>
              <a:t>relação existente entre a área da bacia e a área do círculo de mesmo perímetro que ela.</a:t>
            </a:r>
          </a:p>
          <a:p>
            <a:endParaRPr lang="pt-BR" altLang="pt-BR" sz="2400">
              <a:latin typeface="Arial Narrow" pitchFamily="34" charset="0"/>
              <a:cs typeface="Arial" charset="0"/>
            </a:endParaRPr>
          </a:p>
        </p:txBody>
      </p:sp>
      <p:sp>
        <p:nvSpPr>
          <p:cNvPr id="60421" name="Retângulo 8"/>
          <p:cNvSpPr>
            <a:spLocks noChangeArrowheads="1"/>
          </p:cNvSpPr>
          <p:nvPr/>
        </p:nvSpPr>
        <p:spPr bwMode="auto">
          <a:xfrm>
            <a:off x="5076825" y="3284538"/>
            <a:ext cx="36083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000">
                <a:latin typeface="Arial Narrow" pitchFamily="34" charset="0"/>
                <a:cs typeface="Arial" charset="0"/>
              </a:rPr>
              <a:t>Ic = A/Ac</a:t>
            </a:r>
          </a:p>
          <a:p>
            <a:endParaRPr lang="pt-BR" altLang="pt-BR" sz="2000">
              <a:latin typeface="Arial Narrow" pitchFamily="34" charset="0"/>
              <a:cs typeface="Arial" charset="0"/>
            </a:endParaRPr>
          </a:p>
          <a:p>
            <a:pPr algn="just"/>
            <a:r>
              <a:rPr lang="pt-BR" altLang="pt-BR" sz="2000">
                <a:latin typeface="Arial Narrow" pitchFamily="34" charset="0"/>
                <a:ea typeface="Calibri" pitchFamily="34" charset="0"/>
                <a:cs typeface="Times New Roman" pitchFamily="18" charset="0"/>
              </a:rPr>
              <a:t>A: área da bacia</a:t>
            </a:r>
          </a:p>
          <a:p>
            <a:pPr algn="just"/>
            <a:r>
              <a:rPr lang="pt-BR" altLang="pt-BR" sz="2000">
                <a:latin typeface="Arial Narrow" pitchFamily="34" charset="0"/>
                <a:ea typeface="Calibri" pitchFamily="34" charset="0"/>
                <a:cs typeface="Times New Roman" pitchFamily="18" charset="0"/>
              </a:rPr>
              <a:t>Ac: círculo correspondente ao perímetro da mesma. </a:t>
            </a:r>
            <a:endParaRPr lang="pt-BR" altLang="pt-BR" sz="2000">
              <a:latin typeface="Arial Narrow" pitchFamily="34" charset="0"/>
              <a:cs typeface="Arial" charset="0"/>
            </a:endParaRPr>
          </a:p>
        </p:txBody>
      </p:sp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179388" y="25400"/>
            <a:ext cx="8207375" cy="523875"/>
            <a:chOff x="468313" y="311150"/>
            <a:chExt cx="8207375" cy="522566"/>
          </a:xfrm>
        </p:grpSpPr>
        <p:sp>
          <p:nvSpPr>
            <p:cNvPr id="60423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2783134" cy="52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Bacia Hidrográfica</a:t>
              </a:r>
            </a:p>
          </p:txBody>
        </p:sp>
        <p:cxnSp>
          <p:nvCxnSpPr>
            <p:cNvPr id="11" name="Conector reto 10"/>
            <p:cNvCxnSpPr/>
            <p:nvPr/>
          </p:nvCxnSpPr>
          <p:spPr>
            <a:xfrm>
              <a:off x="611188" y="832133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8280400" cy="5614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468313" y="311150"/>
            <a:ext cx="8207375" cy="523875"/>
            <a:chOff x="468313" y="311150"/>
            <a:chExt cx="8207375" cy="523220"/>
          </a:xfrm>
        </p:grpSpPr>
        <p:sp>
          <p:nvSpPr>
            <p:cNvPr id="61444" name="Retângulo 4"/>
            <p:cNvSpPr>
              <a:spLocks noChangeArrowheads="1"/>
            </p:cNvSpPr>
            <p:nvPr/>
          </p:nvSpPr>
          <p:spPr bwMode="auto">
            <a:xfrm>
              <a:off x="468313" y="311150"/>
              <a:ext cx="311014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600"/>
                </a:spcBef>
                <a:spcAft>
                  <a:spcPts val="600"/>
                </a:spcAft>
              </a:pPr>
              <a:r>
                <a:rPr lang="pt-BR" altLang="pt-BR" sz="2800" b="1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1. Bacia Hidrográfica</a:t>
              </a:r>
            </a:p>
          </p:txBody>
        </p:sp>
        <p:cxnSp>
          <p:nvCxnSpPr>
            <p:cNvPr id="8" name="Conector reto 7"/>
            <p:cNvCxnSpPr/>
            <p:nvPr/>
          </p:nvCxnSpPr>
          <p:spPr>
            <a:xfrm>
              <a:off x="611188" y="832785"/>
              <a:ext cx="80645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448</Words>
  <Application>Microsoft Office PowerPoint</Application>
  <PresentationFormat>Apresentação na tela (4:3)</PresentationFormat>
  <Paragraphs>52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Bianca Carvalho Vieira</dc:creator>
  <cp:lastModifiedBy>Bianca Carvalho Vieira</cp:lastModifiedBy>
  <cp:revision>3</cp:revision>
  <dcterms:created xsi:type="dcterms:W3CDTF">2017-03-30T11:59:44Z</dcterms:created>
  <dcterms:modified xsi:type="dcterms:W3CDTF">2017-03-30T12:05:16Z</dcterms:modified>
</cp:coreProperties>
</file>