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70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209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8AD1E-F0CE-4B56-AE4D-470221BB5C5C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67005477"/>
      </p:ext>
    </p:extLst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6162E-3A21-41A2-A4A4-E0DA1BBAF7F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14878514"/>
      </p:ext>
    </p:extLst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7A7F9-8D9F-43FB-96C2-075B85658EB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60999996"/>
      </p:ext>
    </p:extLst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clip-art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lip-art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F88559-265C-47F2-AEA0-0ED27A82901F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88828281"/>
      </p:ext>
    </p:extLst>
  </p:cSld>
  <p:clrMapOvr>
    <a:masterClrMapping/>
  </p:clrMapOvr>
  <p:transition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F3398E-3285-4187-B13B-AF7F76EACC9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845107730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CD0D8-181E-4AB6-887F-B1568D736007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958888052"/>
      </p:ext>
    </p:extLst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3DCDF-4B43-4194-8974-F579E90E6EF0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504524504"/>
      </p:ext>
    </p:extLst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84726-85BB-4C88-BEB0-23AB6E4CCDC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892734933"/>
      </p:ext>
    </p:extLst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EBB2F-1D4E-47ED-86CF-BE48700702FE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962135462"/>
      </p:ext>
    </p:extLst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5344E-5F45-4138-A98A-C80AB7731B3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761063127"/>
      </p:ext>
    </p:extLst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913DD-EB2F-4003-9AFC-CCEF29E46DBC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634343090"/>
      </p:ext>
    </p:extLst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E692E-6E8E-4770-AEA0-CFBA6B349549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873321845"/>
      </p:ext>
    </p:extLst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FF9C0-9249-460E-A8DA-E4D89EDB357D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18144196"/>
      </p:ext>
    </p:extLst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38A875-A432-4DA9-8FDE-048DBCECDCAB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en-US"/>
              <a:t>Engenharia Econômica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t-BR" altLang="en-US" dirty="0"/>
          </a:p>
          <a:p>
            <a:r>
              <a:rPr lang="pt-BR" altLang="en-US" dirty="0"/>
              <a:t>PRO 3213</a:t>
            </a:r>
          </a:p>
          <a:p>
            <a:r>
              <a:rPr lang="pt-BR" altLang="en-US" dirty="0"/>
              <a:t>3</a:t>
            </a:r>
          </a:p>
        </p:txBody>
      </p:sp>
      <p:pic>
        <p:nvPicPr>
          <p:cNvPr id="3076" name="Picture 4" descr="logoprobaix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247650"/>
            <a:ext cx="12922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pt-BR" altLang="en-US" sz="3200"/>
              <a:t>Cálculo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25193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 altLang="en-US" sz="2000"/>
              <a:t>VPL = F</a:t>
            </a:r>
            <a:r>
              <a:rPr lang="pt-BR" altLang="en-US" sz="2000" baseline="-25000"/>
              <a:t>0</a:t>
            </a:r>
            <a:r>
              <a:rPr lang="pt-BR" altLang="en-US" sz="2000"/>
              <a:t> + F</a:t>
            </a:r>
            <a:r>
              <a:rPr lang="pt-BR" altLang="en-US" sz="2000" baseline="-25000"/>
              <a:t>1</a:t>
            </a:r>
            <a:r>
              <a:rPr lang="pt-BR" altLang="en-US" sz="2000"/>
              <a:t> (1+i)</a:t>
            </a:r>
            <a:r>
              <a:rPr lang="pt-BR" altLang="en-US" sz="2000" baseline="30000"/>
              <a:t>-1</a:t>
            </a:r>
            <a:r>
              <a:rPr lang="pt-BR" altLang="en-US" sz="2000"/>
              <a:t> + F</a:t>
            </a:r>
            <a:r>
              <a:rPr lang="pt-BR" altLang="en-US" sz="2000" baseline="-25000"/>
              <a:t>2</a:t>
            </a:r>
            <a:r>
              <a:rPr lang="pt-BR" altLang="en-US" sz="2000"/>
              <a:t> (1+i)</a:t>
            </a:r>
            <a:r>
              <a:rPr lang="pt-BR" altLang="en-US" sz="2000" baseline="30000"/>
              <a:t>-2</a:t>
            </a:r>
            <a:r>
              <a:rPr lang="pt-BR" altLang="en-US" sz="2000"/>
              <a:t> + .... + F</a:t>
            </a:r>
            <a:r>
              <a:rPr lang="pt-BR" altLang="en-US" sz="2000" baseline="-25000"/>
              <a:t>n</a:t>
            </a:r>
            <a:r>
              <a:rPr lang="pt-BR" altLang="en-US" sz="2000"/>
              <a:t> (1+i)</a:t>
            </a:r>
            <a:r>
              <a:rPr lang="pt-BR" altLang="en-US" sz="2000" baseline="30000"/>
              <a:t>-n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altLang="en-US" sz="2000"/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2000"/>
              <a:t>Dados F</a:t>
            </a:r>
            <a:r>
              <a:rPr lang="pt-BR" altLang="en-US" sz="2000" baseline="-25000"/>
              <a:t>i </a:t>
            </a:r>
            <a:r>
              <a:rPr lang="pt-BR" altLang="en-US" sz="2000"/>
              <a:t>, r , n </a:t>
            </a:r>
            <a:r>
              <a:rPr lang="pt-BR" altLang="en-US" sz="2000">
                <a:sym typeface="Wingdings" pitchFamily="2" charset="2"/>
              </a:rPr>
              <a:t> VPL</a:t>
            </a:r>
            <a:endParaRPr lang="pt-BR" altLang="en-US" sz="2000"/>
          </a:p>
          <a:p>
            <a:pPr>
              <a:lnSpc>
                <a:spcPct val="90000"/>
              </a:lnSpc>
              <a:buFontTx/>
              <a:buNone/>
            </a:pPr>
            <a:endParaRPr lang="pt-BR" altLang="en-US" sz="2000"/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2000"/>
              <a:t>Neste caso, temos VPL=0 , F</a:t>
            </a:r>
            <a:r>
              <a:rPr lang="pt-BR" altLang="en-US" sz="2000" baseline="-25000"/>
              <a:t>i </a:t>
            </a:r>
            <a:r>
              <a:rPr lang="pt-BR" altLang="en-US" sz="2000"/>
              <a:t>, n </a:t>
            </a:r>
            <a:r>
              <a:rPr lang="pt-BR" altLang="en-US" sz="2000">
                <a:sym typeface="Wingdings" pitchFamily="2" charset="2"/>
              </a:rPr>
              <a:t> r* (que é a TIR)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altLang="en-US" sz="2000"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en-US" sz="2000"/>
              <a:t> </a:t>
            </a:r>
          </a:p>
        </p:txBody>
      </p:sp>
      <p:pic>
        <p:nvPicPr>
          <p:cNvPr id="6149" name="Picture 5" descr="Bon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138" y="3403600"/>
            <a:ext cx="3789362" cy="325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pt-BR" altLang="en-US" sz="3200"/>
              <a:t>Idiossincrasias da TIR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altLang="en-US" sz="2400"/>
              <a:t>Fluxos de caixa com duração desigual</a:t>
            </a:r>
          </a:p>
          <a:p>
            <a:pPr lvl="1"/>
            <a:r>
              <a:rPr lang="pt-BR" altLang="en-US" sz="2000"/>
              <a:t>MMC</a:t>
            </a:r>
          </a:p>
          <a:p>
            <a:pPr lvl="1"/>
            <a:r>
              <a:rPr lang="pt-BR" altLang="en-US" sz="2000"/>
              <a:t>A</a:t>
            </a:r>
          </a:p>
          <a:p>
            <a:r>
              <a:rPr lang="pt-BR" altLang="en-US" sz="2400"/>
              <a:t>Fluxos de caixa heterodoxos</a:t>
            </a:r>
          </a:p>
          <a:p>
            <a:pPr lvl="1"/>
            <a:r>
              <a:rPr lang="pt-BR" altLang="en-US" sz="2000"/>
              <a:t>Ex. reflorestamento</a:t>
            </a:r>
          </a:p>
          <a:p>
            <a:r>
              <a:rPr lang="pt-BR" altLang="en-US" sz="2400"/>
              <a:t>Múltiplas taxas</a:t>
            </a:r>
          </a:p>
          <a:p>
            <a:pPr lvl="1"/>
            <a:r>
              <a:rPr lang="pt-BR" altLang="en-US" sz="2000"/>
              <a:t>No. de vezes que há troca de sinais FC</a:t>
            </a:r>
          </a:p>
          <a:p>
            <a:pPr lvl="1"/>
            <a:r>
              <a:rPr lang="pt-BR" altLang="en-US" sz="2000"/>
              <a:t>Regra de...</a:t>
            </a:r>
          </a:p>
        </p:txBody>
      </p:sp>
      <p:pic>
        <p:nvPicPr>
          <p:cNvPr id="7175" name="Picture 7" descr="Bu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230438"/>
            <a:ext cx="4038600" cy="3263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05038"/>
            <a:ext cx="4038600" cy="3921125"/>
          </a:xfrm>
        </p:spPr>
        <p:txBody>
          <a:bodyPr/>
          <a:lstStyle/>
          <a:p>
            <a:pPr>
              <a:buFontTx/>
              <a:buNone/>
            </a:pPr>
            <a:r>
              <a:rPr lang="pt-BR" altLang="en-US" sz="2400"/>
              <a:t>m = número de mudanças de sinal</a:t>
            </a:r>
          </a:p>
          <a:p>
            <a:pPr>
              <a:buFontTx/>
              <a:buNone/>
            </a:pPr>
            <a:r>
              <a:rPr lang="pt-BR" altLang="en-US" sz="2400"/>
              <a:t>K = coeficiente igual a 0, 1, 2, 3....</a:t>
            </a:r>
          </a:p>
          <a:p>
            <a:pPr>
              <a:buFontTx/>
              <a:buNone/>
            </a:pPr>
            <a:r>
              <a:rPr lang="pt-BR" altLang="en-US" sz="2400"/>
              <a:t>p = número de taxas de retorno ‘positivas’ </a:t>
            </a:r>
          </a:p>
          <a:p>
            <a:pPr>
              <a:buFontTx/>
              <a:buNone/>
            </a:pPr>
            <a:endParaRPr lang="pt-BR" altLang="en-US" sz="2400"/>
          </a:p>
          <a:p>
            <a:pPr>
              <a:buFontTx/>
              <a:buNone/>
            </a:pPr>
            <a:r>
              <a:rPr lang="pt-BR" altLang="en-US" sz="2400" b="1"/>
              <a:t>p = m – 2K </a:t>
            </a:r>
          </a:p>
        </p:txBody>
      </p:sp>
      <p:pic>
        <p:nvPicPr>
          <p:cNvPr id="9223" name="Picture 7" descr="descarte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46150" y="1995488"/>
            <a:ext cx="3060700" cy="373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706437"/>
          </a:xfrm>
        </p:spPr>
        <p:txBody>
          <a:bodyPr/>
          <a:lstStyle/>
          <a:p>
            <a:r>
              <a:rPr lang="pt-BR" altLang="en-US" sz="3200">
                <a:solidFill>
                  <a:schemeClr val="hlink"/>
                </a:solidFill>
              </a:rPr>
              <a:t>O que devemos fazer?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9138"/>
            <a:ext cx="4038600" cy="3744912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pt-BR" altLang="en-US" sz="2800"/>
              <a:t>Análise e seleção de alternativas, com apoio da Engenharia Econômica</a:t>
            </a:r>
          </a:p>
          <a:p>
            <a:pPr>
              <a:lnSpc>
                <a:spcPct val="125000"/>
              </a:lnSpc>
              <a:buFontTx/>
              <a:buNone/>
            </a:pPr>
            <a:endParaRPr lang="pt-BR" altLang="en-US" sz="2800"/>
          </a:p>
          <a:p>
            <a:pPr>
              <a:lnSpc>
                <a:spcPct val="125000"/>
              </a:lnSpc>
            </a:pPr>
            <a:r>
              <a:rPr lang="pt-BR" altLang="en-US" sz="2800"/>
              <a:t>Atratividade</a:t>
            </a:r>
          </a:p>
        </p:txBody>
      </p:sp>
      <p:pic>
        <p:nvPicPr>
          <p:cNvPr id="27657" name="Picture 9" descr="bifurcação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9613" y="1666875"/>
            <a:ext cx="3533775" cy="4391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3200">
                <a:solidFill>
                  <a:schemeClr val="hlink"/>
                </a:solidFill>
              </a:rPr>
              <a:t>Métodos para determinar atratividade</a:t>
            </a:r>
          </a:p>
        </p:txBody>
      </p:sp>
      <p:pic>
        <p:nvPicPr>
          <p:cNvPr id="32771" name="Picture 3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" y="1752600"/>
            <a:ext cx="4152900" cy="4648200"/>
          </a:xfrm>
          <a:noFill/>
          <a:ln/>
        </p:spPr>
      </p:pic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773238"/>
            <a:ext cx="4724400" cy="4103687"/>
          </a:xfrm>
        </p:spPr>
        <p:txBody>
          <a:bodyPr/>
          <a:lstStyle/>
          <a:p>
            <a:pPr>
              <a:spcBef>
                <a:spcPct val="65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pt-BR" altLang="en-US"/>
              <a:t>Valor presente líquido</a:t>
            </a:r>
          </a:p>
          <a:p>
            <a:pPr>
              <a:spcBef>
                <a:spcPct val="65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pt-BR" altLang="en-US"/>
              <a:t>Valor futuro líquido</a:t>
            </a:r>
          </a:p>
          <a:p>
            <a:pPr>
              <a:spcBef>
                <a:spcPct val="65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pt-BR" altLang="en-US"/>
              <a:t>Valor uniforme líquido</a:t>
            </a:r>
          </a:p>
          <a:p>
            <a:pPr>
              <a:spcBef>
                <a:spcPct val="65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pt-BR" altLang="en-US"/>
              <a:t>Benefícios e custos</a:t>
            </a:r>
          </a:p>
          <a:p>
            <a:pPr>
              <a:spcBef>
                <a:spcPct val="65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pt-BR" altLang="en-US"/>
              <a:t>Taxa de retorno</a:t>
            </a:r>
          </a:p>
          <a:p>
            <a:pPr>
              <a:spcBef>
                <a:spcPct val="65000"/>
              </a:spcBef>
              <a:buClr>
                <a:schemeClr val="tx1"/>
              </a:buClr>
              <a:buFont typeface="Wingdings" pitchFamily="2" charset="2"/>
              <a:buChar char="ü"/>
            </a:pPr>
            <a:r>
              <a:rPr lang="pt-BR" altLang="en-US"/>
              <a:t>Prazo de retorno</a:t>
            </a:r>
          </a:p>
        </p:txBody>
      </p:sp>
    </p:spTree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3200">
                <a:solidFill>
                  <a:schemeClr val="hlink"/>
                </a:solidFill>
              </a:rPr>
              <a:t>Valor presente (atual) líquido = VPL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2875"/>
            <a:ext cx="4038600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400"/>
              <a:t>Valor de um fluxo de caixa no instante inicial.</a:t>
            </a:r>
          </a:p>
          <a:p>
            <a:pPr>
              <a:lnSpc>
                <a:spcPct val="90000"/>
              </a:lnSpc>
            </a:pPr>
            <a:r>
              <a:rPr lang="pt-BR" altLang="en-US" sz="2400"/>
              <a:t>Operação de desconto</a:t>
            </a:r>
          </a:p>
          <a:p>
            <a:pPr>
              <a:lnSpc>
                <a:spcPct val="90000"/>
              </a:lnSpc>
            </a:pPr>
            <a:r>
              <a:rPr lang="pt-BR" altLang="en-US" sz="2400"/>
              <a:t>Taxas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Taxa de juros</a:t>
            </a:r>
          </a:p>
          <a:p>
            <a:pPr lvl="2">
              <a:lnSpc>
                <a:spcPct val="90000"/>
              </a:lnSpc>
            </a:pPr>
            <a:r>
              <a:rPr lang="pt-BR" altLang="en-US" sz="1800"/>
              <a:t>Mercado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Taxa de desconto (atualização)</a:t>
            </a:r>
          </a:p>
          <a:p>
            <a:pPr lvl="2">
              <a:lnSpc>
                <a:spcPct val="90000"/>
              </a:lnSpc>
            </a:pPr>
            <a:r>
              <a:rPr lang="pt-BR" altLang="en-US" sz="1800"/>
              <a:t>Parâmetro de decisão</a:t>
            </a:r>
          </a:p>
          <a:p>
            <a:pPr lvl="2">
              <a:lnSpc>
                <a:spcPct val="90000"/>
              </a:lnSpc>
            </a:pPr>
            <a:r>
              <a:rPr lang="pt-BR" altLang="en-US" sz="1800"/>
              <a:t>Contingente a informação, perfil de risco, expectativa sobre futuro, necessidade, preferência intertemporal</a:t>
            </a:r>
          </a:p>
          <a:p>
            <a:pPr lvl="1">
              <a:lnSpc>
                <a:spcPct val="90000"/>
              </a:lnSpc>
            </a:pPr>
            <a:r>
              <a:rPr lang="pt-BR" altLang="en-US" sz="2000"/>
              <a:t>Taxa mínima de atratividade</a:t>
            </a:r>
          </a:p>
          <a:p>
            <a:pPr>
              <a:lnSpc>
                <a:spcPct val="90000"/>
              </a:lnSpc>
            </a:pPr>
            <a:r>
              <a:rPr lang="pt-BR" altLang="en-US" sz="2400"/>
              <a:t>Custo de oportunidade</a:t>
            </a:r>
          </a:p>
        </p:txBody>
      </p:sp>
      <p:pic>
        <p:nvPicPr>
          <p:cNvPr id="33797" name="Picture 5" descr="bebê chorand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59375" y="1600200"/>
            <a:ext cx="3014663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pt-BR" altLang="en-US" sz="3200">
                <a:solidFill>
                  <a:schemeClr val="hlink"/>
                </a:solidFill>
              </a:rPr>
              <a:t>Operando o método VPL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327650"/>
          </a:xfrm>
        </p:spPr>
        <p:txBody>
          <a:bodyPr/>
          <a:lstStyle/>
          <a:p>
            <a:pPr>
              <a:buFontTx/>
              <a:buNone/>
            </a:pPr>
            <a:endParaRPr lang="pt-BR" altLang="en-US" sz="2800"/>
          </a:p>
          <a:p>
            <a:r>
              <a:rPr lang="pt-BR" altLang="en-US" sz="2800"/>
              <a:t>Convenção de sinais</a:t>
            </a:r>
          </a:p>
          <a:p>
            <a:pPr lvl="1"/>
            <a:r>
              <a:rPr lang="pt-BR" altLang="en-US" sz="2400"/>
              <a:t>Convenção usual</a:t>
            </a:r>
          </a:p>
          <a:p>
            <a:pPr lvl="1"/>
            <a:r>
              <a:rPr lang="pt-BR" altLang="en-US" sz="2400"/>
              <a:t>Convenção contrária (custo presente líquido = CPL)</a:t>
            </a:r>
          </a:p>
          <a:p>
            <a:r>
              <a:rPr lang="pt-BR" altLang="en-US" sz="2800"/>
              <a:t>VPL nulo: conceito</a:t>
            </a:r>
          </a:p>
          <a:p>
            <a:r>
              <a:rPr lang="pt-BR" altLang="en-US" sz="2800"/>
              <a:t>A questão da duração das alternativas</a:t>
            </a:r>
          </a:p>
          <a:p>
            <a:pPr lvl="1"/>
            <a:r>
              <a:rPr lang="pt-BR" altLang="en-US" sz="2400"/>
              <a:t>Duração idêntica</a:t>
            </a:r>
          </a:p>
          <a:p>
            <a:pPr lvl="1"/>
            <a:r>
              <a:rPr lang="pt-BR" altLang="en-US" sz="2400"/>
              <a:t>Duração desigual: o que fazer?</a:t>
            </a:r>
          </a:p>
          <a:p>
            <a:r>
              <a:rPr lang="pt-BR" altLang="en-US" sz="2800"/>
              <a:t>Análise incremental (diferencial)</a:t>
            </a:r>
          </a:p>
          <a:p>
            <a:r>
              <a:rPr lang="pt-BR" altLang="en-US" sz="2800"/>
              <a:t>Alternativas mutuamente excludentes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3200">
                <a:solidFill>
                  <a:schemeClr val="hlink"/>
                </a:solidFill>
              </a:rPr>
              <a:t>Outros métodos de Valor Líquido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altLang="en-US"/>
              <a:t>Valor Futuro Líquido</a:t>
            </a:r>
          </a:p>
          <a:p>
            <a:pPr>
              <a:buFontTx/>
              <a:buNone/>
            </a:pPr>
            <a:endParaRPr lang="pt-BR" altLang="en-US"/>
          </a:p>
          <a:p>
            <a:pPr>
              <a:buFontTx/>
              <a:buChar char="o"/>
            </a:pPr>
            <a:r>
              <a:rPr lang="pt-BR" altLang="en-US" sz="2400"/>
              <a:t>Assemelhado ao VPL, referido ao valor na data final da situação proposta para decisão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altLang="en-US"/>
              <a:t>Valor Uniforme Líquido</a:t>
            </a:r>
          </a:p>
          <a:p>
            <a:pPr>
              <a:buFontTx/>
              <a:buNone/>
            </a:pPr>
            <a:endParaRPr lang="pt-BR" altLang="en-US"/>
          </a:p>
          <a:p>
            <a:pPr>
              <a:buFontTx/>
              <a:buChar char="o"/>
            </a:pPr>
            <a:r>
              <a:rPr lang="pt-BR" altLang="en-US" sz="2400"/>
              <a:t>Resultado da transformação de uma série de valores diferentes numa série uniforme, equivalente à original.</a:t>
            </a:r>
          </a:p>
          <a:p>
            <a:pPr>
              <a:buFontTx/>
              <a:buChar char="o"/>
            </a:pPr>
            <a:r>
              <a:rPr lang="pt-BR" altLang="en-US" sz="2400"/>
              <a:t>Taxa de equivalência = Taxa mínima de atratividade</a:t>
            </a:r>
          </a:p>
          <a:p>
            <a:endParaRPr lang="pt-BR" altLang="en-US"/>
          </a:p>
        </p:txBody>
      </p:sp>
    </p:spTree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sz="3200">
                <a:solidFill>
                  <a:schemeClr val="hlink"/>
                </a:solidFill>
              </a:rPr>
              <a:t>Benefícios e Custos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altLang="en-US" sz="2800"/>
              <a:t>Usado para investimentos públicos</a:t>
            </a:r>
          </a:p>
          <a:p>
            <a:r>
              <a:rPr lang="pt-BR" altLang="en-US" sz="2800"/>
              <a:t>Considera externalidades (“desbenefícios”)</a:t>
            </a:r>
          </a:p>
          <a:p>
            <a:r>
              <a:rPr lang="pt-BR" altLang="en-US" sz="2800"/>
              <a:t>Variantes</a:t>
            </a:r>
          </a:p>
          <a:p>
            <a:pPr lvl="1"/>
            <a:r>
              <a:rPr lang="pt-BR" altLang="en-US" sz="2400"/>
              <a:t>Relação B/C</a:t>
            </a:r>
          </a:p>
          <a:p>
            <a:pPr lvl="1"/>
            <a:r>
              <a:rPr lang="pt-BR" altLang="en-US" sz="2400"/>
              <a:t>Análise incremental</a:t>
            </a:r>
          </a:p>
        </p:txBody>
      </p:sp>
      <p:pic>
        <p:nvPicPr>
          <p:cNvPr id="39942" name="Picture 6" descr="balança 2 prato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201863"/>
            <a:ext cx="4038600" cy="3321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4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altLang="en-US" sz="3200"/>
              <a:t>Método do prazo de retorno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/>
          <a:p>
            <a:r>
              <a:rPr lang="pt-BR" altLang="en-US" sz="2400"/>
              <a:t>O que </a:t>
            </a:r>
            <a:r>
              <a:rPr lang="pt-BR" altLang="en-US" sz="2400" b="1"/>
              <a:t>significa</a:t>
            </a:r>
            <a:r>
              <a:rPr lang="pt-BR" altLang="en-US" sz="2400"/>
              <a:t>: tempo para recuperar o investimento</a:t>
            </a:r>
          </a:p>
          <a:p>
            <a:pPr>
              <a:spcBef>
                <a:spcPct val="85000"/>
              </a:spcBef>
            </a:pPr>
            <a:r>
              <a:rPr lang="pt-BR" altLang="en-US" sz="2400"/>
              <a:t>O método</a:t>
            </a:r>
          </a:p>
          <a:p>
            <a:pPr lvl="1"/>
            <a:r>
              <a:rPr lang="pt-BR" altLang="en-US" sz="2000"/>
              <a:t>Vantagens</a:t>
            </a:r>
          </a:p>
          <a:p>
            <a:pPr lvl="1"/>
            <a:r>
              <a:rPr lang="pt-BR" altLang="en-US" sz="2000"/>
              <a:t>Problemas</a:t>
            </a:r>
          </a:p>
          <a:p>
            <a:pPr lvl="1"/>
            <a:r>
              <a:rPr lang="pt-BR" altLang="en-US" sz="2000"/>
              <a:t>Aprimoramentos</a:t>
            </a:r>
          </a:p>
        </p:txBody>
      </p:sp>
      <p:pic>
        <p:nvPicPr>
          <p:cNvPr id="11271" name="Picture 7" descr="relógi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59375" y="1600200"/>
            <a:ext cx="3014663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altLang="en-US" sz="3200"/>
              <a:t>Método da taxa de retorno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060575"/>
            <a:ext cx="4244975" cy="4065588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pt-BR" altLang="en-US" sz="2400"/>
              <a:t>O que </a:t>
            </a:r>
            <a:r>
              <a:rPr lang="pt-BR" altLang="en-US" sz="2400" b="1"/>
              <a:t>é</a:t>
            </a:r>
            <a:r>
              <a:rPr lang="pt-BR" altLang="en-US" sz="2400"/>
              <a:t>: taxa de juros que zera o VPL de um FC</a:t>
            </a:r>
          </a:p>
          <a:p>
            <a:pPr>
              <a:spcBef>
                <a:spcPct val="70000"/>
              </a:spcBef>
            </a:pPr>
            <a:r>
              <a:rPr lang="pt-BR" altLang="en-US" sz="2400"/>
              <a:t>O que </a:t>
            </a:r>
            <a:r>
              <a:rPr lang="pt-BR" altLang="en-US" sz="2400" b="1"/>
              <a:t>significa</a:t>
            </a:r>
            <a:r>
              <a:rPr lang="pt-BR" altLang="en-US" sz="2400"/>
              <a:t>: ganho médio no período (além da devolução do valor investido)</a:t>
            </a:r>
          </a:p>
          <a:p>
            <a:pPr>
              <a:spcBef>
                <a:spcPct val="70000"/>
              </a:spcBef>
            </a:pPr>
            <a:r>
              <a:rPr lang="pt-BR" altLang="en-US" sz="2400"/>
              <a:t>Para que </a:t>
            </a:r>
            <a:r>
              <a:rPr lang="pt-BR" altLang="en-US" sz="2400" b="1"/>
              <a:t>serve</a:t>
            </a:r>
            <a:r>
              <a:rPr lang="pt-BR" altLang="en-US" sz="2400"/>
              <a:t>: cotejar atratividade de alternativas</a:t>
            </a:r>
          </a:p>
        </p:txBody>
      </p:sp>
      <p:pic>
        <p:nvPicPr>
          <p:cNvPr id="4103" name="Picture 7" descr="bumeran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225675"/>
            <a:ext cx="4038600" cy="3273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0" grpId="1"/>
      <p:bldP spid="4100" grpId="2"/>
      <p:bldP spid="4101" grpId="0" build="p"/>
      <p:bldP spid="4101" grpId="1" build="allAtOnce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406</Words>
  <Application>Microsoft Macintosh PowerPoint</Application>
  <PresentationFormat>Apresentação na tela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Wingdings</vt:lpstr>
      <vt:lpstr>Design padrão</vt:lpstr>
      <vt:lpstr>Engenharia Econômica</vt:lpstr>
      <vt:lpstr>O que devemos fazer?</vt:lpstr>
      <vt:lpstr>Métodos para determinar atratividade</vt:lpstr>
      <vt:lpstr>Valor presente (atual) líquido = VPL</vt:lpstr>
      <vt:lpstr>Operando o método VPL</vt:lpstr>
      <vt:lpstr>Outros métodos de Valor Líquido</vt:lpstr>
      <vt:lpstr>Benefícios e Custos</vt:lpstr>
      <vt:lpstr>Método do prazo de retorno</vt:lpstr>
      <vt:lpstr>Método da taxa de retorno</vt:lpstr>
      <vt:lpstr>Cálculo</vt:lpstr>
      <vt:lpstr>Idiossincrasias da TIR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Guilherme</dc:creator>
  <cp:lastModifiedBy>Artur Tavares Vilas Boas Ribeiro</cp:lastModifiedBy>
  <cp:revision>34</cp:revision>
  <dcterms:created xsi:type="dcterms:W3CDTF">2007-03-15T07:45:24Z</dcterms:created>
  <dcterms:modified xsi:type="dcterms:W3CDTF">2020-09-10T10:26:14Z</dcterms:modified>
</cp:coreProperties>
</file>