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gif" ContentType="image/gif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2"/>
    <p:sldMasterId id="2147483674" r:id="rId3"/>
  </p:sldMasterIdLst>
  <p:notesMasterIdLst>
    <p:notesMasterId r:id="rId65"/>
  </p:notesMasterIdLst>
  <p:sldIdLst>
    <p:sldId id="257" r:id="rId4"/>
    <p:sldId id="271" r:id="rId5"/>
    <p:sldId id="293" r:id="rId6"/>
    <p:sldId id="297" r:id="rId7"/>
    <p:sldId id="299" r:id="rId8"/>
    <p:sldId id="301" r:id="rId9"/>
    <p:sldId id="302" r:id="rId10"/>
    <p:sldId id="303" r:id="rId11"/>
    <p:sldId id="304" r:id="rId12"/>
    <p:sldId id="305" r:id="rId13"/>
    <p:sldId id="306" r:id="rId14"/>
    <p:sldId id="307" r:id="rId15"/>
    <p:sldId id="308" r:id="rId16"/>
    <p:sldId id="309" r:id="rId17"/>
    <p:sldId id="310" r:id="rId18"/>
    <p:sldId id="311" r:id="rId19"/>
    <p:sldId id="312" r:id="rId20"/>
    <p:sldId id="295" r:id="rId21"/>
    <p:sldId id="286" r:id="rId22"/>
    <p:sldId id="283" r:id="rId23"/>
    <p:sldId id="273" r:id="rId24"/>
    <p:sldId id="275" r:id="rId25"/>
    <p:sldId id="274" r:id="rId26"/>
    <p:sldId id="291" r:id="rId27"/>
    <p:sldId id="276" r:id="rId28"/>
    <p:sldId id="313" r:id="rId29"/>
    <p:sldId id="314" r:id="rId30"/>
    <p:sldId id="315" r:id="rId31"/>
    <p:sldId id="284" r:id="rId32"/>
    <p:sldId id="316" r:id="rId33"/>
    <p:sldId id="317" r:id="rId34"/>
    <p:sldId id="318" r:id="rId35"/>
    <p:sldId id="319" r:id="rId36"/>
    <p:sldId id="320" r:id="rId37"/>
    <p:sldId id="322" r:id="rId38"/>
    <p:sldId id="321" r:id="rId39"/>
    <p:sldId id="323" r:id="rId40"/>
    <p:sldId id="324" r:id="rId41"/>
    <p:sldId id="325" r:id="rId42"/>
    <p:sldId id="326" r:id="rId43"/>
    <p:sldId id="327" r:id="rId44"/>
    <p:sldId id="328" r:id="rId45"/>
    <p:sldId id="329" r:id="rId46"/>
    <p:sldId id="330" r:id="rId47"/>
    <p:sldId id="331" r:id="rId48"/>
    <p:sldId id="278" r:id="rId49"/>
    <p:sldId id="332" r:id="rId50"/>
    <p:sldId id="333" r:id="rId51"/>
    <p:sldId id="334" r:id="rId52"/>
    <p:sldId id="335" r:id="rId53"/>
    <p:sldId id="336" r:id="rId54"/>
    <p:sldId id="337" r:id="rId55"/>
    <p:sldId id="338" r:id="rId56"/>
    <p:sldId id="339" r:id="rId57"/>
    <p:sldId id="340" r:id="rId58"/>
    <p:sldId id="341" r:id="rId59"/>
    <p:sldId id="281" r:id="rId60"/>
    <p:sldId id="342" r:id="rId61"/>
    <p:sldId id="288" r:id="rId62"/>
    <p:sldId id="290" r:id="rId63"/>
    <p:sldId id="292" r:id="rId6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308F8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Estilo Médio 4 - Ênfase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5DA37D80-6434-44D0-A028-1B22A696006F}" styleName="Estilo Claro 3 - Ênfase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422" y="-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350"/>
    </p:cViewPr>
  </p:sorterViewPr>
  <p:notesViewPr>
    <p:cSldViewPr>
      <p:cViewPr varScale="1">
        <p:scale>
          <a:sx n="57" d="100"/>
          <a:sy n="57" d="100"/>
        </p:scale>
        <p:origin x="-2472" y="-8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slide" Target="slides/slide60.xml"/><Relationship Id="rId68" Type="http://schemas.openxmlformats.org/officeDocument/2006/relationships/theme" Target="theme/theme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61" Type="http://schemas.openxmlformats.org/officeDocument/2006/relationships/slide" Target="slides/slide58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tableStyles" Target="tableStyle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2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viewProps" Target="viewProps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FBCE013-4ACA-4621-A51E-71C9DC553A7D}" type="doc">
      <dgm:prSet loTypeId="urn:microsoft.com/office/officeart/2005/8/layout/cycle5" loCatId="cycle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pt-BR"/>
        </a:p>
      </dgm:t>
    </dgm:pt>
    <dgm:pt modelId="{52C65BFF-5CA5-4FE3-9E42-B704EF61D310}">
      <dgm:prSet phldrT="[Texto]" custT="1"/>
      <dgm:spPr/>
      <dgm:t>
        <a:bodyPr/>
        <a:lstStyle/>
        <a:p>
          <a:r>
            <a:rPr lang="pt-BR" sz="2800" b="1" dirty="0" smtClean="0"/>
            <a:t>CRISE</a:t>
          </a:r>
          <a:endParaRPr lang="pt-BR" sz="2800" b="1" dirty="0"/>
        </a:p>
      </dgm:t>
    </dgm:pt>
    <dgm:pt modelId="{FF77CB1C-C7A3-4998-9458-C4A7C4AD2B22}" type="parTrans" cxnId="{2E2C344C-805B-4144-A7B8-787D230E7300}">
      <dgm:prSet/>
      <dgm:spPr/>
      <dgm:t>
        <a:bodyPr/>
        <a:lstStyle/>
        <a:p>
          <a:endParaRPr lang="pt-BR"/>
        </a:p>
      </dgm:t>
    </dgm:pt>
    <dgm:pt modelId="{75241CF1-C8F8-4856-A7AA-4A65C06F5654}" type="sibTrans" cxnId="{2E2C344C-805B-4144-A7B8-787D230E7300}">
      <dgm:prSet/>
      <dgm:spPr/>
      <dgm:t>
        <a:bodyPr/>
        <a:lstStyle/>
        <a:p>
          <a:endParaRPr lang="pt-BR"/>
        </a:p>
      </dgm:t>
    </dgm:pt>
    <dgm:pt modelId="{66B8C3DE-E8E6-4321-BB0B-A88F23F02842}">
      <dgm:prSet phldrT="[Texto]"/>
      <dgm:spPr/>
      <dgm:t>
        <a:bodyPr/>
        <a:lstStyle/>
        <a:p>
          <a:r>
            <a:rPr lang="pt-BR" b="1" dirty="0" smtClean="0"/>
            <a:t>Menos Poder de Compra</a:t>
          </a:r>
          <a:endParaRPr lang="pt-BR" b="1" dirty="0"/>
        </a:p>
      </dgm:t>
    </dgm:pt>
    <dgm:pt modelId="{05B8B29B-748D-4A7F-9D9C-8E9B3DD40632}" type="parTrans" cxnId="{4A8262AA-B77A-4814-95F5-EFA537792F6B}">
      <dgm:prSet/>
      <dgm:spPr/>
      <dgm:t>
        <a:bodyPr/>
        <a:lstStyle/>
        <a:p>
          <a:endParaRPr lang="pt-BR"/>
        </a:p>
      </dgm:t>
    </dgm:pt>
    <dgm:pt modelId="{FF4403A8-A091-44C2-8935-45AD007470F9}" type="sibTrans" cxnId="{4A8262AA-B77A-4814-95F5-EFA537792F6B}">
      <dgm:prSet/>
      <dgm:spPr/>
      <dgm:t>
        <a:bodyPr/>
        <a:lstStyle/>
        <a:p>
          <a:endParaRPr lang="pt-BR"/>
        </a:p>
      </dgm:t>
    </dgm:pt>
    <dgm:pt modelId="{694DC13A-59BC-4201-9536-BC990C1D7FFB}">
      <dgm:prSet phldrT="[Texto]"/>
      <dgm:spPr/>
      <dgm:t>
        <a:bodyPr/>
        <a:lstStyle/>
        <a:p>
          <a:r>
            <a:rPr lang="pt-BR" b="1" dirty="0" smtClean="0"/>
            <a:t>Menos Investimentos</a:t>
          </a:r>
          <a:endParaRPr lang="pt-BR" b="1" dirty="0"/>
        </a:p>
      </dgm:t>
    </dgm:pt>
    <dgm:pt modelId="{41EF4CEC-A435-448E-9616-BD9B5ACF59D4}" type="parTrans" cxnId="{5C3962CA-7FE6-4DFB-8F6C-345BE41AC081}">
      <dgm:prSet/>
      <dgm:spPr/>
      <dgm:t>
        <a:bodyPr/>
        <a:lstStyle/>
        <a:p>
          <a:endParaRPr lang="pt-BR"/>
        </a:p>
      </dgm:t>
    </dgm:pt>
    <dgm:pt modelId="{8BF08811-C8D0-4E7A-A69F-D785B8437BB7}" type="sibTrans" cxnId="{5C3962CA-7FE6-4DFB-8F6C-345BE41AC081}">
      <dgm:prSet/>
      <dgm:spPr/>
      <dgm:t>
        <a:bodyPr/>
        <a:lstStyle/>
        <a:p>
          <a:endParaRPr lang="pt-BR"/>
        </a:p>
      </dgm:t>
    </dgm:pt>
    <dgm:pt modelId="{3F73739A-0B3E-4CA7-9F12-F82E7F1BD5D0}">
      <dgm:prSet phldrT="[Texto]"/>
      <dgm:spPr/>
      <dgm:t>
        <a:bodyPr/>
        <a:lstStyle/>
        <a:p>
          <a:r>
            <a:rPr lang="pt-BR" b="1" dirty="0" smtClean="0"/>
            <a:t>Aumenta a crise</a:t>
          </a:r>
          <a:endParaRPr lang="pt-BR" b="1" dirty="0"/>
        </a:p>
      </dgm:t>
    </dgm:pt>
    <dgm:pt modelId="{F1B46898-C037-4C82-B90C-CDF8DE973867}" type="parTrans" cxnId="{D7EC4BC2-9E66-4B81-8CDE-C7CE364AAC84}">
      <dgm:prSet/>
      <dgm:spPr/>
      <dgm:t>
        <a:bodyPr/>
        <a:lstStyle/>
        <a:p>
          <a:endParaRPr lang="pt-BR"/>
        </a:p>
      </dgm:t>
    </dgm:pt>
    <dgm:pt modelId="{3E32787A-A6CF-46F4-8060-10C7B2FD592C}" type="sibTrans" cxnId="{D7EC4BC2-9E66-4B81-8CDE-C7CE364AAC84}">
      <dgm:prSet/>
      <dgm:spPr/>
      <dgm:t>
        <a:bodyPr/>
        <a:lstStyle/>
        <a:p>
          <a:endParaRPr lang="pt-BR"/>
        </a:p>
      </dgm:t>
    </dgm:pt>
    <dgm:pt modelId="{E00A70E5-F200-4F52-8761-05B255907F63}">
      <dgm:prSet phldrT="[Texto]"/>
      <dgm:spPr/>
      <dgm:t>
        <a:bodyPr/>
        <a:lstStyle/>
        <a:p>
          <a:r>
            <a:rPr lang="pt-BR" b="1" dirty="0" smtClean="0"/>
            <a:t>Aumenta a desconfiança</a:t>
          </a:r>
          <a:endParaRPr lang="pt-BR" b="1" dirty="0"/>
        </a:p>
      </dgm:t>
    </dgm:pt>
    <dgm:pt modelId="{1D496283-1EF4-46E4-BCF0-B6530F462935}" type="parTrans" cxnId="{02B74DC3-2AF3-4E46-B887-62878368B972}">
      <dgm:prSet/>
      <dgm:spPr/>
      <dgm:t>
        <a:bodyPr/>
        <a:lstStyle/>
        <a:p>
          <a:endParaRPr lang="pt-BR"/>
        </a:p>
      </dgm:t>
    </dgm:pt>
    <dgm:pt modelId="{A6B3B75C-7E9E-4511-A7DC-4B86E27582F4}" type="sibTrans" cxnId="{02B74DC3-2AF3-4E46-B887-62878368B972}">
      <dgm:prSet/>
      <dgm:spPr/>
      <dgm:t>
        <a:bodyPr/>
        <a:lstStyle/>
        <a:p>
          <a:endParaRPr lang="pt-BR"/>
        </a:p>
      </dgm:t>
    </dgm:pt>
    <dgm:pt modelId="{4FACDD6B-EE2B-4330-8ED2-0CCA69E1CCE5}" type="pres">
      <dgm:prSet presAssocID="{2FBCE013-4ACA-4621-A51E-71C9DC553A7D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A9DE2702-879E-4708-B811-03690C1D6C6E}" type="pres">
      <dgm:prSet presAssocID="{52C65BFF-5CA5-4FE3-9E42-B704EF61D310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541D25F-1BD8-47C5-9158-520EECA692A7}" type="pres">
      <dgm:prSet presAssocID="{52C65BFF-5CA5-4FE3-9E42-B704EF61D310}" presName="spNode" presStyleCnt="0"/>
      <dgm:spPr/>
    </dgm:pt>
    <dgm:pt modelId="{7ED60BC1-4C88-4BCA-8C8F-DDC3B0A389E7}" type="pres">
      <dgm:prSet presAssocID="{75241CF1-C8F8-4856-A7AA-4A65C06F5654}" presName="sibTrans" presStyleLbl="sibTrans1D1" presStyleIdx="0" presStyleCnt="5"/>
      <dgm:spPr/>
      <dgm:t>
        <a:bodyPr/>
        <a:lstStyle/>
        <a:p>
          <a:endParaRPr lang="pt-BR"/>
        </a:p>
      </dgm:t>
    </dgm:pt>
    <dgm:pt modelId="{3AAB957B-1027-47C9-AAF3-2FC6F8528A99}" type="pres">
      <dgm:prSet presAssocID="{66B8C3DE-E8E6-4321-BB0B-A88F23F02842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E054C2A-65C9-49D2-BFB7-5D4632E52ACE}" type="pres">
      <dgm:prSet presAssocID="{66B8C3DE-E8E6-4321-BB0B-A88F23F02842}" presName="spNode" presStyleCnt="0"/>
      <dgm:spPr/>
    </dgm:pt>
    <dgm:pt modelId="{E3D3F7EE-2354-4A32-B1DF-913F90B45ED0}" type="pres">
      <dgm:prSet presAssocID="{FF4403A8-A091-44C2-8935-45AD007470F9}" presName="sibTrans" presStyleLbl="sibTrans1D1" presStyleIdx="1" presStyleCnt="5"/>
      <dgm:spPr/>
      <dgm:t>
        <a:bodyPr/>
        <a:lstStyle/>
        <a:p>
          <a:endParaRPr lang="pt-BR"/>
        </a:p>
      </dgm:t>
    </dgm:pt>
    <dgm:pt modelId="{452ABF77-7D2C-4A93-9525-2584984E1FFA}" type="pres">
      <dgm:prSet presAssocID="{694DC13A-59BC-4201-9536-BC990C1D7FFB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A543E91-16D4-4A82-B90B-5FD64B5E5824}" type="pres">
      <dgm:prSet presAssocID="{694DC13A-59BC-4201-9536-BC990C1D7FFB}" presName="spNode" presStyleCnt="0"/>
      <dgm:spPr/>
    </dgm:pt>
    <dgm:pt modelId="{48251A80-3475-4CDF-807D-11287143F807}" type="pres">
      <dgm:prSet presAssocID="{8BF08811-C8D0-4E7A-A69F-D785B8437BB7}" presName="sibTrans" presStyleLbl="sibTrans1D1" presStyleIdx="2" presStyleCnt="5"/>
      <dgm:spPr/>
      <dgm:t>
        <a:bodyPr/>
        <a:lstStyle/>
        <a:p>
          <a:endParaRPr lang="pt-BR"/>
        </a:p>
      </dgm:t>
    </dgm:pt>
    <dgm:pt modelId="{DFE9B7F4-5F0B-4FED-B270-D93670D88926}" type="pres">
      <dgm:prSet presAssocID="{3F73739A-0B3E-4CA7-9F12-F82E7F1BD5D0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B2077C1-6590-4C8A-A4A8-F3E0FA55F1AD}" type="pres">
      <dgm:prSet presAssocID="{3F73739A-0B3E-4CA7-9F12-F82E7F1BD5D0}" presName="spNode" presStyleCnt="0"/>
      <dgm:spPr/>
    </dgm:pt>
    <dgm:pt modelId="{B221CD4C-F7E9-449D-9912-FB0F9727433A}" type="pres">
      <dgm:prSet presAssocID="{3E32787A-A6CF-46F4-8060-10C7B2FD592C}" presName="sibTrans" presStyleLbl="sibTrans1D1" presStyleIdx="3" presStyleCnt="5"/>
      <dgm:spPr/>
      <dgm:t>
        <a:bodyPr/>
        <a:lstStyle/>
        <a:p>
          <a:endParaRPr lang="pt-BR"/>
        </a:p>
      </dgm:t>
    </dgm:pt>
    <dgm:pt modelId="{9F2508F8-5E51-4217-8B8A-8BB287BA8A49}" type="pres">
      <dgm:prSet presAssocID="{E00A70E5-F200-4F52-8761-05B255907F63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CF415D4-2E83-4D3E-BC26-790A68A4616B}" type="pres">
      <dgm:prSet presAssocID="{E00A70E5-F200-4F52-8761-05B255907F63}" presName="spNode" presStyleCnt="0"/>
      <dgm:spPr/>
    </dgm:pt>
    <dgm:pt modelId="{619A61F0-0884-4C41-8184-463D86C837CD}" type="pres">
      <dgm:prSet presAssocID="{A6B3B75C-7E9E-4511-A7DC-4B86E27582F4}" presName="sibTrans" presStyleLbl="sibTrans1D1" presStyleIdx="4" presStyleCnt="5"/>
      <dgm:spPr/>
      <dgm:t>
        <a:bodyPr/>
        <a:lstStyle/>
        <a:p>
          <a:endParaRPr lang="pt-BR"/>
        </a:p>
      </dgm:t>
    </dgm:pt>
  </dgm:ptLst>
  <dgm:cxnLst>
    <dgm:cxn modelId="{4A8262AA-B77A-4814-95F5-EFA537792F6B}" srcId="{2FBCE013-4ACA-4621-A51E-71C9DC553A7D}" destId="{66B8C3DE-E8E6-4321-BB0B-A88F23F02842}" srcOrd="1" destOrd="0" parTransId="{05B8B29B-748D-4A7F-9D9C-8E9B3DD40632}" sibTransId="{FF4403A8-A091-44C2-8935-45AD007470F9}"/>
    <dgm:cxn modelId="{C878AA74-3463-448D-AADF-F79EAE7A95F1}" type="presOf" srcId="{66B8C3DE-E8E6-4321-BB0B-A88F23F02842}" destId="{3AAB957B-1027-47C9-AAF3-2FC6F8528A99}" srcOrd="0" destOrd="0" presId="urn:microsoft.com/office/officeart/2005/8/layout/cycle5"/>
    <dgm:cxn modelId="{880C1359-E2AF-4067-8A72-D9A63888427B}" type="presOf" srcId="{75241CF1-C8F8-4856-A7AA-4A65C06F5654}" destId="{7ED60BC1-4C88-4BCA-8C8F-DDC3B0A389E7}" srcOrd="0" destOrd="0" presId="urn:microsoft.com/office/officeart/2005/8/layout/cycle5"/>
    <dgm:cxn modelId="{BB092ED1-0B61-450A-8739-174776C67B3A}" type="presOf" srcId="{A6B3B75C-7E9E-4511-A7DC-4B86E27582F4}" destId="{619A61F0-0884-4C41-8184-463D86C837CD}" srcOrd="0" destOrd="0" presId="urn:microsoft.com/office/officeart/2005/8/layout/cycle5"/>
    <dgm:cxn modelId="{7A925B8C-F11C-45E3-9851-E2E356A7894E}" type="presOf" srcId="{52C65BFF-5CA5-4FE3-9E42-B704EF61D310}" destId="{A9DE2702-879E-4708-B811-03690C1D6C6E}" srcOrd="0" destOrd="0" presId="urn:microsoft.com/office/officeart/2005/8/layout/cycle5"/>
    <dgm:cxn modelId="{10F56577-DC3D-4D83-AA7D-B42415B8530C}" type="presOf" srcId="{2FBCE013-4ACA-4621-A51E-71C9DC553A7D}" destId="{4FACDD6B-EE2B-4330-8ED2-0CCA69E1CCE5}" srcOrd="0" destOrd="0" presId="urn:microsoft.com/office/officeart/2005/8/layout/cycle5"/>
    <dgm:cxn modelId="{8DA5F814-627B-44C7-99CB-4F1A3E8FE653}" type="presOf" srcId="{FF4403A8-A091-44C2-8935-45AD007470F9}" destId="{E3D3F7EE-2354-4A32-B1DF-913F90B45ED0}" srcOrd="0" destOrd="0" presId="urn:microsoft.com/office/officeart/2005/8/layout/cycle5"/>
    <dgm:cxn modelId="{DE52C2E1-1B40-4792-B86B-5BCEA6E381A9}" type="presOf" srcId="{E00A70E5-F200-4F52-8761-05B255907F63}" destId="{9F2508F8-5E51-4217-8B8A-8BB287BA8A49}" srcOrd="0" destOrd="0" presId="urn:microsoft.com/office/officeart/2005/8/layout/cycle5"/>
    <dgm:cxn modelId="{D7EC4BC2-9E66-4B81-8CDE-C7CE364AAC84}" srcId="{2FBCE013-4ACA-4621-A51E-71C9DC553A7D}" destId="{3F73739A-0B3E-4CA7-9F12-F82E7F1BD5D0}" srcOrd="3" destOrd="0" parTransId="{F1B46898-C037-4C82-B90C-CDF8DE973867}" sibTransId="{3E32787A-A6CF-46F4-8060-10C7B2FD592C}"/>
    <dgm:cxn modelId="{06223F26-C777-41A4-869C-1F3873A3FF38}" type="presOf" srcId="{3E32787A-A6CF-46F4-8060-10C7B2FD592C}" destId="{B221CD4C-F7E9-449D-9912-FB0F9727433A}" srcOrd="0" destOrd="0" presId="urn:microsoft.com/office/officeart/2005/8/layout/cycle5"/>
    <dgm:cxn modelId="{02B74DC3-2AF3-4E46-B887-62878368B972}" srcId="{2FBCE013-4ACA-4621-A51E-71C9DC553A7D}" destId="{E00A70E5-F200-4F52-8761-05B255907F63}" srcOrd="4" destOrd="0" parTransId="{1D496283-1EF4-46E4-BCF0-B6530F462935}" sibTransId="{A6B3B75C-7E9E-4511-A7DC-4B86E27582F4}"/>
    <dgm:cxn modelId="{34557992-7750-4210-B179-35BB7B093018}" type="presOf" srcId="{694DC13A-59BC-4201-9536-BC990C1D7FFB}" destId="{452ABF77-7D2C-4A93-9525-2584984E1FFA}" srcOrd="0" destOrd="0" presId="urn:microsoft.com/office/officeart/2005/8/layout/cycle5"/>
    <dgm:cxn modelId="{8874DA92-EA35-49E5-AC00-3CA12148553B}" type="presOf" srcId="{3F73739A-0B3E-4CA7-9F12-F82E7F1BD5D0}" destId="{DFE9B7F4-5F0B-4FED-B270-D93670D88926}" srcOrd="0" destOrd="0" presId="urn:microsoft.com/office/officeart/2005/8/layout/cycle5"/>
    <dgm:cxn modelId="{E6A74ABE-B9A3-4A9A-A2CD-8EE82467618C}" type="presOf" srcId="{8BF08811-C8D0-4E7A-A69F-D785B8437BB7}" destId="{48251A80-3475-4CDF-807D-11287143F807}" srcOrd="0" destOrd="0" presId="urn:microsoft.com/office/officeart/2005/8/layout/cycle5"/>
    <dgm:cxn modelId="{5C3962CA-7FE6-4DFB-8F6C-345BE41AC081}" srcId="{2FBCE013-4ACA-4621-A51E-71C9DC553A7D}" destId="{694DC13A-59BC-4201-9536-BC990C1D7FFB}" srcOrd="2" destOrd="0" parTransId="{41EF4CEC-A435-448E-9616-BD9B5ACF59D4}" sibTransId="{8BF08811-C8D0-4E7A-A69F-D785B8437BB7}"/>
    <dgm:cxn modelId="{2E2C344C-805B-4144-A7B8-787D230E7300}" srcId="{2FBCE013-4ACA-4621-A51E-71C9DC553A7D}" destId="{52C65BFF-5CA5-4FE3-9E42-B704EF61D310}" srcOrd="0" destOrd="0" parTransId="{FF77CB1C-C7A3-4998-9458-C4A7C4AD2B22}" sibTransId="{75241CF1-C8F8-4856-A7AA-4A65C06F5654}"/>
    <dgm:cxn modelId="{45D46E7A-FEC0-414F-B0D1-BD7C9D7A8104}" type="presParOf" srcId="{4FACDD6B-EE2B-4330-8ED2-0CCA69E1CCE5}" destId="{A9DE2702-879E-4708-B811-03690C1D6C6E}" srcOrd="0" destOrd="0" presId="urn:microsoft.com/office/officeart/2005/8/layout/cycle5"/>
    <dgm:cxn modelId="{39254567-CB3D-4A83-9A6E-634B1E838488}" type="presParOf" srcId="{4FACDD6B-EE2B-4330-8ED2-0CCA69E1CCE5}" destId="{E541D25F-1BD8-47C5-9158-520EECA692A7}" srcOrd="1" destOrd="0" presId="urn:microsoft.com/office/officeart/2005/8/layout/cycle5"/>
    <dgm:cxn modelId="{5C01961A-ACE1-4A0E-A844-80A586DCA339}" type="presParOf" srcId="{4FACDD6B-EE2B-4330-8ED2-0CCA69E1CCE5}" destId="{7ED60BC1-4C88-4BCA-8C8F-DDC3B0A389E7}" srcOrd="2" destOrd="0" presId="urn:microsoft.com/office/officeart/2005/8/layout/cycle5"/>
    <dgm:cxn modelId="{346CC559-8849-4843-AD0E-F44B0D95E889}" type="presParOf" srcId="{4FACDD6B-EE2B-4330-8ED2-0CCA69E1CCE5}" destId="{3AAB957B-1027-47C9-AAF3-2FC6F8528A99}" srcOrd="3" destOrd="0" presId="urn:microsoft.com/office/officeart/2005/8/layout/cycle5"/>
    <dgm:cxn modelId="{37CFB9F6-C4EF-4B71-9764-5ACA57EEC086}" type="presParOf" srcId="{4FACDD6B-EE2B-4330-8ED2-0CCA69E1CCE5}" destId="{BE054C2A-65C9-49D2-BFB7-5D4632E52ACE}" srcOrd="4" destOrd="0" presId="urn:microsoft.com/office/officeart/2005/8/layout/cycle5"/>
    <dgm:cxn modelId="{229DA5FA-56C5-4BDF-8C49-7AF819C2C0FA}" type="presParOf" srcId="{4FACDD6B-EE2B-4330-8ED2-0CCA69E1CCE5}" destId="{E3D3F7EE-2354-4A32-B1DF-913F90B45ED0}" srcOrd="5" destOrd="0" presId="urn:microsoft.com/office/officeart/2005/8/layout/cycle5"/>
    <dgm:cxn modelId="{AF1B339D-0AC3-473F-B57F-547EF588CFEC}" type="presParOf" srcId="{4FACDD6B-EE2B-4330-8ED2-0CCA69E1CCE5}" destId="{452ABF77-7D2C-4A93-9525-2584984E1FFA}" srcOrd="6" destOrd="0" presId="urn:microsoft.com/office/officeart/2005/8/layout/cycle5"/>
    <dgm:cxn modelId="{B68D508B-EDA9-492B-AF63-398DEDF4DE2F}" type="presParOf" srcId="{4FACDD6B-EE2B-4330-8ED2-0CCA69E1CCE5}" destId="{8A543E91-16D4-4A82-B90B-5FD64B5E5824}" srcOrd="7" destOrd="0" presId="urn:microsoft.com/office/officeart/2005/8/layout/cycle5"/>
    <dgm:cxn modelId="{0873A50A-19DC-4963-B548-E82326CDD4ED}" type="presParOf" srcId="{4FACDD6B-EE2B-4330-8ED2-0CCA69E1CCE5}" destId="{48251A80-3475-4CDF-807D-11287143F807}" srcOrd="8" destOrd="0" presId="urn:microsoft.com/office/officeart/2005/8/layout/cycle5"/>
    <dgm:cxn modelId="{873E4381-9119-49EB-8A19-3E559653B103}" type="presParOf" srcId="{4FACDD6B-EE2B-4330-8ED2-0CCA69E1CCE5}" destId="{DFE9B7F4-5F0B-4FED-B270-D93670D88926}" srcOrd="9" destOrd="0" presId="urn:microsoft.com/office/officeart/2005/8/layout/cycle5"/>
    <dgm:cxn modelId="{87F3CFC1-C41A-425B-8904-58DA4E796001}" type="presParOf" srcId="{4FACDD6B-EE2B-4330-8ED2-0CCA69E1CCE5}" destId="{BB2077C1-6590-4C8A-A4A8-F3E0FA55F1AD}" srcOrd="10" destOrd="0" presId="urn:microsoft.com/office/officeart/2005/8/layout/cycle5"/>
    <dgm:cxn modelId="{D5523AC7-C918-43E9-8E47-BE1742FB221E}" type="presParOf" srcId="{4FACDD6B-EE2B-4330-8ED2-0CCA69E1CCE5}" destId="{B221CD4C-F7E9-449D-9912-FB0F9727433A}" srcOrd="11" destOrd="0" presId="urn:microsoft.com/office/officeart/2005/8/layout/cycle5"/>
    <dgm:cxn modelId="{2CE60F1A-BFFF-479C-8F52-1C3102DCE850}" type="presParOf" srcId="{4FACDD6B-EE2B-4330-8ED2-0CCA69E1CCE5}" destId="{9F2508F8-5E51-4217-8B8A-8BB287BA8A49}" srcOrd="12" destOrd="0" presId="urn:microsoft.com/office/officeart/2005/8/layout/cycle5"/>
    <dgm:cxn modelId="{3E06749A-BACA-42FF-93A8-B7C98CDEB417}" type="presParOf" srcId="{4FACDD6B-EE2B-4330-8ED2-0CCA69E1CCE5}" destId="{ECF415D4-2E83-4D3E-BC26-790A68A4616B}" srcOrd="13" destOrd="0" presId="urn:microsoft.com/office/officeart/2005/8/layout/cycle5"/>
    <dgm:cxn modelId="{BCE13D1B-4E20-4844-B7BD-21D7D73D148F}" type="presParOf" srcId="{4FACDD6B-EE2B-4330-8ED2-0CCA69E1CCE5}" destId="{619A61F0-0884-4C41-8184-463D86C837CD}" srcOrd="14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FD474F4-27E7-4D8B-99C2-E557EBECE583}" type="doc">
      <dgm:prSet loTypeId="urn:microsoft.com/office/officeart/2005/8/layout/orgChart1" loCatId="hierarchy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559B0F61-64FF-4CA8-BC7F-E88C7292C10E}">
      <dgm:prSet phldrT="[Texto]"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pt-BR" sz="1600" b="1" dirty="0" smtClean="0"/>
            <a:t>Visão Geral</a:t>
          </a:r>
          <a:endParaRPr lang="pt-BR" sz="1600" b="1" dirty="0"/>
        </a:p>
      </dgm:t>
    </dgm:pt>
    <dgm:pt modelId="{E27ED1ED-710A-48CA-99A4-B257840169EA}" type="parTrans" cxnId="{493F305B-99C9-4852-859D-C044B1EC2846}">
      <dgm:prSet/>
      <dgm:spPr/>
      <dgm:t>
        <a:bodyPr/>
        <a:lstStyle/>
        <a:p>
          <a:endParaRPr lang="pt-BR" sz="1600"/>
        </a:p>
      </dgm:t>
    </dgm:pt>
    <dgm:pt modelId="{6A16EEB0-0482-4057-BA04-22CA67ED864B}" type="sibTrans" cxnId="{493F305B-99C9-4852-859D-C044B1EC2846}">
      <dgm:prSet/>
      <dgm:spPr/>
      <dgm:t>
        <a:bodyPr/>
        <a:lstStyle/>
        <a:p>
          <a:endParaRPr lang="pt-BR" sz="1600"/>
        </a:p>
      </dgm:t>
    </dgm:pt>
    <dgm:pt modelId="{591CBD93-3563-4BB3-8545-42BC1A12D0E0}" type="asst">
      <dgm:prSet phldrT="[Texto]"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pt-BR" sz="1600" b="1" dirty="0" smtClean="0"/>
            <a:t>Visão Brasil</a:t>
          </a:r>
          <a:endParaRPr lang="pt-BR" sz="1600" b="1" dirty="0"/>
        </a:p>
      </dgm:t>
    </dgm:pt>
    <dgm:pt modelId="{7A4D7D4F-6C51-4904-9EE1-BF4A6A06F10C}" type="parTrans" cxnId="{E0D58F7B-21CE-4204-9D39-B38BE66D5EAD}">
      <dgm:prSet/>
      <dgm:spPr>
        <a:ln>
          <a:noFill/>
        </a:ln>
      </dgm:spPr>
      <dgm:t>
        <a:bodyPr/>
        <a:lstStyle/>
        <a:p>
          <a:endParaRPr lang="pt-BR" sz="1600"/>
        </a:p>
      </dgm:t>
    </dgm:pt>
    <dgm:pt modelId="{15F8AA8A-9E9C-4CF1-B830-3ACE35528975}" type="sibTrans" cxnId="{E0D58F7B-21CE-4204-9D39-B38BE66D5EAD}">
      <dgm:prSet/>
      <dgm:spPr/>
      <dgm:t>
        <a:bodyPr/>
        <a:lstStyle/>
        <a:p>
          <a:endParaRPr lang="pt-BR" sz="1600"/>
        </a:p>
      </dgm:t>
    </dgm:pt>
    <dgm:pt modelId="{D3773DCA-0AEB-4892-A97F-42C67357001D}">
      <dgm:prSet phldrT="[Texto]"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pt-BR" sz="1600" b="1" dirty="0" smtClean="0"/>
            <a:t>Bolsa</a:t>
          </a:r>
          <a:endParaRPr lang="pt-BR" sz="1600" b="1" dirty="0"/>
        </a:p>
      </dgm:t>
    </dgm:pt>
    <dgm:pt modelId="{C45974E5-A691-45FB-98C2-9AF43D295E50}" type="parTrans" cxnId="{7DE0FC04-3C29-46DD-8F1E-39512BD7113C}">
      <dgm:prSet/>
      <dgm:spPr/>
      <dgm:t>
        <a:bodyPr/>
        <a:lstStyle/>
        <a:p>
          <a:endParaRPr lang="pt-BR" sz="1600"/>
        </a:p>
      </dgm:t>
    </dgm:pt>
    <dgm:pt modelId="{FA8F1915-E2CA-428A-B4C2-2931E2858C60}" type="sibTrans" cxnId="{7DE0FC04-3C29-46DD-8F1E-39512BD7113C}">
      <dgm:prSet/>
      <dgm:spPr/>
      <dgm:t>
        <a:bodyPr/>
        <a:lstStyle/>
        <a:p>
          <a:endParaRPr lang="pt-BR" sz="1600"/>
        </a:p>
      </dgm:t>
    </dgm:pt>
    <dgm:pt modelId="{3140F733-4385-4E36-AF6B-D9C9B210782D}">
      <dgm:prSet phldrT="[Texto]"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pt-BR" sz="1600" b="1" dirty="0" smtClean="0"/>
            <a:t>Juros</a:t>
          </a:r>
          <a:endParaRPr lang="pt-BR" sz="1600" b="1" dirty="0"/>
        </a:p>
      </dgm:t>
    </dgm:pt>
    <dgm:pt modelId="{F4B6D7C5-34F6-4D8C-B3CD-A6E61F4F9AA7}" type="parTrans" cxnId="{993801CC-CF75-4FFA-9691-94F5873C7D5C}">
      <dgm:prSet/>
      <dgm:spPr/>
      <dgm:t>
        <a:bodyPr/>
        <a:lstStyle/>
        <a:p>
          <a:endParaRPr lang="pt-BR" sz="1600"/>
        </a:p>
      </dgm:t>
    </dgm:pt>
    <dgm:pt modelId="{934289E9-0F6C-4E26-9151-BD6269F28C0E}" type="sibTrans" cxnId="{993801CC-CF75-4FFA-9691-94F5873C7D5C}">
      <dgm:prSet/>
      <dgm:spPr/>
      <dgm:t>
        <a:bodyPr/>
        <a:lstStyle/>
        <a:p>
          <a:endParaRPr lang="pt-BR" sz="1600"/>
        </a:p>
      </dgm:t>
    </dgm:pt>
    <dgm:pt modelId="{8462F96F-AC42-49D6-A8F2-65399B6405C4}">
      <dgm:prSet phldrT="[Texto]"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pt-BR" sz="1600" b="1" dirty="0" smtClean="0"/>
            <a:t>Câmbio</a:t>
          </a:r>
          <a:endParaRPr lang="pt-BR" sz="1600" b="1" dirty="0"/>
        </a:p>
      </dgm:t>
    </dgm:pt>
    <dgm:pt modelId="{5AD1D05C-F440-4168-BCC1-2593E9AA13FF}" type="parTrans" cxnId="{1C7BFB1B-8485-441E-BC04-D681B4D1542B}">
      <dgm:prSet/>
      <dgm:spPr/>
      <dgm:t>
        <a:bodyPr/>
        <a:lstStyle/>
        <a:p>
          <a:endParaRPr lang="pt-BR" sz="1600"/>
        </a:p>
      </dgm:t>
    </dgm:pt>
    <dgm:pt modelId="{CB7DB12A-7745-4E80-8DF8-ABF31D02CE35}" type="sibTrans" cxnId="{1C7BFB1B-8485-441E-BC04-D681B4D1542B}">
      <dgm:prSet/>
      <dgm:spPr/>
      <dgm:t>
        <a:bodyPr/>
        <a:lstStyle/>
        <a:p>
          <a:endParaRPr lang="pt-BR" sz="1600"/>
        </a:p>
      </dgm:t>
    </dgm:pt>
    <dgm:pt modelId="{A0B72F44-1B6A-4E39-8948-47ACDB7F48EE}" type="pres">
      <dgm:prSet presAssocID="{2FD474F4-27E7-4D8B-99C2-E557EBECE58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t-BR"/>
        </a:p>
      </dgm:t>
    </dgm:pt>
    <dgm:pt modelId="{66D677C2-BB7C-445D-8033-B9B154E027B5}" type="pres">
      <dgm:prSet presAssocID="{559B0F61-64FF-4CA8-BC7F-E88C7292C10E}" presName="hierRoot1" presStyleCnt="0">
        <dgm:presLayoutVars>
          <dgm:hierBranch val="init"/>
        </dgm:presLayoutVars>
      </dgm:prSet>
      <dgm:spPr/>
    </dgm:pt>
    <dgm:pt modelId="{86DD4920-96B7-4EBE-9C95-8D2D8AE067E4}" type="pres">
      <dgm:prSet presAssocID="{559B0F61-64FF-4CA8-BC7F-E88C7292C10E}" presName="rootComposite1" presStyleCnt="0"/>
      <dgm:spPr/>
    </dgm:pt>
    <dgm:pt modelId="{6A6F67CB-402C-4297-9943-C01A15F13341}" type="pres">
      <dgm:prSet presAssocID="{559B0F61-64FF-4CA8-BC7F-E88C7292C10E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37FC62CE-CA8B-496E-AA4D-F993AA094FF2}" type="pres">
      <dgm:prSet presAssocID="{559B0F61-64FF-4CA8-BC7F-E88C7292C10E}" presName="rootConnector1" presStyleLbl="node1" presStyleIdx="0" presStyleCnt="0"/>
      <dgm:spPr/>
      <dgm:t>
        <a:bodyPr/>
        <a:lstStyle/>
        <a:p>
          <a:endParaRPr lang="pt-BR"/>
        </a:p>
      </dgm:t>
    </dgm:pt>
    <dgm:pt modelId="{84BB776A-5C05-4A06-9349-9AA18C9FDC5A}" type="pres">
      <dgm:prSet presAssocID="{559B0F61-64FF-4CA8-BC7F-E88C7292C10E}" presName="hierChild2" presStyleCnt="0"/>
      <dgm:spPr/>
    </dgm:pt>
    <dgm:pt modelId="{2319BDB3-AAF7-4F6E-A2FA-D957AA10FBEF}" type="pres">
      <dgm:prSet presAssocID="{C45974E5-A691-45FB-98C2-9AF43D295E50}" presName="Name37" presStyleLbl="parChTrans1D2" presStyleIdx="0" presStyleCnt="4"/>
      <dgm:spPr/>
      <dgm:t>
        <a:bodyPr/>
        <a:lstStyle/>
        <a:p>
          <a:endParaRPr lang="pt-BR"/>
        </a:p>
      </dgm:t>
    </dgm:pt>
    <dgm:pt modelId="{A54DB538-7977-4751-8313-7430B6AE9BAE}" type="pres">
      <dgm:prSet presAssocID="{D3773DCA-0AEB-4892-A97F-42C67357001D}" presName="hierRoot2" presStyleCnt="0">
        <dgm:presLayoutVars>
          <dgm:hierBranch val="init"/>
        </dgm:presLayoutVars>
      </dgm:prSet>
      <dgm:spPr/>
    </dgm:pt>
    <dgm:pt modelId="{38246918-55C0-43D0-8F23-2920849853DD}" type="pres">
      <dgm:prSet presAssocID="{D3773DCA-0AEB-4892-A97F-42C67357001D}" presName="rootComposite" presStyleCnt="0"/>
      <dgm:spPr/>
    </dgm:pt>
    <dgm:pt modelId="{4E430B28-72B8-4B6E-8C51-A0FED78DB5F6}" type="pres">
      <dgm:prSet presAssocID="{D3773DCA-0AEB-4892-A97F-42C67357001D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BCED8D13-40E2-4FA2-BFB3-25AF81AC9E4F}" type="pres">
      <dgm:prSet presAssocID="{D3773DCA-0AEB-4892-A97F-42C67357001D}" presName="rootConnector" presStyleLbl="node2" presStyleIdx="0" presStyleCnt="3"/>
      <dgm:spPr/>
      <dgm:t>
        <a:bodyPr/>
        <a:lstStyle/>
        <a:p>
          <a:endParaRPr lang="pt-BR"/>
        </a:p>
      </dgm:t>
    </dgm:pt>
    <dgm:pt modelId="{64A00233-4E95-4EAF-AA99-5D22459DB281}" type="pres">
      <dgm:prSet presAssocID="{D3773DCA-0AEB-4892-A97F-42C67357001D}" presName="hierChild4" presStyleCnt="0"/>
      <dgm:spPr/>
    </dgm:pt>
    <dgm:pt modelId="{003BA7B2-AF47-4D8C-B8B4-CF551F1CFBCF}" type="pres">
      <dgm:prSet presAssocID="{D3773DCA-0AEB-4892-A97F-42C67357001D}" presName="hierChild5" presStyleCnt="0"/>
      <dgm:spPr/>
    </dgm:pt>
    <dgm:pt modelId="{3AAB19EA-5E03-4C1E-B51D-BB2C465F274B}" type="pres">
      <dgm:prSet presAssocID="{F4B6D7C5-34F6-4D8C-B3CD-A6E61F4F9AA7}" presName="Name37" presStyleLbl="parChTrans1D2" presStyleIdx="1" presStyleCnt="4"/>
      <dgm:spPr/>
      <dgm:t>
        <a:bodyPr/>
        <a:lstStyle/>
        <a:p>
          <a:endParaRPr lang="pt-BR"/>
        </a:p>
      </dgm:t>
    </dgm:pt>
    <dgm:pt modelId="{CF7CF926-EA52-48BA-B151-F8C3F1625C09}" type="pres">
      <dgm:prSet presAssocID="{3140F733-4385-4E36-AF6B-D9C9B210782D}" presName="hierRoot2" presStyleCnt="0">
        <dgm:presLayoutVars>
          <dgm:hierBranch val="init"/>
        </dgm:presLayoutVars>
      </dgm:prSet>
      <dgm:spPr/>
    </dgm:pt>
    <dgm:pt modelId="{41C8E3FD-A084-417D-A6C8-94703DABEAB9}" type="pres">
      <dgm:prSet presAssocID="{3140F733-4385-4E36-AF6B-D9C9B210782D}" presName="rootComposite" presStyleCnt="0"/>
      <dgm:spPr/>
    </dgm:pt>
    <dgm:pt modelId="{C2B7BDFC-BF05-4121-B7B4-84E0F4E35579}" type="pres">
      <dgm:prSet presAssocID="{3140F733-4385-4E36-AF6B-D9C9B210782D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435CED35-3F42-4644-8B89-4A522A3BC508}" type="pres">
      <dgm:prSet presAssocID="{3140F733-4385-4E36-AF6B-D9C9B210782D}" presName="rootConnector" presStyleLbl="node2" presStyleIdx="1" presStyleCnt="3"/>
      <dgm:spPr/>
      <dgm:t>
        <a:bodyPr/>
        <a:lstStyle/>
        <a:p>
          <a:endParaRPr lang="pt-BR"/>
        </a:p>
      </dgm:t>
    </dgm:pt>
    <dgm:pt modelId="{F88DB05F-658B-48B7-82D9-77BD0C520491}" type="pres">
      <dgm:prSet presAssocID="{3140F733-4385-4E36-AF6B-D9C9B210782D}" presName="hierChild4" presStyleCnt="0"/>
      <dgm:spPr/>
    </dgm:pt>
    <dgm:pt modelId="{A9C24EB0-0AAC-4E72-AA23-38CFB165A4B4}" type="pres">
      <dgm:prSet presAssocID="{3140F733-4385-4E36-AF6B-D9C9B210782D}" presName="hierChild5" presStyleCnt="0"/>
      <dgm:spPr/>
    </dgm:pt>
    <dgm:pt modelId="{F08AC412-560A-4775-9DBB-6E4925CBFEBF}" type="pres">
      <dgm:prSet presAssocID="{5AD1D05C-F440-4168-BCC1-2593E9AA13FF}" presName="Name37" presStyleLbl="parChTrans1D2" presStyleIdx="2" presStyleCnt="4"/>
      <dgm:spPr/>
      <dgm:t>
        <a:bodyPr/>
        <a:lstStyle/>
        <a:p>
          <a:endParaRPr lang="pt-BR"/>
        </a:p>
      </dgm:t>
    </dgm:pt>
    <dgm:pt modelId="{1510E4B9-A607-435C-AB4F-E340EA1EF732}" type="pres">
      <dgm:prSet presAssocID="{8462F96F-AC42-49D6-A8F2-65399B6405C4}" presName="hierRoot2" presStyleCnt="0">
        <dgm:presLayoutVars>
          <dgm:hierBranch val="init"/>
        </dgm:presLayoutVars>
      </dgm:prSet>
      <dgm:spPr/>
    </dgm:pt>
    <dgm:pt modelId="{DDC86526-7001-47F1-93DF-06E59897C826}" type="pres">
      <dgm:prSet presAssocID="{8462F96F-AC42-49D6-A8F2-65399B6405C4}" presName="rootComposite" presStyleCnt="0"/>
      <dgm:spPr/>
    </dgm:pt>
    <dgm:pt modelId="{9B98E72D-1EDB-46A0-9F40-F19C945D92F9}" type="pres">
      <dgm:prSet presAssocID="{8462F96F-AC42-49D6-A8F2-65399B6405C4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D9D03739-7898-4CD4-A862-07876BB99200}" type="pres">
      <dgm:prSet presAssocID="{8462F96F-AC42-49D6-A8F2-65399B6405C4}" presName="rootConnector" presStyleLbl="node2" presStyleIdx="2" presStyleCnt="3"/>
      <dgm:spPr/>
      <dgm:t>
        <a:bodyPr/>
        <a:lstStyle/>
        <a:p>
          <a:endParaRPr lang="pt-BR"/>
        </a:p>
      </dgm:t>
    </dgm:pt>
    <dgm:pt modelId="{ABC8CDDA-59D7-4BB0-BF06-601245B404D6}" type="pres">
      <dgm:prSet presAssocID="{8462F96F-AC42-49D6-A8F2-65399B6405C4}" presName="hierChild4" presStyleCnt="0"/>
      <dgm:spPr/>
    </dgm:pt>
    <dgm:pt modelId="{7C0118A1-E048-4796-B03A-08B8807430B0}" type="pres">
      <dgm:prSet presAssocID="{8462F96F-AC42-49D6-A8F2-65399B6405C4}" presName="hierChild5" presStyleCnt="0"/>
      <dgm:spPr/>
    </dgm:pt>
    <dgm:pt modelId="{F15EE31E-6299-44D7-803D-8261B55977EF}" type="pres">
      <dgm:prSet presAssocID="{559B0F61-64FF-4CA8-BC7F-E88C7292C10E}" presName="hierChild3" presStyleCnt="0"/>
      <dgm:spPr/>
    </dgm:pt>
    <dgm:pt modelId="{AA400998-90DD-466C-B56C-24FEC8B16137}" type="pres">
      <dgm:prSet presAssocID="{7A4D7D4F-6C51-4904-9EE1-BF4A6A06F10C}" presName="Name111" presStyleLbl="parChTrans1D2" presStyleIdx="3" presStyleCnt="4"/>
      <dgm:spPr/>
      <dgm:t>
        <a:bodyPr/>
        <a:lstStyle/>
        <a:p>
          <a:endParaRPr lang="pt-BR"/>
        </a:p>
      </dgm:t>
    </dgm:pt>
    <dgm:pt modelId="{91D55543-EFEF-4B6C-AE65-AEB8AB691F77}" type="pres">
      <dgm:prSet presAssocID="{591CBD93-3563-4BB3-8545-42BC1A12D0E0}" presName="hierRoot3" presStyleCnt="0">
        <dgm:presLayoutVars>
          <dgm:hierBranch val="init"/>
        </dgm:presLayoutVars>
      </dgm:prSet>
      <dgm:spPr/>
    </dgm:pt>
    <dgm:pt modelId="{BE7D56DD-9413-4F0D-8992-4FA3EBE2006F}" type="pres">
      <dgm:prSet presAssocID="{591CBD93-3563-4BB3-8545-42BC1A12D0E0}" presName="rootComposite3" presStyleCnt="0"/>
      <dgm:spPr/>
    </dgm:pt>
    <dgm:pt modelId="{9980AF52-0D5F-4595-9D28-FAE59925FCB2}" type="pres">
      <dgm:prSet presAssocID="{591CBD93-3563-4BB3-8545-42BC1A12D0E0}" presName="rootText3" presStyleLbl="asst1" presStyleIdx="0" presStyleCnt="1" custLinFactNeighborX="60462" custLinFactNeighborY="1516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25B6D7FD-19F7-45D0-8761-BD8455053636}" type="pres">
      <dgm:prSet presAssocID="{591CBD93-3563-4BB3-8545-42BC1A12D0E0}" presName="rootConnector3" presStyleLbl="asst1" presStyleIdx="0" presStyleCnt="1"/>
      <dgm:spPr/>
      <dgm:t>
        <a:bodyPr/>
        <a:lstStyle/>
        <a:p>
          <a:endParaRPr lang="pt-BR"/>
        </a:p>
      </dgm:t>
    </dgm:pt>
    <dgm:pt modelId="{3F022ADA-57D4-4E6E-9334-C204B38707EE}" type="pres">
      <dgm:prSet presAssocID="{591CBD93-3563-4BB3-8545-42BC1A12D0E0}" presName="hierChild6" presStyleCnt="0"/>
      <dgm:spPr/>
    </dgm:pt>
    <dgm:pt modelId="{38EF74A1-FEC1-4888-A05F-595A8F716E79}" type="pres">
      <dgm:prSet presAssocID="{591CBD93-3563-4BB3-8545-42BC1A12D0E0}" presName="hierChild7" presStyleCnt="0"/>
      <dgm:spPr/>
    </dgm:pt>
  </dgm:ptLst>
  <dgm:cxnLst>
    <dgm:cxn modelId="{1C7BFB1B-8485-441E-BC04-D681B4D1542B}" srcId="{559B0F61-64FF-4CA8-BC7F-E88C7292C10E}" destId="{8462F96F-AC42-49D6-A8F2-65399B6405C4}" srcOrd="3" destOrd="0" parTransId="{5AD1D05C-F440-4168-BCC1-2593E9AA13FF}" sibTransId="{CB7DB12A-7745-4E80-8DF8-ABF31D02CE35}"/>
    <dgm:cxn modelId="{82E17DBD-2DB3-419D-89A5-3E19D48B4C73}" type="presOf" srcId="{3140F733-4385-4E36-AF6B-D9C9B210782D}" destId="{C2B7BDFC-BF05-4121-B7B4-84E0F4E35579}" srcOrd="0" destOrd="0" presId="urn:microsoft.com/office/officeart/2005/8/layout/orgChart1"/>
    <dgm:cxn modelId="{E21A898C-9521-4A7F-AE0C-334BA232A216}" type="presOf" srcId="{5AD1D05C-F440-4168-BCC1-2593E9AA13FF}" destId="{F08AC412-560A-4775-9DBB-6E4925CBFEBF}" srcOrd="0" destOrd="0" presId="urn:microsoft.com/office/officeart/2005/8/layout/orgChart1"/>
    <dgm:cxn modelId="{5DBD709D-52BA-4D23-92B0-0F3FAB458651}" type="presOf" srcId="{D3773DCA-0AEB-4892-A97F-42C67357001D}" destId="{BCED8D13-40E2-4FA2-BFB3-25AF81AC9E4F}" srcOrd="1" destOrd="0" presId="urn:microsoft.com/office/officeart/2005/8/layout/orgChart1"/>
    <dgm:cxn modelId="{993801CC-CF75-4FFA-9691-94F5873C7D5C}" srcId="{559B0F61-64FF-4CA8-BC7F-E88C7292C10E}" destId="{3140F733-4385-4E36-AF6B-D9C9B210782D}" srcOrd="2" destOrd="0" parTransId="{F4B6D7C5-34F6-4D8C-B3CD-A6E61F4F9AA7}" sibTransId="{934289E9-0F6C-4E26-9151-BD6269F28C0E}"/>
    <dgm:cxn modelId="{493F305B-99C9-4852-859D-C044B1EC2846}" srcId="{2FD474F4-27E7-4D8B-99C2-E557EBECE583}" destId="{559B0F61-64FF-4CA8-BC7F-E88C7292C10E}" srcOrd="0" destOrd="0" parTransId="{E27ED1ED-710A-48CA-99A4-B257840169EA}" sibTransId="{6A16EEB0-0482-4057-BA04-22CA67ED864B}"/>
    <dgm:cxn modelId="{29D6DF59-3A1D-463B-A51D-459DDB343103}" type="presOf" srcId="{3140F733-4385-4E36-AF6B-D9C9B210782D}" destId="{435CED35-3F42-4644-8B89-4A522A3BC508}" srcOrd="1" destOrd="0" presId="urn:microsoft.com/office/officeart/2005/8/layout/orgChart1"/>
    <dgm:cxn modelId="{7DE0FC04-3C29-46DD-8F1E-39512BD7113C}" srcId="{559B0F61-64FF-4CA8-BC7F-E88C7292C10E}" destId="{D3773DCA-0AEB-4892-A97F-42C67357001D}" srcOrd="1" destOrd="0" parTransId="{C45974E5-A691-45FB-98C2-9AF43D295E50}" sibTransId="{FA8F1915-E2CA-428A-B4C2-2931E2858C60}"/>
    <dgm:cxn modelId="{FCF4308A-4E85-4788-ADAD-AD8B9CA9B1C1}" type="presOf" srcId="{F4B6D7C5-34F6-4D8C-B3CD-A6E61F4F9AA7}" destId="{3AAB19EA-5E03-4C1E-B51D-BB2C465F274B}" srcOrd="0" destOrd="0" presId="urn:microsoft.com/office/officeart/2005/8/layout/orgChart1"/>
    <dgm:cxn modelId="{4E6C90F3-D54A-4DDD-91EA-7FE639C147A9}" type="presOf" srcId="{7A4D7D4F-6C51-4904-9EE1-BF4A6A06F10C}" destId="{AA400998-90DD-466C-B56C-24FEC8B16137}" srcOrd="0" destOrd="0" presId="urn:microsoft.com/office/officeart/2005/8/layout/orgChart1"/>
    <dgm:cxn modelId="{CACAC426-71D6-4144-9874-662DDD905108}" type="presOf" srcId="{C45974E5-A691-45FB-98C2-9AF43D295E50}" destId="{2319BDB3-AAF7-4F6E-A2FA-D957AA10FBEF}" srcOrd="0" destOrd="0" presId="urn:microsoft.com/office/officeart/2005/8/layout/orgChart1"/>
    <dgm:cxn modelId="{CC1E0304-621E-48BA-871D-560DEE173DDE}" type="presOf" srcId="{591CBD93-3563-4BB3-8545-42BC1A12D0E0}" destId="{9980AF52-0D5F-4595-9D28-FAE59925FCB2}" srcOrd="0" destOrd="0" presId="urn:microsoft.com/office/officeart/2005/8/layout/orgChart1"/>
    <dgm:cxn modelId="{71B4E51D-CAD1-4D4C-BC7B-79A7C425EA05}" type="presOf" srcId="{559B0F61-64FF-4CA8-BC7F-E88C7292C10E}" destId="{37FC62CE-CA8B-496E-AA4D-F993AA094FF2}" srcOrd="1" destOrd="0" presId="urn:microsoft.com/office/officeart/2005/8/layout/orgChart1"/>
    <dgm:cxn modelId="{E0D58F7B-21CE-4204-9D39-B38BE66D5EAD}" srcId="{559B0F61-64FF-4CA8-BC7F-E88C7292C10E}" destId="{591CBD93-3563-4BB3-8545-42BC1A12D0E0}" srcOrd="0" destOrd="0" parTransId="{7A4D7D4F-6C51-4904-9EE1-BF4A6A06F10C}" sibTransId="{15F8AA8A-9E9C-4CF1-B830-3ACE35528975}"/>
    <dgm:cxn modelId="{00EACBC3-E52D-4BE9-8605-1D5E9633F399}" type="presOf" srcId="{559B0F61-64FF-4CA8-BC7F-E88C7292C10E}" destId="{6A6F67CB-402C-4297-9943-C01A15F13341}" srcOrd="0" destOrd="0" presId="urn:microsoft.com/office/officeart/2005/8/layout/orgChart1"/>
    <dgm:cxn modelId="{7728CBB5-B9BD-4F29-9A03-4B1F3CD6FA86}" type="presOf" srcId="{D3773DCA-0AEB-4892-A97F-42C67357001D}" destId="{4E430B28-72B8-4B6E-8C51-A0FED78DB5F6}" srcOrd="0" destOrd="0" presId="urn:microsoft.com/office/officeart/2005/8/layout/orgChart1"/>
    <dgm:cxn modelId="{43C8F23D-5CEE-4292-B651-0812FBDF0F65}" type="presOf" srcId="{8462F96F-AC42-49D6-A8F2-65399B6405C4}" destId="{D9D03739-7898-4CD4-A862-07876BB99200}" srcOrd="1" destOrd="0" presId="urn:microsoft.com/office/officeart/2005/8/layout/orgChart1"/>
    <dgm:cxn modelId="{281CCD2B-D8CA-4AF6-B06B-D0BE48B19B38}" type="presOf" srcId="{591CBD93-3563-4BB3-8545-42BC1A12D0E0}" destId="{25B6D7FD-19F7-45D0-8761-BD8455053636}" srcOrd="1" destOrd="0" presId="urn:microsoft.com/office/officeart/2005/8/layout/orgChart1"/>
    <dgm:cxn modelId="{E95538C4-1FA7-4F17-921E-3DFB26E81537}" type="presOf" srcId="{8462F96F-AC42-49D6-A8F2-65399B6405C4}" destId="{9B98E72D-1EDB-46A0-9F40-F19C945D92F9}" srcOrd="0" destOrd="0" presId="urn:microsoft.com/office/officeart/2005/8/layout/orgChart1"/>
    <dgm:cxn modelId="{C302CC90-6CC6-4860-99A7-7E11FAC7BC97}" type="presOf" srcId="{2FD474F4-27E7-4D8B-99C2-E557EBECE583}" destId="{A0B72F44-1B6A-4E39-8948-47ACDB7F48EE}" srcOrd="0" destOrd="0" presId="urn:microsoft.com/office/officeart/2005/8/layout/orgChart1"/>
    <dgm:cxn modelId="{3C551A25-FFFE-494E-9B62-97706D07B58E}" type="presParOf" srcId="{A0B72F44-1B6A-4E39-8948-47ACDB7F48EE}" destId="{66D677C2-BB7C-445D-8033-B9B154E027B5}" srcOrd="0" destOrd="0" presId="urn:microsoft.com/office/officeart/2005/8/layout/orgChart1"/>
    <dgm:cxn modelId="{811C610A-3D84-40E1-ACD7-42D5A013D79D}" type="presParOf" srcId="{66D677C2-BB7C-445D-8033-B9B154E027B5}" destId="{86DD4920-96B7-4EBE-9C95-8D2D8AE067E4}" srcOrd="0" destOrd="0" presId="urn:microsoft.com/office/officeart/2005/8/layout/orgChart1"/>
    <dgm:cxn modelId="{1E66FBE2-5423-498B-AEC1-29DED0F12126}" type="presParOf" srcId="{86DD4920-96B7-4EBE-9C95-8D2D8AE067E4}" destId="{6A6F67CB-402C-4297-9943-C01A15F13341}" srcOrd="0" destOrd="0" presId="urn:microsoft.com/office/officeart/2005/8/layout/orgChart1"/>
    <dgm:cxn modelId="{0D054C78-2928-46CE-9884-5FAE4E0B0435}" type="presParOf" srcId="{86DD4920-96B7-4EBE-9C95-8D2D8AE067E4}" destId="{37FC62CE-CA8B-496E-AA4D-F993AA094FF2}" srcOrd="1" destOrd="0" presId="urn:microsoft.com/office/officeart/2005/8/layout/orgChart1"/>
    <dgm:cxn modelId="{CC04CF06-DACE-4470-A9EF-657F36120041}" type="presParOf" srcId="{66D677C2-BB7C-445D-8033-B9B154E027B5}" destId="{84BB776A-5C05-4A06-9349-9AA18C9FDC5A}" srcOrd="1" destOrd="0" presId="urn:microsoft.com/office/officeart/2005/8/layout/orgChart1"/>
    <dgm:cxn modelId="{D313C127-DA8C-4477-9617-8FFD996D1EFB}" type="presParOf" srcId="{84BB776A-5C05-4A06-9349-9AA18C9FDC5A}" destId="{2319BDB3-AAF7-4F6E-A2FA-D957AA10FBEF}" srcOrd="0" destOrd="0" presId="urn:microsoft.com/office/officeart/2005/8/layout/orgChart1"/>
    <dgm:cxn modelId="{9F4EE414-EF4C-47C0-96E2-28DBE4ADCF5C}" type="presParOf" srcId="{84BB776A-5C05-4A06-9349-9AA18C9FDC5A}" destId="{A54DB538-7977-4751-8313-7430B6AE9BAE}" srcOrd="1" destOrd="0" presId="urn:microsoft.com/office/officeart/2005/8/layout/orgChart1"/>
    <dgm:cxn modelId="{7B636139-06D2-45CB-9634-90D7138C6002}" type="presParOf" srcId="{A54DB538-7977-4751-8313-7430B6AE9BAE}" destId="{38246918-55C0-43D0-8F23-2920849853DD}" srcOrd="0" destOrd="0" presId="urn:microsoft.com/office/officeart/2005/8/layout/orgChart1"/>
    <dgm:cxn modelId="{23294A87-6F2D-4B46-940B-0DBB246B447D}" type="presParOf" srcId="{38246918-55C0-43D0-8F23-2920849853DD}" destId="{4E430B28-72B8-4B6E-8C51-A0FED78DB5F6}" srcOrd="0" destOrd="0" presId="urn:microsoft.com/office/officeart/2005/8/layout/orgChart1"/>
    <dgm:cxn modelId="{6DB53F77-A337-4CB3-BA82-D250C80F3E0A}" type="presParOf" srcId="{38246918-55C0-43D0-8F23-2920849853DD}" destId="{BCED8D13-40E2-4FA2-BFB3-25AF81AC9E4F}" srcOrd="1" destOrd="0" presId="urn:microsoft.com/office/officeart/2005/8/layout/orgChart1"/>
    <dgm:cxn modelId="{A409DE70-EC4F-4FBF-8E5D-1E1F78C4DD71}" type="presParOf" srcId="{A54DB538-7977-4751-8313-7430B6AE9BAE}" destId="{64A00233-4E95-4EAF-AA99-5D22459DB281}" srcOrd="1" destOrd="0" presId="urn:microsoft.com/office/officeart/2005/8/layout/orgChart1"/>
    <dgm:cxn modelId="{FBAC3F73-6484-49BA-B054-3538C7B88FC6}" type="presParOf" srcId="{A54DB538-7977-4751-8313-7430B6AE9BAE}" destId="{003BA7B2-AF47-4D8C-B8B4-CF551F1CFBCF}" srcOrd="2" destOrd="0" presId="urn:microsoft.com/office/officeart/2005/8/layout/orgChart1"/>
    <dgm:cxn modelId="{DA3675D6-0F81-4442-8A66-558539BC5836}" type="presParOf" srcId="{84BB776A-5C05-4A06-9349-9AA18C9FDC5A}" destId="{3AAB19EA-5E03-4C1E-B51D-BB2C465F274B}" srcOrd="2" destOrd="0" presId="urn:microsoft.com/office/officeart/2005/8/layout/orgChart1"/>
    <dgm:cxn modelId="{CAAA34FC-4190-48F6-8901-09593115BE5B}" type="presParOf" srcId="{84BB776A-5C05-4A06-9349-9AA18C9FDC5A}" destId="{CF7CF926-EA52-48BA-B151-F8C3F1625C09}" srcOrd="3" destOrd="0" presId="urn:microsoft.com/office/officeart/2005/8/layout/orgChart1"/>
    <dgm:cxn modelId="{BFCC92C6-77B6-47DA-A7B0-45D772EB8104}" type="presParOf" srcId="{CF7CF926-EA52-48BA-B151-F8C3F1625C09}" destId="{41C8E3FD-A084-417D-A6C8-94703DABEAB9}" srcOrd="0" destOrd="0" presId="urn:microsoft.com/office/officeart/2005/8/layout/orgChart1"/>
    <dgm:cxn modelId="{84BAC759-B77D-4BC4-AF8B-D5D724286536}" type="presParOf" srcId="{41C8E3FD-A084-417D-A6C8-94703DABEAB9}" destId="{C2B7BDFC-BF05-4121-B7B4-84E0F4E35579}" srcOrd="0" destOrd="0" presId="urn:microsoft.com/office/officeart/2005/8/layout/orgChart1"/>
    <dgm:cxn modelId="{4E2A830C-CE68-45E7-9ECC-6C5F205E874E}" type="presParOf" srcId="{41C8E3FD-A084-417D-A6C8-94703DABEAB9}" destId="{435CED35-3F42-4644-8B89-4A522A3BC508}" srcOrd="1" destOrd="0" presId="urn:microsoft.com/office/officeart/2005/8/layout/orgChart1"/>
    <dgm:cxn modelId="{8F6890E3-A7F7-4B2A-B15B-06000C8AE06A}" type="presParOf" srcId="{CF7CF926-EA52-48BA-B151-F8C3F1625C09}" destId="{F88DB05F-658B-48B7-82D9-77BD0C520491}" srcOrd="1" destOrd="0" presId="urn:microsoft.com/office/officeart/2005/8/layout/orgChart1"/>
    <dgm:cxn modelId="{6EFD6637-B2B8-4364-BB77-DDFAB203AA30}" type="presParOf" srcId="{CF7CF926-EA52-48BA-B151-F8C3F1625C09}" destId="{A9C24EB0-0AAC-4E72-AA23-38CFB165A4B4}" srcOrd="2" destOrd="0" presId="urn:microsoft.com/office/officeart/2005/8/layout/orgChart1"/>
    <dgm:cxn modelId="{05FD0825-B099-4D56-B283-D1BD4F8EA542}" type="presParOf" srcId="{84BB776A-5C05-4A06-9349-9AA18C9FDC5A}" destId="{F08AC412-560A-4775-9DBB-6E4925CBFEBF}" srcOrd="4" destOrd="0" presId="urn:microsoft.com/office/officeart/2005/8/layout/orgChart1"/>
    <dgm:cxn modelId="{E5477151-1426-4613-A235-82CF7BD4C6B8}" type="presParOf" srcId="{84BB776A-5C05-4A06-9349-9AA18C9FDC5A}" destId="{1510E4B9-A607-435C-AB4F-E340EA1EF732}" srcOrd="5" destOrd="0" presId="urn:microsoft.com/office/officeart/2005/8/layout/orgChart1"/>
    <dgm:cxn modelId="{5A9B251D-1FF1-4F1E-A2CA-8776743E81CD}" type="presParOf" srcId="{1510E4B9-A607-435C-AB4F-E340EA1EF732}" destId="{DDC86526-7001-47F1-93DF-06E59897C826}" srcOrd="0" destOrd="0" presId="urn:microsoft.com/office/officeart/2005/8/layout/orgChart1"/>
    <dgm:cxn modelId="{9D0A07EC-4B41-45CB-870C-8DA7FDA96ADC}" type="presParOf" srcId="{DDC86526-7001-47F1-93DF-06E59897C826}" destId="{9B98E72D-1EDB-46A0-9F40-F19C945D92F9}" srcOrd="0" destOrd="0" presId="urn:microsoft.com/office/officeart/2005/8/layout/orgChart1"/>
    <dgm:cxn modelId="{0C95E2D9-E37F-4588-8575-364959D2EC9F}" type="presParOf" srcId="{DDC86526-7001-47F1-93DF-06E59897C826}" destId="{D9D03739-7898-4CD4-A862-07876BB99200}" srcOrd="1" destOrd="0" presId="urn:microsoft.com/office/officeart/2005/8/layout/orgChart1"/>
    <dgm:cxn modelId="{175E8234-C7A6-4CA0-A73B-1456D8CDB281}" type="presParOf" srcId="{1510E4B9-A607-435C-AB4F-E340EA1EF732}" destId="{ABC8CDDA-59D7-4BB0-BF06-601245B404D6}" srcOrd="1" destOrd="0" presId="urn:microsoft.com/office/officeart/2005/8/layout/orgChart1"/>
    <dgm:cxn modelId="{B919A138-26DC-4A33-91F6-60BF67D5ADA1}" type="presParOf" srcId="{1510E4B9-A607-435C-AB4F-E340EA1EF732}" destId="{7C0118A1-E048-4796-B03A-08B8807430B0}" srcOrd="2" destOrd="0" presId="urn:microsoft.com/office/officeart/2005/8/layout/orgChart1"/>
    <dgm:cxn modelId="{C7DEC801-6A4D-458F-BE93-797E42DEF5D4}" type="presParOf" srcId="{66D677C2-BB7C-445D-8033-B9B154E027B5}" destId="{F15EE31E-6299-44D7-803D-8261B55977EF}" srcOrd="2" destOrd="0" presId="urn:microsoft.com/office/officeart/2005/8/layout/orgChart1"/>
    <dgm:cxn modelId="{B223CA10-36C6-4B48-9BBA-A8CA552084B9}" type="presParOf" srcId="{F15EE31E-6299-44D7-803D-8261B55977EF}" destId="{AA400998-90DD-466C-B56C-24FEC8B16137}" srcOrd="0" destOrd="0" presId="urn:microsoft.com/office/officeart/2005/8/layout/orgChart1"/>
    <dgm:cxn modelId="{9692C76D-D670-4D62-B6F6-3644B40ECB1B}" type="presParOf" srcId="{F15EE31E-6299-44D7-803D-8261B55977EF}" destId="{91D55543-EFEF-4B6C-AE65-AEB8AB691F77}" srcOrd="1" destOrd="0" presId="urn:microsoft.com/office/officeart/2005/8/layout/orgChart1"/>
    <dgm:cxn modelId="{9453B3E2-712C-4BC2-8870-C14F1693BDCE}" type="presParOf" srcId="{91D55543-EFEF-4B6C-AE65-AEB8AB691F77}" destId="{BE7D56DD-9413-4F0D-8992-4FA3EBE2006F}" srcOrd="0" destOrd="0" presId="urn:microsoft.com/office/officeart/2005/8/layout/orgChart1"/>
    <dgm:cxn modelId="{5567D96A-4FDA-454F-B915-880AFD2AC560}" type="presParOf" srcId="{BE7D56DD-9413-4F0D-8992-4FA3EBE2006F}" destId="{9980AF52-0D5F-4595-9D28-FAE59925FCB2}" srcOrd="0" destOrd="0" presId="urn:microsoft.com/office/officeart/2005/8/layout/orgChart1"/>
    <dgm:cxn modelId="{29105A20-4F57-4E20-B8C4-5C12A747DE3A}" type="presParOf" srcId="{BE7D56DD-9413-4F0D-8992-4FA3EBE2006F}" destId="{25B6D7FD-19F7-45D0-8761-BD8455053636}" srcOrd="1" destOrd="0" presId="urn:microsoft.com/office/officeart/2005/8/layout/orgChart1"/>
    <dgm:cxn modelId="{052FF01B-D116-4FFF-A248-E6EDB7C95E4B}" type="presParOf" srcId="{91D55543-EFEF-4B6C-AE65-AEB8AB691F77}" destId="{3F022ADA-57D4-4E6E-9334-C204B38707EE}" srcOrd="1" destOrd="0" presId="urn:microsoft.com/office/officeart/2005/8/layout/orgChart1"/>
    <dgm:cxn modelId="{ABFAEE9F-A571-4743-984C-9B4E01990E9A}" type="presParOf" srcId="{91D55543-EFEF-4B6C-AE65-AEB8AB691F77}" destId="{38EF74A1-FEC1-4888-A05F-595A8F716E7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9DE2702-879E-4708-B811-03690C1D6C6E}">
      <dsp:nvSpPr>
        <dsp:cNvPr id="0" name=""/>
        <dsp:cNvSpPr/>
      </dsp:nvSpPr>
      <dsp:spPr>
        <a:xfrm>
          <a:off x="3326080" y="2611"/>
          <a:ext cx="1700767" cy="1105498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b="1" kern="1200" dirty="0" smtClean="0"/>
            <a:t>CRISE</a:t>
          </a:r>
          <a:endParaRPr lang="pt-BR" sz="2800" b="1" kern="1200" dirty="0"/>
        </a:p>
      </dsp:txBody>
      <dsp:txXfrm>
        <a:off x="3326080" y="2611"/>
        <a:ext cx="1700767" cy="1105498"/>
      </dsp:txXfrm>
    </dsp:sp>
    <dsp:sp modelId="{7ED60BC1-4C88-4BCA-8C8F-DDC3B0A389E7}">
      <dsp:nvSpPr>
        <dsp:cNvPr id="0" name=""/>
        <dsp:cNvSpPr/>
      </dsp:nvSpPr>
      <dsp:spPr>
        <a:xfrm>
          <a:off x="1965208" y="555360"/>
          <a:ext cx="4422511" cy="4422511"/>
        </a:xfrm>
        <a:custGeom>
          <a:avLst/>
          <a:gdLst/>
          <a:ahLst/>
          <a:cxnLst/>
          <a:rect l="0" t="0" r="0" b="0"/>
          <a:pathLst>
            <a:path>
              <a:moveTo>
                <a:pt x="3290116" y="281045"/>
              </a:moveTo>
              <a:arcTo wR="2211255" hR="2211255" stAng="17952140" swAng="1213595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AB957B-1027-47C9-AAF3-2FC6F8528A99}">
      <dsp:nvSpPr>
        <dsp:cNvPr id="0" name=""/>
        <dsp:cNvSpPr/>
      </dsp:nvSpPr>
      <dsp:spPr>
        <a:xfrm>
          <a:off x="5429109" y="1530551"/>
          <a:ext cx="1700767" cy="1105498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900" b="1" kern="1200" dirty="0" smtClean="0"/>
            <a:t>Menos Poder de Compra</a:t>
          </a:r>
          <a:endParaRPr lang="pt-BR" sz="1900" b="1" kern="1200" dirty="0"/>
        </a:p>
      </dsp:txBody>
      <dsp:txXfrm>
        <a:off x="5429109" y="1530551"/>
        <a:ext cx="1700767" cy="1105498"/>
      </dsp:txXfrm>
    </dsp:sp>
    <dsp:sp modelId="{E3D3F7EE-2354-4A32-B1DF-913F90B45ED0}">
      <dsp:nvSpPr>
        <dsp:cNvPr id="0" name=""/>
        <dsp:cNvSpPr/>
      </dsp:nvSpPr>
      <dsp:spPr>
        <a:xfrm>
          <a:off x="1965208" y="555360"/>
          <a:ext cx="4422511" cy="4422511"/>
        </a:xfrm>
        <a:custGeom>
          <a:avLst/>
          <a:gdLst/>
          <a:ahLst/>
          <a:cxnLst/>
          <a:rect l="0" t="0" r="0" b="0"/>
          <a:pathLst>
            <a:path>
              <a:moveTo>
                <a:pt x="4417237" y="2363891"/>
              </a:moveTo>
              <a:arcTo wR="2211255" hR="2211255" stAng="21837485" swAng="1361317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2ABF77-7D2C-4A93-9525-2584984E1FFA}">
      <dsp:nvSpPr>
        <dsp:cNvPr id="0" name=""/>
        <dsp:cNvSpPr/>
      </dsp:nvSpPr>
      <dsp:spPr>
        <a:xfrm>
          <a:off x="4625823" y="4002810"/>
          <a:ext cx="1700767" cy="1105498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900" b="1" kern="1200" dirty="0" smtClean="0"/>
            <a:t>Menos Investimentos</a:t>
          </a:r>
          <a:endParaRPr lang="pt-BR" sz="1900" b="1" kern="1200" dirty="0"/>
        </a:p>
      </dsp:txBody>
      <dsp:txXfrm>
        <a:off x="4625823" y="4002810"/>
        <a:ext cx="1700767" cy="1105498"/>
      </dsp:txXfrm>
    </dsp:sp>
    <dsp:sp modelId="{48251A80-3475-4CDF-807D-11287143F807}">
      <dsp:nvSpPr>
        <dsp:cNvPr id="0" name=""/>
        <dsp:cNvSpPr/>
      </dsp:nvSpPr>
      <dsp:spPr>
        <a:xfrm>
          <a:off x="1965208" y="555360"/>
          <a:ext cx="4422511" cy="4422511"/>
        </a:xfrm>
        <a:custGeom>
          <a:avLst/>
          <a:gdLst/>
          <a:ahLst/>
          <a:cxnLst/>
          <a:rect l="0" t="0" r="0" b="0"/>
          <a:pathLst>
            <a:path>
              <a:moveTo>
                <a:pt x="2483332" y="4405709"/>
              </a:moveTo>
              <a:arcTo wR="2211255" hR="2211255" stAng="4975939" swAng="848121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E9B7F4-5F0B-4FED-B270-D93670D88926}">
      <dsp:nvSpPr>
        <dsp:cNvPr id="0" name=""/>
        <dsp:cNvSpPr/>
      </dsp:nvSpPr>
      <dsp:spPr>
        <a:xfrm>
          <a:off x="2026336" y="4002810"/>
          <a:ext cx="1700767" cy="1105498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900" b="1" kern="1200" dirty="0" smtClean="0"/>
            <a:t>Aumenta a crise</a:t>
          </a:r>
          <a:endParaRPr lang="pt-BR" sz="1900" b="1" kern="1200" dirty="0"/>
        </a:p>
      </dsp:txBody>
      <dsp:txXfrm>
        <a:off x="2026336" y="4002810"/>
        <a:ext cx="1700767" cy="1105498"/>
      </dsp:txXfrm>
    </dsp:sp>
    <dsp:sp modelId="{B221CD4C-F7E9-449D-9912-FB0F9727433A}">
      <dsp:nvSpPr>
        <dsp:cNvPr id="0" name=""/>
        <dsp:cNvSpPr/>
      </dsp:nvSpPr>
      <dsp:spPr>
        <a:xfrm>
          <a:off x="1965208" y="555360"/>
          <a:ext cx="4422511" cy="4422511"/>
        </a:xfrm>
        <a:custGeom>
          <a:avLst/>
          <a:gdLst/>
          <a:ahLst/>
          <a:cxnLst/>
          <a:rect l="0" t="0" r="0" b="0"/>
          <a:pathLst>
            <a:path>
              <a:moveTo>
                <a:pt x="234859" y="3202976"/>
              </a:moveTo>
              <a:arcTo wR="2211255" hR="2211255" stAng="9201198" swAng="1361317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2508F8-5E51-4217-8B8A-8BB287BA8A49}">
      <dsp:nvSpPr>
        <dsp:cNvPr id="0" name=""/>
        <dsp:cNvSpPr/>
      </dsp:nvSpPr>
      <dsp:spPr>
        <a:xfrm>
          <a:off x="1223051" y="1530551"/>
          <a:ext cx="1700767" cy="1105498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900" b="1" kern="1200" dirty="0" smtClean="0"/>
            <a:t>Aumenta a desconfiança</a:t>
          </a:r>
          <a:endParaRPr lang="pt-BR" sz="1900" b="1" kern="1200" dirty="0"/>
        </a:p>
      </dsp:txBody>
      <dsp:txXfrm>
        <a:off x="1223051" y="1530551"/>
        <a:ext cx="1700767" cy="1105498"/>
      </dsp:txXfrm>
    </dsp:sp>
    <dsp:sp modelId="{619A61F0-0884-4C41-8184-463D86C837CD}">
      <dsp:nvSpPr>
        <dsp:cNvPr id="0" name=""/>
        <dsp:cNvSpPr/>
      </dsp:nvSpPr>
      <dsp:spPr>
        <a:xfrm>
          <a:off x="1965208" y="555360"/>
          <a:ext cx="4422511" cy="4422511"/>
        </a:xfrm>
        <a:custGeom>
          <a:avLst/>
          <a:gdLst/>
          <a:ahLst/>
          <a:cxnLst/>
          <a:rect l="0" t="0" r="0" b="0"/>
          <a:pathLst>
            <a:path>
              <a:moveTo>
                <a:pt x="531586" y="773074"/>
              </a:moveTo>
              <a:arcTo wR="2211255" hR="2211255" stAng="13234265" swAng="1213595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A400998-90DD-466C-B56C-24FEC8B16137}">
      <dsp:nvSpPr>
        <dsp:cNvPr id="0" name=""/>
        <dsp:cNvSpPr/>
      </dsp:nvSpPr>
      <dsp:spPr>
        <a:xfrm>
          <a:off x="3760006" y="909187"/>
          <a:ext cx="906953" cy="8487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906953" y="848791"/>
              </a:lnTo>
            </a:path>
          </a:pathLst>
        </a:cu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8AC412-560A-4775-9DBB-6E4925CBFEBF}">
      <dsp:nvSpPr>
        <dsp:cNvPr id="0" name=""/>
        <dsp:cNvSpPr/>
      </dsp:nvSpPr>
      <dsp:spPr>
        <a:xfrm>
          <a:off x="3760006" y="909187"/>
          <a:ext cx="2196496" cy="16700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79458"/>
              </a:lnTo>
              <a:lnTo>
                <a:pt x="2196496" y="1479458"/>
              </a:lnTo>
              <a:lnTo>
                <a:pt x="2196496" y="167006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AB19EA-5E03-4C1E-B51D-BB2C465F274B}">
      <dsp:nvSpPr>
        <dsp:cNvPr id="0" name=""/>
        <dsp:cNvSpPr/>
      </dsp:nvSpPr>
      <dsp:spPr>
        <a:xfrm>
          <a:off x="3714286" y="909187"/>
          <a:ext cx="91440" cy="167006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7006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19BDB3-AAF7-4F6E-A2FA-D957AA10FBEF}">
      <dsp:nvSpPr>
        <dsp:cNvPr id="0" name=""/>
        <dsp:cNvSpPr/>
      </dsp:nvSpPr>
      <dsp:spPr>
        <a:xfrm>
          <a:off x="1563510" y="909187"/>
          <a:ext cx="2196496" cy="1670063"/>
        </a:xfrm>
        <a:custGeom>
          <a:avLst/>
          <a:gdLst/>
          <a:ahLst/>
          <a:cxnLst/>
          <a:rect l="0" t="0" r="0" b="0"/>
          <a:pathLst>
            <a:path>
              <a:moveTo>
                <a:pt x="2196496" y="0"/>
              </a:moveTo>
              <a:lnTo>
                <a:pt x="2196496" y="1479458"/>
              </a:lnTo>
              <a:lnTo>
                <a:pt x="0" y="1479458"/>
              </a:lnTo>
              <a:lnTo>
                <a:pt x="0" y="167006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6F67CB-402C-4297-9943-C01A15F13341}">
      <dsp:nvSpPr>
        <dsp:cNvPr id="0" name=""/>
        <dsp:cNvSpPr/>
      </dsp:nvSpPr>
      <dsp:spPr>
        <a:xfrm>
          <a:off x="2852363" y="1544"/>
          <a:ext cx="1815286" cy="907643"/>
        </a:xfrm>
        <a:prstGeom prst="rect">
          <a:avLst/>
        </a:prstGeom>
        <a:solidFill>
          <a:schemeClr val="accent2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1" kern="1200" dirty="0" smtClean="0"/>
            <a:t>Visão Geral</a:t>
          </a:r>
          <a:endParaRPr lang="pt-BR" sz="1600" b="1" kern="1200" dirty="0"/>
        </a:p>
      </dsp:txBody>
      <dsp:txXfrm>
        <a:off x="2852363" y="1544"/>
        <a:ext cx="1815286" cy="907643"/>
      </dsp:txXfrm>
    </dsp:sp>
    <dsp:sp modelId="{4E430B28-72B8-4B6E-8C51-A0FED78DB5F6}">
      <dsp:nvSpPr>
        <dsp:cNvPr id="0" name=""/>
        <dsp:cNvSpPr/>
      </dsp:nvSpPr>
      <dsp:spPr>
        <a:xfrm>
          <a:off x="655866" y="2579251"/>
          <a:ext cx="1815286" cy="907643"/>
        </a:xfrm>
        <a:prstGeom prst="rect">
          <a:avLst/>
        </a:prstGeom>
        <a:solidFill>
          <a:schemeClr val="accent2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1" kern="1200" dirty="0" smtClean="0"/>
            <a:t>Bolsa</a:t>
          </a:r>
          <a:endParaRPr lang="pt-BR" sz="1600" b="1" kern="1200" dirty="0"/>
        </a:p>
      </dsp:txBody>
      <dsp:txXfrm>
        <a:off x="655866" y="2579251"/>
        <a:ext cx="1815286" cy="907643"/>
      </dsp:txXfrm>
    </dsp:sp>
    <dsp:sp modelId="{C2B7BDFC-BF05-4121-B7B4-84E0F4E35579}">
      <dsp:nvSpPr>
        <dsp:cNvPr id="0" name=""/>
        <dsp:cNvSpPr/>
      </dsp:nvSpPr>
      <dsp:spPr>
        <a:xfrm>
          <a:off x="2852363" y="2579251"/>
          <a:ext cx="1815286" cy="907643"/>
        </a:xfrm>
        <a:prstGeom prst="rect">
          <a:avLst/>
        </a:prstGeom>
        <a:solidFill>
          <a:schemeClr val="accent2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1" kern="1200" dirty="0" smtClean="0"/>
            <a:t>Juros</a:t>
          </a:r>
          <a:endParaRPr lang="pt-BR" sz="1600" b="1" kern="1200" dirty="0"/>
        </a:p>
      </dsp:txBody>
      <dsp:txXfrm>
        <a:off x="2852363" y="2579251"/>
        <a:ext cx="1815286" cy="907643"/>
      </dsp:txXfrm>
    </dsp:sp>
    <dsp:sp modelId="{9B98E72D-1EDB-46A0-9F40-F19C945D92F9}">
      <dsp:nvSpPr>
        <dsp:cNvPr id="0" name=""/>
        <dsp:cNvSpPr/>
      </dsp:nvSpPr>
      <dsp:spPr>
        <a:xfrm>
          <a:off x="5048859" y="2579251"/>
          <a:ext cx="1815286" cy="907643"/>
        </a:xfrm>
        <a:prstGeom prst="rect">
          <a:avLst/>
        </a:prstGeom>
        <a:solidFill>
          <a:schemeClr val="accent2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1" kern="1200" dirty="0" smtClean="0"/>
            <a:t>Câmbio</a:t>
          </a:r>
          <a:endParaRPr lang="pt-BR" sz="1600" b="1" kern="1200" dirty="0"/>
        </a:p>
      </dsp:txBody>
      <dsp:txXfrm>
        <a:off x="5048859" y="2579251"/>
        <a:ext cx="1815286" cy="907643"/>
      </dsp:txXfrm>
    </dsp:sp>
    <dsp:sp modelId="{9980AF52-0D5F-4595-9D28-FAE59925FCB2}">
      <dsp:nvSpPr>
        <dsp:cNvPr id="0" name=""/>
        <dsp:cNvSpPr/>
      </dsp:nvSpPr>
      <dsp:spPr>
        <a:xfrm>
          <a:off x="2851673" y="1304157"/>
          <a:ext cx="1815286" cy="907643"/>
        </a:xfrm>
        <a:prstGeom prst="rect">
          <a:avLst/>
        </a:prstGeom>
        <a:solidFill>
          <a:schemeClr val="accent2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1" kern="1200" dirty="0" smtClean="0"/>
            <a:t>Visão Brasil</a:t>
          </a:r>
          <a:endParaRPr lang="pt-BR" sz="1600" b="1" kern="1200" dirty="0"/>
        </a:p>
      </dsp:txBody>
      <dsp:txXfrm>
        <a:off x="2851673" y="1304157"/>
        <a:ext cx="1815286" cy="9076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0F3E1A-F44A-4BDC-BFDE-3CE901F7CC0B}" type="datetimeFigureOut">
              <a:rPr lang="en-US" smtClean="0"/>
              <a:pPr/>
              <a:t>9/27/2016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BE1359-2DA2-4102-8E5F-3C314329F386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5370434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r" defTabSz="914400">
              <a:buNone/>
            </a:pPr>
            <a:fld id="{81331B57-0BE5-4F82-AA58-76F53EFF3ADA}" type="datetime8">
              <a:rPr lang="en-US" sz="1200" b="0" i="0">
                <a:latin typeface="Calibri"/>
                <a:ea typeface="+mn-ea"/>
                <a:cs typeface="+mn-cs"/>
              </a:rPr>
              <a:pPr algn="r" defTabSz="914400">
                <a:buNone/>
              </a:pPr>
              <a:t>9/27/2016 8:54 PM</a:t>
            </a:fld>
            <a:endParaRPr lang="en-US" sz="1200" b="0" i="0" dirty="0"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0" y="8685213"/>
            <a:ext cx="6172200" cy="457200"/>
          </a:xfrm>
        </p:spPr>
        <p:txBody>
          <a:bodyPr/>
          <a:lstStyle/>
          <a:p>
            <a:pPr algn="l" defTabSz="914400">
              <a:buNone/>
            </a:pPr>
            <a:r>
              <a:rPr lang="en-US" sz="5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© 2007 Microsoft Corporation. </a:t>
            </a:r>
            <a:r>
              <a:rPr lang="pt-BR" sz="500" b="0" i="0" dirty="0" smtClean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Todos</a:t>
            </a:r>
            <a:r>
              <a:rPr lang="en-US" sz="500" b="0" i="0" dirty="0" smtClean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500" b="0" i="0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os</a:t>
            </a:r>
            <a:r>
              <a:rPr lang="en-US" sz="5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500" b="0" i="0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direitos</a:t>
            </a:r>
            <a:r>
              <a:rPr lang="en-US" sz="5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500" b="0" i="0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reservados</a:t>
            </a:r>
            <a:r>
              <a:rPr lang="en-US" sz="5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. Microsoft, Windows, Windows Vista e </a:t>
            </a:r>
            <a:r>
              <a:rPr lang="en-US" sz="500" b="0" i="0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outros</a:t>
            </a:r>
            <a:r>
              <a:rPr lang="en-US" sz="5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500" b="0" i="0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nomes</a:t>
            </a:r>
            <a:r>
              <a:rPr lang="en-US" sz="5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 de </a:t>
            </a:r>
            <a:r>
              <a:rPr lang="en-US" sz="500" b="0" i="0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produtos</a:t>
            </a:r>
            <a:r>
              <a:rPr lang="en-US" sz="5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500" b="0" i="0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são</a:t>
            </a:r>
            <a:r>
              <a:rPr lang="en-US" sz="5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500" b="0" i="0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ou</a:t>
            </a:r>
            <a:r>
              <a:rPr lang="en-US" sz="5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500" b="0" i="0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podem</a:t>
            </a:r>
            <a:r>
              <a:rPr lang="en-US" sz="5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 ser </a:t>
            </a:r>
            <a:r>
              <a:rPr lang="en-US" sz="500" b="0" i="0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marcas</a:t>
            </a:r>
            <a:r>
              <a:rPr lang="en-US" sz="5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500" b="0" i="0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registradas</a:t>
            </a:r>
            <a:r>
              <a:rPr lang="en-US" sz="5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 e/</a:t>
            </a:r>
            <a:r>
              <a:rPr lang="en-US" sz="500" b="0" i="0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ou</a:t>
            </a:r>
            <a:r>
              <a:rPr lang="en-US" sz="5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500" b="0" i="0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marcas</a:t>
            </a:r>
            <a:r>
              <a:rPr lang="en-US" sz="5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500" b="0" i="0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comerciais</a:t>
            </a:r>
            <a:r>
              <a:rPr lang="en-US" sz="5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500" b="0" i="0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nos</a:t>
            </a:r>
            <a:r>
              <a:rPr lang="en-US" sz="5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500" b="0" i="0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Estados</a:t>
            </a:r>
            <a:r>
              <a:rPr lang="en-US" sz="5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500" b="0" i="0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Unidos</a:t>
            </a:r>
            <a:r>
              <a:rPr lang="en-US" sz="5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 e/</a:t>
            </a:r>
            <a:r>
              <a:rPr lang="en-US" sz="500" b="0" i="0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ou</a:t>
            </a:r>
            <a:r>
              <a:rPr lang="en-US" sz="5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500" b="0" i="0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em</a:t>
            </a:r>
            <a:r>
              <a:rPr lang="en-US" sz="5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500" b="0" i="0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outros</a:t>
            </a:r>
            <a:r>
              <a:rPr lang="en-US" sz="5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500" b="0" i="0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países</a:t>
            </a:r>
            <a:r>
              <a:rPr lang="en-US" sz="5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.</a:t>
            </a:r>
          </a:p>
          <a:p>
            <a:pPr algn="l" defTabSz="914400">
              <a:buNone/>
            </a:pPr>
            <a:r>
              <a:rPr lang="en-US" sz="5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As </a:t>
            </a:r>
            <a:r>
              <a:rPr lang="en-US" sz="500" b="0" i="0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informações</a:t>
            </a:r>
            <a:r>
              <a:rPr lang="en-US" sz="5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500" b="0" i="0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contidas</a:t>
            </a:r>
            <a:r>
              <a:rPr lang="en-US" sz="5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500" b="0" i="0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neste</a:t>
            </a:r>
            <a:r>
              <a:rPr lang="en-US" sz="5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500" b="0" i="0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documento</a:t>
            </a:r>
            <a:r>
              <a:rPr lang="en-US" sz="5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500" b="0" i="0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têm</a:t>
            </a:r>
            <a:r>
              <a:rPr lang="en-US" sz="5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500" b="0" i="0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finalidades</a:t>
            </a:r>
            <a:r>
              <a:rPr lang="en-US" sz="5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500" b="0" i="0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meramente</a:t>
            </a:r>
            <a:r>
              <a:rPr lang="en-US" sz="5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500" b="0" i="0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informativas</a:t>
            </a:r>
            <a:r>
              <a:rPr lang="en-US" sz="5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 e </a:t>
            </a:r>
            <a:r>
              <a:rPr lang="en-US" sz="500" b="0" i="0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representam</a:t>
            </a:r>
            <a:r>
              <a:rPr lang="en-US" sz="5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 a </a:t>
            </a:r>
            <a:r>
              <a:rPr lang="en-US" sz="500" b="0" i="0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visão</a:t>
            </a:r>
            <a:r>
              <a:rPr lang="en-US" sz="5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500" b="0" i="0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atual</a:t>
            </a:r>
            <a:r>
              <a:rPr lang="en-US" sz="5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500" b="0" i="0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da</a:t>
            </a:r>
            <a:r>
              <a:rPr lang="en-US" sz="5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 Microsoft Corporation, </a:t>
            </a:r>
            <a:r>
              <a:rPr lang="en-US" sz="500" b="0" i="0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na</a:t>
            </a:r>
            <a:r>
              <a:rPr lang="en-US" sz="5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 data </a:t>
            </a:r>
            <a:r>
              <a:rPr lang="en-US" sz="500" b="0" i="0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desta</a:t>
            </a:r>
            <a:r>
              <a:rPr lang="en-US" sz="5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500" b="0" i="0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apresentação</a:t>
            </a:r>
            <a:r>
              <a:rPr lang="en-US" sz="5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.  Como a Microsoft </a:t>
            </a:r>
            <a:r>
              <a:rPr lang="en-US" sz="500" b="0" i="0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precisa</a:t>
            </a:r>
            <a:r>
              <a:rPr lang="en-US" sz="5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 responder </a:t>
            </a:r>
            <a:r>
              <a:rPr lang="en-US" sz="500" b="0" i="0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às</a:t>
            </a:r>
            <a:r>
              <a:rPr lang="en-US" sz="5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500" b="0" i="0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constantes</a:t>
            </a:r>
            <a:r>
              <a:rPr lang="en-US" sz="5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500" b="0" i="0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mudanças</a:t>
            </a:r>
            <a:r>
              <a:rPr lang="en-US" sz="5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500" b="0" i="0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nas</a:t>
            </a:r>
            <a:r>
              <a:rPr lang="en-US" sz="5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500" b="0" i="0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condições</a:t>
            </a:r>
            <a:r>
              <a:rPr lang="en-US" sz="5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 de </a:t>
            </a:r>
            <a:r>
              <a:rPr lang="en-US" sz="500" b="0" i="0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mercado</a:t>
            </a:r>
            <a:r>
              <a:rPr lang="en-US" sz="5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, o </a:t>
            </a:r>
            <a:r>
              <a:rPr lang="en-US" sz="500" b="0" i="0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conteúdo</a:t>
            </a:r>
            <a:r>
              <a:rPr lang="en-US" sz="5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 do </a:t>
            </a:r>
            <a:r>
              <a:rPr lang="en-US" sz="500" b="0" i="0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documento</a:t>
            </a:r>
            <a:r>
              <a:rPr lang="en-US" sz="5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500" b="0" i="0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não</a:t>
            </a:r>
            <a:r>
              <a:rPr lang="en-US" sz="5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500" b="0" i="0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deve</a:t>
            </a:r>
            <a:r>
              <a:rPr lang="en-US" sz="5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 ser </a:t>
            </a:r>
            <a:r>
              <a:rPr lang="en-US" sz="500" b="0" i="0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interpretado</a:t>
            </a:r>
            <a:r>
              <a:rPr lang="en-US" sz="5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500" b="0" i="0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como</a:t>
            </a:r>
            <a:r>
              <a:rPr lang="en-US" sz="5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 um </a:t>
            </a:r>
            <a:r>
              <a:rPr lang="en-US" sz="500" b="0" i="0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compromisso</a:t>
            </a:r>
            <a:r>
              <a:rPr lang="en-US" sz="5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500" b="0" i="0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por</a:t>
            </a:r>
            <a:r>
              <a:rPr lang="en-US" sz="5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 parte </a:t>
            </a:r>
            <a:r>
              <a:rPr lang="en-US" sz="500" b="0" i="0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da</a:t>
            </a:r>
            <a:r>
              <a:rPr lang="en-US" sz="5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 Microsoft, e a Microsoft </a:t>
            </a:r>
            <a:r>
              <a:rPr lang="en-US" sz="500" b="0" i="0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não</a:t>
            </a:r>
            <a:r>
              <a:rPr lang="en-US" sz="5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500" b="0" i="0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pode</a:t>
            </a:r>
            <a:r>
              <a:rPr lang="en-US" sz="5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500" b="0" i="0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garantir</a:t>
            </a:r>
            <a:r>
              <a:rPr lang="en-US" sz="5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 a </a:t>
            </a:r>
            <a:r>
              <a:rPr lang="en-US" sz="500" b="0" i="0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exatidão</a:t>
            </a:r>
            <a:r>
              <a:rPr lang="en-US" sz="5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 de </a:t>
            </a:r>
            <a:r>
              <a:rPr lang="en-US" sz="500" b="0" i="0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qualquer</a:t>
            </a:r>
            <a:r>
              <a:rPr lang="en-US" sz="5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500" b="0" i="0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informação</a:t>
            </a:r>
            <a:r>
              <a:rPr lang="en-US" sz="5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500" b="0" i="0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fornecida</a:t>
            </a:r>
            <a:r>
              <a:rPr lang="en-US" sz="5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500" b="0" i="0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após</a:t>
            </a:r>
            <a:r>
              <a:rPr lang="en-US" sz="5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 a data </a:t>
            </a:r>
            <a:r>
              <a:rPr lang="en-US" sz="500" b="0" i="0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desta</a:t>
            </a:r>
            <a:r>
              <a:rPr lang="en-US" sz="5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500" b="0" i="0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apresentação</a:t>
            </a:r>
            <a:r>
              <a:rPr lang="en-US" sz="5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.  </a:t>
            </a:r>
            <a:br>
              <a:rPr lang="en-US" sz="5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r>
              <a:rPr lang="en-US" sz="5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 MICROSOFT </a:t>
            </a:r>
            <a:r>
              <a:rPr lang="en-US" sz="500" b="0" i="0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NÃO</a:t>
            </a:r>
            <a:r>
              <a:rPr lang="en-US" sz="5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500" b="0" i="0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OFERECE</a:t>
            </a:r>
            <a:r>
              <a:rPr lang="en-US" sz="5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500" b="0" i="0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NENHUMA</a:t>
            </a:r>
            <a:r>
              <a:rPr lang="en-US" sz="5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500" b="0" i="0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GARANTIA</a:t>
            </a:r>
            <a:r>
              <a:rPr lang="en-US" sz="5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, </a:t>
            </a:r>
            <a:r>
              <a:rPr lang="en-US" sz="500" b="0" i="0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SEJA</a:t>
            </a:r>
            <a:r>
              <a:rPr lang="en-US" sz="5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500" b="0" i="0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EXPRESSA</a:t>
            </a:r>
            <a:r>
              <a:rPr lang="en-US" sz="5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, </a:t>
            </a:r>
            <a:r>
              <a:rPr lang="en-US" sz="500" b="0" i="0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IMPLÍCITA</a:t>
            </a:r>
            <a:r>
              <a:rPr lang="en-US" sz="5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500" b="0" i="0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OU</a:t>
            </a:r>
            <a:r>
              <a:rPr lang="en-US" sz="5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 LEGAL, </a:t>
            </a:r>
            <a:r>
              <a:rPr lang="en-US" sz="500" b="0" i="0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CONCERNENTE</a:t>
            </a:r>
            <a:r>
              <a:rPr lang="en-US" sz="5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500" b="0" i="0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ÀS</a:t>
            </a:r>
            <a:r>
              <a:rPr lang="en-US" sz="5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500" b="0" i="0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INFORMAÇÕES</a:t>
            </a:r>
            <a:r>
              <a:rPr lang="en-US" sz="5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500" b="0" i="0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DESTA</a:t>
            </a:r>
            <a:r>
              <a:rPr lang="en-US" sz="5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500" b="0" i="0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APRESENTAÇÃO</a:t>
            </a:r>
            <a:r>
              <a:rPr lang="en-US" sz="5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.</a:t>
            </a:r>
          </a:p>
          <a:p>
            <a:pPr algn="l" defTabSz="914400">
              <a:buNone/>
            </a:pPr>
            <a:endParaRPr lang="en-US" sz="500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>
          <a:xfrm>
            <a:off x="6172199" y="8685213"/>
            <a:ext cx="684213" cy="457200"/>
          </a:xfrm>
        </p:spPr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pPr algn="r" defTabSz="914400">
                <a:buNone/>
              </a:pPr>
              <a:t>1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BE1359-2DA2-4102-8E5F-3C314329F386}" type="slidenum">
              <a:rPr lang="en-US" smtClean="0"/>
              <a:pPr/>
              <a:t>29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30250" y="1905000"/>
            <a:ext cx="7681913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pt-BR" noProof="0" smtClean="0"/>
              <a:t>Clique para editar o estilo do título mestre</a:t>
            </a:r>
            <a:endParaRPr lang="pt-BR" noProof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730249" y="4344988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noProof="0" smtClean="0"/>
              <a:t>Clique para editar o estilo do subtítulo mestre</a:t>
            </a:r>
            <a:endParaRPr lang="pt-BR" noProof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ítulo e Conteúdo">
    <p:bg bwMode="black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pt-BR" noProof="0" smtClean="0"/>
              <a:t>Clique para editar o estilo do título mestre</a:t>
            </a:r>
            <a:endParaRPr lang="pt-BR" noProof="0"/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1pPr>
            <a:lvl2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2pPr>
            <a:lvl3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3pPr>
            <a:lvl4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4pPr>
            <a:lvl5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  <a:endParaRPr lang="pt-BR" noProof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ítulo e Conteúdo">
    <p:bg bwMode="black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pt-BR" noProof="0" smtClean="0"/>
              <a:t>Clique para editar o estilo do título mestre</a:t>
            </a:r>
            <a:endParaRPr lang="pt-BR" noProof="0"/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1pPr>
            <a:lvl2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2pPr>
            <a:lvl3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3pPr>
            <a:lvl4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4pPr>
            <a:lvl5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  <a:endParaRPr lang="pt-BR" noProof="0" dirty="0"/>
          </a:p>
        </p:txBody>
      </p:sp>
      <p:sp>
        <p:nvSpPr>
          <p:cNvPr id="4" name="Espaço Reservado para Texto 6"/>
          <p:cNvSpPr>
            <a:spLocks noGrp="1"/>
          </p:cNvSpPr>
          <p:nvPr>
            <p:ph type="body" sz="quarter" idx="11"/>
          </p:nvPr>
        </p:nvSpPr>
        <p:spPr>
          <a:xfrm>
            <a:off x="0" y="6238875"/>
            <a:ext cx="9144001" cy="619125"/>
          </a:xfrm>
          <a:solidFill>
            <a:srgbClr val="FFFF99"/>
          </a:solidFill>
        </p:spPr>
        <p:txBody>
          <a:bodyPr wrap="square" lIns="152394" tIns="76197" rIns="152394" bIns="76197" anchor="b" anchorCtr="0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+mj-lt"/>
              </a:defRPr>
            </a:lvl1pPr>
          </a:lstStyle>
          <a:p>
            <a:pPr lvl="0"/>
            <a:r>
              <a:rPr lang="pt-BR" noProof="0" smtClean="0"/>
              <a:t>Clique para editar os estilos do texto mestre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s &quot;especiais&quot; 2_Demo, Vídeo etc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pt-BR" noProof="0" smtClean="0"/>
              <a:t>Clique para editar o estilo do título mestre</a:t>
            </a:r>
            <a:endParaRPr lang="pt-BR" noProof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noProof="0" smtClean="0"/>
              <a:t>Clique para editar o estilo do subtítulo mestre</a:t>
            </a:r>
            <a:endParaRPr lang="pt-BR" noProof="0"/>
          </a:p>
        </p:txBody>
      </p:sp>
      <p:sp>
        <p:nvSpPr>
          <p:cNvPr id="7" name="Espaço Reservado para Texto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10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0066FF"/>
                    </a:gs>
                    <a:gs pos="28000">
                      <a:srgbClr val="2E59B0"/>
                    </a:gs>
                    <a:gs pos="62000">
                      <a:srgbClr val="2B395F"/>
                    </a:gs>
                    <a:gs pos="88000">
                      <a:srgbClr val="00000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pt-BR" noProof="0" smtClean="0"/>
              <a:t>clique para…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sar para slides com Código de Softw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noProof="0" smtClean="0"/>
              <a:t>Clique para editar o estilo do título Mestre</a:t>
            </a:r>
            <a:endParaRPr lang="pt-BR" noProof="0"/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sz="quarter" idx="10"/>
          </p:nvPr>
        </p:nvSpPr>
        <p:spPr>
          <a:xfrm>
            <a:off x="722313" y="1905000"/>
            <a:ext cx="8040688" cy="2533001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  <a:endParaRPr lang="pt-BR" noProof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s &quot;especiais&quot; 1_Demo, Vídeo etc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pt-BR" noProof="0" smtClean="0"/>
              <a:t>Clique para editar o estilo do título mestre</a:t>
            </a:r>
            <a:endParaRPr lang="pt-BR" noProof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noProof="0" smtClean="0"/>
              <a:t>Clique para editar o estilo do subtítulo mestre</a:t>
            </a:r>
            <a:endParaRPr lang="pt-BR" noProof="0"/>
          </a:p>
        </p:txBody>
      </p:sp>
      <p:sp>
        <p:nvSpPr>
          <p:cNvPr id="7" name="Espaço Reservado para Texto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10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0066FF"/>
                    </a:gs>
                    <a:gs pos="28000">
                      <a:srgbClr val="2E59B0"/>
                    </a:gs>
                    <a:gs pos="62000">
                      <a:srgbClr val="2B395F"/>
                    </a:gs>
                    <a:gs pos="88000">
                      <a:srgbClr val="00000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pt-BR" noProof="0" smtClean="0"/>
              <a:t>clique para…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noProof="0" smtClean="0"/>
              <a:t>Clique para editar o estilo do título mestre</a:t>
            </a:r>
            <a:endParaRPr lang="pt-BR" noProof="0"/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  <a:endParaRPr lang="pt-BR" noProof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noProof="0" smtClean="0"/>
              <a:t>Clique para editar o estilo do título mestre</a:t>
            </a:r>
            <a:endParaRPr lang="pt-BR" noProof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  <a:endParaRPr lang="pt-BR" noProof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is Conteúd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noProof="0" smtClean="0"/>
              <a:t>Clique para editar o estilo do título mestre</a:t>
            </a:r>
            <a:endParaRPr lang="pt-BR" noProof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4114800" cy="2129814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  <a:endParaRPr lang="pt-BR" noProof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411553"/>
            <a:ext cx="4114800" cy="2129814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  <a:endParaRPr lang="pt-BR" noProof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noProof="0" smtClean="0"/>
              <a:t>Clique para editar o estilo do título mestre</a:t>
            </a:r>
            <a:endParaRPr lang="pt-BR" noProof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81000" y="1411553"/>
            <a:ext cx="4114800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pt-BR" noProof="0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380999" y="2174875"/>
            <a:ext cx="4114800" cy="1855893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  <a:endParaRPr lang="pt-BR" noProof="0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981" y="1411553"/>
            <a:ext cx="4117019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pt-BR" noProof="0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117974" cy="1855893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  <a:endParaRPr lang="pt-BR" noProof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noProof="0" smtClean="0"/>
              <a:t>Clique para editar o estilo do título mestre</a:t>
            </a:r>
            <a:endParaRPr lang="pt-BR" noProof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ALKIN - Imprime em ESCALA DE CINZ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25" descr="7-00029_BAK_v03TOP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-15875" y="6007100"/>
            <a:ext cx="9159875" cy="849313"/>
          </a:xfrm>
          <a:prstGeom prst="rect">
            <a:avLst/>
          </a:prstGeom>
          <a:noFill/>
        </p:spPr>
      </p:pic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1329595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pt-BR" noProof="0" smtClean="0"/>
              <a:t>Clique para editar o estilo do título Mestre</a:t>
            </a:r>
            <a:endParaRPr lang="pt-BR" noProof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81000" y="1412875"/>
            <a:ext cx="8382000" cy="2339102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pt-BR" noProof="0" dirty="0" smtClean="0"/>
              <a:t>Clique para editar os estilos do texto Mestre</a:t>
            </a:r>
          </a:p>
          <a:p>
            <a:pPr lvl="1"/>
            <a:r>
              <a:rPr lang="pt-BR" noProof="0" dirty="0" smtClean="0"/>
              <a:t>Segundo nível</a:t>
            </a:r>
          </a:p>
          <a:p>
            <a:pPr lvl="2"/>
            <a:r>
              <a:rPr lang="pt-BR" noProof="0" dirty="0" smtClean="0"/>
              <a:t>Terceiro nível</a:t>
            </a:r>
          </a:p>
          <a:p>
            <a:pPr lvl="3"/>
            <a:r>
              <a:rPr lang="pt-BR" noProof="0" dirty="0" smtClean="0"/>
              <a:t>Quarto nível</a:t>
            </a:r>
          </a:p>
          <a:p>
            <a:pPr lvl="4"/>
            <a:r>
              <a:rPr lang="pt-BR" noProof="0" dirty="0" smtClean="0"/>
              <a:t>Quinto nível</a:t>
            </a:r>
            <a:endParaRPr lang="pt-BR" noProof="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61" r:id="rId12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50" dirty="0" smtClean="0">
          <a:ln w="3175">
            <a:noFill/>
          </a:ln>
          <a:gradFill>
            <a:gsLst>
              <a:gs pos="0">
                <a:srgbClr val="2E59B0"/>
              </a:gs>
              <a:gs pos="49000">
                <a:srgbClr val="161D32"/>
              </a:gs>
              <a:gs pos="100000">
                <a:srgbClr val="000000"/>
              </a:gs>
            </a:gsLst>
            <a:lin ang="5400000" scaled="0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396875" indent="-396875" algn="l" defTabSz="914363" rtl="0" eaLnBrk="1" latinLnBrk="0" hangingPunct="1">
        <a:lnSpc>
          <a:spcPct val="100000"/>
        </a:lnSpc>
        <a:spcBef>
          <a:spcPts val="2400"/>
        </a:spcBef>
        <a:buFontTx/>
        <a:buBlip>
          <a:blip r:embed="rId16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396875" algn="l" defTabSz="914363" rtl="0" eaLnBrk="1" latinLnBrk="0" hangingPunct="1">
        <a:lnSpc>
          <a:spcPct val="100000"/>
        </a:lnSpc>
        <a:spcBef>
          <a:spcPct val="20000"/>
        </a:spcBef>
        <a:buFontTx/>
        <a:buBlip>
          <a:blip r:embed="rId17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888" indent="-344488" algn="l" defTabSz="914363" rtl="0" eaLnBrk="1" latinLnBrk="0" hangingPunct="1">
        <a:lnSpc>
          <a:spcPct val="100000"/>
        </a:lnSpc>
        <a:spcBef>
          <a:spcPct val="20000"/>
        </a:spcBef>
        <a:buFontTx/>
        <a:buBlip>
          <a:blip r:embed="rId17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4963" indent="-346075" algn="l" defTabSz="914363" rtl="0" eaLnBrk="1" latinLnBrk="0" hangingPunct="1">
        <a:lnSpc>
          <a:spcPct val="100000"/>
        </a:lnSpc>
        <a:spcBef>
          <a:spcPct val="20000"/>
        </a:spcBef>
        <a:buFontTx/>
        <a:buBlip>
          <a:blip r:embed="rId17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941513" indent="-336550" algn="l" defTabSz="914363" rtl="0" eaLnBrk="1" latinLnBrk="0" hangingPunct="1">
        <a:lnSpc>
          <a:spcPct val="100000"/>
        </a:lnSpc>
        <a:spcBef>
          <a:spcPct val="20000"/>
        </a:spcBef>
        <a:buFontTx/>
        <a:buBlip>
          <a:blip r:embed="rId17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white rectangle.png"/>
          <p:cNvPicPr>
            <a:picLocks noChangeAspect="1"/>
          </p:cNvPicPr>
          <p:nvPr/>
        </p:nvPicPr>
        <p:blipFill>
          <a:blip r:embed="rId4" cstate="print"/>
          <a:srcRect b="10453"/>
          <a:stretch>
            <a:fillRect/>
          </a:stretch>
        </p:blipFill>
        <p:spPr>
          <a:xfrm>
            <a:off x="0" y="1299706"/>
            <a:ext cx="9144000" cy="5558294"/>
          </a:xfrm>
          <a:prstGeom prst="rect">
            <a:avLst/>
          </a:prstGeom>
        </p:spPr>
      </p:pic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1329595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pt-BR" noProof="0" smtClean="0"/>
              <a:t>Clique para editar o estilo do título Mestre</a:t>
            </a:r>
            <a:endParaRPr lang="pt-BR" noProof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2" y="1905000"/>
            <a:ext cx="8040688" cy="25330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  <a:endParaRPr lang="pt-BR" noProof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25" dirty="0" smtClean="0">
          <a:ln w="3175">
            <a:noFill/>
          </a:ln>
          <a:gradFill>
            <a:gsLst>
              <a:gs pos="0">
                <a:srgbClr val="2E59B0"/>
              </a:gs>
              <a:gs pos="49000">
                <a:srgbClr val="161D32"/>
              </a:gs>
              <a:gs pos="100000">
                <a:srgbClr val="000000"/>
              </a:gs>
            </a:gsLst>
            <a:lin ang="5400000" scaled="0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0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30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1pPr>
      <a:lvl2pPr marL="384954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8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2pPr>
      <a:lvl3pPr marL="761970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3pPr>
      <a:lvl4pPr marL="1094009" indent="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4pPr>
      <a:lvl5pPr marL="1426047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finance.yahoo.com/echarts?s=USDBRL=X+Interactive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cb.gov.br/pec/GCI/PORT/readout/readout.asp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gif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1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www.sxc.hu/pic/l/k/ki/killr-b/53621_325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Retângulo 4"/>
          <p:cNvSpPr/>
          <p:nvPr/>
        </p:nvSpPr>
        <p:spPr bwMode="auto">
          <a:xfrm>
            <a:off x="714348" y="357166"/>
            <a:ext cx="7858180" cy="1428760"/>
          </a:xfrm>
          <a:prstGeom prst="rect">
            <a:avLst/>
          </a:prstGeom>
          <a:solidFill>
            <a:schemeClr val="tx1">
              <a:alpha val="85000"/>
            </a:schemeClr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pt-BR" sz="2300" dirty="0" smtClean="0">
              <a:solidFill>
                <a:schemeClr val="tx1"/>
              </a:solidFill>
              <a:latin typeface="Segoe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785786" y="500042"/>
            <a:ext cx="7681913" cy="2138362"/>
          </a:xfrm>
        </p:spPr>
        <p:txBody>
          <a:bodyPr>
            <a:noAutofit/>
          </a:bodyPr>
          <a:lstStyle/>
          <a:p>
            <a:pPr algn="ctr">
              <a:spcBef>
                <a:spcPts val="1200"/>
              </a:spcBef>
            </a:pPr>
            <a:r>
              <a:rPr lang="pt-BR" sz="2000" dirty="0" smtClean="0">
                <a:solidFill>
                  <a:schemeClr val="bg1"/>
                </a:solidFill>
              </a:rPr>
              <a:t>Universidade de São Paulo</a:t>
            </a:r>
          </a:p>
          <a:p>
            <a:pPr algn="ctr">
              <a:spcBef>
                <a:spcPts val="1200"/>
              </a:spcBef>
            </a:pPr>
            <a:r>
              <a:rPr lang="pt-BR" sz="2000" dirty="0" smtClean="0">
                <a:solidFill>
                  <a:schemeClr val="bg1"/>
                </a:solidFill>
              </a:rPr>
              <a:t>Faculdade de Economia Administração e Contabilidade de Ribeirão Preto</a:t>
            </a:r>
          </a:p>
          <a:p>
            <a:pPr algn="ctr">
              <a:spcBef>
                <a:spcPts val="1200"/>
              </a:spcBef>
            </a:pPr>
            <a:r>
              <a:rPr lang="pt-BR" sz="2000" err="1" smtClean="0">
                <a:solidFill>
                  <a:schemeClr val="bg1"/>
                </a:solidFill>
              </a:rPr>
              <a:t>RAD</a:t>
            </a:r>
            <a:r>
              <a:rPr lang="pt-BR" sz="2000" smtClean="0">
                <a:solidFill>
                  <a:schemeClr val="bg1"/>
                </a:solidFill>
              </a:rPr>
              <a:t> 2105  -  </a:t>
            </a:r>
            <a:r>
              <a:rPr lang="pt-BR" sz="2000" dirty="0" smtClean="0">
                <a:solidFill>
                  <a:schemeClr val="bg1"/>
                </a:solidFill>
              </a:rPr>
              <a:t>Criação de Novos Negócios</a:t>
            </a:r>
            <a:endParaRPr lang="pt-BR" sz="2000" i="0" dirty="0">
              <a:solidFill>
                <a:schemeClr val="bg1"/>
              </a:solidFill>
            </a:endParaRPr>
          </a:p>
        </p:txBody>
      </p:sp>
      <p:sp>
        <p:nvSpPr>
          <p:cNvPr id="6" name="Retângulo 5"/>
          <p:cNvSpPr/>
          <p:nvPr/>
        </p:nvSpPr>
        <p:spPr bwMode="auto">
          <a:xfrm>
            <a:off x="0" y="3429000"/>
            <a:ext cx="9144000" cy="857256"/>
          </a:xfrm>
          <a:prstGeom prst="rect">
            <a:avLst/>
          </a:prstGeom>
          <a:solidFill>
            <a:schemeClr val="tx1">
              <a:alpha val="85000"/>
            </a:schemeClr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pt-BR" sz="2300" dirty="0" smtClean="0">
              <a:solidFill>
                <a:schemeClr val="tx1"/>
              </a:solidFill>
              <a:latin typeface="Segoe" pitchFamily="34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57224" y="3548579"/>
            <a:ext cx="7681913" cy="1523495"/>
          </a:xfrm>
        </p:spPr>
        <p:txBody>
          <a:bodyPr/>
          <a:lstStyle/>
          <a:p>
            <a:pPr algn="ctr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pt-BR" sz="4000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/>
                <a:cs typeface="Arial"/>
              </a:rPr>
              <a:t>Plano Financeiro</a:t>
            </a:r>
            <a:endParaRPr lang="pt-BR" sz="4000" i="0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/>
              <a:ea typeface="+mn-ea"/>
              <a:cs typeface="Arial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41176" y="124949"/>
            <a:ext cx="8507288" cy="783771"/>
          </a:xfrm>
        </p:spPr>
        <p:txBody>
          <a:bodyPr>
            <a:normAutofit/>
          </a:bodyPr>
          <a:lstStyle/>
          <a:p>
            <a:r>
              <a:rPr lang="pt-BR" sz="3100" dirty="0" smtClean="0"/>
              <a:t>Principais pressões na inflação em 2015</a:t>
            </a:r>
            <a:endParaRPr lang="pt-BR" sz="3100" dirty="0"/>
          </a:p>
        </p:txBody>
      </p:sp>
      <p:sp>
        <p:nvSpPr>
          <p:cNvPr id="5" name="CaixaDeTexto 4"/>
          <p:cNvSpPr txBox="1"/>
          <p:nvPr/>
        </p:nvSpPr>
        <p:spPr>
          <a:xfrm>
            <a:off x="221630" y="5618283"/>
            <a:ext cx="20049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smtClean="0"/>
              <a:t>Fonte : Estadão : 09/01/2016</a:t>
            </a:r>
            <a:endParaRPr lang="pt-BR" sz="12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692696"/>
            <a:ext cx="6555523" cy="4738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57015" y="326074"/>
            <a:ext cx="7886700" cy="510638"/>
          </a:xfrm>
        </p:spPr>
        <p:txBody>
          <a:bodyPr/>
          <a:lstStyle/>
          <a:p>
            <a:r>
              <a:rPr lang="pt-BR" sz="3100" dirty="0" smtClean="0"/>
              <a:t>Dólar e Bolsa em 2015</a:t>
            </a:r>
            <a:endParaRPr lang="pt-BR" sz="31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3449" y="1337144"/>
            <a:ext cx="8229600" cy="3912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ixaDeTexto 4"/>
          <p:cNvSpPr txBox="1"/>
          <p:nvPr/>
        </p:nvSpPr>
        <p:spPr>
          <a:xfrm>
            <a:off x="0" y="5589240"/>
            <a:ext cx="16366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smtClean="0"/>
              <a:t>Fonte : Estadão, Jan/15</a:t>
            </a:r>
            <a:endParaRPr lang="pt-BR" sz="12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236419"/>
            <a:ext cx="9144000" cy="4454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8300" y="7125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t-BR" b="1" dirty="0" smtClean="0"/>
              <a:t>Evolução das cotações do Real</a:t>
            </a:r>
            <a:br>
              <a:rPr lang="pt-BR" b="1" dirty="0" smtClean="0"/>
            </a:br>
            <a:r>
              <a:rPr lang="pt-BR" b="1" i="1" dirty="0" smtClean="0"/>
              <a:t> </a:t>
            </a:r>
            <a:r>
              <a:rPr lang="pt-BR" sz="3600" b="1" i="1" dirty="0" smtClean="0"/>
              <a:t>últimos 5 anos</a:t>
            </a:r>
            <a:r>
              <a:rPr lang="pt-BR" b="1" dirty="0" smtClean="0"/>
              <a:t/>
            </a:r>
            <a:br>
              <a:rPr lang="pt-BR" b="1" dirty="0" smtClean="0"/>
            </a:br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0" y="5661248"/>
            <a:ext cx="6976590" cy="307777"/>
          </a:xfrm>
          <a:prstGeom prst="rect">
            <a:avLst/>
          </a:prstGeom>
          <a:noFill/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pt-BR" sz="1400" dirty="0" smtClean="0">
                <a:hlinkClick r:id="rId3"/>
              </a:rPr>
              <a:t>http://finance.yahoo.com/echarts?s=USDBRL%3DX+</a:t>
            </a:r>
            <a:r>
              <a:rPr lang="pt-BR" sz="1400" dirty="0" err="1" smtClean="0">
                <a:hlinkClick r:id="rId3"/>
              </a:rPr>
              <a:t>Interactive</a:t>
            </a:r>
            <a:r>
              <a:rPr lang="pt-BR" sz="1400" dirty="0" smtClean="0">
                <a:hlinkClick r:id="rId3"/>
              </a:rPr>
              <a:t>#</a:t>
            </a:r>
            <a:r>
              <a:rPr lang="pt-BR" sz="1400" dirty="0" err="1" smtClean="0">
                <a:hlinkClick r:id="rId3"/>
              </a:rPr>
              <a:t>symbol</a:t>
            </a:r>
            <a:r>
              <a:rPr lang="pt-BR" sz="1400" dirty="0" smtClean="0">
                <a:hlinkClick r:id="rId3"/>
              </a:rPr>
              <a:t>=USDBRL=X;range=1d</a:t>
            </a:r>
            <a:endParaRPr lang="pt-BR" sz="1400" dirty="0" smtClean="0"/>
          </a:p>
        </p:txBody>
      </p:sp>
      <p:sp>
        <p:nvSpPr>
          <p:cNvPr id="6" name="CaixaDeTexto 5"/>
          <p:cNvSpPr txBox="1"/>
          <p:nvPr/>
        </p:nvSpPr>
        <p:spPr>
          <a:xfrm>
            <a:off x="0" y="4515482"/>
            <a:ext cx="1547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b="1" dirty="0" smtClean="0"/>
              <a:t>03/0ut/2011= </a:t>
            </a:r>
            <a:r>
              <a:rPr lang="pt-BR" sz="1200" b="1" dirty="0" smtClean="0"/>
              <a:t>1,8067</a:t>
            </a:r>
            <a:endParaRPr lang="pt-BR" sz="1200" b="1" dirty="0"/>
          </a:p>
        </p:txBody>
      </p:sp>
      <p:sp>
        <p:nvSpPr>
          <p:cNvPr id="8" name="CaixaDeTexto 7"/>
          <p:cNvSpPr txBox="1"/>
          <p:nvPr/>
        </p:nvSpPr>
        <p:spPr>
          <a:xfrm>
            <a:off x="7838441" y="3211998"/>
            <a:ext cx="94448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b="1" dirty="0" smtClean="0"/>
              <a:t>27/09/2016</a:t>
            </a:r>
            <a:endParaRPr lang="pt-BR" sz="1200" b="1" dirty="0"/>
          </a:p>
        </p:txBody>
      </p:sp>
      <p:cxnSp>
        <p:nvCxnSpPr>
          <p:cNvPr id="10" name="Conector de seta reta 9"/>
          <p:cNvCxnSpPr/>
          <p:nvPr/>
        </p:nvCxnSpPr>
        <p:spPr>
          <a:xfrm flipV="1">
            <a:off x="0" y="3072519"/>
            <a:ext cx="8668895" cy="2342629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ixaDeTexto 10"/>
          <p:cNvSpPr txBox="1"/>
          <p:nvPr/>
        </p:nvSpPr>
        <p:spPr>
          <a:xfrm>
            <a:off x="4094718" y="3610689"/>
            <a:ext cx="880369" cy="36933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pt-BR" b="1" dirty="0" smtClean="0"/>
              <a:t>78,97%</a:t>
            </a:r>
            <a:endParaRPr lang="pt-BR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8300" y="71250"/>
            <a:ext cx="8229600" cy="783773"/>
          </a:xfrm>
        </p:spPr>
        <p:txBody>
          <a:bodyPr>
            <a:normAutofit fontScale="90000"/>
          </a:bodyPr>
          <a:lstStyle/>
          <a:p>
            <a:r>
              <a:rPr lang="pt-BR" b="1" dirty="0" smtClean="0"/>
              <a:t>Variação mensal do real ante o Dólar</a:t>
            </a:r>
            <a:br>
              <a:rPr lang="pt-BR" b="1" dirty="0" smtClean="0"/>
            </a:br>
            <a:endParaRPr lang="pt-B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738" y="1805049"/>
            <a:ext cx="8851879" cy="3332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CaixaDeTexto 11"/>
          <p:cNvSpPr txBox="1"/>
          <p:nvPr/>
        </p:nvSpPr>
        <p:spPr>
          <a:xfrm>
            <a:off x="467544" y="5661248"/>
            <a:ext cx="17691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smtClean="0"/>
              <a:t>Fonte : Folha 01/jul/2016</a:t>
            </a:r>
            <a:endParaRPr lang="pt-BR" sz="12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>
          <a:xfrm>
            <a:off x="1691680" y="0"/>
            <a:ext cx="5292080" cy="854968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600" b="1" dirty="0" smtClean="0">
                <a:solidFill>
                  <a:srgbClr val="3C518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Economia Brasileira</a:t>
            </a: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323528" y="332656"/>
            <a:ext cx="7776864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pt-BR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323528" y="332656"/>
            <a:ext cx="7704856" cy="5064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pt-BR" sz="4000" dirty="0" smtClean="0"/>
          </a:p>
        </p:txBody>
      </p:sp>
      <p:graphicFrame>
        <p:nvGraphicFramePr>
          <p:cNvPr id="6" name="Tabela 5"/>
          <p:cNvGraphicFramePr>
            <a:graphicFrameLocks noGrp="1"/>
          </p:cNvGraphicFramePr>
          <p:nvPr/>
        </p:nvGraphicFramePr>
        <p:xfrm>
          <a:off x="827586" y="762065"/>
          <a:ext cx="7281948" cy="2691768"/>
        </p:xfrm>
        <a:graphic>
          <a:graphicData uri="http://schemas.openxmlformats.org/drawingml/2006/table">
            <a:tbl>
              <a:tblPr firstRow="1" bandRow="1">
                <a:tableStyleId>{5202B0CA-FC54-4496-8BCA-5EF66A818D29}</a:tableStyleId>
              </a:tblPr>
              <a:tblGrid>
                <a:gridCol w="1368150"/>
                <a:gridCol w="1059166"/>
                <a:gridCol w="1213658"/>
                <a:gridCol w="1213658"/>
                <a:gridCol w="1213658"/>
                <a:gridCol w="1213658"/>
              </a:tblGrid>
              <a:tr h="519832"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2013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2014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2015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2016 </a:t>
                      </a:r>
                      <a:r>
                        <a:rPr lang="pt-BR" sz="1400" dirty="0" smtClean="0"/>
                        <a:t>(previsão)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/>
                        <a:t>2017 </a:t>
                      </a:r>
                      <a:r>
                        <a:rPr lang="pt-BR" sz="1400" dirty="0" smtClean="0"/>
                        <a:t>(previsão)</a:t>
                      </a:r>
                      <a:endParaRPr lang="pt-BR" sz="1400" dirty="0"/>
                    </a:p>
                  </a:txBody>
                  <a:tcPr/>
                </a:tc>
              </a:tr>
              <a:tr h="704216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PIB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2,70%</a:t>
                      </a:r>
                      <a:endParaRPr lang="pt-BR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0,10%</a:t>
                      </a:r>
                      <a:endParaRPr lang="pt-BR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>
                          <a:solidFill>
                            <a:srgbClr val="FF0000"/>
                          </a:solidFill>
                        </a:rPr>
                        <a:t>-3,80%</a:t>
                      </a:r>
                      <a:endParaRPr lang="pt-BR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>
                          <a:solidFill>
                            <a:srgbClr val="FF0000"/>
                          </a:solidFill>
                        </a:rPr>
                        <a:t>-3,14%</a:t>
                      </a:r>
                      <a:endParaRPr lang="pt-BR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>
                          <a:solidFill>
                            <a:schemeClr val="tx1"/>
                          </a:solidFill>
                        </a:rPr>
                        <a:t>1,30%</a:t>
                      </a:r>
                      <a:endParaRPr lang="pt-BR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704216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INFLAÇÃO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5,91%</a:t>
                      </a:r>
                      <a:endParaRPr lang="pt-BR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6,41%</a:t>
                      </a:r>
                      <a:endParaRPr lang="pt-BR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10,67%</a:t>
                      </a:r>
                      <a:endParaRPr lang="pt-BR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7,25%</a:t>
                      </a:r>
                      <a:endParaRPr lang="pt-BR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5,07%</a:t>
                      </a:r>
                      <a:endParaRPr lang="pt-BR" b="1" dirty="0"/>
                    </a:p>
                  </a:txBody>
                  <a:tcPr anchor="ctr"/>
                </a:tc>
              </a:tr>
              <a:tr h="704216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JUROS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10,00%</a:t>
                      </a:r>
                      <a:endParaRPr lang="pt-BR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11,75%</a:t>
                      </a:r>
                      <a:endParaRPr lang="pt-BR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14,25%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13,75%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11,00%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7" name="Picture 2" descr="https://jbr-arquivos-online.s3.amazonaws.com/site/imagens/charges/201409110834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3889688"/>
            <a:ext cx="3658958" cy="2429005"/>
          </a:xfrm>
          <a:prstGeom prst="rect">
            <a:avLst/>
          </a:prstGeom>
          <a:noFill/>
        </p:spPr>
      </p:pic>
      <p:sp>
        <p:nvSpPr>
          <p:cNvPr id="8" name="Retângulo 7"/>
          <p:cNvSpPr/>
          <p:nvPr/>
        </p:nvSpPr>
        <p:spPr>
          <a:xfrm>
            <a:off x="2505693" y="6488668"/>
            <a:ext cx="60682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>
                <a:hlinkClick r:id="rId3"/>
              </a:rPr>
              <a:t>http://www.bcb.gov.br/pec/GCI/PORT/readout/readout.asp</a:t>
            </a:r>
            <a:endParaRPr lang="pt-BR" dirty="0"/>
          </a:p>
        </p:txBody>
      </p:sp>
      <p:sp>
        <p:nvSpPr>
          <p:cNvPr id="9" name="CaixaDeTexto 8"/>
          <p:cNvSpPr txBox="1"/>
          <p:nvPr/>
        </p:nvSpPr>
        <p:spPr>
          <a:xfrm>
            <a:off x="243505" y="3933056"/>
            <a:ext cx="121058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600" b="1" dirty="0" smtClean="0"/>
              <a:t>Boletim</a:t>
            </a:r>
          </a:p>
          <a:p>
            <a:pPr algn="ctr"/>
            <a:r>
              <a:rPr lang="pt-BR" sz="1600" b="1" dirty="0" err="1" smtClean="0"/>
              <a:t>Focus</a:t>
            </a:r>
            <a:r>
              <a:rPr lang="pt-BR" sz="1600" b="1" dirty="0" smtClean="0"/>
              <a:t> </a:t>
            </a:r>
          </a:p>
          <a:p>
            <a:pPr algn="ctr"/>
            <a:r>
              <a:rPr lang="pt-BR" sz="1600" b="1" dirty="0" smtClean="0"/>
              <a:t>23/09/2016</a:t>
            </a:r>
            <a:endParaRPr lang="pt-BR" sz="1600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>
          <a:xfrm>
            <a:off x="1691680" y="0"/>
            <a:ext cx="5292080" cy="854968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600" b="1" dirty="0" smtClean="0">
                <a:solidFill>
                  <a:srgbClr val="3C518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Rombo das contas públicas</a:t>
            </a: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323528" y="332656"/>
            <a:ext cx="7776864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pt-BR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323528" y="332656"/>
            <a:ext cx="7704856" cy="5064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pt-BR" sz="4000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01366" y="571974"/>
            <a:ext cx="6507162" cy="547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CaixaDeTexto 9"/>
          <p:cNvSpPr txBox="1"/>
          <p:nvPr/>
        </p:nvSpPr>
        <p:spPr>
          <a:xfrm>
            <a:off x="6874404" y="5805264"/>
            <a:ext cx="2269596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pt-BR" sz="1400" dirty="0" smtClean="0"/>
              <a:t>Fonte : Estadão- 08/07/2016</a:t>
            </a:r>
            <a:endParaRPr lang="pt-BR" sz="14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5" y="142875"/>
            <a:ext cx="8743950" cy="657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ixaDeTexto 4"/>
          <p:cNvSpPr txBox="1"/>
          <p:nvPr/>
        </p:nvSpPr>
        <p:spPr>
          <a:xfrm>
            <a:off x="5868144" y="6488668"/>
            <a:ext cx="22695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 smtClean="0"/>
              <a:t>Fonte : Estadão- 07/05/2016</a:t>
            </a:r>
            <a:endParaRPr lang="pt-BR" sz="1400" dirty="0"/>
          </a:p>
        </p:txBody>
      </p:sp>
      <p:cxnSp>
        <p:nvCxnSpPr>
          <p:cNvPr id="16" name="Conector de seta reta 15"/>
          <p:cNvCxnSpPr/>
          <p:nvPr/>
        </p:nvCxnSpPr>
        <p:spPr>
          <a:xfrm flipH="1">
            <a:off x="8100392" y="3861048"/>
            <a:ext cx="648072" cy="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to 20"/>
          <p:cNvCxnSpPr/>
          <p:nvPr/>
        </p:nvCxnSpPr>
        <p:spPr>
          <a:xfrm>
            <a:off x="8748464" y="3573016"/>
            <a:ext cx="0" cy="288032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reto 26"/>
          <p:cNvCxnSpPr/>
          <p:nvPr/>
        </p:nvCxnSpPr>
        <p:spPr>
          <a:xfrm>
            <a:off x="8460432" y="3573016"/>
            <a:ext cx="288032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tângulo 27"/>
          <p:cNvSpPr/>
          <p:nvPr/>
        </p:nvSpPr>
        <p:spPr>
          <a:xfrm>
            <a:off x="8090506" y="3933056"/>
            <a:ext cx="105349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400" dirty="0" smtClean="0"/>
              <a:t>06/05/2016</a:t>
            </a:r>
            <a:endParaRPr lang="pt-BR" sz="1400" dirty="0"/>
          </a:p>
        </p:txBody>
      </p:sp>
      <p:sp>
        <p:nvSpPr>
          <p:cNvPr id="32" name="Elipse 31"/>
          <p:cNvSpPr/>
          <p:nvPr/>
        </p:nvSpPr>
        <p:spPr>
          <a:xfrm>
            <a:off x="6876256" y="3717032"/>
            <a:ext cx="288032" cy="28803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3" name="Elipse 32"/>
          <p:cNvSpPr/>
          <p:nvPr/>
        </p:nvSpPr>
        <p:spPr>
          <a:xfrm>
            <a:off x="1619672" y="3717032"/>
            <a:ext cx="288032" cy="28803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4" name="Elipse 33"/>
          <p:cNvSpPr/>
          <p:nvPr/>
        </p:nvSpPr>
        <p:spPr>
          <a:xfrm>
            <a:off x="4211960" y="3717032"/>
            <a:ext cx="288032" cy="28803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>
          <a:xfrm>
            <a:off x="1403648" y="188640"/>
            <a:ext cx="6626431" cy="44075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700" b="1" dirty="0" smtClean="0">
                <a:solidFill>
                  <a:srgbClr val="3C518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Leitura dos Sinais de Mercado</a:t>
            </a:r>
            <a:endParaRPr lang="pt-BR" sz="2700" b="1" dirty="0">
              <a:solidFill>
                <a:srgbClr val="3C518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323528" y="617656"/>
            <a:ext cx="7776864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pt-BR" sz="3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xmlns="" val="2277834986"/>
              </p:ext>
            </p:extLst>
          </p:nvPr>
        </p:nvGraphicFramePr>
        <p:xfrm>
          <a:off x="724395" y="1045021"/>
          <a:ext cx="7520013" cy="34884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Retângulo 7"/>
          <p:cNvSpPr/>
          <p:nvPr/>
        </p:nvSpPr>
        <p:spPr>
          <a:xfrm>
            <a:off x="1439526" y="4744079"/>
            <a:ext cx="1510091" cy="112861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 smtClean="0">
                <a:solidFill>
                  <a:schemeClr val="tx2">
                    <a:lumMod val="75000"/>
                  </a:schemeClr>
                </a:solidFill>
              </a:rPr>
              <a:t>Ibovespa e carteira de ações</a:t>
            </a:r>
            <a:endParaRPr lang="pt-BR" sz="2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3857242" y="4791581"/>
            <a:ext cx="1510091" cy="112861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 smtClean="0">
                <a:solidFill>
                  <a:schemeClr val="tx2">
                    <a:lumMod val="75000"/>
                  </a:schemeClr>
                </a:solidFill>
              </a:rPr>
              <a:t>Curva de juros e inclinações</a:t>
            </a:r>
            <a:endParaRPr lang="pt-BR" sz="2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5931329" y="4755198"/>
            <a:ext cx="1510091" cy="112861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 smtClean="0">
                <a:solidFill>
                  <a:schemeClr val="tx2">
                    <a:lumMod val="75000"/>
                  </a:schemeClr>
                </a:solidFill>
              </a:rPr>
              <a:t>Taxa de Câmbio BRL x USD</a:t>
            </a:r>
            <a:endParaRPr lang="pt-BR" sz="2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5920445" y="1031666"/>
            <a:ext cx="2972035" cy="88516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 smtClean="0">
                <a:solidFill>
                  <a:schemeClr val="tx2">
                    <a:lumMod val="75000"/>
                  </a:schemeClr>
                </a:solidFill>
              </a:rPr>
              <a:t>Qual o cenário global para os ativos financeiros?</a:t>
            </a:r>
            <a:endParaRPr lang="pt-BR" sz="2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5930051" y="2320356"/>
            <a:ext cx="2962429" cy="97237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 smtClean="0">
                <a:solidFill>
                  <a:schemeClr val="tx2">
                    <a:lumMod val="75000"/>
                  </a:schemeClr>
                </a:solidFill>
              </a:rPr>
              <a:t>Quais as implicações do cenário global para o  Brasil?</a:t>
            </a:r>
            <a:endParaRPr lang="pt-BR" sz="2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3" name="Título 1"/>
          <p:cNvSpPr txBox="1">
            <a:spLocks/>
          </p:cNvSpPr>
          <p:nvPr/>
        </p:nvSpPr>
        <p:spPr>
          <a:xfrm>
            <a:off x="0" y="617656"/>
            <a:ext cx="7704856" cy="5064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pt-BR" sz="5400" dirty="0" smtClean="0"/>
          </a:p>
        </p:txBody>
      </p:sp>
      <p:sp>
        <p:nvSpPr>
          <p:cNvPr id="17" name="Seta para a direita 16"/>
          <p:cNvSpPr/>
          <p:nvPr/>
        </p:nvSpPr>
        <p:spPr>
          <a:xfrm>
            <a:off x="5436096" y="1340768"/>
            <a:ext cx="360040" cy="216024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Seta para a direita 17"/>
          <p:cNvSpPr/>
          <p:nvPr/>
        </p:nvSpPr>
        <p:spPr>
          <a:xfrm>
            <a:off x="5436096" y="2636912"/>
            <a:ext cx="360040" cy="216024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t-BR" b="1" dirty="0" smtClean="0"/>
              <a:t>Evolução das cotações das Bolsas</a:t>
            </a:r>
            <a:r>
              <a:rPr lang="pt-BR" b="1" i="1" dirty="0" smtClean="0"/>
              <a:t> últimos 5 anos</a:t>
            </a:r>
            <a:r>
              <a:rPr lang="pt-BR" b="1" dirty="0" smtClean="0"/>
              <a:t/>
            </a:r>
            <a:br>
              <a:rPr lang="pt-BR" b="1" dirty="0" smtClean="0"/>
            </a:br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7884368" y="3140968"/>
            <a:ext cx="4489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b="1" dirty="0" smtClean="0"/>
              <a:t>USA</a:t>
            </a:r>
            <a:endParaRPr lang="pt-BR" sz="1200" b="1" dirty="0"/>
          </a:p>
        </p:txBody>
      </p:sp>
      <p:sp>
        <p:nvSpPr>
          <p:cNvPr id="8" name="CaixaDeTexto 7"/>
          <p:cNvSpPr txBox="1"/>
          <p:nvPr/>
        </p:nvSpPr>
        <p:spPr>
          <a:xfrm>
            <a:off x="7884368" y="4797152"/>
            <a:ext cx="6319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b="1" dirty="0" smtClean="0"/>
              <a:t>BRAZIL</a:t>
            </a:r>
            <a:endParaRPr lang="pt-BR" sz="1200" b="1" dirty="0"/>
          </a:p>
        </p:txBody>
      </p:sp>
      <p:sp>
        <p:nvSpPr>
          <p:cNvPr id="9" name="CaixaDeTexto 8"/>
          <p:cNvSpPr txBox="1"/>
          <p:nvPr/>
        </p:nvSpPr>
        <p:spPr>
          <a:xfrm>
            <a:off x="7884368" y="3645024"/>
            <a:ext cx="8531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b="1" dirty="0" smtClean="0"/>
              <a:t>GERMANY</a:t>
            </a:r>
            <a:endParaRPr lang="pt-BR" sz="1200" b="1" dirty="0"/>
          </a:p>
        </p:txBody>
      </p:sp>
      <p:sp>
        <p:nvSpPr>
          <p:cNvPr id="10" name="CaixaDeTexto 9"/>
          <p:cNvSpPr txBox="1"/>
          <p:nvPr/>
        </p:nvSpPr>
        <p:spPr>
          <a:xfrm>
            <a:off x="7884368" y="4005064"/>
            <a:ext cx="8467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b="1" dirty="0" smtClean="0"/>
              <a:t>UNITED </a:t>
            </a:r>
          </a:p>
          <a:p>
            <a:r>
              <a:rPr lang="pt-BR" sz="1200" b="1" dirty="0" smtClean="0"/>
              <a:t>KINGDOM</a:t>
            </a:r>
            <a:endParaRPr lang="pt-BR" sz="12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132856"/>
            <a:ext cx="7620322" cy="3573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1988840"/>
            <a:ext cx="3131840" cy="249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Plano </a:t>
            </a:r>
            <a:r>
              <a:rPr lang="en-US" dirty="0" err="1" smtClean="0"/>
              <a:t>Financeiro</a:t>
            </a:r>
            <a:endParaRPr lang="en-US" dirty="0"/>
          </a:p>
        </p:txBody>
      </p:sp>
      <p:sp>
        <p:nvSpPr>
          <p:cNvPr id="28675" name="Espaço Reservado para Conteúdo 2"/>
          <p:cNvSpPr>
            <a:spLocks noGrp="1"/>
          </p:cNvSpPr>
          <p:nvPr>
            <p:ph idx="1"/>
          </p:nvPr>
        </p:nvSpPr>
        <p:spPr>
          <a:xfrm>
            <a:off x="428596" y="1428736"/>
            <a:ext cx="8215370" cy="4621214"/>
          </a:xfrm>
        </p:spPr>
        <p:txBody>
          <a:bodyPr>
            <a:noAutofit/>
          </a:bodyPr>
          <a:lstStyle/>
          <a:p>
            <a:r>
              <a:rPr lang="pt-BR" sz="2800" dirty="0" smtClean="0"/>
              <a:t>Resultante das estratégias anteriores;</a:t>
            </a:r>
          </a:p>
          <a:p>
            <a:r>
              <a:rPr lang="pt-BR" sz="2800" dirty="0" smtClean="0"/>
              <a:t>Decisões têm impacto financeiro:</a:t>
            </a:r>
          </a:p>
          <a:p>
            <a:pPr lvl="1"/>
            <a:r>
              <a:rPr lang="pt-BR" sz="2400" dirty="0" smtClean="0"/>
              <a:t>Positivo;</a:t>
            </a:r>
          </a:p>
          <a:p>
            <a:pPr lvl="1"/>
            <a:r>
              <a:rPr lang="pt-BR" sz="2400" dirty="0" smtClean="0"/>
              <a:t>Negativo;</a:t>
            </a:r>
          </a:p>
          <a:p>
            <a:r>
              <a:rPr lang="pt-BR" sz="2800" dirty="0" smtClean="0"/>
              <a:t>Assumir premissas financeiras:</a:t>
            </a:r>
          </a:p>
          <a:p>
            <a:pPr lvl="1"/>
            <a:r>
              <a:rPr lang="pt-BR" sz="2400" dirty="0" smtClean="0"/>
              <a:t>Definição de valores financeiros</a:t>
            </a:r>
          </a:p>
          <a:p>
            <a:pPr lvl="1"/>
            <a:r>
              <a:rPr lang="pt-BR" sz="2400" dirty="0" smtClean="0"/>
              <a:t>Estimativas a partir da realidade</a:t>
            </a:r>
          </a:p>
        </p:txBody>
      </p:sp>
    </p:spTree>
    <p:extLst>
      <p:ext uri="{BB962C8B-B14F-4D97-AF65-F5344CB8AC3E}">
        <p14:creationId xmlns="" xmlns:p14="http://schemas.microsoft.com/office/powerpoint/2010/main" val="20666456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Plano </a:t>
            </a:r>
            <a:r>
              <a:rPr lang="en-US" dirty="0" err="1" smtClean="0"/>
              <a:t>Financeiro</a:t>
            </a:r>
            <a:endParaRPr lang="en-US" dirty="0"/>
          </a:p>
        </p:txBody>
      </p:sp>
      <p:sp>
        <p:nvSpPr>
          <p:cNvPr id="28675" name="Espaço Reservado para Conteúdo 2"/>
          <p:cNvSpPr>
            <a:spLocks noGrp="1"/>
          </p:cNvSpPr>
          <p:nvPr>
            <p:ph idx="1"/>
          </p:nvPr>
        </p:nvSpPr>
        <p:spPr>
          <a:xfrm>
            <a:off x="428596" y="1428736"/>
            <a:ext cx="5572164" cy="4621214"/>
          </a:xfrm>
        </p:spPr>
        <p:txBody>
          <a:bodyPr>
            <a:noAutofit/>
          </a:bodyPr>
          <a:lstStyle/>
          <a:p>
            <a:r>
              <a:rPr lang="pt-BR" sz="2800" dirty="0" smtClean="0"/>
              <a:t>Investimentos</a:t>
            </a:r>
          </a:p>
          <a:p>
            <a:r>
              <a:rPr lang="pt-BR" sz="2800" dirty="0" smtClean="0"/>
              <a:t>Custos, despesas e receitas</a:t>
            </a:r>
          </a:p>
          <a:p>
            <a:r>
              <a:rPr lang="pt-BR" sz="2800" dirty="0" smtClean="0"/>
              <a:t>Fluxo de caixa</a:t>
            </a:r>
          </a:p>
          <a:p>
            <a:r>
              <a:rPr lang="pt-BR" sz="2800" dirty="0" smtClean="0"/>
              <a:t>Viabilidade financeira</a:t>
            </a:r>
          </a:p>
          <a:p>
            <a:r>
              <a:rPr lang="pt-BR" sz="2800" dirty="0" smtClean="0"/>
              <a:t>Análise de cenários</a:t>
            </a:r>
          </a:p>
          <a:p>
            <a:endParaRPr lang="pt-BR" sz="2400" dirty="0" smtClean="0"/>
          </a:p>
        </p:txBody>
      </p:sp>
    </p:spTree>
    <p:extLst>
      <p:ext uri="{BB962C8B-B14F-4D97-AF65-F5344CB8AC3E}">
        <p14:creationId xmlns="" xmlns:p14="http://schemas.microsoft.com/office/powerpoint/2010/main" val="20666456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r>
              <a:rPr lang="pt-BR" dirty="0" smtClean="0"/>
              <a:t>Plano Financeiro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1000" y="1412875"/>
            <a:ext cx="8763000" cy="3810274"/>
          </a:xfrm>
        </p:spPr>
        <p:txBody>
          <a:bodyPr/>
          <a:lstStyle/>
          <a:p>
            <a:r>
              <a:rPr lang="pt-BR" sz="2800" dirty="0" smtClean="0"/>
              <a:t>Projeção dos resultados:</a:t>
            </a:r>
          </a:p>
          <a:p>
            <a:pPr lvl="1"/>
            <a:r>
              <a:rPr lang="pt-BR" sz="2400" dirty="0" smtClean="0"/>
              <a:t>Fluxo de caixa;</a:t>
            </a:r>
          </a:p>
          <a:p>
            <a:pPr lvl="1"/>
            <a:r>
              <a:rPr lang="pt-BR" sz="2400" dirty="0" smtClean="0"/>
              <a:t>Indicadores financeiros;</a:t>
            </a:r>
          </a:p>
          <a:p>
            <a:pPr lvl="1"/>
            <a:r>
              <a:rPr lang="pt-BR" sz="2400" dirty="0" smtClean="0"/>
              <a:t>Criação de cenários.</a:t>
            </a:r>
          </a:p>
          <a:p>
            <a:r>
              <a:rPr lang="pt-BR" sz="2800" dirty="0" smtClean="0"/>
              <a:t>Avaliação econômico-financeira:</a:t>
            </a:r>
          </a:p>
          <a:p>
            <a:pPr lvl="1"/>
            <a:r>
              <a:rPr lang="pt-BR" sz="2400" dirty="0" smtClean="0"/>
              <a:t>Viabilidade do negócio;</a:t>
            </a:r>
          </a:p>
          <a:p>
            <a:pPr lvl="1"/>
            <a:r>
              <a:rPr lang="pt-BR" sz="2400" dirty="0" smtClean="0"/>
              <a:t>Análise de riscos e retornos.</a:t>
            </a:r>
          </a:p>
          <a:p>
            <a:r>
              <a:rPr lang="pt-BR" sz="2800" dirty="0" smtClean="0"/>
              <a:t>Planejamento para captação, aplicação e investimentos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Investimentos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381000" y="1412874"/>
            <a:ext cx="8382000" cy="4516456"/>
          </a:xfrm>
        </p:spPr>
        <p:txBody>
          <a:bodyPr>
            <a:noAutofit/>
          </a:bodyPr>
          <a:lstStyle/>
          <a:p>
            <a:r>
              <a:rPr lang="pt-BR" sz="2800" dirty="0" smtClean="0"/>
              <a:t>Máquinas e equipamentos</a:t>
            </a:r>
          </a:p>
          <a:p>
            <a:r>
              <a:rPr lang="pt-BR" sz="2800" dirty="0" smtClean="0"/>
              <a:t>Móveis, ferramentas e utensílios</a:t>
            </a:r>
          </a:p>
          <a:p>
            <a:r>
              <a:rPr lang="pt-BR" sz="2800" dirty="0" smtClean="0"/>
              <a:t>Terreno, obras, infraestrutura </a:t>
            </a:r>
            <a:r>
              <a:rPr lang="pt-BR" sz="2800" dirty="0" err="1" smtClean="0"/>
              <a:t>etc</a:t>
            </a:r>
            <a:endParaRPr lang="pt-BR" sz="2800" dirty="0" smtClean="0"/>
          </a:p>
          <a:p>
            <a:r>
              <a:rPr lang="pt-BR" sz="2800" dirty="0" smtClean="0"/>
              <a:t>Aquisição/Registro de patentes</a:t>
            </a:r>
          </a:p>
          <a:p>
            <a:r>
              <a:rPr lang="pt-BR" sz="2800" dirty="0" smtClean="0"/>
              <a:t>Capital de giro:</a:t>
            </a:r>
          </a:p>
          <a:p>
            <a:pPr lvl="1"/>
            <a:r>
              <a:rPr lang="pt-BR" sz="2400" dirty="0" smtClean="0"/>
              <a:t>Recurso para financiar a operação da empresa</a:t>
            </a:r>
          </a:p>
          <a:p>
            <a:pPr lvl="1">
              <a:buNone/>
            </a:pPr>
            <a:endParaRPr lang="pt-BR" sz="24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Fontes de financiamento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381000" y="1412874"/>
            <a:ext cx="8382000" cy="3447098"/>
          </a:xfrm>
        </p:spPr>
        <p:txBody>
          <a:bodyPr/>
          <a:lstStyle/>
          <a:p>
            <a:r>
              <a:rPr lang="pt-BR" dirty="0" smtClean="0"/>
              <a:t>Bancos de fomento</a:t>
            </a:r>
          </a:p>
          <a:p>
            <a:r>
              <a:rPr lang="pt-BR" dirty="0" smtClean="0"/>
              <a:t>Bancos comerciais</a:t>
            </a:r>
          </a:p>
          <a:p>
            <a:r>
              <a:rPr lang="pt-BR" dirty="0" smtClean="0"/>
              <a:t>Recursos de subvenção</a:t>
            </a:r>
          </a:p>
          <a:p>
            <a:r>
              <a:rPr lang="pt-BR" dirty="0" smtClean="0"/>
              <a:t>Investidores (</a:t>
            </a:r>
            <a:r>
              <a:rPr lang="pt-BR" i="1" dirty="0" err="1" smtClean="0"/>
              <a:t>angel</a:t>
            </a:r>
            <a:r>
              <a:rPr lang="pt-BR" i="1" dirty="0" smtClean="0"/>
              <a:t>, </a:t>
            </a:r>
            <a:r>
              <a:rPr lang="pt-BR" i="1" dirty="0" err="1" smtClean="0"/>
              <a:t>seed</a:t>
            </a:r>
            <a:r>
              <a:rPr lang="pt-BR" i="1" dirty="0" smtClean="0"/>
              <a:t>, </a:t>
            </a:r>
            <a:r>
              <a:rPr lang="pt-BR" i="1" dirty="0" err="1" smtClean="0"/>
              <a:t>venture</a:t>
            </a:r>
            <a:r>
              <a:rPr lang="pt-BR" i="1" dirty="0" smtClean="0"/>
              <a:t> capital</a:t>
            </a:r>
            <a:r>
              <a:rPr lang="pt-BR" dirty="0" smtClean="0"/>
              <a:t>)</a:t>
            </a:r>
          </a:p>
          <a:p>
            <a:r>
              <a:rPr lang="pt-BR" dirty="0" smtClean="0"/>
              <a:t>Sócios</a:t>
            </a:r>
            <a:endParaRPr lang="pt-BR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r>
              <a:rPr lang="pt-BR" dirty="0" smtClean="0"/>
              <a:t>Custos, Despesas e Receitas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357158" y="1357298"/>
            <a:ext cx="8382000" cy="4000528"/>
          </a:xfrm>
        </p:spPr>
        <p:txBody>
          <a:bodyPr>
            <a:normAutofit/>
          </a:bodyPr>
          <a:lstStyle/>
          <a:p>
            <a:r>
              <a:rPr lang="pt-BR" sz="2800" dirty="0" smtClean="0"/>
              <a:t>Custos: diretamente relacionados à operação</a:t>
            </a:r>
          </a:p>
          <a:p>
            <a:endParaRPr lang="pt-BR" sz="2800" dirty="0" smtClean="0"/>
          </a:p>
          <a:p>
            <a:r>
              <a:rPr lang="pt-BR" sz="2800" dirty="0" smtClean="0"/>
              <a:t>Despesas: ligadas à administração do negócio</a:t>
            </a:r>
          </a:p>
          <a:p>
            <a:endParaRPr lang="pt-BR" sz="2800" dirty="0" smtClean="0"/>
          </a:p>
          <a:p>
            <a:r>
              <a:rPr lang="pt-BR" sz="2800" dirty="0" smtClean="0"/>
              <a:t>Receitas: Previsão da demanda x preço</a:t>
            </a:r>
          </a:p>
          <a:p>
            <a:pPr lvl="1"/>
            <a:r>
              <a:rPr lang="pt-BR" sz="2400" dirty="0" smtClean="0"/>
              <a:t>Estimativa do faturamento bruto.</a:t>
            </a:r>
          </a:p>
        </p:txBody>
      </p:sp>
      <p:pic>
        <p:nvPicPr>
          <p:cNvPr id="30722" name="Picture 2" descr="Resultado de imagem para difíci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00875" y="3861048"/>
            <a:ext cx="2143125" cy="2143125"/>
          </a:xfrm>
          <a:prstGeom prst="rect">
            <a:avLst/>
          </a:prstGeom>
          <a:noFill/>
        </p:spPr>
      </p:pic>
      <p:sp>
        <p:nvSpPr>
          <p:cNvPr id="5" name="Seta para a direita 4"/>
          <p:cNvSpPr/>
          <p:nvPr/>
        </p:nvSpPr>
        <p:spPr bwMode="auto">
          <a:xfrm>
            <a:off x="6443646" y="4149080"/>
            <a:ext cx="504056" cy="36004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pt-BR" sz="2300" dirty="0" smtClean="0">
              <a:solidFill>
                <a:schemeClr val="tx1"/>
              </a:solidFill>
              <a:latin typeface="Segoe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r>
              <a:rPr lang="pt-BR" dirty="0" smtClean="0"/>
              <a:t>Fixos x Variáveis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1000" y="1285860"/>
            <a:ext cx="8382000" cy="4702826"/>
          </a:xfrm>
        </p:spPr>
        <p:txBody>
          <a:bodyPr/>
          <a:lstStyle/>
          <a:p>
            <a:r>
              <a:rPr lang="pt-BR" sz="2800" dirty="0" smtClean="0"/>
              <a:t>Fixos: não se alteram significativamente com a variação da produção:</a:t>
            </a:r>
          </a:p>
          <a:p>
            <a:pPr lvl="1"/>
            <a:r>
              <a:rPr lang="pt-BR" sz="2400" dirty="0" smtClean="0"/>
              <a:t>Limpeza e Conservação</a:t>
            </a:r>
          </a:p>
          <a:p>
            <a:pPr lvl="1"/>
            <a:r>
              <a:rPr lang="pt-BR" sz="2400" dirty="0" smtClean="0"/>
              <a:t>Aluguéis de Equipamentos e Instalações</a:t>
            </a:r>
          </a:p>
          <a:p>
            <a:pPr lvl="1"/>
            <a:r>
              <a:rPr lang="pt-BR" sz="2400" dirty="0" smtClean="0"/>
              <a:t>Salários da Administração</a:t>
            </a:r>
          </a:p>
          <a:p>
            <a:pPr lvl="1"/>
            <a:r>
              <a:rPr lang="pt-BR" sz="2400" dirty="0" smtClean="0"/>
              <a:t>Segurança e Vigilância</a:t>
            </a:r>
          </a:p>
          <a:p>
            <a:r>
              <a:rPr lang="pt-BR" sz="2800" dirty="0" smtClean="0"/>
              <a:t>Variáveis: alteram significativamente de acordo com os níveis de produção:</a:t>
            </a:r>
          </a:p>
          <a:p>
            <a:pPr lvl="1"/>
            <a:r>
              <a:rPr lang="pt-BR" sz="2400" dirty="0" smtClean="0"/>
              <a:t>Matérias-Primas</a:t>
            </a:r>
          </a:p>
          <a:p>
            <a:pPr lvl="1"/>
            <a:r>
              <a:rPr lang="pt-BR" sz="2400" dirty="0" smtClean="0"/>
              <a:t>Comissões de Vendas</a:t>
            </a:r>
          </a:p>
          <a:p>
            <a:pPr lvl="1"/>
            <a:r>
              <a:rPr lang="pt-BR" sz="2400" dirty="0" smtClean="0"/>
              <a:t>Insumos produtivos (Água, Energia)</a:t>
            </a:r>
            <a:endParaRPr lang="pt-BR" sz="28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pt-BR" dirty="0" smtClean="0"/>
              <a:t>Fluxo de Caixa</a:t>
            </a:r>
            <a:endParaRPr lang="pt-BR" dirty="0"/>
          </a:p>
        </p:txBody>
      </p:sp>
      <p:sp>
        <p:nvSpPr>
          <p:cNvPr id="3072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324434"/>
            <a:ext cx="7467600" cy="1526572"/>
          </a:xfrm>
        </p:spPr>
        <p:txBody>
          <a:bodyPr/>
          <a:lstStyle/>
          <a:p>
            <a:r>
              <a:rPr lang="pt-BR" sz="2800" dirty="0" smtClean="0"/>
              <a:t>Fluxo financeiro que mostra entradas e saídas de caixa ao longo do tempo;</a:t>
            </a:r>
          </a:p>
          <a:p>
            <a:r>
              <a:rPr lang="pt-BR" sz="2800" dirty="0" smtClean="0"/>
              <a:t>Medida de desempenho da empresa;</a:t>
            </a:r>
          </a:p>
        </p:txBody>
      </p:sp>
      <p:sp>
        <p:nvSpPr>
          <p:cNvPr id="30724" name="Espaço Reservado para Conteúdo 2"/>
          <p:cNvSpPr txBox="1">
            <a:spLocks/>
          </p:cNvSpPr>
          <p:nvPr/>
        </p:nvSpPr>
        <p:spPr bwMode="auto">
          <a:xfrm>
            <a:off x="500063" y="3153234"/>
            <a:ext cx="3619500" cy="250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3050" indent="-273050">
              <a:defRPr>
                <a:solidFill>
                  <a:schemeClr val="tx1"/>
                </a:solidFill>
                <a:latin typeface="Century Schoolbook" pitchFamily="18" charset="0"/>
              </a:defRPr>
            </a:lvl1pPr>
            <a:lvl2pPr marL="639763" indent="-273050">
              <a:defRPr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fontAlgn="base">
              <a:spcBef>
                <a:spcPts val="600"/>
              </a:spcBef>
              <a:spcAft>
                <a:spcPct val="0"/>
              </a:spcAft>
              <a:buClr>
                <a:srgbClr val="FE8637"/>
              </a:buClr>
              <a:buSzPct val="70000"/>
              <a:buFont typeface="Wingdings" pitchFamily="2" charset="2"/>
              <a:buChar char=""/>
            </a:pPr>
            <a:endParaRPr lang="en-US" sz="2100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30725" name="Espaço Reservado para Conteúdo 3"/>
          <p:cNvSpPr txBox="1">
            <a:spLocks/>
          </p:cNvSpPr>
          <p:nvPr/>
        </p:nvSpPr>
        <p:spPr bwMode="auto">
          <a:xfrm>
            <a:off x="4286250" y="3153234"/>
            <a:ext cx="3619500" cy="292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3050" indent="-273050">
              <a:defRPr>
                <a:solidFill>
                  <a:schemeClr val="tx1"/>
                </a:solidFill>
                <a:latin typeface="Century Schoolbook" pitchFamily="18" charset="0"/>
              </a:defRPr>
            </a:lvl1pPr>
            <a:lvl2pPr marL="639763" indent="-273050">
              <a:defRPr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fontAlgn="base">
              <a:spcBef>
                <a:spcPts val="600"/>
              </a:spcBef>
              <a:spcAft>
                <a:spcPct val="0"/>
              </a:spcAft>
              <a:buClr>
                <a:srgbClr val="FE8637"/>
              </a:buClr>
              <a:buSzPct val="70000"/>
              <a:buFont typeface="Wingdings" pitchFamily="2" charset="2"/>
              <a:buChar char=""/>
            </a:pPr>
            <a:endParaRPr lang="en-US" sz="2100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8" name="Espaço Reservado para Conteúdo 2"/>
          <p:cNvSpPr txBox="1">
            <a:spLocks/>
          </p:cNvSpPr>
          <p:nvPr/>
        </p:nvSpPr>
        <p:spPr>
          <a:xfrm>
            <a:off x="4857752" y="3224672"/>
            <a:ext cx="4143404" cy="24191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96875" marR="0" lvl="0" indent="-396875" algn="l" defTabSz="914363" rtl="0" eaLnBrk="1" fontAlgn="auto" latinLnBrk="0" hangingPunct="1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0" lang="pt-BR" sz="28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Saídas:</a:t>
            </a:r>
          </a:p>
          <a:p>
            <a:pPr marL="914400" marR="0" lvl="1" indent="-396875" algn="l" defTabSz="914363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pt-BR" sz="24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Custos</a:t>
            </a:r>
          </a:p>
          <a:p>
            <a:pPr marL="914400" marR="0" lvl="1" indent="-396875" algn="l" defTabSz="914363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pt-BR" sz="24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Gastos</a:t>
            </a:r>
          </a:p>
          <a:p>
            <a:pPr marL="914400" marR="0" lvl="1" indent="-396875" algn="l" defTabSz="914363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pt-BR" sz="24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Despesas</a:t>
            </a:r>
          </a:p>
          <a:p>
            <a:pPr marL="914400" marR="0" lvl="1" indent="-396875" algn="l" defTabSz="914363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pt-BR" sz="24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Compra de imobilizado</a:t>
            </a:r>
          </a:p>
          <a:p>
            <a:pPr marL="914400" marR="0" lvl="1" indent="-396875" algn="l" defTabSz="914363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pt-BR" sz="24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Investimento em </a:t>
            </a:r>
            <a:r>
              <a:rPr kumimoji="0" lang="pt-BR" sz="2400" b="0" i="0" u="none" strike="noStrike" kern="1200" cap="none" spc="0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P&amp;D</a:t>
            </a:r>
            <a:endParaRPr kumimoji="0" lang="pt-BR" sz="2400" b="0" i="0" u="none" strike="noStrike" kern="1200" cap="none" spc="0" normalizeH="0" baseline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Espaço Reservado para Conteúdo 2"/>
          <p:cNvSpPr txBox="1">
            <a:spLocks/>
          </p:cNvSpPr>
          <p:nvPr/>
        </p:nvSpPr>
        <p:spPr>
          <a:xfrm>
            <a:off x="428596" y="3224672"/>
            <a:ext cx="5000660" cy="20128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96875" marR="0" lvl="0" indent="-396875" algn="l" defTabSz="914363" rtl="0" eaLnBrk="1" fontAlgn="auto" latinLnBrk="0" hangingPunct="1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0" lang="pt-BR" sz="28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Entradas:</a:t>
            </a:r>
          </a:p>
          <a:p>
            <a:pPr marL="914400" marR="0" lvl="1" indent="-396875" algn="l" defTabSz="914363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pt-BR" sz="24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Investimentos</a:t>
            </a:r>
          </a:p>
          <a:p>
            <a:pPr marL="914400" marR="0" lvl="1" indent="-396875" algn="l" defTabSz="914363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pt-BR" sz="24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Receitas</a:t>
            </a:r>
          </a:p>
          <a:p>
            <a:pPr marL="914400" marR="0" lvl="1" indent="-396875" algn="l" defTabSz="914363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pt-BR" sz="24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Empréstimos</a:t>
            </a:r>
          </a:p>
          <a:p>
            <a:pPr marL="914400" marR="0" lvl="1" indent="-396875" algn="l" defTabSz="914363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pt-BR" sz="24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Restituições de impostos</a:t>
            </a:r>
          </a:p>
        </p:txBody>
      </p:sp>
    </p:spTree>
    <p:extLst>
      <p:ext uri="{BB962C8B-B14F-4D97-AF65-F5344CB8AC3E}">
        <p14:creationId xmlns="" xmlns:p14="http://schemas.microsoft.com/office/powerpoint/2010/main" val="387121186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Fluxo de </a:t>
            </a:r>
            <a:r>
              <a:rPr lang="pt-BR" sz="4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Caixa - Tipos</a:t>
            </a:r>
            <a:endParaRPr lang="pt-BR" sz="4400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Espaço Reservado para Conteúdo 2"/>
          <p:cNvSpPr txBox="1">
            <a:spLocks/>
          </p:cNvSpPr>
          <p:nvPr/>
        </p:nvSpPr>
        <p:spPr bwMode="auto">
          <a:xfrm>
            <a:off x="500063" y="3664991"/>
            <a:ext cx="3619500" cy="250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3050" indent="-273050">
              <a:defRPr>
                <a:solidFill>
                  <a:schemeClr val="tx1"/>
                </a:solidFill>
                <a:latin typeface="Century Schoolbook" pitchFamily="18" charset="0"/>
              </a:defRPr>
            </a:lvl1pPr>
            <a:lvl2pPr marL="639763" indent="-273050">
              <a:defRPr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fontAlgn="base">
              <a:spcBef>
                <a:spcPts val="600"/>
              </a:spcBef>
              <a:spcAft>
                <a:spcPct val="0"/>
              </a:spcAft>
              <a:buClr>
                <a:srgbClr val="FE8637"/>
              </a:buClr>
              <a:buSzPct val="70000"/>
              <a:buFont typeface="Wingdings" pitchFamily="2" charset="2"/>
              <a:buChar char=""/>
            </a:pPr>
            <a:endParaRPr lang="en-US" sz="2100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7" name="Espaço Reservado para Conteúdo 3"/>
          <p:cNvSpPr txBox="1">
            <a:spLocks/>
          </p:cNvSpPr>
          <p:nvPr/>
        </p:nvSpPr>
        <p:spPr bwMode="auto">
          <a:xfrm>
            <a:off x="4286250" y="3429000"/>
            <a:ext cx="3619500" cy="292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3050" indent="-273050">
              <a:defRPr>
                <a:solidFill>
                  <a:schemeClr val="tx1"/>
                </a:solidFill>
                <a:latin typeface="Century Schoolbook" pitchFamily="18" charset="0"/>
              </a:defRPr>
            </a:lvl1pPr>
            <a:lvl2pPr marL="639763" indent="-273050">
              <a:defRPr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fontAlgn="base">
              <a:spcBef>
                <a:spcPts val="600"/>
              </a:spcBef>
              <a:spcAft>
                <a:spcPct val="0"/>
              </a:spcAft>
              <a:buClr>
                <a:srgbClr val="FE8637"/>
              </a:buClr>
              <a:buSzPct val="70000"/>
              <a:buFont typeface="Wingdings" pitchFamily="2" charset="2"/>
              <a:buChar char=""/>
            </a:pPr>
            <a:endParaRPr lang="en-US" sz="2100" dirty="0">
              <a:solidFill>
                <a:prstClr val="black"/>
              </a:solidFill>
              <a:cs typeface="Arial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52736"/>
            <a:ext cx="9144000" cy="169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tângulo 10"/>
          <p:cNvSpPr/>
          <p:nvPr/>
        </p:nvSpPr>
        <p:spPr>
          <a:xfrm>
            <a:off x="827584" y="2708920"/>
            <a:ext cx="7344816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u="sng" dirty="0" smtClean="0"/>
              <a:t>Fluxo de Caixa Operacional:</a:t>
            </a:r>
            <a:r>
              <a:rPr lang="pt-BR" sz="1600" dirty="0" smtClean="0"/>
              <a:t> são aqueles relacionados às operações de uma companhia, isto é, aos negócios do dia-a-dia como receitas de vendas, pagamento de salários e compra de insumos ou manutenção</a:t>
            </a:r>
          </a:p>
          <a:p>
            <a:endParaRPr lang="pt-BR" sz="1600" dirty="0" smtClean="0"/>
          </a:p>
          <a:p>
            <a:r>
              <a:rPr lang="pt-BR" sz="1600" u="sng" dirty="0" smtClean="0"/>
              <a:t>Fluxo de Caixa de Investimentos:</a:t>
            </a:r>
            <a:r>
              <a:rPr lang="pt-BR" sz="1600" dirty="0" smtClean="0"/>
              <a:t> são aqueles relacionados aos ativos que a empresa venha adquirir para melhorar suas operações. Podem ser novas máquinas, equipamentos, carros ou compra de terrenos, imóveis prontos e em construção</a:t>
            </a:r>
          </a:p>
          <a:p>
            <a:endParaRPr lang="pt-BR" sz="1600" dirty="0" smtClean="0"/>
          </a:p>
          <a:p>
            <a:r>
              <a:rPr lang="pt-BR" sz="1600" u="sng" dirty="0" smtClean="0"/>
              <a:t>Fluxo de Caixa de Financiamentos:</a:t>
            </a:r>
            <a:r>
              <a:rPr lang="pt-BR" sz="1600" dirty="0" smtClean="0"/>
              <a:t> são aqueles relacionados às dívidas e financiamentos da empresa com investidores e credores. São computados aqui entradas de caixa provenientes de aportes de capital de investidores, financiamentos bancários ou emissão de títulos de dívidas (como as debêntures); saídas para amortização das mesmas e também pagamento de dividendos.</a:t>
            </a:r>
            <a:endParaRPr lang="pt-BR" sz="16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Fluxo de </a:t>
            </a:r>
            <a:r>
              <a:rPr lang="pt-BR" sz="4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Caixa - Tipos</a:t>
            </a:r>
            <a:endParaRPr lang="pt-BR" sz="4400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Espaço Reservado para Conteúdo 2"/>
          <p:cNvSpPr txBox="1">
            <a:spLocks/>
          </p:cNvSpPr>
          <p:nvPr/>
        </p:nvSpPr>
        <p:spPr bwMode="auto">
          <a:xfrm>
            <a:off x="500063" y="3664991"/>
            <a:ext cx="3619500" cy="250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3050" indent="-273050">
              <a:defRPr>
                <a:solidFill>
                  <a:schemeClr val="tx1"/>
                </a:solidFill>
                <a:latin typeface="Century Schoolbook" pitchFamily="18" charset="0"/>
              </a:defRPr>
            </a:lvl1pPr>
            <a:lvl2pPr marL="639763" indent="-273050">
              <a:defRPr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fontAlgn="base">
              <a:spcBef>
                <a:spcPts val="600"/>
              </a:spcBef>
              <a:spcAft>
                <a:spcPct val="0"/>
              </a:spcAft>
              <a:buClr>
                <a:srgbClr val="FE8637"/>
              </a:buClr>
              <a:buSzPct val="70000"/>
              <a:buFont typeface="Wingdings" pitchFamily="2" charset="2"/>
              <a:buChar char=""/>
            </a:pPr>
            <a:endParaRPr lang="en-US" sz="2100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7" name="Espaço Reservado para Conteúdo 3"/>
          <p:cNvSpPr txBox="1">
            <a:spLocks/>
          </p:cNvSpPr>
          <p:nvPr/>
        </p:nvSpPr>
        <p:spPr bwMode="auto">
          <a:xfrm>
            <a:off x="4286250" y="3429000"/>
            <a:ext cx="3619500" cy="292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3050" indent="-273050">
              <a:defRPr>
                <a:solidFill>
                  <a:schemeClr val="tx1"/>
                </a:solidFill>
                <a:latin typeface="Century Schoolbook" pitchFamily="18" charset="0"/>
              </a:defRPr>
            </a:lvl1pPr>
            <a:lvl2pPr marL="639763" indent="-273050">
              <a:defRPr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fontAlgn="base">
              <a:spcBef>
                <a:spcPts val="600"/>
              </a:spcBef>
              <a:spcAft>
                <a:spcPct val="0"/>
              </a:spcAft>
              <a:buClr>
                <a:srgbClr val="FE8637"/>
              </a:buClr>
              <a:buSzPct val="70000"/>
              <a:buFont typeface="Wingdings" pitchFamily="2" charset="2"/>
              <a:buChar char=""/>
            </a:pPr>
            <a:endParaRPr lang="en-US" sz="2100" dirty="0">
              <a:solidFill>
                <a:prstClr val="black"/>
              </a:solidFill>
              <a:cs typeface="Arial" charset="0"/>
            </a:endParaRPr>
          </a:p>
        </p:txBody>
      </p:sp>
      <p:pic>
        <p:nvPicPr>
          <p:cNvPr id="2050" name="Picture 2" descr="Resultado de imagem para fluxo de caixa com seta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412776"/>
            <a:ext cx="3209925" cy="1905000"/>
          </a:xfrm>
          <a:prstGeom prst="rect">
            <a:avLst/>
          </a:prstGeom>
          <a:noFill/>
        </p:spPr>
      </p:pic>
      <p:pic>
        <p:nvPicPr>
          <p:cNvPr id="2054" name="Picture 6" descr="Resultado de imagem para planilha de emprestim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1196752"/>
            <a:ext cx="4362450" cy="2486026"/>
          </a:xfrm>
          <a:prstGeom prst="rect">
            <a:avLst/>
          </a:prstGeom>
          <a:noFill/>
        </p:spPr>
      </p:pic>
      <p:pic>
        <p:nvPicPr>
          <p:cNvPr id="2056" name="Picture 8" descr="Resultado de imagem para planilha de aplicaçã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3717032"/>
            <a:ext cx="6381750" cy="2667000"/>
          </a:xfrm>
          <a:prstGeom prst="rect">
            <a:avLst/>
          </a:prstGeom>
          <a:noFill/>
        </p:spPr>
      </p:pic>
      <p:sp>
        <p:nvSpPr>
          <p:cNvPr id="8" name="CaixaDeTexto 7"/>
          <p:cNvSpPr txBox="1"/>
          <p:nvPr/>
        </p:nvSpPr>
        <p:spPr>
          <a:xfrm>
            <a:off x="611560" y="980728"/>
            <a:ext cx="866776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Projeto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971600" y="3284984"/>
            <a:ext cx="2098075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Aplicação Financeira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4283968" y="836712"/>
            <a:ext cx="1318823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Empréstimo</a:t>
            </a:r>
            <a:endParaRPr lang="pt-BR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Fluxo de </a:t>
            </a:r>
            <a:r>
              <a:rPr lang="pt-BR" sz="4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Caixa - Tipos</a:t>
            </a:r>
            <a:endParaRPr lang="pt-BR" sz="4400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Espaço Reservado para Conteúdo 2"/>
          <p:cNvSpPr txBox="1">
            <a:spLocks/>
          </p:cNvSpPr>
          <p:nvPr/>
        </p:nvSpPr>
        <p:spPr bwMode="auto">
          <a:xfrm>
            <a:off x="500063" y="3664991"/>
            <a:ext cx="3619500" cy="250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3050" indent="-273050">
              <a:defRPr>
                <a:solidFill>
                  <a:schemeClr val="tx1"/>
                </a:solidFill>
                <a:latin typeface="Century Schoolbook" pitchFamily="18" charset="0"/>
              </a:defRPr>
            </a:lvl1pPr>
            <a:lvl2pPr marL="639763" indent="-273050">
              <a:defRPr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fontAlgn="base">
              <a:spcBef>
                <a:spcPts val="600"/>
              </a:spcBef>
              <a:spcAft>
                <a:spcPct val="0"/>
              </a:spcAft>
              <a:buClr>
                <a:srgbClr val="FE8637"/>
              </a:buClr>
              <a:buSzPct val="70000"/>
              <a:buFont typeface="Wingdings" pitchFamily="2" charset="2"/>
              <a:buChar char=""/>
            </a:pPr>
            <a:endParaRPr lang="en-US" sz="2100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7" name="Espaço Reservado para Conteúdo 3"/>
          <p:cNvSpPr txBox="1">
            <a:spLocks/>
          </p:cNvSpPr>
          <p:nvPr/>
        </p:nvSpPr>
        <p:spPr bwMode="auto">
          <a:xfrm>
            <a:off x="4286250" y="3429000"/>
            <a:ext cx="3619500" cy="292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3050" indent="-273050">
              <a:defRPr>
                <a:solidFill>
                  <a:schemeClr val="tx1"/>
                </a:solidFill>
                <a:latin typeface="Century Schoolbook" pitchFamily="18" charset="0"/>
              </a:defRPr>
            </a:lvl1pPr>
            <a:lvl2pPr marL="639763" indent="-273050">
              <a:defRPr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fontAlgn="base">
              <a:spcBef>
                <a:spcPts val="600"/>
              </a:spcBef>
              <a:spcAft>
                <a:spcPct val="0"/>
              </a:spcAft>
              <a:buClr>
                <a:srgbClr val="FE8637"/>
              </a:buClr>
              <a:buSzPct val="70000"/>
              <a:buFont typeface="Wingdings" pitchFamily="2" charset="2"/>
              <a:buChar char=""/>
            </a:pPr>
            <a:endParaRPr lang="en-US" sz="2100" dirty="0">
              <a:solidFill>
                <a:prstClr val="black"/>
              </a:solidFill>
              <a:cs typeface="Arial" charset="0"/>
            </a:endParaRPr>
          </a:p>
        </p:txBody>
      </p:sp>
      <p:pic>
        <p:nvPicPr>
          <p:cNvPr id="56322" name="Picture 2" descr="Resultado de imagem para fluxo de caixa com seta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84784"/>
            <a:ext cx="8609030" cy="3992091"/>
          </a:xfrm>
          <a:prstGeom prst="rect">
            <a:avLst/>
          </a:prstGeom>
          <a:noFill/>
        </p:spPr>
      </p:pic>
      <p:sp>
        <p:nvSpPr>
          <p:cNvPr id="8" name="CaixaDeTexto 7"/>
          <p:cNvSpPr txBox="1"/>
          <p:nvPr/>
        </p:nvSpPr>
        <p:spPr>
          <a:xfrm>
            <a:off x="683568" y="1124744"/>
            <a:ext cx="2620461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Fluxo de caixa corporativo</a:t>
            </a:r>
            <a:endParaRPr lang="pt-BR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32" y="1128414"/>
            <a:ext cx="3714744" cy="443198"/>
          </a:xfrm>
        </p:spPr>
        <p:txBody>
          <a:bodyPr/>
          <a:lstStyle/>
          <a:p>
            <a:pPr algn="ctr"/>
            <a:r>
              <a:rPr lang="pt-BR" sz="3200" dirty="0" smtClean="0"/>
              <a:t>Exemplo Fluxo de Caixa</a:t>
            </a:r>
            <a:endParaRPr lang="pt-BR" sz="32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51730" y="0"/>
            <a:ext cx="539227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CaixaDeTexto 9"/>
          <p:cNvSpPr txBox="1"/>
          <p:nvPr/>
        </p:nvSpPr>
        <p:spPr>
          <a:xfrm>
            <a:off x="142844" y="3714752"/>
            <a:ext cx="34290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600" dirty="0" smtClean="0"/>
              <a:t>* Supõe: parte das vendas a vista e parte  a prazo.</a:t>
            </a:r>
          </a:p>
          <a:p>
            <a:pPr algn="just">
              <a:buFont typeface="Arial" charset="0"/>
              <a:buChar char="•"/>
            </a:pPr>
            <a:endParaRPr lang="pt-BR" sz="1600" dirty="0" smtClean="0"/>
          </a:p>
          <a:p>
            <a:pPr algn="just"/>
            <a:r>
              <a:rPr lang="pt-BR" sz="1600" dirty="0" smtClean="0"/>
              <a:t>** Excluídos despesas de depreciação e amortização das despesas pré-operacionais que não constituem</a:t>
            </a:r>
          </a:p>
          <a:p>
            <a:pPr algn="just"/>
            <a:r>
              <a:rPr lang="pt-BR" sz="1600" dirty="0" smtClean="0"/>
              <a:t>itens de caixa.</a:t>
            </a:r>
          </a:p>
          <a:p>
            <a:pPr algn="just"/>
            <a:endParaRPr lang="pt-BR" sz="1600" dirty="0" smtClean="0"/>
          </a:p>
          <a:p>
            <a:pPr algn="just"/>
            <a:r>
              <a:rPr lang="pt-BR" sz="1600" dirty="0" smtClean="0"/>
              <a:t>Fonte: </a:t>
            </a:r>
            <a:r>
              <a:rPr lang="pt-BR" sz="1600" dirty="0" err="1" smtClean="0"/>
              <a:t>Sebrae</a:t>
            </a:r>
            <a:r>
              <a:rPr lang="pt-BR" sz="1600" dirty="0" smtClean="0"/>
              <a:t> (2007)</a:t>
            </a:r>
            <a:endParaRPr lang="pt-BR" sz="16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80064"/>
            <a:ext cx="8229600" cy="1143000"/>
          </a:xfrm>
        </p:spPr>
        <p:txBody>
          <a:bodyPr/>
          <a:lstStyle/>
          <a:p>
            <a:r>
              <a:rPr lang="pt-BR" dirty="0" smtClean="0"/>
              <a:t>Mercado Global</a:t>
            </a:r>
            <a:endParaRPr lang="pt-BR" dirty="0"/>
          </a:p>
        </p:txBody>
      </p:sp>
      <p:pic>
        <p:nvPicPr>
          <p:cNvPr id="3" name="Picture 2" descr="http://www.businessnewstreasure.com/wp-content/uploads/2011/06/Increasing-Inflation-Has-Made-Global-Markets-Anxious-prices-growth-business-trading-news-updates-interest-rates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419872" y="1077331"/>
            <a:ext cx="5256585" cy="4869139"/>
          </a:xfrm>
          <a:prstGeom prst="rect">
            <a:avLst/>
          </a:prstGeom>
          <a:solidFill>
            <a:srgbClr val="080808"/>
          </a:solidFill>
        </p:spPr>
      </p:pic>
      <p:sp>
        <p:nvSpPr>
          <p:cNvPr id="5" name="Retângulo 4"/>
          <p:cNvSpPr/>
          <p:nvPr/>
        </p:nvSpPr>
        <p:spPr>
          <a:xfrm>
            <a:off x="-252536" y="1678242"/>
            <a:ext cx="4572000" cy="357020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None/>
            </a:pPr>
            <a:endParaRPr lang="pt-BR" b="1" dirty="0" smtClean="0">
              <a:latin typeface="Arial" pitchFamily="34" charset="0"/>
              <a:cs typeface="Arial" pitchFamily="34" charset="0"/>
            </a:endParaRPr>
          </a:p>
          <a:p>
            <a:pPr lvl="1">
              <a:buFont typeface="Wingdings" pitchFamily="2" charset="2"/>
              <a:buChar char="ü"/>
            </a:pPr>
            <a:r>
              <a:rPr lang="pt-BR" sz="1600" b="1" i="1" dirty="0" smtClean="0">
                <a:latin typeface="Arial" pitchFamily="34" charset="0"/>
                <a:cs typeface="Arial" pitchFamily="34" charset="0"/>
              </a:rPr>
              <a:t>Mercados interligados;</a:t>
            </a:r>
          </a:p>
          <a:p>
            <a:pPr lvl="1">
              <a:buFont typeface="Wingdings" pitchFamily="2" charset="2"/>
              <a:buChar char="ü"/>
            </a:pPr>
            <a:endParaRPr lang="pt-BR" sz="1600" b="1" i="1" dirty="0" smtClean="0">
              <a:latin typeface="Arial" pitchFamily="34" charset="0"/>
              <a:cs typeface="Arial" pitchFamily="34" charset="0"/>
            </a:endParaRPr>
          </a:p>
          <a:p>
            <a:pPr lvl="1">
              <a:buFont typeface="Wingdings" pitchFamily="2" charset="2"/>
              <a:buChar char="ü"/>
            </a:pPr>
            <a:r>
              <a:rPr lang="pt-BR" sz="1600" b="1" i="1" dirty="0" smtClean="0">
                <a:latin typeface="Arial" pitchFamily="34" charset="0"/>
                <a:cs typeface="Arial" pitchFamily="34" charset="0"/>
              </a:rPr>
              <a:t>“</a:t>
            </a:r>
            <a:r>
              <a:rPr lang="pt-BR" sz="1600" b="1" i="1" dirty="0" err="1" smtClean="0">
                <a:latin typeface="Arial" pitchFamily="34" charset="0"/>
                <a:cs typeface="Arial" pitchFamily="34" charset="0"/>
              </a:rPr>
              <a:t>Flight</a:t>
            </a:r>
            <a:r>
              <a:rPr lang="pt-BR" sz="1600" b="1" i="1" dirty="0" smtClean="0">
                <a:latin typeface="Arial" pitchFamily="34" charset="0"/>
                <a:cs typeface="Arial" pitchFamily="34" charset="0"/>
              </a:rPr>
              <a:t>  to  </a:t>
            </a:r>
            <a:r>
              <a:rPr lang="pt-BR" sz="1600" b="1" i="1" dirty="0" err="1" smtClean="0">
                <a:latin typeface="Arial" pitchFamily="34" charset="0"/>
                <a:cs typeface="Arial" pitchFamily="34" charset="0"/>
              </a:rPr>
              <a:t>Quality</a:t>
            </a:r>
            <a:r>
              <a:rPr lang="pt-BR" sz="1600" b="1" i="1" dirty="0" smtClean="0">
                <a:latin typeface="Arial" pitchFamily="34" charset="0"/>
                <a:cs typeface="Arial" pitchFamily="34" charset="0"/>
              </a:rPr>
              <a:t>”;</a:t>
            </a:r>
          </a:p>
          <a:p>
            <a:pPr lvl="1">
              <a:buFont typeface="Wingdings" pitchFamily="2" charset="2"/>
              <a:buChar char="ü"/>
            </a:pPr>
            <a:endParaRPr lang="pt-BR" sz="1600" b="1" i="1" dirty="0" smtClean="0">
              <a:latin typeface="Arial" pitchFamily="34" charset="0"/>
              <a:cs typeface="Arial" pitchFamily="34" charset="0"/>
            </a:endParaRPr>
          </a:p>
          <a:p>
            <a:pPr lvl="1">
              <a:buFont typeface="Wingdings" pitchFamily="2" charset="2"/>
              <a:buChar char="ü"/>
            </a:pPr>
            <a:r>
              <a:rPr lang="pt-BR" sz="1600" b="1" i="1" dirty="0" smtClean="0">
                <a:latin typeface="Arial" pitchFamily="34" charset="0"/>
                <a:cs typeface="Arial" pitchFamily="34" charset="0"/>
              </a:rPr>
              <a:t>Intervenções soberanas;</a:t>
            </a:r>
          </a:p>
          <a:p>
            <a:pPr lvl="1">
              <a:buFont typeface="Wingdings" pitchFamily="2" charset="2"/>
              <a:buChar char="ü"/>
            </a:pPr>
            <a:endParaRPr lang="pt-BR" sz="1600" b="1" i="1" dirty="0" smtClean="0">
              <a:latin typeface="Arial" pitchFamily="34" charset="0"/>
              <a:cs typeface="Arial" pitchFamily="34" charset="0"/>
            </a:endParaRPr>
          </a:p>
          <a:p>
            <a:pPr lvl="1">
              <a:buFont typeface="Wingdings" pitchFamily="2" charset="2"/>
              <a:buChar char="ü"/>
            </a:pPr>
            <a:r>
              <a:rPr lang="pt-BR" sz="1600" b="1" i="1" dirty="0" smtClean="0">
                <a:latin typeface="Arial" pitchFamily="34" charset="0"/>
                <a:cs typeface="Arial" pitchFamily="34" charset="0"/>
              </a:rPr>
              <a:t>Inovações Tecnológicas;</a:t>
            </a:r>
          </a:p>
          <a:p>
            <a:pPr lvl="1">
              <a:buFont typeface="Wingdings" pitchFamily="2" charset="2"/>
              <a:buChar char="ü"/>
            </a:pPr>
            <a:endParaRPr lang="pt-BR" sz="1600" b="1" i="1" dirty="0" smtClean="0">
              <a:latin typeface="Arial" pitchFamily="34" charset="0"/>
              <a:cs typeface="Arial" pitchFamily="34" charset="0"/>
            </a:endParaRPr>
          </a:p>
          <a:p>
            <a:pPr lvl="1">
              <a:buFont typeface="Wingdings" pitchFamily="2" charset="2"/>
              <a:buChar char="ü"/>
            </a:pPr>
            <a:r>
              <a:rPr lang="pt-BR" sz="1600" b="1" i="1" dirty="0" smtClean="0">
                <a:latin typeface="Arial" pitchFamily="34" charset="0"/>
                <a:cs typeface="Arial" pitchFamily="34" charset="0"/>
              </a:rPr>
              <a:t>Condições climáticas;</a:t>
            </a:r>
          </a:p>
          <a:p>
            <a:pPr lvl="1">
              <a:buFont typeface="Wingdings" pitchFamily="2" charset="2"/>
              <a:buChar char="ü"/>
            </a:pPr>
            <a:endParaRPr lang="pt-BR" sz="1600" b="1" i="1" dirty="0" smtClean="0"/>
          </a:p>
          <a:p>
            <a:pPr lvl="1">
              <a:buFont typeface="Wingdings" pitchFamily="2" charset="2"/>
              <a:buChar char="ü"/>
            </a:pPr>
            <a:r>
              <a:rPr lang="pt-BR" sz="1600" b="1" i="1" dirty="0" err="1" smtClean="0">
                <a:latin typeface="Arial" pitchFamily="34" charset="0"/>
                <a:cs typeface="Arial" pitchFamily="34" charset="0"/>
              </a:rPr>
              <a:t>Geo-política</a:t>
            </a:r>
            <a:r>
              <a:rPr lang="pt-BR" sz="1600" b="1" i="1" dirty="0" smtClean="0">
                <a:latin typeface="Arial" pitchFamily="34" charset="0"/>
                <a:cs typeface="Arial" pitchFamily="34" charset="0"/>
              </a:rPr>
              <a:t> mundial;</a:t>
            </a:r>
          </a:p>
          <a:p>
            <a:pPr lvl="1">
              <a:buFont typeface="Wingdings" pitchFamily="2" charset="2"/>
              <a:buChar char="ü"/>
            </a:pPr>
            <a:endParaRPr lang="pt-BR" sz="1600" b="1" i="1" dirty="0" smtClean="0">
              <a:latin typeface="Arial" pitchFamily="34" charset="0"/>
              <a:cs typeface="Arial" pitchFamily="34" charset="0"/>
            </a:endParaRPr>
          </a:p>
          <a:p>
            <a:pPr lvl="1">
              <a:buFont typeface="Wingdings" pitchFamily="2" charset="2"/>
              <a:buChar char="ü"/>
            </a:pPr>
            <a:r>
              <a:rPr lang="pt-BR" sz="1600" b="1" i="1" dirty="0" smtClean="0">
                <a:latin typeface="Arial" pitchFamily="34" charset="0"/>
                <a:cs typeface="Arial" pitchFamily="34" charset="0"/>
              </a:rPr>
              <a:t>Etc...</a:t>
            </a:r>
          </a:p>
        </p:txBody>
      </p:sp>
      <p:sp>
        <p:nvSpPr>
          <p:cNvPr id="6" name="Chave direita 5"/>
          <p:cNvSpPr/>
          <p:nvPr/>
        </p:nvSpPr>
        <p:spPr>
          <a:xfrm>
            <a:off x="2627784" y="1534226"/>
            <a:ext cx="792088" cy="4320480"/>
          </a:xfrm>
          <a:prstGeom prst="rightBrace">
            <a:avLst/>
          </a:prstGeom>
          <a:noFill/>
          <a:ln w="38100">
            <a:solidFill>
              <a:srgbClr val="1308F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r>
              <a:rPr lang="pt-BR" dirty="0" smtClean="0"/>
              <a:t>Métricas de Análise de Investimento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4525963"/>
          </a:xfrm>
        </p:spPr>
        <p:txBody>
          <a:bodyPr>
            <a:normAutofit fontScale="85000" lnSpcReduction="10000"/>
          </a:bodyPr>
          <a:lstStyle/>
          <a:p>
            <a:r>
              <a:rPr lang="pt-BR" i="1" dirty="0" err="1" smtClean="0">
                <a:latin typeface="Calibri" panose="020F0502020204030204" pitchFamily="34" charset="0"/>
              </a:rPr>
              <a:t>Payback</a:t>
            </a:r>
            <a:r>
              <a:rPr lang="pt-BR" i="1" dirty="0" smtClean="0">
                <a:latin typeface="Calibri" panose="020F0502020204030204" pitchFamily="34" charset="0"/>
              </a:rPr>
              <a:t> </a:t>
            </a:r>
            <a:r>
              <a:rPr lang="pt-BR" dirty="0">
                <a:latin typeface="Calibri" panose="020F0502020204030204" pitchFamily="34" charset="0"/>
              </a:rPr>
              <a:t>simples; </a:t>
            </a:r>
          </a:p>
          <a:p>
            <a:r>
              <a:rPr lang="pt-BR" i="1" dirty="0" err="1" smtClean="0">
                <a:latin typeface="Calibri" panose="020F0502020204030204" pitchFamily="34" charset="0"/>
              </a:rPr>
              <a:t>Payback</a:t>
            </a:r>
            <a:r>
              <a:rPr lang="pt-BR" i="1" dirty="0" smtClean="0">
                <a:latin typeface="Calibri" panose="020F0502020204030204" pitchFamily="34" charset="0"/>
              </a:rPr>
              <a:t> </a:t>
            </a:r>
            <a:r>
              <a:rPr lang="pt-BR" dirty="0">
                <a:latin typeface="Calibri" panose="020F0502020204030204" pitchFamily="34" charset="0"/>
              </a:rPr>
              <a:t>descontado; </a:t>
            </a:r>
            <a:endParaRPr lang="pt-BR" dirty="0" smtClean="0">
              <a:latin typeface="Calibri" panose="020F0502020204030204" pitchFamily="34" charset="0"/>
            </a:endParaRPr>
          </a:p>
          <a:p>
            <a:r>
              <a:rPr lang="pt-BR" dirty="0" smtClean="0">
                <a:latin typeface="Calibri" panose="020F0502020204030204" pitchFamily="34" charset="0"/>
              </a:rPr>
              <a:t>Taxa Interna de Retorno – TIR (</a:t>
            </a:r>
            <a:r>
              <a:rPr lang="pt-BR" i="1" dirty="0" err="1" smtClean="0">
                <a:latin typeface="Calibri" panose="020F0502020204030204" pitchFamily="34" charset="0"/>
              </a:rPr>
              <a:t>Internal</a:t>
            </a:r>
            <a:r>
              <a:rPr lang="pt-BR" i="1" dirty="0" smtClean="0">
                <a:latin typeface="Calibri" panose="020F0502020204030204" pitchFamily="34" charset="0"/>
              </a:rPr>
              <a:t> Rate </a:t>
            </a:r>
            <a:r>
              <a:rPr lang="pt-BR" i="1" dirty="0" err="1" smtClean="0">
                <a:latin typeface="Calibri" panose="020F0502020204030204" pitchFamily="34" charset="0"/>
              </a:rPr>
              <a:t>Return</a:t>
            </a:r>
            <a:r>
              <a:rPr lang="pt-BR" i="1" dirty="0" smtClean="0">
                <a:latin typeface="Calibri" panose="020F0502020204030204" pitchFamily="34" charset="0"/>
              </a:rPr>
              <a:t> </a:t>
            </a:r>
            <a:r>
              <a:rPr lang="pt-BR" dirty="0" smtClean="0">
                <a:latin typeface="Calibri" panose="020F0502020204030204" pitchFamily="34" charset="0"/>
              </a:rPr>
              <a:t>– IRR);</a:t>
            </a:r>
          </a:p>
          <a:p>
            <a:r>
              <a:rPr lang="pt-BR" dirty="0" smtClean="0">
                <a:latin typeface="Calibri" panose="020F0502020204030204" pitchFamily="34" charset="0"/>
              </a:rPr>
              <a:t>TIR Modificada (</a:t>
            </a:r>
            <a:r>
              <a:rPr lang="pt-BR" i="1" dirty="0" err="1" smtClean="0">
                <a:latin typeface="Calibri" panose="020F0502020204030204" pitchFamily="34" charset="0"/>
              </a:rPr>
              <a:t>Modified</a:t>
            </a:r>
            <a:r>
              <a:rPr lang="pt-BR" i="1" dirty="0" smtClean="0">
                <a:latin typeface="Calibri" panose="020F0502020204030204" pitchFamily="34" charset="0"/>
              </a:rPr>
              <a:t> TIR – </a:t>
            </a:r>
            <a:r>
              <a:rPr lang="pt-BR" dirty="0" smtClean="0">
                <a:latin typeface="Calibri" panose="020F0502020204030204" pitchFamily="34" charset="0"/>
              </a:rPr>
              <a:t>M-TIR); </a:t>
            </a:r>
          </a:p>
          <a:p>
            <a:r>
              <a:rPr lang="pt-BR" dirty="0" smtClean="0">
                <a:latin typeface="Calibri" panose="020F0502020204030204" pitchFamily="34" charset="0"/>
              </a:rPr>
              <a:t>Valor Presente Líquido – VPL (</a:t>
            </a:r>
            <a:r>
              <a:rPr lang="pt-BR" i="1" dirty="0" smtClean="0">
                <a:latin typeface="Calibri" panose="020F0502020204030204" pitchFamily="34" charset="0"/>
              </a:rPr>
              <a:t>Net </a:t>
            </a:r>
            <a:r>
              <a:rPr lang="pt-BR" i="1" dirty="0" err="1" smtClean="0">
                <a:latin typeface="Calibri" panose="020F0502020204030204" pitchFamily="34" charset="0"/>
              </a:rPr>
              <a:t>Present</a:t>
            </a:r>
            <a:r>
              <a:rPr lang="pt-BR" i="1" dirty="0" smtClean="0">
                <a:latin typeface="Calibri" panose="020F0502020204030204" pitchFamily="34" charset="0"/>
              </a:rPr>
              <a:t> </a:t>
            </a:r>
            <a:r>
              <a:rPr lang="pt-BR" i="1" dirty="0" err="1" smtClean="0">
                <a:latin typeface="Calibri" panose="020F0502020204030204" pitchFamily="34" charset="0"/>
              </a:rPr>
              <a:t>Value</a:t>
            </a:r>
            <a:r>
              <a:rPr lang="pt-BR" i="1" dirty="0" smtClean="0">
                <a:latin typeface="Calibri" panose="020F0502020204030204" pitchFamily="34" charset="0"/>
              </a:rPr>
              <a:t> </a:t>
            </a:r>
            <a:r>
              <a:rPr lang="pt-BR" dirty="0" smtClean="0">
                <a:latin typeface="Calibri" panose="020F0502020204030204" pitchFamily="34" charset="0"/>
              </a:rPr>
              <a:t>– NPV); </a:t>
            </a:r>
            <a:endParaRPr lang="pt-BR" dirty="0">
              <a:latin typeface="Calibri" panose="020F0502020204030204" pitchFamily="34" charset="0"/>
            </a:endParaRPr>
          </a:p>
          <a:p>
            <a:r>
              <a:rPr lang="pt-BR" dirty="0" smtClean="0">
                <a:latin typeface="Calibri" panose="020F0502020204030204" pitchFamily="34" charset="0"/>
              </a:rPr>
              <a:t>Índice </a:t>
            </a:r>
            <a:r>
              <a:rPr lang="pt-BR" dirty="0">
                <a:latin typeface="Calibri" panose="020F0502020204030204" pitchFamily="34" charset="0"/>
              </a:rPr>
              <a:t>de Rentabilidade – IR; </a:t>
            </a:r>
          </a:p>
          <a:p>
            <a:r>
              <a:rPr lang="pt-BR" dirty="0" smtClean="0">
                <a:latin typeface="Calibri" panose="020F0502020204030204" pitchFamily="34" charset="0"/>
              </a:rPr>
              <a:t>Índice </a:t>
            </a:r>
            <a:r>
              <a:rPr lang="pt-BR" dirty="0">
                <a:latin typeface="Calibri" panose="020F0502020204030204" pitchFamily="34" charset="0"/>
              </a:rPr>
              <a:t>de Lucratividade – IL; 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399980620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Payback</a:t>
            </a:r>
            <a:r>
              <a:rPr lang="pt-BR" dirty="0" smtClean="0"/>
              <a:t> Simples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1412776"/>
            <a:ext cx="8229600" cy="5503045"/>
          </a:xfrm>
        </p:spPr>
        <p:txBody>
          <a:bodyPr/>
          <a:lstStyle/>
          <a:p>
            <a:r>
              <a:rPr lang="pt-BR" sz="2400" dirty="0" smtClean="0">
                <a:latin typeface="Calibri" panose="020F0502020204030204" pitchFamily="34" charset="0"/>
              </a:rPr>
              <a:t>O </a:t>
            </a:r>
            <a:r>
              <a:rPr lang="pt-BR" sz="2400" i="1" dirty="0" err="1" smtClean="0">
                <a:latin typeface="Calibri" panose="020F0502020204030204" pitchFamily="34" charset="0"/>
              </a:rPr>
              <a:t>payback</a:t>
            </a:r>
            <a:r>
              <a:rPr lang="pt-BR" sz="2400" dirty="0" smtClean="0">
                <a:latin typeface="Calibri" panose="020F0502020204030204" pitchFamily="34" charset="0"/>
              </a:rPr>
              <a:t> é </a:t>
            </a:r>
            <a:r>
              <a:rPr lang="pt-BR" sz="2400" dirty="0">
                <a:latin typeface="Calibri" panose="020F0502020204030204" pitchFamily="34" charset="0"/>
              </a:rPr>
              <a:t>um indicador que mostra o TEMPO de </a:t>
            </a:r>
            <a:r>
              <a:rPr lang="pt-BR" sz="2400" dirty="0" smtClean="0">
                <a:latin typeface="Calibri" panose="020F0502020204030204" pitchFamily="34" charset="0"/>
              </a:rPr>
              <a:t>recuperação </a:t>
            </a:r>
            <a:r>
              <a:rPr lang="pt-BR" sz="2400" dirty="0">
                <a:latin typeface="Calibri" panose="020F0502020204030204" pitchFamily="34" charset="0"/>
              </a:rPr>
              <a:t>(retorno) de um projeto de </a:t>
            </a:r>
            <a:r>
              <a:rPr lang="pt-BR" sz="2400" dirty="0" smtClean="0">
                <a:latin typeface="Calibri" panose="020F0502020204030204" pitchFamily="34" charset="0"/>
              </a:rPr>
              <a:t>investimento.</a:t>
            </a:r>
            <a:endParaRPr lang="pt-BR" sz="2400" dirty="0">
              <a:latin typeface="Calibri" panose="020F0502020204030204" pitchFamily="34" charset="0"/>
            </a:endParaRPr>
          </a:p>
          <a:p>
            <a:endParaRPr lang="pt-BR" sz="2400" dirty="0">
              <a:latin typeface="Calibri" panose="020F0502020204030204" pitchFamily="34" charset="0"/>
            </a:endParaRPr>
          </a:p>
          <a:p>
            <a:r>
              <a:rPr lang="pt-BR" sz="2400" dirty="0">
                <a:latin typeface="Calibri" panose="020F0502020204030204" pitchFamily="34" charset="0"/>
              </a:rPr>
              <a:t>O critério de aceitação ou rejeição de projetos com base no período de </a:t>
            </a:r>
            <a:r>
              <a:rPr lang="pt-BR" sz="2400" i="1" dirty="0" err="1">
                <a:latin typeface="Calibri" panose="020F0502020204030204" pitchFamily="34" charset="0"/>
              </a:rPr>
              <a:t>payback</a:t>
            </a:r>
            <a:r>
              <a:rPr lang="pt-BR" sz="2400" dirty="0">
                <a:latin typeface="Calibri" panose="020F0502020204030204" pitchFamily="34" charset="0"/>
              </a:rPr>
              <a:t> é determinado pelo tempo mínimo de retorno do capital investido pela empresa. </a:t>
            </a:r>
          </a:p>
          <a:p>
            <a:endParaRPr lang="pt-BR" sz="2400" dirty="0">
              <a:latin typeface="Calibri" panose="020F0502020204030204" pitchFamily="34" charset="0"/>
            </a:endParaRPr>
          </a:p>
          <a:p>
            <a:r>
              <a:rPr lang="pt-BR" sz="2400" dirty="0">
                <a:latin typeface="Calibri" panose="020F0502020204030204" pitchFamily="34" charset="0"/>
              </a:rPr>
              <a:t>Como o </a:t>
            </a:r>
            <a:r>
              <a:rPr lang="pt-BR" sz="2400" i="1" dirty="0" err="1">
                <a:latin typeface="Calibri" panose="020F0502020204030204" pitchFamily="34" charset="0"/>
              </a:rPr>
              <a:t>payback</a:t>
            </a:r>
            <a:r>
              <a:rPr lang="pt-BR" sz="2400" dirty="0">
                <a:latin typeface="Calibri" panose="020F0502020204030204" pitchFamily="34" charset="0"/>
              </a:rPr>
              <a:t> é uma medida de tempo, sua resposta se dá em número de anos, meses ou </a:t>
            </a:r>
            <a:r>
              <a:rPr lang="pt-BR" sz="2400" dirty="0" smtClean="0">
                <a:latin typeface="Calibri" panose="020F0502020204030204" pitchFamily="34" charset="0"/>
              </a:rPr>
              <a:t>dias.</a:t>
            </a:r>
            <a:endParaRPr lang="pt-BR" sz="240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pt-BR" sz="2400" dirty="0" smtClean="0"/>
          </a:p>
          <a:p>
            <a:endParaRPr lang="pt-BR" sz="2400" dirty="0"/>
          </a:p>
        </p:txBody>
      </p:sp>
      <p:pic>
        <p:nvPicPr>
          <p:cNvPr id="81922" name="Picture 2" descr="Resultado de imagem para temp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5239776"/>
            <a:ext cx="2699792" cy="16182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14556646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764704"/>
            <a:ext cx="8029575" cy="5648325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1"/>
            <a:ext cx="7886700" cy="1325563"/>
          </a:xfrm>
        </p:spPr>
        <p:txBody>
          <a:bodyPr/>
          <a:lstStyle/>
          <a:p>
            <a:r>
              <a:rPr lang="pt-BR" dirty="0" err="1" smtClean="0"/>
              <a:t>Payback</a:t>
            </a:r>
            <a:r>
              <a:rPr lang="pt-BR" dirty="0" smtClean="0"/>
              <a:t> Simples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148945559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Payback</a:t>
            </a:r>
            <a:r>
              <a:rPr lang="pt-BR" dirty="0" smtClean="0"/>
              <a:t> Simples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pt-BR" sz="2400" dirty="0">
                <a:latin typeface="Calibri" panose="020F0502020204030204" pitchFamily="34" charset="0"/>
              </a:rPr>
              <a:t>O </a:t>
            </a:r>
            <a:r>
              <a:rPr lang="pt-BR" sz="2400" i="1" dirty="0" err="1">
                <a:latin typeface="Calibri" panose="020F0502020204030204" pitchFamily="34" charset="0"/>
              </a:rPr>
              <a:t>payback</a:t>
            </a:r>
            <a:r>
              <a:rPr lang="pt-BR" sz="2400" dirty="0">
                <a:latin typeface="Calibri" panose="020F0502020204030204" pitchFamily="34" charset="0"/>
              </a:rPr>
              <a:t> ignora a magnitude dos fluxos de caixa após o período  de </a:t>
            </a:r>
            <a:r>
              <a:rPr lang="pt-BR" sz="2400" i="1" dirty="0" err="1">
                <a:latin typeface="Calibri" panose="020F0502020204030204" pitchFamily="34" charset="0"/>
              </a:rPr>
              <a:t>payback</a:t>
            </a:r>
            <a:r>
              <a:rPr lang="pt-BR" sz="2400" dirty="0">
                <a:latin typeface="Calibri" panose="020F0502020204030204" pitchFamily="34" charset="0"/>
              </a:rPr>
              <a:t>; </a:t>
            </a:r>
          </a:p>
          <a:p>
            <a:endParaRPr lang="pt-BR" sz="2400" dirty="0">
              <a:latin typeface="Calibri" panose="020F0502020204030204" pitchFamily="34" charset="0"/>
            </a:endParaRPr>
          </a:p>
          <a:p>
            <a:r>
              <a:rPr lang="pt-BR" sz="2400" dirty="0">
                <a:latin typeface="Calibri" panose="020F0502020204030204" pitchFamily="34" charset="0"/>
              </a:rPr>
              <a:t>  O </a:t>
            </a:r>
            <a:r>
              <a:rPr lang="pt-BR" sz="2400" i="1" dirty="0" err="1">
                <a:latin typeface="Calibri" panose="020F0502020204030204" pitchFamily="34" charset="0"/>
              </a:rPr>
              <a:t>payback</a:t>
            </a:r>
            <a:r>
              <a:rPr lang="pt-BR" sz="2400" dirty="0">
                <a:latin typeface="Calibri" panose="020F0502020204030204" pitchFamily="34" charset="0"/>
              </a:rPr>
              <a:t> ignora a distribuição dos fluxos de caixa após o período  de </a:t>
            </a:r>
            <a:r>
              <a:rPr lang="pt-BR" sz="2400" i="1" dirty="0" err="1">
                <a:latin typeface="Calibri" panose="020F0502020204030204" pitchFamily="34" charset="0"/>
              </a:rPr>
              <a:t>payback</a:t>
            </a:r>
            <a:r>
              <a:rPr lang="pt-BR" sz="2400" dirty="0">
                <a:latin typeface="Calibri" panose="020F0502020204030204" pitchFamily="34" charset="0"/>
              </a:rPr>
              <a:t>; </a:t>
            </a:r>
          </a:p>
          <a:p>
            <a:endParaRPr lang="pt-BR" sz="2400" dirty="0">
              <a:latin typeface="Calibri" panose="020F0502020204030204" pitchFamily="34" charset="0"/>
            </a:endParaRPr>
          </a:p>
          <a:p>
            <a:r>
              <a:rPr lang="pt-BR" sz="2400" dirty="0">
                <a:latin typeface="Calibri" panose="020F0502020204030204" pitchFamily="34" charset="0"/>
              </a:rPr>
              <a:t>  Padrão arbitrário de critério de aceitação/rejeição. </a:t>
            </a:r>
          </a:p>
        </p:txBody>
      </p:sp>
    </p:spTree>
    <p:extLst>
      <p:ext uri="{BB962C8B-B14F-4D97-AF65-F5344CB8AC3E}">
        <p14:creationId xmlns:p14="http://schemas.microsoft.com/office/powerpoint/2010/main" xmlns="" val="72048139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Payback</a:t>
            </a:r>
            <a:r>
              <a:rPr lang="pt-BR" dirty="0" smtClean="0"/>
              <a:t> Descontado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9552" y="908720"/>
            <a:ext cx="7886700" cy="4854575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pt-BR" sz="2400" dirty="0">
                <a:latin typeface="Calibri" panose="020F0502020204030204" pitchFamily="34" charset="0"/>
              </a:rPr>
              <a:t>O </a:t>
            </a:r>
            <a:r>
              <a:rPr lang="pt-BR" sz="2400" i="1" dirty="0" err="1">
                <a:latin typeface="Calibri" panose="020F0502020204030204" pitchFamily="34" charset="0"/>
              </a:rPr>
              <a:t>payback</a:t>
            </a:r>
            <a:r>
              <a:rPr lang="pt-BR" sz="2400" dirty="0">
                <a:latin typeface="Calibri" panose="020F0502020204030204" pitchFamily="34" charset="0"/>
              </a:rPr>
              <a:t> descontado é uma variante do </a:t>
            </a:r>
            <a:r>
              <a:rPr lang="pt-BR" sz="2400" i="1" dirty="0" err="1">
                <a:latin typeface="Calibri" panose="020F0502020204030204" pitchFamily="34" charset="0"/>
              </a:rPr>
              <a:t>payback</a:t>
            </a:r>
            <a:r>
              <a:rPr lang="pt-BR" sz="2400" dirty="0">
                <a:latin typeface="Calibri" panose="020F0502020204030204" pitchFamily="34" charset="0"/>
              </a:rPr>
              <a:t> simples, que   considera um custo de oportunidade para o capital (taxa de juros</a:t>
            </a:r>
            <a:r>
              <a:rPr lang="pt-BR" sz="2400" dirty="0" smtClean="0">
                <a:latin typeface="Calibri" panose="020F0502020204030204" pitchFamily="34" charset="0"/>
              </a:rPr>
              <a:t>).</a:t>
            </a:r>
            <a:endParaRPr lang="pt-BR" sz="2400" dirty="0">
              <a:latin typeface="Calibri" panose="020F0502020204030204" pitchFamily="34" charset="0"/>
            </a:endParaRPr>
          </a:p>
          <a:p>
            <a:pPr>
              <a:lnSpc>
                <a:spcPct val="110000"/>
              </a:lnSpc>
            </a:pPr>
            <a:r>
              <a:rPr lang="pt-BR" sz="2400" dirty="0">
                <a:latin typeface="Calibri" panose="020F0502020204030204" pitchFamily="34" charset="0"/>
              </a:rPr>
              <a:t>  Para se obter o </a:t>
            </a:r>
            <a:r>
              <a:rPr lang="pt-BR" sz="2400" i="1" dirty="0" err="1">
                <a:latin typeface="Calibri" panose="020F0502020204030204" pitchFamily="34" charset="0"/>
              </a:rPr>
              <a:t>payback</a:t>
            </a:r>
            <a:r>
              <a:rPr lang="pt-BR" sz="2400" dirty="0">
                <a:latin typeface="Calibri" panose="020F0502020204030204" pitchFamily="34" charset="0"/>
              </a:rPr>
              <a:t> descontado primeiramente deve-se   descontar os fluxos de caixa do projeto de investimento e depois  compará-los com o investimento </a:t>
            </a:r>
            <a:r>
              <a:rPr lang="pt-BR" sz="2400" dirty="0" smtClean="0">
                <a:latin typeface="Calibri" panose="020F0502020204030204" pitchFamily="34" charset="0"/>
              </a:rPr>
              <a:t>inicial.</a:t>
            </a:r>
            <a:endParaRPr lang="pt-BR" sz="2400" dirty="0">
              <a:latin typeface="Calibri" panose="020F0502020204030204" pitchFamily="34" charset="0"/>
            </a:endParaRPr>
          </a:p>
          <a:p>
            <a:pPr>
              <a:lnSpc>
                <a:spcPct val="110000"/>
              </a:lnSpc>
            </a:pPr>
            <a:r>
              <a:rPr lang="pt-BR" sz="2400" dirty="0">
                <a:latin typeface="Calibri" panose="020F0502020204030204" pitchFamily="34" charset="0"/>
              </a:rPr>
              <a:t>  A quantidade de tempo necessária para que os fluxos de caixa   descontados se igualem ao investimento é o período de </a:t>
            </a:r>
            <a:r>
              <a:rPr lang="pt-BR" sz="2400" i="1" dirty="0" err="1">
                <a:latin typeface="Calibri" panose="020F0502020204030204" pitchFamily="34" charset="0"/>
              </a:rPr>
              <a:t>payback</a:t>
            </a:r>
            <a:r>
              <a:rPr lang="pt-BR" sz="2400" dirty="0">
                <a:latin typeface="Calibri" panose="020F0502020204030204" pitchFamily="34" charset="0"/>
              </a:rPr>
              <a:t>  descontado. </a:t>
            </a:r>
          </a:p>
        </p:txBody>
      </p:sp>
      <p:pic>
        <p:nvPicPr>
          <p:cNvPr id="78850" name="Picture 2" descr="Resultado de imagem para temp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4723740"/>
            <a:ext cx="3575720" cy="213425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90461457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1"/>
            <a:ext cx="7886700" cy="1325563"/>
          </a:xfrm>
        </p:spPr>
        <p:txBody>
          <a:bodyPr/>
          <a:lstStyle/>
          <a:p>
            <a:r>
              <a:rPr lang="pt-BR" dirty="0" err="1" smtClean="0"/>
              <a:t>Payback</a:t>
            </a:r>
            <a:r>
              <a:rPr lang="pt-BR" dirty="0" smtClean="0"/>
              <a:t> Descontado</a:t>
            </a:r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908720"/>
            <a:ext cx="7772400" cy="527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0753786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Payback</a:t>
            </a:r>
            <a:r>
              <a:rPr lang="pt-BR" dirty="0" smtClean="0"/>
              <a:t> Descontado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11560" y="1340768"/>
            <a:ext cx="7886700" cy="4854575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pt-BR" sz="2400" dirty="0">
                <a:latin typeface="Calibri" panose="020F0502020204030204" pitchFamily="34" charset="0"/>
              </a:rPr>
              <a:t>Desde que os fluxos de caixa sejam positivos, o período de </a:t>
            </a:r>
            <a:r>
              <a:rPr lang="pt-BR" sz="2400" i="1" dirty="0" err="1">
                <a:latin typeface="Calibri" panose="020F0502020204030204" pitchFamily="34" charset="0"/>
              </a:rPr>
              <a:t>payback</a:t>
            </a:r>
            <a:r>
              <a:rPr lang="pt-BR" sz="2400" dirty="0">
                <a:latin typeface="Calibri" panose="020F0502020204030204" pitchFamily="34" charset="0"/>
              </a:rPr>
              <a:t>   descontado será sempre </a:t>
            </a:r>
            <a:r>
              <a:rPr lang="pt-BR" sz="2400" b="1" dirty="0">
                <a:latin typeface="Calibri" panose="020F0502020204030204" pitchFamily="34" charset="0"/>
              </a:rPr>
              <a:t>maior</a:t>
            </a:r>
            <a:r>
              <a:rPr lang="pt-BR" sz="2400" dirty="0">
                <a:latin typeface="Calibri" panose="020F0502020204030204" pitchFamily="34" charset="0"/>
              </a:rPr>
              <a:t> do que o período de </a:t>
            </a:r>
            <a:r>
              <a:rPr lang="pt-BR" sz="2400" i="1" dirty="0" err="1">
                <a:latin typeface="Calibri" panose="020F0502020204030204" pitchFamily="34" charset="0"/>
              </a:rPr>
              <a:t>payback</a:t>
            </a:r>
            <a:r>
              <a:rPr lang="pt-BR" sz="2400" dirty="0">
                <a:latin typeface="Calibri" panose="020F0502020204030204" pitchFamily="34" charset="0"/>
              </a:rPr>
              <a:t>, pois o  processo de desconto diminui o valor dos fluxos de </a:t>
            </a:r>
            <a:r>
              <a:rPr lang="pt-BR" sz="2400" dirty="0" smtClean="0">
                <a:latin typeface="Calibri" panose="020F0502020204030204" pitchFamily="34" charset="0"/>
              </a:rPr>
              <a:t>caixa.</a:t>
            </a:r>
            <a:endParaRPr lang="pt-BR" sz="2400" dirty="0">
              <a:latin typeface="Calibri" panose="020F0502020204030204" pitchFamily="34" charset="0"/>
            </a:endParaRPr>
          </a:p>
          <a:p>
            <a:pPr>
              <a:lnSpc>
                <a:spcPct val="110000"/>
              </a:lnSpc>
            </a:pPr>
            <a:r>
              <a:rPr lang="pt-BR" sz="2400" dirty="0">
                <a:latin typeface="Calibri" panose="020F0502020204030204" pitchFamily="34" charset="0"/>
              </a:rPr>
              <a:t>  Tal como o </a:t>
            </a:r>
            <a:r>
              <a:rPr lang="pt-BR" sz="2400" i="1" dirty="0" err="1">
                <a:latin typeface="Calibri" panose="020F0502020204030204" pitchFamily="34" charset="0"/>
              </a:rPr>
              <a:t>payback</a:t>
            </a:r>
            <a:r>
              <a:rPr lang="pt-BR" sz="2400" dirty="0">
                <a:latin typeface="Calibri" panose="020F0502020204030204" pitchFamily="34" charset="0"/>
              </a:rPr>
              <a:t> simples, o </a:t>
            </a:r>
            <a:r>
              <a:rPr lang="pt-BR" sz="2400" i="1" dirty="0" err="1">
                <a:latin typeface="Calibri" panose="020F0502020204030204" pitchFamily="34" charset="0"/>
              </a:rPr>
              <a:t>payback</a:t>
            </a:r>
            <a:r>
              <a:rPr lang="pt-BR" sz="2400" dirty="0">
                <a:latin typeface="Calibri" panose="020F0502020204030204" pitchFamily="34" charset="0"/>
              </a:rPr>
              <a:t> descontado ignora os fluxos  de caixa que ocorrem a partir dessa data e possui um padrão   arbitrário de critério de aceitação/rejeição. </a:t>
            </a:r>
          </a:p>
        </p:txBody>
      </p:sp>
    </p:spTree>
    <p:extLst>
      <p:ext uri="{BB962C8B-B14F-4D97-AF65-F5344CB8AC3E}">
        <p14:creationId xmlns:p14="http://schemas.microsoft.com/office/powerpoint/2010/main" xmlns="" val="356693624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Taxa Interna de Retorno - TIR</a:t>
            </a:r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980728"/>
            <a:ext cx="6965156" cy="4838700"/>
          </a:xfrm>
          <a:prstGeom prst="rect">
            <a:avLst/>
          </a:prstGeom>
        </p:spPr>
      </p:pic>
      <p:pic>
        <p:nvPicPr>
          <p:cNvPr id="75779" name="Picture 3" descr="Resultado de imagem para internal rate of retur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30166" y="2632305"/>
            <a:ext cx="2555776" cy="19120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70959688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Taxa Interna de Retorno - TIR</a:t>
            </a:r>
            <a:endParaRPr lang="pt-BR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1052736"/>
            <a:ext cx="8015288" cy="4924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4671425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Taxa Interna de Retorno - TIR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1484784"/>
            <a:ext cx="6622256" cy="3743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1644394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512" y="0"/>
            <a:ext cx="8229600" cy="486888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Acontecimentos Recentes no Mundo</a:t>
            </a:r>
            <a:endParaRPr lang="pt-BR" dirty="0"/>
          </a:p>
        </p:txBody>
      </p:sp>
      <p:sp>
        <p:nvSpPr>
          <p:cNvPr id="3" name="Espaço Reservado para Conteúdo 2"/>
          <p:cNvSpPr txBox="1">
            <a:spLocks/>
          </p:cNvSpPr>
          <p:nvPr/>
        </p:nvSpPr>
        <p:spPr>
          <a:xfrm>
            <a:off x="395536" y="692696"/>
            <a:ext cx="8229600" cy="432048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pt-BR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	</a:t>
            </a:r>
            <a:endParaRPr kumimoji="0" lang="pt-BR" sz="1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pt-BR" sz="1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pt-BR" sz="16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Desaceleração Global;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endParaRPr lang="pt-BR" sz="1600" b="1" i="1" dirty="0" smtClean="0">
              <a:latin typeface="Arial" pitchFamily="34" charset="0"/>
              <a:cs typeface="Arial" pitchFamily="34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pt-BR" sz="16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Política</a:t>
            </a:r>
            <a:r>
              <a:rPr kumimoji="0" lang="pt-BR" sz="1600" b="1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Monetária dos EUA;</a:t>
            </a:r>
            <a:endParaRPr kumimoji="0" lang="pt-BR" sz="16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endParaRPr kumimoji="0" lang="pt-BR" sz="16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pt-BR" sz="16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Tensões Políticas na Ucrânia, Síria</a:t>
            </a:r>
            <a:r>
              <a:rPr kumimoji="0" lang="pt-BR" sz="1600" b="1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e demais países</a:t>
            </a:r>
            <a:r>
              <a:rPr lang="pt-BR" sz="1600" b="1" i="1" dirty="0" smtClean="0">
                <a:latin typeface="Arial" pitchFamily="34" charset="0"/>
                <a:cs typeface="Arial" pitchFamily="34" charset="0"/>
              </a:rPr>
              <a:t> do Oriente Médio</a:t>
            </a:r>
            <a:r>
              <a:rPr kumimoji="0" lang="pt-BR" sz="16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;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endParaRPr kumimoji="0" lang="pt-BR" sz="16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lang="pt-BR" sz="1600" b="1" i="1" dirty="0" smtClean="0">
                <a:latin typeface="Arial" pitchFamily="34" charset="0"/>
                <a:cs typeface="Arial" pitchFamily="34" charset="0"/>
              </a:rPr>
              <a:t>Política de Desenvolvimento dos Países Emergentes</a:t>
            </a:r>
            <a:r>
              <a:rPr kumimoji="0" lang="pt-BR" sz="16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;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endParaRPr kumimoji="0" lang="pt-BR" sz="16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lang="pt-BR" sz="1600" b="1" i="1" dirty="0" smtClean="0">
                <a:latin typeface="Arial" pitchFamily="34" charset="0"/>
                <a:cs typeface="Arial" pitchFamily="34" charset="0"/>
              </a:rPr>
              <a:t>Zona do Euro: reequilíbrio regional | </a:t>
            </a:r>
            <a:r>
              <a:rPr lang="pt-BR" sz="1600" b="1" i="1" dirty="0" err="1" smtClean="0">
                <a:latin typeface="Arial" pitchFamily="34" charset="0"/>
                <a:cs typeface="Arial" pitchFamily="34" charset="0"/>
              </a:rPr>
              <a:t>Brexit</a:t>
            </a:r>
            <a:r>
              <a:rPr kumimoji="0" lang="pt-BR" sz="16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;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endParaRPr kumimoji="0" lang="pt-BR" sz="16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pt-BR" sz="16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Dívidas soberanas</a:t>
            </a:r>
            <a:r>
              <a:rPr kumimoji="0" lang="pt-BR" sz="1600" b="1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: Argentina, </a:t>
            </a:r>
            <a:r>
              <a:rPr kumimoji="0" lang="pt-BR" sz="16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Grécia</a:t>
            </a:r>
            <a:r>
              <a:rPr lang="pt-BR" sz="1600" b="1" i="1" dirty="0" smtClean="0">
                <a:latin typeface="Arial" pitchFamily="34" charset="0"/>
                <a:cs typeface="Arial" pitchFamily="34" charset="0"/>
              </a:rPr>
              <a:t>, etc.</a:t>
            </a:r>
            <a:endParaRPr kumimoji="0" lang="pt-BR" sz="16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pt-BR" sz="16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1028" name="Picture 4" descr="http://blogs.worldbank.org/psd/files/psd/solu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4005064"/>
            <a:ext cx="3097378" cy="2055202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136526"/>
            <a:ext cx="7886700" cy="1325563"/>
          </a:xfrm>
        </p:spPr>
        <p:txBody>
          <a:bodyPr/>
          <a:lstStyle/>
          <a:p>
            <a:r>
              <a:rPr lang="pt-BR" dirty="0" smtClean="0"/>
              <a:t>Função TIR no Excel</a:t>
            </a:r>
            <a:endParaRPr lang="pt-BR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64519" y="1027906"/>
            <a:ext cx="5414963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220848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136526"/>
            <a:ext cx="7886700" cy="1325563"/>
          </a:xfrm>
        </p:spPr>
        <p:txBody>
          <a:bodyPr/>
          <a:lstStyle/>
          <a:p>
            <a:r>
              <a:rPr lang="pt-BR" dirty="0" smtClean="0"/>
              <a:t>Função TIR na HP -12 C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43013" y="1209675"/>
            <a:ext cx="6657975" cy="512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2402300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136526"/>
            <a:ext cx="7886700" cy="1325563"/>
          </a:xfrm>
        </p:spPr>
        <p:txBody>
          <a:bodyPr/>
          <a:lstStyle/>
          <a:p>
            <a:r>
              <a:rPr lang="pt-BR" dirty="0" smtClean="0"/>
              <a:t>TIR Modificada</a:t>
            </a:r>
            <a:endParaRPr lang="pt-BR" dirty="0"/>
          </a:p>
        </p:txBody>
      </p:sp>
      <p:sp>
        <p:nvSpPr>
          <p:cNvPr id="3" name="Retângulo 2"/>
          <p:cNvSpPr/>
          <p:nvPr/>
        </p:nvSpPr>
        <p:spPr>
          <a:xfrm>
            <a:off x="755576" y="172440"/>
            <a:ext cx="8208912" cy="58539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sz="1200" b="0" i="0" u="none" strike="noStrike" baseline="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pt-BR" sz="1200" b="0" i="0" u="none" strike="noStrike" baseline="0" dirty="0" smtClean="0">
              <a:latin typeface="Calibri" panose="020F0502020204030204" pitchFamily="34" charset="0"/>
            </a:endParaRPr>
          </a:p>
          <a:p>
            <a:pPr marL="396875" indent="-396875" defTabSz="914363">
              <a:lnSpc>
                <a:spcPct val="110000"/>
              </a:lnSpc>
              <a:spcBef>
                <a:spcPts val="2400"/>
              </a:spcBef>
              <a:buBlip>
                <a:blip r:embed="rId2"/>
              </a:buBlip>
            </a:pPr>
            <a:r>
              <a:rPr lang="pt-BR" sz="2400" dirty="0">
                <a:latin typeface="Calibri" panose="020F0502020204030204" pitchFamily="34" charset="0"/>
              </a:rPr>
              <a:t>A taxa interna de retorno de uma operação financeira somente é verdadeira, caso todos os fluxos de caixa do projeto sejam reinvestidos à mesma taxa de juros obtida no cálculo da </a:t>
            </a:r>
            <a:r>
              <a:rPr lang="pt-BR" sz="2400" dirty="0" smtClean="0">
                <a:latin typeface="Calibri" panose="020F0502020204030204" pitchFamily="34" charset="0"/>
              </a:rPr>
              <a:t>TIR.</a:t>
            </a:r>
            <a:endParaRPr lang="pt-BR" sz="2400" dirty="0">
              <a:latin typeface="Calibri" panose="020F0502020204030204" pitchFamily="34" charset="0"/>
            </a:endParaRPr>
          </a:p>
          <a:p>
            <a:pPr marL="396875" indent="-396875" defTabSz="914363">
              <a:lnSpc>
                <a:spcPct val="110000"/>
              </a:lnSpc>
              <a:spcBef>
                <a:spcPts val="2400"/>
              </a:spcBef>
              <a:buBlip>
                <a:blip r:embed="rId2"/>
              </a:buBlip>
            </a:pPr>
            <a:r>
              <a:rPr lang="pt-BR" sz="2400" dirty="0">
                <a:latin typeface="Calibri" panose="020F0502020204030204" pitchFamily="34" charset="0"/>
              </a:rPr>
              <a:t>Caso os fluxos de caixa intermediários do projeto de investimento sejam reinvestidos em outra operação financeira de rentabilidade diferente da TIR, temos então a chamada TAXA INTERNA DE RETORNO </a:t>
            </a:r>
            <a:r>
              <a:rPr lang="pt-BR" sz="2400" dirty="0" smtClean="0">
                <a:latin typeface="Calibri" panose="020F0502020204030204" pitchFamily="34" charset="0"/>
              </a:rPr>
              <a:t>MODIFICADA.</a:t>
            </a:r>
            <a:endParaRPr lang="pt-BR" sz="2400" dirty="0">
              <a:latin typeface="Calibri" panose="020F0502020204030204" pitchFamily="34" charset="0"/>
            </a:endParaRPr>
          </a:p>
          <a:p>
            <a:pPr marL="396875" indent="-396875" defTabSz="914363">
              <a:lnSpc>
                <a:spcPct val="110000"/>
              </a:lnSpc>
              <a:spcBef>
                <a:spcPts val="2400"/>
              </a:spcBef>
              <a:buBlip>
                <a:blip r:embed="rId2"/>
              </a:buBlip>
            </a:pPr>
            <a:r>
              <a:rPr lang="pt-BR" sz="2400" dirty="0">
                <a:latin typeface="Calibri" panose="020F0502020204030204" pitchFamily="34" charset="0"/>
              </a:rPr>
              <a:t>A TIR modificada passa então a representar a verdadeira rentabilidade do projeto de investimento, uma vez que leva em conta o ganho efetivo da operação financeira alternativa. </a:t>
            </a:r>
          </a:p>
        </p:txBody>
      </p:sp>
    </p:spTree>
    <p:extLst>
      <p:ext uri="{BB962C8B-B14F-4D97-AF65-F5344CB8AC3E}">
        <p14:creationId xmlns:p14="http://schemas.microsoft.com/office/powerpoint/2010/main" xmlns="" val="314696612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136526"/>
            <a:ext cx="7886700" cy="1325563"/>
          </a:xfrm>
        </p:spPr>
        <p:txBody>
          <a:bodyPr/>
          <a:lstStyle/>
          <a:p>
            <a:r>
              <a:rPr lang="pt-BR" dirty="0" smtClean="0"/>
              <a:t>TIR Modificada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9" y="750525"/>
            <a:ext cx="7315562" cy="5846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3707673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734498"/>
            <a:ext cx="6951725" cy="6123502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136526"/>
            <a:ext cx="7886700" cy="1325563"/>
          </a:xfrm>
        </p:spPr>
        <p:txBody>
          <a:bodyPr/>
          <a:lstStyle/>
          <a:p>
            <a:r>
              <a:rPr lang="pt-BR" dirty="0" smtClean="0"/>
              <a:t>TIR Modificada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267121211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136526"/>
            <a:ext cx="7886700" cy="1325563"/>
          </a:xfrm>
        </p:spPr>
        <p:txBody>
          <a:bodyPr/>
          <a:lstStyle/>
          <a:p>
            <a:r>
              <a:rPr lang="pt-BR" dirty="0" smtClean="0"/>
              <a:t>TIR Modificada</a:t>
            </a:r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9632" y="836712"/>
            <a:ext cx="5760640" cy="5229796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59832" y="5877272"/>
            <a:ext cx="3168352" cy="708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5595380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Valor </a:t>
            </a:r>
            <a:r>
              <a:rPr lang="en-US" dirty="0" err="1" smtClean="0"/>
              <a:t>Presente</a:t>
            </a:r>
            <a:r>
              <a:rPr lang="en-US" dirty="0" smtClean="0"/>
              <a:t> </a:t>
            </a:r>
            <a:r>
              <a:rPr lang="en-US" dirty="0" err="1" smtClean="0"/>
              <a:t>Líquido</a:t>
            </a:r>
            <a:r>
              <a:rPr lang="en-US" dirty="0" smtClean="0"/>
              <a:t> (VPL)</a:t>
            </a:r>
            <a:endParaRPr lang="en-US" dirty="0"/>
          </a:p>
        </p:txBody>
      </p:sp>
      <p:sp>
        <p:nvSpPr>
          <p:cNvPr id="31747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329642" cy="4873625"/>
          </a:xfrm>
        </p:spPr>
        <p:txBody>
          <a:bodyPr>
            <a:normAutofit/>
          </a:bodyPr>
          <a:lstStyle/>
          <a:p>
            <a:r>
              <a:rPr lang="en-US" dirty="0" smtClean="0"/>
              <a:t>O </a:t>
            </a:r>
            <a:r>
              <a:rPr lang="pt-BR" sz="2800" dirty="0" smtClean="0"/>
              <a:t>valor presente de uma série de fluxos financeiros descontados a uma taxa</a:t>
            </a:r>
          </a:p>
          <a:p>
            <a:r>
              <a:rPr lang="pt-BR" sz="2800" dirty="0" smtClean="0"/>
              <a:t>Mostra a geração de valor durante um determinado tempo de um projeto</a:t>
            </a:r>
          </a:p>
          <a:p>
            <a:r>
              <a:rPr lang="pt-BR" sz="2800" dirty="0" smtClean="0"/>
              <a:t>Limitações:</a:t>
            </a:r>
          </a:p>
          <a:p>
            <a:pPr lvl="1"/>
            <a:r>
              <a:rPr lang="pt-BR" sz="2400" dirty="0" smtClean="0"/>
              <a:t>Dificuldade de encontrar taxa de desconto</a:t>
            </a:r>
          </a:p>
          <a:p>
            <a:pPr lvl="1"/>
            <a:r>
              <a:rPr lang="pt-BR" sz="2400" dirty="0" smtClean="0"/>
              <a:t>Premissa: Os fluxos são reinvestidos por taxa de desconto</a:t>
            </a:r>
          </a:p>
          <a:p>
            <a:pPr lvl="1"/>
            <a:r>
              <a:rPr lang="pt-BR" sz="2400" dirty="0" smtClean="0"/>
              <a:t>Estática: uso de uma taxa fixa</a:t>
            </a:r>
          </a:p>
        </p:txBody>
      </p:sp>
      <p:pic>
        <p:nvPicPr>
          <p:cNvPr id="25602" name="Picture 2" descr="Resultado de imagem para net present valu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70331" y="5546600"/>
            <a:ext cx="4173669" cy="1311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1765292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136526"/>
            <a:ext cx="7886700" cy="1325563"/>
          </a:xfrm>
        </p:spPr>
        <p:txBody>
          <a:bodyPr/>
          <a:lstStyle/>
          <a:p>
            <a:r>
              <a:rPr lang="pt-BR" dirty="0" smtClean="0"/>
              <a:t>Valor Presente Líquido</a:t>
            </a:r>
            <a:endParaRPr lang="pt-BR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806310"/>
            <a:ext cx="6912768" cy="5956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900513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136526"/>
            <a:ext cx="7886700" cy="1325563"/>
          </a:xfrm>
        </p:spPr>
        <p:txBody>
          <a:bodyPr/>
          <a:lstStyle/>
          <a:p>
            <a:r>
              <a:rPr lang="pt-BR" dirty="0" smtClean="0"/>
              <a:t>Valor Presente Líquido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764704"/>
            <a:ext cx="8051006" cy="519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4414446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692696"/>
            <a:ext cx="6079331" cy="5934075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9575" y="1"/>
            <a:ext cx="7886700" cy="1412875"/>
          </a:xfrm>
        </p:spPr>
        <p:txBody>
          <a:bodyPr/>
          <a:lstStyle/>
          <a:p>
            <a:r>
              <a:rPr lang="pt-BR" dirty="0" smtClean="0"/>
              <a:t>Função VPL no Excel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47645151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143999" cy="522514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 Impactos no Mercado Financeiro no Brasil</a:t>
            </a:r>
            <a:br>
              <a:rPr lang="pt-BR" dirty="0" smtClean="0"/>
            </a:br>
            <a:endParaRPr lang="pt-BR" dirty="0"/>
          </a:p>
        </p:txBody>
      </p:sp>
      <p:sp>
        <p:nvSpPr>
          <p:cNvPr id="3" name="Espaço Reservado para Conteúdo 2"/>
          <p:cNvSpPr txBox="1">
            <a:spLocks/>
          </p:cNvSpPr>
          <p:nvPr/>
        </p:nvSpPr>
        <p:spPr>
          <a:xfrm>
            <a:off x="539552" y="1340768"/>
            <a:ext cx="8229600" cy="468052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</a:p>
          <a:p>
            <a:pPr marL="742950" lvl="1" indent="-285750">
              <a:spcBef>
                <a:spcPct val="20000"/>
              </a:spcBef>
              <a:buFont typeface="Wingdings" pitchFamily="2" charset="2"/>
              <a:buChar char="ü"/>
            </a:pPr>
            <a:r>
              <a:rPr lang="pt-BR" sz="1600" b="1" i="1" dirty="0" smtClean="0"/>
              <a:t>Volatilidade na Bolsa de Valores e Risco Brasil;</a:t>
            </a:r>
          </a:p>
          <a:p>
            <a:pPr marL="742950" lvl="1" indent="-285750">
              <a:spcBef>
                <a:spcPct val="20000"/>
              </a:spcBef>
              <a:buFont typeface="Wingdings" pitchFamily="2" charset="2"/>
              <a:buChar char="ü"/>
            </a:pPr>
            <a:endParaRPr lang="pt-BR" sz="1600" b="1" i="1" dirty="0" smtClean="0"/>
          </a:p>
          <a:p>
            <a:pPr marL="742950" lvl="1" indent="-285750">
              <a:spcBef>
                <a:spcPct val="20000"/>
              </a:spcBef>
              <a:buFont typeface="Wingdings" pitchFamily="2" charset="2"/>
              <a:buChar char="ü"/>
            </a:pPr>
            <a:r>
              <a:rPr lang="pt-BR" sz="1600" b="1" i="1" dirty="0" smtClean="0"/>
              <a:t>Volatilidade no Câmbio;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endParaRPr kumimoji="0" lang="pt-BR" sz="1600" b="1" i="1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pt-BR" sz="16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Risco de alta da Inflação e Taxa de Juros;</a:t>
            </a:r>
            <a:endParaRPr kumimoji="0" lang="pt-BR" sz="1600" b="1" i="1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pt-BR" sz="1600" b="1" i="1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pt-BR" sz="16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Busca de equilíbrio nas Contas Públicas;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endParaRPr lang="pt-BR" sz="1600" b="1" i="1" dirty="0" smtClean="0"/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pt-BR" sz="16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Preço das Commodities</a:t>
            </a:r>
            <a:r>
              <a:rPr kumimoji="0" lang="pt-BR" sz="1600" b="1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no Mercado Global</a:t>
            </a:r>
            <a:r>
              <a:rPr kumimoji="0" lang="pt-BR" sz="16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endParaRPr kumimoji="0" lang="pt-BR" sz="1600" b="1" i="1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pt-BR" sz="1800" b="1" i="1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7652" name="Picture 4" descr="http://1.bp.blogspot.com/_LuxZ_xDybEA/S7oNw55dPGI/AAAAAAAAAPQ/x2ms2aB6LFA/s1600/brasil_investiment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98920" y="2357373"/>
            <a:ext cx="2454542" cy="2699996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9575" y="1"/>
            <a:ext cx="7886700" cy="1412875"/>
          </a:xfrm>
        </p:spPr>
        <p:txBody>
          <a:bodyPr/>
          <a:lstStyle/>
          <a:p>
            <a:r>
              <a:rPr lang="pt-BR" dirty="0" smtClean="0"/>
              <a:t>Função VPL na HP 12C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1052736"/>
            <a:ext cx="6493669" cy="527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9335702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9575" y="1"/>
            <a:ext cx="7886700" cy="1412875"/>
          </a:xfrm>
        </p:spPr>
        <p:txBody>
          <a:bodyPr/>
          <a:lstStyle/>
          <a:p>
            <a:r>
              <a:rPr lang="pt-BR" dirty="0" smtClean="0"/>
              <a:t>Índice de Lucratividade</a:t>
            </a:r>
            <a:endParaRPr lang="pt-BR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63241" y="1125538"/>
            <a:ext cx="6893719" cy="5114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7756406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9575" y="1"/>
            <a:ext cx="7886700" cy="1412875"/>
          </a:xfrm>
        </p:spPr>
        <p:txBody>
          <a:bodyPr/>
          <a:lstStyle/>
          <a:p>
            <a:r>
              <a:rPr lang="pt-BR" dirty="0" smtClean="0"/>
              <a:t>Índice de Lucratividade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764704"/>
            <a:ext cx="8043863" cy="4981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7193404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9575" y="1"/>
            <a:ext cx="7886700" cy="1412875"/>
          </a:xfrm>
        </p:spPr>
        <p:txBody>
          <a:bodyPr/>
          <a:lstStyle/>
          <a:p>
            <a:r>
              <a:rPr lang="pt-BR" dirty="0" smtClean="0"/>
              <a:t>Taxa de Rentabilidade (TR)</a:t>
            </a:r>
            <a:endParaRPr lang="pt-BR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500" y="1100138"/>
            <a:ext cx="8001000" cy="4657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4486719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9575" y="1"/>
            <a:ext cx="8362950" cy="1412875"/>
          </a:xfrm>
        </p:spPr>
        <p:txBody>
          <a:bodyPr/>
          <a:lstStyle/>
          <a:p>
            <a:r>
              <a:rPr lang="pt-BR" dirty="0" smtClean="0"/>
              <a:t>Taxa de Rentabilidade (TR)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908720"/>
            <a:ext cx="8065294" cy="461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2301032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9575" y="1"/>
            <a:ext cx="8362950" cy="1412875"/>
          </a:xfrm>
        </p:spPr>
        <p:txBody>
          <a:bodyPr/>
          <a:lstStyle/>
          <a:p>
            <a:r>
              <a:rPr lang="pt-BR" dirty="0" smtClean="0"/>
              <a:t>Projetos Independentes</a:t>
            </a:r>
            <a:endParaRPr lang="pt-BR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764704"/>
            <a:ext cx="6893719" cy="534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4079523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9575" y="1"/>
            <a:ext cx="8362950" cy="1412875"/>
          </a:xfrm>
        </p:spPr>
        <p:txBody>
          <a:bodyPr/>
          <a:lstStyle/>
          <a:p>
            <a:r>
              <a:rPr lang="pt-BR" dirty="0" smtClean="0"/>
              <a:t>Projetos Mutuamente Excludentes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692696"/>
            <a:ext cx="7272338" cy="4352925"/>
          </a:xfrm>
          <a:prstGeom prst="rect">
            <a:avLst/>
          </a:prstGeom>
        </p:spPr>
      </p:pic>
      <p:pic>
        <p:nvPicPr>
          <p:cNvPr id="57346" name="Picture 2" descr="Resultado de imagem para pitch for investor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31104" y="4437112"/>
            <a:ext cx="4355324" cy="21602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8014298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Análise de Cenários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381000" y="1412875"/>
            <a:ext cx="8382000" cy="4136517"/>
          </a:xfrm>
        </p:spPr>
        <p:txBody>
          <a:bodyPr/>
          <a:lstStyle/>
          <a:p>
            <a:r>
              <a:rPr lang="pt-BR" sz="2800" dirty="0" smtClean="0"/>
              <a:t>Simulação de valores e situações diversas</a:t>
            </a:r>
          </a:p>
          <a:p>
            <a:r>
              <a:rPr lang="pt-BR" sz="2800" dirty="0" smtClean="0"/>
              <a:t>Cenários:</a:t>
            </a:r>
          </a:p>
          <a:p>
            <a:pPr lvl="1"/>
            <a:r>
              <a:rPr lang="pt-BR" sz="2400" dirty="0" smtClean="0"/>
              <a:t>Pessimista</a:t>
            </a:r>
          </a:p>
          <a:p>
            <a:pPr lvl="1"/>
            <a:r>
              <a:rPr lang="pt-BR" sz="2400" dirty="0" smtClean="0"/>
              <a:t>Realista</a:t>
            </a:r>
          </a:p>
          <a:p>
            <a:pPr lvl="1"/>
            <a:r>
              <a:rPr lang="pt-BR" sz="2400" dirty="0" smtClean="0"/>
              <a:t>Otimista</a:t>
            </a:r>
          </a:p>
          <a:p>
            <a:r>
              <a:rPr lang="pt-BR" sz="2800" dirty="0" smtClean="0"/>
              <a:t>Ações para evitar e prevenir-se de situações adversas ou potencializar situações favoráveis.</a:t>
            </a:r>
          </a:p>
          <a:p>
            <a:pPr>
              <a:buNone/>
            </a:pPr>
            <a:endParaRPr lang="pt-BR" sz="28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r>
              <a:rPr lang="pt-BR" dirty="0" smtClean="0"/>
              <a:t>Análise de Riscos</a:t>
            </a:r>
            <a:endParaRPr lang="pt-B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6199"/>
            <a:ext cx="9144000" cy="433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r>
              <a:rPr lang="pt-BR" dirty="0" smtClean="0"/>
              <a:t>Considerações finais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388346"/>
          </a:xfrm>
        </p:spPr>
        <p:txBody>
          <a:bodyPr/>
          <a:lstStyle/>
          <a:p>
            <a:r>
              <a:rPr lang="pt-BR" dirty="0" smtClean="0"/>
              <a:t>Estimar valores reais</a:t>
            </a:r>
          </a:p>
          <a:p>
            <a:r>
              <a:rPr lang="pt-BR" dirty="0" smtClean="0"/>
              <a:t>Análise crítica e abrangente</a:t>
            </a:r>
          </a:p>
          <a:p>
            <a:r>
              <a:rPr lang="pt-BR" dirty="0" smtClean="0"/>
              <a:t>Vincular o plano financeiro com demais partes do plano de negócio</a:t>
            </a:r>
          </a:p>
        </p:txBody>
      </p:sp>
      <p:pic>
        <p:nvPicPr>
          <p:cNvPr id="4" name="Picture 2" descr="http://www.jornalexpresso.com.br/wp-content/uploads/2013/05/2009051810243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3573016"/>
            <a:ext cx="4352925" cy="3089871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0"/>
            <a:ext cx="8680961" cy="1114943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Evolução da SELIC</a:t>
            </a:r>
            <a:r>
              <a:rPr lang="pt-BR" sz="3600" dirty="0" smtClean="0">
                <a:solidFill>
                  <a:schemeClr val="bg1"/>
                </a:solidFill>
              </a:rPr>
              <a:t/>
            </a:r>
            <a:br>
              <a:rPr lang="pt-BR" sz="3600" dirty="0" smtClean="0">
                <a:solidFill>
                  <a:schemeClr val="bg1"/>
                </a:solidFill>
              </a:rPr>
            </a:br>
            <a:r>
              <a:rPr lang="pt-BR" dirty="0" smtClean="0"/>
              <a:t>Taxa básica de juros</a:t>
            </a:r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609422" y="5763055"/>
            <a:ext cx="18065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smtClean="0"/>
              <a:t>Fonte : Estadão, 13/07/16</a:t>
            </a:r>
            <a:endParaRPr lang="pt-BR" sz="12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7747" y="1239183"/>
            <a:ext cx="9458673" cy="4043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ixaDeTexto 4"/>
          <p:cNvSpPr txBox="1"/>
          <p:nvPr/>
        </p:nvSpPr>
        <p:spPr>
          <a:xfrm>
            <a:off x="7113318" y="3135086"/>
            <a:ext cx="26957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 b="1" dirty="0" smtClean="0">
                <a:latin typeface="Arial Black" pitchFamily="34" charset="0"/>
                <a:cs typeface="Arial" pitchFamily="34" charset="0"/>
              </a:rPr>
              <a:t>ERA  ILAN GOLDFAJN</a:t>
            </a:r>
            <a:endParaRPr lang="pt-BR" sz="900" b="1" dirty="0">
              <a:latin typeface="Arial Black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0034" y="2714620"/>
            <a:ext cx="8382000" cy="664797"/>
          </a:xfrm>
        </p:spPr>
        <p:txBody>
          <a:bodyPr/>
          <a:lstStyle/>
          <a:p>
            <a:pPr algn="ctr"/>
            <a:r>
              <a:rPr lang="pt-BR" dirty="0" smtClean="0"/>
              <a:t>Dúvidas?</a:t>
            </a:r>
            <a:endParaRPr lang="pt-BR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r>
              <a:rPr lang="pt-BR" dirty="0" smtClean="0"/>
              <a:t>Referências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917722"/>
          </a:xfrm>
        </p:spPr>
        <p:txBody>
          <a:bodyPr/>
          <a:lstStyle/>
          <a:p>
            <a:r>
              <a:rPr lang="pt-BR" sz="2400" dirty="0" err="1" smtClean="0"/>
              <a:t>MAXIMIANO</a:t>
            </a:r>
            <a:r>
              <a:rPr lang="pt-BR" sz="2400" dirty="0" smtClean="0"/>
              <a:t>, Antonio Cesar </a:t>
            </a:r>
            <a:r>
              <a:rPr lang="pt-BR" sz="2400" dirty="0" err="1" smtClean="0"/>
              <a:t>Amaru</a:t>
            </a:r>
            <a:r>
              <a:rPr lang="pt-BR" sz="2400" dirty="0" smtClean="0"/>
              <a:t>. Administração para empreendedores. São Paulo: Pearson </a:t>
            </a:r>
            <a:r>
              <a:rPr lang="pt-BR" sz="2400" dirty="0" err="1" smtClean="0"/>
              <a:t>Prentice</a:t>
            </a:r>
            <a:r>
              <a:rPr lang="pt-BR" sz="2400" dirty="0" smtClean="0"/>
              <a:t> Hall, 2011. </a:t>
            </a:r>
          </a:p>
          <a:p>
            <a:r>
              <a:rPr lang="pt-BR" sz="2400" dirty="0" smtClean="0"/>
              <a:t>SALIM, César S. (et. al.). Construindo plano de negócios. 2. ed. Rio de Janeiro: </a:t>
            </a:r>
            <a:r>
              <a:rPr lang="pt-BR" sz="2400" dirty="0" err="1" smtClean="0"/>
              <a:t>Elsevier</a:t>
            </a:r>
            <a:r>
              <a:rPr lang="pt-BR" sz="2400" dirty="0" smtClean="0"/>
              <a:t>, 2005. </a:t>
            </a:r>
          </a:p>
          <a:p>
            <a:r>
              <a:rPr lang="pt-BR" sz="2400" dirty="0" smtClean="0"/>
              <a:t>SEBRAE. Como elaborar um plano de negócios. Brasília, 2007.</a:t>
            </a:r>
          </a:p>
          <a:p>
            <a:r>
              <a:rPr lang="pt-BR" sz="2400" dirty="0" smtClean="0"/>
              <a:t>SEBRAE. Disciplina de Plano de Negócios, São Paulo, 2007. </a:t>
            </a:r>
            <a:endParaRPr lang="pt-BR" sz="24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>
          <a:xfrm>
            <a:off x="2280062" y="56116"/>
            <a:ext cx="3960440" cy="854968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algn="ctr">
              <a:spcBef>
                <a:spcPct val="0"/>
              </a:spcBef>
              <a:defRPr/>
            </a:pPr>
            <a:r>
              <a:rPr lang="pt-BR" sz="2900" b="1" dirty="0" smtClean="0">
                <a:solidFill>
                  <a:srgbClr val="3C518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Cenário Atual </a:t>
            </a:r>
            <a:endParaRPr lang="pt-BR" sz="2900" b="1" dirty="0">
              <a:solidFill>
                <a:srgbClr val="3C518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4" name="Diagrama 3"/>
          <p:cNvGraphicFramePr/>
          <p:nvPr/>
        </p:nvGraphicFramePr>
        <p:xfrm>
          <a:off x="323528" y="748812"/>
          <a:ext cx="8352928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 descr="http://1.bp.blogspot.com/-bULRnpXBbF0/UrLpUjj2ndI/AAAAAAAAAZU/afsdCsh8Qsc/s1600/10_-_retroalimentar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95776" y="2731834"/>
            <a:ext cx="2164560" cy="1296144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467544" y="129134"/>
            <a:ext cx="8229600" cy="563562"/>
          </a:xfrm>
        </p:spPr>
        <p:txBody>
          <a:bodyPr>
            <a:noAutofit/>
          </a:bodyPr>
          <a:lstStyle/>
          <a:p>
            <a:pPr algn="ctr" rtl="0">
              <a:spcBef>
                <a:spcPct val="0"/>
              </a:spcBef>
              <a:defRPr/>
            </a:pPr>
            <a:r>
              <a:rPr lang="pt-BR" sz="3100" dirty="0"/>
              <a:t>PIB dos Presidentes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952385" y="6023556"/>
            <a:ext cx="2339752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1200" dirty="0" smtClean="0"/>
              <a:t>Fonte :  Estadão – 04/03/16</a:t>
            </a:r>
            <a:endParaRPr lang="pt-BR" sz="1200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3" y="814388"/>
            <a:ext cx="9134475" cy="522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55576" y="332656"/>
            <a:ext cx="7886700" cy="855023"/>
          </a:xfrm>
        </p:spPr>
        <p:txBody>
          <a:bodyPr/>
          <a:lstStyle/>
          <a:p>
            <a:r>
              <a:rPr lang="pt-BR" sz="3100" dirty="0" smtClean="0"/>
              <a:t>Muito além da meta ...</a:t>
            </a:r>
            <a:endParaRPr lang="pt-BR" sz="31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43827"/>
            <a:ext cx="9144000" cy="3290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ixaDeTexto 4"/>
          <p:cNvSpPr txBox="1"/>
          <p:nvPr/>
        </p:nvSpPr>
        <p:spPr>
          <a:xfrm>
            <a:off x="0" y="5589240"/>
            <a:ext cx="20049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smtClean="0"/>
              <a:t>Fonte : Estadão : 09/01/2016</a:t>
            </a:r>
            <a:endParaRPr lang="pt-BR" sz="12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S010286789">
  <a:themeElements>
    <a:clrScheme name="White - blue accents template template">
      <a:dk1>
        <a:srgbClr val="000000"/>
      </a:dk1>
      <a:lt1>
        <a:srgbClr val="FFFFFF"/>
      </a:lt1>
      <a:dk2>
        <a:srgbClr val="1D4775"/>
      </a:dk2>
      <a:lt2>
        <a:srgbClr val="FEF194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A061C3"/>
      </a:accent6>
      <a:hlink>
        <a:srgbClr val="1D4775"/>
      </a:hlink>
      <a:folHlink>
        <a:srgbClr val="1D477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chemeClr val="tx1"/>
            </a:solidFill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Branco com fonte Courier para slides de código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FF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109728" tIns="54864" rIns="109728" bIns="54864" numCol="1" rtlCol="0" anchor="ctr" anchorCtr="0" compatLnSpc="1">
        <a:prstTxWarp prst="textNoShape">
          <a:avLst/>
        </a:prstTxWarp>
      </a:bodyPr>
      <a:lstStyle>
        <a:defPPr marL="0" marR="0" indent="0" algn="ctr" defTabSz="10969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7EEFD162-EDAF-40F1-8DE6-8C07E9AEC85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TS010286789</Template>
  <TotalTime>470</TotalTime>
  <Words>1371</Words>
  <Application>Microsoft Office PowerPoint</Application>
  <PresentationFormat>Apresentação na tela (4:3)</PresentationFormat>
  <Paragraphs>286</Paragraphs>
  <Slides>61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slides</vt:lpstr>
      </vt:variant>
      <vt:variant>
        <vt:i4>61</vt:i4>
      </vt:variant>
    </vt:vector>
  </HeadingPairs>
  <TitlesOfParts>
    <vt:vector size="63" baseType="lpstr">
      <vt:lpstr>TS010286789</vt:lpstr>
      <vt:lpstr>Branco com fonte Courier para slides de código</vt:lpstr>
      <vt:lpstr>Plano Financeiro</vt:lpstr>
      <vt:lpstr>Plano Financeiro</vt:lpstr>
      <vt:lpstr>Mercado Global</vt:lpstr>
      <vt:lpstr>Acontecimentos Recentes no Mundo</vt:lpstr>
      <vt:lpstr>  Impactos no Mercado Financeiro no Brasil </vt:lpstr>
      <vt:lpstr>Evolução da SELIC Taxa básica de juros</vt:lpstr>
      <vt:lpstr>Slide 7</vt:lpstr>
      <vt:lpstr>PIB dos Presidentes</vt:lpstr>
      <vt:lpstr>Muito além da meta ...</vt:lpstr>
      <vt:lpstr>Principais pressões na inflação em 2015</vt:lpstr>
      <vt:lpstr>Dólar e Bolsa em 2015</vt:lpstr>
      <vt:lpstr>Evolução das cotações do Real  últimos 5 anos </vt:lpstr>
      <vt:lpstr>Variação mensal do real ante o Dólar </vt:lpstr>
      <vt:lpstr>Slide 14</vt:lpstr>
      <vt:lpstr>Slide 15</vt:lpstr>
      <vt:lpstr>Slide 16</vt:lpstr>
      <vt:lpstr>Slide 17</vt:lpstr>
      <vt:lpstr>Evolução das cotações das Bolsas últimos 5 anos </vt:lpstr>
      <vt:lpstr>Plano Financeiro</vt:lpstr>
      <vt:lpstr>Plano Financeiro</vt:lpstr>
      <vt:lpstr>Investimentos</vt:lpstr>
      <vt:lpstr>Fontes de financiamento</vt:lpstr>
      <vt:lpstr>Custos, Despesas e Receitas</vt:lpstr>
      <vt:lpstr>Fixos x Variáveis</vt:lpstr>
      <vt:lpstr>Fluxo de Caixa</vt:lpstr>
      <vt:lpstr>Slide 26</vt:lpstr>
      <vt:lpstr>Slide 27</vt:lpstr>
      <vt:lpstr>Slide 28</vt:lpstr>
      <vt:lpstr>Exemplo Fluxo de Caixa</vt:lpstr>
      <vt:lpstr>Métricas de Análise de Investimento</vt:lpstr>
      <vt:lpstr>Payback Simples</vt:lpstr>
      <vt:lpstr>Payback Simples</vt:lpstr>
      <vt:lpstr>Payback Simples</vt:lpstr>
      <vt:lpstr>Payback Descontado</vt:lpstr>
      <vt:lpstr>Payback Descontado</vt:lpstr>
      <vt:lpstr>Payback Descontado</vt:lpstr>
      <vt:lpstr>Taxa Interna de Retorno - TIR</vt:lpstr>
      <vt:lpstr>Taxa Interna de Retorno - TIR</vt:lpstr>
      <vt:lpstr>Taxa Interna de Retorno - TIR</vt:lpstr>
      <vt:lpstr>Função TIR no Excel</vt:lpstr>
      <vt:lpstr>Função TIR na HP -12 C</vt:lpstr>
      <vt:lpstr>TIR Modificada</vt:lpstr>
      <vt:lpstr>TIR Modificada</vt:lpstr>
      <vt:lpstr>TIR Modificada</vt:lpstr>
      <vt:lpstr>TIR Modificada</vt:lpstr>
      <vt:lpstr>Valor Presente Líquido (VPL)</vt:lpstr>
      <vt:lpstr>Valor Presente Líquido</vt:lpstr>
      <vt:lpstr>Valor Presente Líquido</vt:lpstr>
      <vt:lpstr>Função VPL no Excel</vt:lpstr>
      <vt:lpstr>Função VPL na HP 12C</vt:lpstr>
      <vt:lpstr>Índice de Lucratividade</vt:lpstr>
      <vt:lpstr>Índice de Lucratividade</vt:lpstr>
      <vt:lpstr>Taxa de Rentabilidade (TR)</vt:lpstr>
      <vt:lpstr>Taxa de Rentabilidade (TR)</vt:lpstr>
      <vt:lpstr>Projetos Independentes</vt:lpstr>
      <vt:lpstr>Projetos Mutuamente Excludentes</vt:lpstr>
      <vt:lpstr>Análise de Cenários</vt:lpstr>
      <vt:lpstr>Análise de Riscos</vt:lpstr>
      <vt:lpstr>Considerações finais</vt:lpstr>
      <vt:lpstr>Dúvidas?</vt:lpstr>
      <vt:lpstr>Referências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Plano Financeiro</dc:title>
  <dc:creator>Reinaldo</dc:creator>
  <cp:lastModifiedBy>Maria Angelica</cp:lastModifiedBy>
  <cp:revision>41</cp:revision>
  <dcterms:created xsi:type="dcterms:W3CDTF">2012-09-25T15:34:52Z</dcterms:created>
  <dcterms:modified xsi:type="dcterms:W3CDTF">2016-09-27T23:56:42Z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TC102867899990</vt:lpwstr>
  </property>
</Properties>
</file>