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C112-B014-4F9B-B135-6DDEA0498B5B}" type="datetimeFigureOut">
              <a:rPr lang="pt-BR" smtClean="0"/>
              <a:t>17/08/2018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BF8F-E69E-4F1C-8997-F53CB1CFD2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39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C112-B014-4F9B-B135-6DDEA0498B5B}" type="datetimeFigureOut">
              <a:rPr lang="pt-BR" smtClean="0"/>
              <a:t>17/08/2018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BF8F-E69E-4F1C-8997-F53CB1CFD2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175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C112-B014-4F9B-B135-6DDEA0498B5B}" type="datetimeFigureOut">
              <a:rPr lang="pt-BR" smtClean="0"/>
              <a:t>17/08/2018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BF8F-E69E-4F1C-8997-F53CB1CFD2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84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C112-B014-4F9B-B135-6DDEA0498B5B}" type="datetimeFigureOut">
              <a:rPr lang="pt-BR" smtClean="0"/>
              <a:t>17/08/2018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BF8F-E69E-4F1C-8997-F53CB1CFD2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02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C112-B014-4F9B-B135-6DDEA0498B5B}" type="datetimeFigureOut">
              <a:rPr lang="pt-BR" smtClean="0"/>
              <a:t>17/08/2018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BF8F-E69E-4F1C-8997-F53CB1CFD2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91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C112-B014-4F9B-B135-6DDEA0498B5B}" type="datetimeFigureOut">
              <a:rPr lang="pt-BR" smtClean="0"/>
              <a:t>17/08/2018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BF8F-E69E-4F1C-8997-F53CB1CFD2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37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C112-B014-4F9B-B135-6DDEA0498B5B}" type="datetimeFigureOut">
              <a:rPr lang="pt-BR" smtClean="0"/>
              <a:t>17/08/2018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BF8F-E69E-4F1C-8997-F53CB1CFD2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403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C112-B014-4F9B-B135-6DDEA0498B5B}" type="datetimeFigureOut">
              <a:rPr lang="pt-BR" smtClean="0"/>
              <a:t>17/08/2018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BF8F-E69E-4F1C-8997-F53CB1CFD2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670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C112-B014-4F9B-B135-6DDEA0498B5B}" type="datetimeFigureOut">
              <a:rPr lang="pt-BR" smtClean="0"/>
              <a:t>17/08/2018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BF8F-E69E-4F1C-8997-F53CB1CFD2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565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C112-B014-4F9B-B135-6DDEA0498B5B}" type="datetimeFigureOut">
              <a:rPr lang="pt-BR" smtClean="0"/>
              <a:t>17/08/2018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BF8F-E69E-4F1C-8997-F53CB1CFD2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58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C112-B014-4F9B-B135-6DDEA0498B5B}" type="datetimeFigureOut">
              <a:rPr lang="pt-BR" smtClean="0"/>
              <a:t>17/08/2018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BF8F-E69E-4F1C-8997-F53CB1CFD2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142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CC112-B014-4F9B-B135-6DDEA0498B5B}" type="datetimeFigureOut">
              <a:rPr lang="pt-BR" smtClean="0"/>
              <a:t>17/08/2018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2BF8F-E69E-4F1C-8997-F53CB1CFD2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67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562" y="790575"/>
            <a:ext cx="9525000" cy="606742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7942" y="382386"/>
            <a:ext cx="100584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 smtClean="0"/>
              <a:t>A</a:t>
            </a:r>
          </a:p>
          <a:p>
            <a:endParaRPr lang="pt-BR" sz="4400" b="1" dirty="0"/>
          </a:p>
          <a:p>
            <a:r>
              <a:rPr lang="pt-BR" sz="4400" b="1" dirty="0" smtClean="0"/>
              <a:t>M</a:t>
            </a:r>
          </a:p>
          <a:p>
            <a:r>
              <a:rPr lang="pt-BR" sz="4400" b="1" dirty="0" smtClean="0"/>
              <a:t>A</a:t>
            </a:r>
          </a:p>
          <a:p>
            <a:r>
              <a:rPr lang="pt-BR" sz="4400" b="1" dirty="0" smtClean="0"/>
              <a:t>S</a:t>
            </a:r>
          </a:p>
          <a:p>
            <a:r>
              <a:rPr lang="pt-BR" sz="4400" b="1" dirty="0" smtClean="0"/>
              <a:t>S</a:t>
            </a:r>
          </a:p>
          <a:p>
            <a:r>
              <a:rPr lang="pt-BR" sz="4400" b="1" dirty="0" smtClean="0"/>
              <a:t>A</a:t>
            </a:r>
          </a:p>
          <a:p>
            <a:endParaRPr lang="pt-BR" dirty="0" smtClean="0"/>
          </a:p>
          <a:p>
            <a:r>
              <a:rPr lang="pt-BR" sz="4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8619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127" y="0"/>
            <a:ext cx="48177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68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723207"/>
            <a:ext cx="10515600" cy="54537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A </a:t>
            </a:r>
            <a:r>
              <a:rPr lang="pt-BR" b="1" dirty="0"/>
              <a:t>uma </a:t>
            </a:r>
            <a:r>
              <a:rPr lang="pt-BR" b="1" dirty="0" smtClean="0"/>
              <a:t>passante – Charles Baudelaire</a:t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>Tradução de Ivan Junqueira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A rua em torno era um frenético alarido.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Toda de luto, alta e sutil, dor majestosa,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Uma mulher passou, com sua mão suntuosa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Erguendo e sacudindo a barra do vestido.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Pernas de estátua, era-lhe a imagem nobre e fina.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Qual bizarro basbaque, afoito eu lhe bebia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No olhar, céu lívido onde aflora a ventania,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A doçura que envolve e o prazer que assassina.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Que luz... e a noite após! – Efêmera beldade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Cujos olhos me fazem nascer outra vez,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Não mais hei de te ver senão na eternidade?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Longe daqui! tarde demais! "nunca" talvez!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Pois de ti já me fui, de mim tu já fugiste,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Tu que eu teria amado, ó tu que bem o viste!</a:t>
            </a:r>
          </a:p>
        </p:txBody>
      </p:sp>
    </p:spTree>
    <p:extLst>
      <p:ext uri="{BB962C8B-B14F-4D97-AF65-F5344CB8AC3E}">
        <p14:creationId xmlns:p14="http://schemas.microsoft.com/office/powerpoint/2010/main" val="130803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– A “Sociedade de massa”</a:t>
            </a:r>
            <a:br>
              <a:rPr lang="pt-BR" dirty="0" smtClean="0"/>
            </a:br>
            <a:r>
              <a:rPr lang="pt-BR" sz="2800" dirty="0" err="1" smtClean="0"/>
              <a:t>ref</a:t>
            </a:r>
            <a:r>
              <a:rPr lang="pt-BR" sz="2800" dirty="0" smtClean="0"/>
              <a:t>: pp. 21-24 Livro Wolf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Termo “guarda-chuva”;</a:t>
            </a:r>
          </a:p>
          <a:p>
            <a:r>
              <a:rPr lang="pt-BR" dirty="0" smtClean="0"/>
              <a:t>Sociedade de massa resulta da industrialização progressiva; da revolução dos transportes e comércio e da difusão de valores abstratos de igualdade e liberdade;</a:t>
            </a:r>
          </a:p>
          <a:p>
            <a:r>
              <a:rPr lang="pt-BR" dirty="0" smtClean="0"/>
              <a:t>As elites de então perdem força; enfraquecimento de laços da família, comunidade, associações, religião</a:t>
            </a:r>
          </a:p>
          <a:p>
            <a:r>
              <a:rPr lang="pt-BR" dirty="0" smtClean="0"/>
              <a:t>“Sozinho na multidão”;</a:t>
            </a:r>
          </a:p>
          <a:p>
            <a:r>
              <a:rPr lang="pt-BR" dirty="0" smtClean="0"/>
              <a:t>“A massa subverte tudo que é diferente, singular, individual, tudo que é classificado e selecionado.” – Ortega y </a:t>
            </a:r>
            <a:r>
              <a:rPr lang="pt-BR" dirty="0" err="1" smtClean="0"/>
              <a:t>Gasset</a:t>
            </a:r>
            <a:r>
              <a:rPr lang="pt-BR" dirty="0" smtClean="0"/>
              <a:t>, 1930. P. 22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5779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– A “Sociedade de massa”</a:t>
            </a:r>
            <a:br>
              <a:rPr lang="pt-BR" dirty="0" smtClean="0"/>
            </a:br>
            <a:r>
              <a:rPr lang="pt-BR" sz="2800" dirty="0" err="1" smtClean="0"/>
              <a:t>ref</a:t>
            </a:r>
            <a:r>
              <a:rPr lang="pt-BR" sz="2800" dirty="0" smtClean="0"/>
              <a:t>: pp. 21-24 Livro Wolf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Pelos indivíduos estarem então “lançados à própria sorte” é que então são alvos fáceis das então primeiras mídias “de massa”: cinema, rádio;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Contexto do </a:t>
            </a:r>
            <a:r>
              <a:rPr lang="pt-BR" dirty="0" err="1" smtClean="0"/>
              <a:t>entre-guerras</a:t>
            </a:r>
            <a:r>
              <a:rPr lang="pt-BR" dirty="0" smtClean="0"/>
              <a:t>; ascensão e queda regimes fascistas; teoria hipodérmica, uma das primeiras “a se organizar”;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Indivíduo é um “receptáculo” para conteúdos diversos e facilmente manipulável.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543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– A “Sociedade de massa”</a:t>
            </a:r>
            <a:br>
              <a:rPr lang="pt-BR" dirty="0" smtClean="0"/>
            </a:br>
            <a:r>
              <a:rPr lang="pt-BR" sz="2800" dirty="0" err="1" smtClean="0"/>
              <a:t>ref</a:t>
            </a:r>
            <a:r>
              <a:rPr lang="pt-BR" sz="2800" dirty="0" smtClean="0"/>
              <a:t>: pp. 21-24 Livro Wolf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“O isolamento do indivíduo na massa </a:t>
            </a:r>
            <a:r>
              <a:rPr lang="pt-BR" dirty="0" err="1" smtClean="0"/>
              <a:t>anômica</a:t>
            </a:r>
            <a:r>
              <a:rPr lang="pt-BR" dirty="0" smtClean="0"/>
              <a:t> é pois o pré-requisito da primeira teoria sobre os </a:t>
            </a:r>
            <a:r>
              <a:rPr lang="pt-BR" dirty="0" err="1" smtClean="0"/>
              <a:t>mass</a:t>
            </a:r>
            <a:r>
              <a:rPr lang="pt-BR" dirty="0" smtClean="0"/>
              <a:t> media. Esse isolamento não é apenas físico e espacial”; “os componentes da “massa” estão expostos a mensagens, conteúdos e acontecimentos que vão para além da sua experiência”; estão expostos a valores que não necessariamente coincidem com os da origem do seu grupo. P. </a:t>
            </a:r>
            <a:r>
              <a:rPr lang="pt-BR" smtClean="0"/>
              <a:t>23</a:t>
            </a:r>
            <a:br>
              <a:rPr lang="pt-BR" smtClean="0"/>
            </a:br>
            <a:endParaRPr lang="pt-BR" dirty="0" smtClean="0"/>
          </a:p>
          <a:p>
            <a:r>
              <a:rPr lang="pt-BR" dirty="0" smtClean="0"/>
              <a:t>Fragilidade da “audiência indefesa”.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17305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218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Contexto – A “Sociedade de massa” ref: pp. 21-24 Livro Wolf </vt:lpstr>
      <vt:lpstr>Contexto – A “Sociedade de massa” ref: pp. 21-24 Livro Wolf </vt:lpstr>
      <vt:lpstr>Contexto – A “Sociedade de massa” ref: pp. 21-24 Livro Wolf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7</cp:revision>
  <dcterms:created xsi:type="dcterms:W3CDTF">2018-08-17T21:02:21Z</dcterms:created>
  <dcterms:modified xsi:type="dcterms:W3CDTF">2018-08-17T21:18:25Z</dcterms:modified>
</cp:coreProperties>
</file>