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6" r:id="rId4"/>
    <p:sldId id="267" r:id="rId5"/>
    <p:sldId id="274" r:id="rId6"/>
    <p:sldId id="268" r:id="rId7"/>
    <p:sldId id="269" r:id="rId8"/>
    <p:sldId id="275" r:id="rId9"/>
    <p:sldId id="270" r:id="rId10"/>
    <p:sldId id="271" r:id="rId11"/>
    <p:sldId id="272" r:id="rId12"/>
    <p:sldId id="273" r:id="rId13"/>
    <p:sldId id="276" r:id="rId14"/>
    <p:sldId id="277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8F98B13-97EA-43F1-BBB6-56270302AFA6}" type="datetimeFigureOut">
              <a:rPr lang="pt-BR" smtClean="0"/>
              <a:t>02/06/2016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9D6DC1A-0FEE-44A1-91CE-9982AB621207}" type="slidenum">
              <a:rPr lang="pt-BR" smtClean="0"/>
              <a:t>‹nº›</a:t>
            </a:fld>
            <a:endParaRPr lang="pt-BR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98B13-97EA-43F1-BBB6-56270302AFA6}" type="datetimeFigureOut">
              <a:rPr lang="pt-BR" smtClean="0"/>
              <a:t>02/06/2016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6DC1A-0FEE-44A1-91CE-9982AB621207}" type="slidenum">
              <a:rPr lang="pt-BR" smtClean="0"/>
              <a:t>‹nº›</a:t>
            </a:fld>
            <a:endParaRPr lang="pt-BR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98B13-97EA-43F1-BBB6-56270302AFA6}" type="datetimeFigureOut">
              <a:rPr lang="pt-BR" smtClean="0"/>
              <a:t>02/06/2016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6DC1A-0FEE-44A1-91CE-9982AB621207}" type="slidenum">
              <a:rPr lang="pt-BR" smtClean="0"/>
              <a:t>‹nº›</a:t>
            </a:fld>
            <a:endParaRPr lang="pt-BR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98B13-97EA-43F1-BBB6-56270302AFA6}" type="datetimeFigureOut">
              <a:rPr lang="pt-BR" smtClean="0"/>
              <a:t>02/06/2016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6DC1A-0FEE-44A1-91CE-9982AB621207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98B13-97EA-43F1-BBB6-56270302AFA6}" type="datetimeFigureOut">
              <a:rPr lang="pt-BR" smtClean="0"/>
              <a:t>02/06/2016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6DC1A-0FEE-44A1-91CE-9982AB621207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98B13-97EA-43F1-BBB6-56270302AFA6}" type="datetimeFigureOut">
              <a:rPr lang="pt-BR" smtClean="0"/>
              <a:t>02/06/2016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6DC1A-0FEE-44A1-91CE-9982AB621207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98B13-97EA-43F1-BBB6-56270302AFA6}" type="datetimeFigureOut">
              <a:rPr lang="pt-BR" smtClean="0"/>
              <a:t>02/06/2016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6DC1A-0FEE-44A1-91CE-9982AB621207}" type="slidenum">
              <a:rPr lang="pt-BR" smtClean="0"/>
              <a:t>‹nº›</a:t>
            </a:fld>
            <a:endParaRPr lang="pt-BR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98B13-97EA-43F1-BBB6-56270302AFA6}" type="datetimeFigureOut">
              <a:rPr lang="pt-BR" smtClean="0"/>
              <a:t>02/06/2016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6DC1A-0FEE-44A1-91CE-9982AB621207}" type="slidenum">
              <a:rPr lang="pt-BR" smtClean="0"/>
              <a:t>‹nº›</a:t>
            </a:fld>
            <a:endParaRPr lang="pt-BR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98B13-97EA-43F1-BBB6-56270302AFA6}" type="datetimeFigureOut">
              <a:rPr lang="pt-BR" smtClean="0"/>
              <a:t>02/06/2016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6DC1A-0FEE-44A1-91CE-9982AB62120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98B13-97EA-43F1-BBB6-56270302AFA6}" type="datetimeFigureOut">
              <a:rPr lang="pt-BR" smtClean="0"/>
              <a:t>02/06/2016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6DC1A-0FEE-44A1-91CE-9982AB62120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98B13-97EA-43F1-BBB6-56270302AFA6}" type="datetimeFigureOut">
              <a:rPr lang="pt-BR" smtClean="0"/>
              <a:t>02/06/2016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6DC1A-0FEE-44A1-91CE-9982AB62120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8F98B13-97EA-43F1-BBB6-56270302AFA6}" type="datetimeFigureOut">
              <a:rPr lang="pt-BR" smtClean="0"/>
              <a:t>02/06/2016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9D6DC1A-0FEE-44A1-91CE-9982AB621207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043608" y="1124744"/>
            <a:ext cx="6989059" cy="2088233"/>
          </a:xfrm>
        </p:spPr>
        <p:txBody>
          <a:bodyPr/>
          <a:lstStyle/>
          <a:p>
            <a:r>
              <a:rPr lang="pt-BR" b="1" dirty="0">
                <a:effectLst/>
              </a:rPr>
              <a:t>Música na escola: por quê estudar música?</a:t>
            </a:r>
            <a:r>
              <a:rPr lang="pt-BR" dirty="0">
                <a:effectLst/>
              </a:rPr>
              <a:t/>
            </a:r>
            <a:br>
              <a:rPr lang="pt-BR" dirty="0">
                <a:effectLst/>
              </a:rPr>
            </a:br>
            <a:endParaRPr lang="pt-BR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4000" dirty="0">
                <a:effectLst/>
              </a:rPr>
              <a:t>Celso Favaretto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277618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548680"/>
            <a:ext cx="586814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/>
              <a:t>“Na arte surgida dessa atitude, patente nas atividades contemporâneas, as obras, os experimentos, as proposições de toda sorte, funcionam como interruptores da percepção, da sensibilidade, do entendimento” “E o que pode advir dessa maneira de pensar como matéria de ensino ou de aprendizado senão a radicação na especificidade e singularidade do trabalho dos artistas?”</a:t>
            </a: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25334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91680" y="620688"/>
            <a:ext cx="552636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/>
              <a:t>“As artes da modernidade mostram que há um pensamento na arte. Mais precisamente, há um pensamento da arte¸ que é o pensamento efetuado pelas obras de arte, em que se flagra a existência de uma certa relação de pensamento e de não pensamento” “Nesta linha, Lacan entende que “a arte poderia nomear o que não se deixa ver (...)”</a:t>
            </a: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42081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620688"/>
            <a:ext cx="4572000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800" dirty="0"/>
              <a:t>“Nestas condições, como inscrever este entendimento da arte, pragmaticamente, aqui e agora, nas instituições educativas, particularmente na sala de aula?” “Particularmente, como considerar nestas condições a música, em que o não conceitual é tão mais característico?”</a:t>
            </a:r>
          </a:p>
        </p:txBody>
      </p:sp>
    </p:spTree>
    <p:extLst>
      <p:ext uri="{BB962C8B-B14F-4D97-AF65-F5344CB8AC3E}">
        <p14:creationId xmlns:p14="http://schemas.microsoft.com/office/powerpoint/2010/main" val="389095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83568" y="476672"/>
            <a:ext cx="792088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/>
              <a:t>“A ênfase na criatividade é patente em todas as teorias pedagógicas modernas” “criatividade implica originalidade e inventividade, duas categorias da modernidade artística. Daí surgiram, como se sabe, as proposições sobre dispositivos que materializam no processo de ensino, focado em “competências” e “habilidades”” “pois esta concepção viria a substituir a tradicional, ou acadêmica, que foca o ensino de arte no “talento” individual, porque a ideologia da criatividade seria democrática, igualitária, por ser a criatividade um potencial universal.” </a:t>
            </a:r>
          </a:p>
        </p:txBody>
      </p:sp>
    </p:spTree>
    <p:extLst>
      <p:ext uri="{BB962C8B-B14F-4D97-AF65-F5344CB8AC3E}">
        <p14:creationId xmlns:p14="http://schemas.microsoft.com/office/powerpoint/2010/main" val="266076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57347" y="332656"/>
            <a:ext cx="813690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/>
              <a:t>“a tensa relação entre som e sentido, dada nos processos de enunciação da música, apesar de traduzir pulsões e afetos, não tem sido valorizada educacionalmente como as verbais e do olhar – certamente por razões complexas ligadas à própria constituição do saber ocidental, que privilegia a ordem da legibilidade antes da escuta” “A escuta não pode ser assimilada à audição distraída; ao comportamento generalizado tomado como natural; a escuta exige atenção e concentração” “conecta o inconsciente” “É assim pensando, que a música é componente indispensável da formação que vem da educação dos cinco sentidos, não apenas da razão.”</a:t>
            </a: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55264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827584" y="548680"/>
            <a:ext cx="7559675" cy="4248150"/>
          </a:xfrm>
        </p:spPr>
        <p:txBody>
          <a:bodyPr/>
          <a:lstStyle/>
          <a:p>
            <a:pPr algn="just"/>
            <a:r>
              <a:rPr lang="pt-BR" sz="2400" dirty="0" smtClean="0">
                <a:effectLst/>
              </a:rPr>
              <a:t>Pesquisador, Doutor </a:t>
            </a:r>
            <a:r>
              <a:rPr lang="pt-BR" sz="2400" dirty="0">
                <a:effectLst/>
              </a:rPr>
              <a:t>em Filosofia, concentração em estética, pela Universidade de São Paulo. Foi professor de Filosofia e Estética em diversos colégios e universidades, como a PUC-SP. Desde 1985, é professor na Faculdade de Educação da USP, no curso de Licenciatura em Filosofia e no programa de Pós-Graduação, sendo também professor-orientador na área de Estética do programa de Filosofia da Faculdade de Filosofia, </a:t>
            </a:r>
            <a:r>
              <a:rPr lang="pt-BR" sz="2400" dirty="0" smtClean="0"/>
              <a:t>Ciências e Letras</a:t>
            </a:r>
            <a:r>
              <a:rPr lang="pt-BR" sz="2400" dirty="0" smtClean="0">
                <a:effectLst/>
              </a:rPr>
              <a:t>.</a:t>
            </a:r>
            <a:r>
              <a:rPr lang="pt-BR" sz="2400" dirty="0">
                <a:effectLst/>
              </a:rPr>
              <a:t/>
            </a:r>
            <a:br>
              <a:rPr lang="pt-BR" sz="2400" dirty="0">
                <a:effectLst/>
              </a:rPr>
            </a:b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51423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35696" y="836711"/>
            <a:ext cx="575588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 smtClean="0"/>
              <a:t>“As </a:t>
            </a:r>
            <a:r>
              <a:rPr lang="pt-BR" sz="3200" dirty="0"/>
              <a:t>proposições consensuais sobre as relações entre arte e educação não mais satisfazem às expectativas de uma educação que dê conta da heterogeneidade do saber e da multiplicidade da experiência contemporânea.”</a:t>
            </a:r>
          </a:p>
          <a:p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412674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411760" y="1164851"/>
            <a:ext cx="428396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/>
              <a:t>“os princípios consagrados, do talento e da criatividade, que informavam e ainda informam as concepções e práticas de arte na educação, mostram-se insatisfatórios.”</a:t>
            </a: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73308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620688"/>
            <a:ext cx="626469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/>
              <a:t>“a cultura estética é inerente à concepção de educação como formação espiritual e cultural, gerada no horizonte das proposições iluministas” “cujas fontes são a razão e a experiência, na busca de realização da razão no indivíduo e na história, tendo como finalidade a emancipação, autonomia, liberdade e felicidade” “Nesta perspectiva, moral e política, a cultura estética é componente indispensável para a formação”</a:t>
            </a: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63062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084543" y="1124744"/>
            <a:ext cx="525658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/>
              <a:t>“Esta concepção pode, por exemplo, ser verificada na atual LDB, em que a ênfase na </a:t>
            </a:r>
            <a:r>
              <a:rPr lang="pt-BR" sz="2800" dirty="0" err="1"/>
              <a:t>tecnociência</a:t>
            </a:r>
            <a:r>
              <a:rPr lang="pt-BR" sz="2800" dirty="0"/>
              <a:t>, como princípio e requisito básico, no saber, na sociedade e na cultura, deve ser contrabalançada pelo “conhecimento da arte”</a:t>
            </a:r>
          </a:p>
        </p:txBody>
      </p:sp>
    </p:spTree>
    <p:extLst>
      <p:ext uri="{BB962C8B-B14F-4D97-AF65-F5344CB8AC3E}">
        <p14:creationId xmlns:p14="http://schemas.microsoft.com/office/powerpoint/2010/main" val="274806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980728"/>
            <a:ext cx="523832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/>
              <a:t>“Estas considerações põem em relevo a necessidade de se pensar a arte na escola, no horizonte das transformações contemporâneas, e de reorientação dos pressupostos modernos - o que implica pensar o deslocamento do sujeito”</a:t>
            </a: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61420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187624" y="188640"/>
            <a:ext cx="712879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/>
              <a:t>“Justamente neste deslocamento estaria a contribuição efetiva da arte, que visa aos processos de constituição do sujeito.” “E os processos, diz Deleuze “ “são os devires”  “O devir implica valorização das singularidades; assim, uma concepção da arte como lugar de agenciamentos” “Para que a arte seja significativa é preciso que venha por “necessidade”, na criação e na fruição “ “a arte não tem nada a ver com comunicação”  “Nisto está a sua resistência às diluições, na cultura, no saber” “Esta resistência da criação deve-se ao fato de que ela é sempre estranha”  “Eis aí o valor </a:t>
            </a:r>
            <a:r>
              <a:rPr lang="pt-BR" sz="2800" dirty="0" err="1"/>
              <a:t>disruptivo</a:t>
            </a:r>
            <a:r>
              <a:rPr lang="pt-BR" sz="2800" dirty="0"/>
              <a:t> da arte na educação.”</a:t>
            </a:r>
          </a:p>
        </p:txBody>
      </p:sp>
    </p:spTree>
    <p:extLst>
      <p:ext uri="{BB962C8B-B14F-4D97-AF65-F5344CB8AC3E}">
        <p14:creationId xmlns:p14="http://schemas.microsoft.com/office/powerpoint/2010/main" val="248395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03648" y="908720"/>
            <a:ext cx="639045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/>
              <a:t>“Considerando que a atitude básica da arte da modernidade, ao focar as experimentações na produção do estranhamento e no hermetismo, confundiu as discussões sobre a definição e o sentido da arte, pode-se dizer que o seu trabalho desligou o princípio pedagógico de que a arte na educação tem como função apenas promover o desenvolvimento da sensibilidade.”</a:t>
            </a:r>
          </a:p>
        </p:txBody>
      </p:sp>
    </p:spTree>
    <p:extLst>
      <p:ext uri="{BB962C8B-B14F-4D97-AF65-F5344CB8AC3E}">
        <p14:creationId xmlns:p14="http://schemas.microsoft.com/office/powerpoint/2010/main" val="48424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a Dura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apa Dura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pa Dura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118</TotalTime>
  <Words>883</Words>
  <Application>Microsoft Office PowerPoint</Application>
  <PresentationFormat>Apresentação na tela (4:3)</PresentationFormat>
  <Paragraphs>15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Capa Dura</vt:lpstr>
      <vt:lpstr>Música na escola: por quê estudar música? </vt:lpstr>
      <vt:lpstr>Pesquisador, Doutor em Filosofia, concentração em estética, pela Universidade de São Paulo. Foi professor de Filosofia e Estética em diversos colégios e universidades, como a PUC-SP. Desde 1985, é professor na Faculdade de Educação da USP, no curso de Licenciatura em Filosofia e no programa de Pós-Graduação, sendo também professor-orientador na área de Estética do programa de Filosofia da Faculdade de Filosofia, Ciências e Letras.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Música na escola: por quê estudar música?</dc:title>
  <dc:creator>User</dc:creator>
  <cp:lastModifiedBy>User</cp:lastModifiedBy>
  <cp:revision>10</cp:revision>
  <dcterms:created xsi:type="dcterms:W3CDTF">2016-05-29T21:49:59Z</dcterms:created>
  <dcterms:modified xsi:type="dcterms:W3CDTF">2016-06-02T23:57:19Z</dcterms:modified>
</cp:coreProperties>
</file>