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92" r:id="rId17"/>
    <p:sldId id="293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6607-BCE2-414F-BC6E-74497A154506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D68-5027-4715-A7B5-E5D67A2BEA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89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6607-BCE2-414F-BC6E-74497A154506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D68-5027-4715-A7B5-E5D67A2BEA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0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6607-BCE2-414F-BC6E-74497A154506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D68-5027-4715-A7B5-E5D67A2BEA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89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62554-8BA8-4793-AB84-EAA4C9DC71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01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FC16-A412-41AD-B871-247B313DC3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72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A245-50D0-4DD4-BF24-93886F15C3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088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10E2-B4A4-4D0F-B1DF-54F025FE60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730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4B15-5468-4462-A7F5-BA26ED23CD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996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3AE2C-E368-4BF1-A21D-5FF8C5097B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73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6607-BCE2-414F-BC6E-74497A154506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D68-5027-4715-A7B5-E5D67A2BEA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48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6607-BCE2-414F-BC6E-74497A154506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D68-5027-4715-A7B5-E5D67A2BEA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55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6607-BCE2-414F-BC6E-74497A154506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D68-5027-4715-A7B5-E5D67A2BEA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37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6607-BCE2-414F-BC6E-74497A154506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D68-5027-4715-A7B5-E5D67A2BEA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69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6607-BCE2-414F-BC6E-74497A154506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D68-5027-4715-A7B5-E5D67A2BEA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06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6607-BCE2-414F-BC6E-74497A154506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D68-5027-4715-A7B5-E5D67A2BEA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95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6607-BCE2-414F-BC6E-74497A154506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D68-5027-4715-A7B5-E5D67A2BEA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72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6607-BCE2-414F-BC6E-74497A154506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D68-5027-4715-A7B5-E5D67A2BEA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17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6607-BCE2-414F-BC6E-74497A154506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8D68-5027-4715-A7B5-E5D67A2BEA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73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437112"/>
            <a:ext cx="8784976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 PESCOÇO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7: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Vísceras cervicais II: faringe, esôfago cervical e </a:t>
            </a:r>
            <a:r>
              <a:rPr lang="pt-BR" sz="9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gls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tireóide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9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paratireóides</a:t>
            </a:r>
            <a:endParaRPr lang="pt-BR" sz="12800" dirty="0" smtClean="0">
              <a:solidFill>
                <a:schemeClr val="tx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7" descr="C:\Users\tirapelli\Desktop\SÍMBOLO FMRP E RCG 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905128" cy="44288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561262" cy="1223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1800" dirty="0" smtClean="0">
                <a:solidFill>
                  <a:srgbClr val="CC0000"/>
                </a:solidFill>
              </a:rPr>
              <a:t/>
            </a:r>
            <a:br>
              <a:rPr lang="pt-BR" sz="1800" dirty="0" smtClean="0">
                <a:solidFill>
                  <a:srgbClr val="CC0000"/>
                </a:solidFill>
              </a:rPr>
            </a:br>
            <a:r>
              <a:rPr lang="pt-BR" sz="1800" dirty="0" smtClean="0"/>
              <a:t>      </a:t>
            </a:r>
            <a:br>
              <a:rPr lang="pt-BR" sz="1800" dirty="0" smtClean="0"/>
            </a:br>
            <a:r>
              <a:rPr lang="pt-BR" sz="2800" b="1" dirty="0" smtClean="0">
                <a:solidFill>
                  <a:schemeClr val="tx2"/>
                </a:solidFill>
              </a:rPr>
              <a:t>ANATOMIA DO PESCOÇO</a:t>
            </a:r>
            <a:r>
              <a:rPr lang="pt-BR" sz="2800" b="1" dirty="0" smtClean="0">
                <a:solidFill>
                  <a:srgbClr val="FFCC00"/>
                </a:solidFill>
              </a:rPr>
              <a:t/>
            </a:r>
            <a:br>
              <a:rPr lang="pt-BR" sz="2800" b="1" dirty="0" smtClean="0">
                <a:solidFill>
                  <a:srgbClr val="FFCC00"/>
                </a:solidFill>
              </a:rPr>
            </a:br>
            <a:r>
              <a:rPr lang="pt-BR" sz="2800" b="1" dirty="0" smtClean="0">
                <a:solidFill>
                  <a:srgbClr val="FF0000"/>
                </a:solidFill>
              </a:rPr>
              <a:t> 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1800" b="1" dirty="0" smtClean="0"/>
              <a:t> </a:t>
            </a:r>
            <a:r>
              <a:rPr lang="pt-BR" sz="1800" b="1" dirty="0" smtClean="0">
                <a:solidFill>
                  <a:srgbClr val="FF3300"/>
                </a:solidFill>
              </a:rPr>
              <a:t>Inervação:</a:t>
            </a:r>
            <a:r>
              <a:rPr lang="pt-BR" sz="1800" b="1" dirty="0" smtClean="0"/>
              <a:t> motora e sensitiva pelo plexo faríngeo (IX e X)</a:t>
            </a:r>
            <a:r>
              <a:rPr lang="pt-BR" sz="1800" b="1" dirty="0" smtClean="0">
                <a:solidFill>
                  <a:srgbClr val="FFCC00"/>
                </a:solidFill>
              </a:rPr>
              <a:t/>
            </a:r>
            <a:br>
              <a:rPr lang="pt-BR" sz="1800" b="1" dirty="0" smtClean="0">
                <a:solidFill>
                  <a:srgbClr val="FFCC00"/>
                </a:solidFill>
              </a:rPr>
            </a:br>
            <a:endParaRPr lang="pt-BR" sz="1800" b="1" dirty="0" smtClean="0">
              <a:solidFill>
                <a:srgbClr val="FFCC00"/>
              </a:solidFill>
            </a:endParaRP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14563" y="1785938"/>
          <a:ext cx="4941887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Foto do Photo Editor" r:id="rId3" imgW="4191585" imgH="4095238" progId="">
                  <p:embed/>
                </p:oleObj>
              </mc:Choice>
              <mc:Fallback>
                <p:oleObj name="Foto do Photo Editor" r:id="rId3" imgW="4191585" imgH="409523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1785938"/>
                        <a:ext cx="4941887" cy="482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80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50900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chemeClr val="tx2"/>
                </a:solidFill>
              </a:rPr>
              <a:t>ANATOMIA DO PESCOÇO</a:t>
            </a:r>
          </a:p>
        </p:txBody>
      </p:sp>
      <p:pic>
        <p:nvPicPr>
          <p:cNvPr id="30723" name="Picture 4" descr="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196975"/>
            <a:ext cx="2773362" cy="5472113"/>
          </a:xfrm>
          <a:noFill/>
        </p:spPr>
      </p:pic>
      <p:pic>
        <p:nvPicPr>
          <p:cNvPr id="30724" name="Picture 5" descr="5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1285875"/>
            <a:ext cx="3511550" cy="5222875"/>
          </a:xfrm>
          <a:noFill/>
        </p:spPr>
      </p:pic>
      <p:sp>
        <p:nvSpPr>
          <p:cNvPr id="3072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715000" y="1600200"/>
            <a:ext cx="3178175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altLang="pt-BR" sz="2800" b="1" dirty="0" smtClean="0">
                <a:solidFill>
                  <a:schemeClr val="tx2"/>
                </a:solidFill>
              </a:rPr>
              <a:t>4. Esôfago cervical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000" b="1" dirty="0" smtClean="0">
              <a:solidFill>
                <a:srgbClr val="FF3300"/>
              </a:solidFill>
            </a:endParaRPr>
          </a:p>
          <a:p>
            <a:pPr eaLnBrk="1" hangingPunct="1">
              <a:buFontTx/>
              <a:buChar char="-"/>
            </a:pPr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1/5 do seu comprimento total</a:t>
            </a:r>
          </a:p>
          <a:p>
            <a:pPr eaLnBrk="1" hangingPunct="1">
              <a:buFontTx/>
              <a:buNone/>
            </a:pPr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Inclinação pequena à esquerda </a:t>
            </a:r>
          </a:p>
          <a:p>
            <a:pPr eaLnBrk="1" hangingPunct="1">
              <a:buFontTx/>
              <a:buNone/>
            </a:pPr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M. Estriado esquelético no 1/3 superior</a:t>
            </a:r>
          </a:p>
          <a:p>
            <a:pPr eaLnBrk="1" hangingPunct="1">
              <a:buFontTx/>
              <a:buNone/>
            </a:pPr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-"/>
            </a:pPr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57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2"/>
                </a:solidFill>
              </a:rPr>
              <a:t>ANATOMIA DO PESCOÇO</a:t>
            </a:r>
            <a:r>
              <a:rPr lang="pt-BR" sz="2800" b="1" dirty="0" smtClean="0">
                <a:solidFill>
                  <a:srgbClr val="FFCC00"/>
                </a:solidFill>
              </a:rPr>
              <a:t/>
            </a:r>
            <a:br>
              <a:rPr lang="pt-BR" sz="2800" b="1" dirty="0" smtClean="0">
                <a:solidFill>
                  <a:srgbClr val="FFCC00"/>
                </a:solidFill>
              </a:rPr>
            </a:br>
            <a:r>
              <a:rPr lang="pt-BR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Transição </a:t>
            </a:r>
            <a:r>
              <a:rPr lang="pt-BR" sz="20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faringo-esofágica</a:t>
            </a:r>
            <a:r>
              <a:rPr lang="pt-BR" sz="20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t-BR" sz="20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1ª constrição – pelas fibras cricofaríngeas do m.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constrictor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inferior. 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endParaRPr lang="pt-BR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133600"/>
            <a:ext cx="1912937" cy="4248150"/>
          </a:xfrm>
          <a:noFill/>
        </p:spPr>
      </p:pic>
      <p:pic>
        <p:nvPicPr>
          <p:cNvPr id="31748" name="Picture 4" descr="4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9663" y="1600200"/>
            <a:ext cx="955675" cy="2189163"/>
          </a:xfrm>
          <a:noFill/>
        </p:spPr>
      </p:pic>
      <p:pic>
        <p:nvPicPr>
          <p:cNvPr id="31749" name="Picture 5" descr="4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133600"/>
            <a:ext cx="2447925" cy="4248150"/>
          </a:xfrm>
          <a:noFill/>
        </p:spPr>
      </p:pic>
    </p:spTree>
    <p:extLst>
      <p:ext uri="{BB962C8B-B14F-4D97-AF65-F5344CB8AC3E}">
        <p14:creationId xmlns:p14="http://schemas.microsoft.com/office/powerpoint/2010/main" val="9040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279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2"/>
                </a:solidFill>
              </a:rPr>
              <a:t>ANATOMIA DO PESCOÇO</a:t>
            </a:r>
            <a:r>
              <a:rPr lang="pt-BR" sz="1800" b="1" dirty="0" smtClean="0">
                <a:solidFill>
                  <a:srgbClr val="CC0000"/>
                </a:solidFill>
              </a:rPr>
              <a:t/>
            </a:r>
            <a:br>
              <a:rPr lang="pt-BR" sz="1800" b="1" dirty="0" smtClean="0">
                <a:solidFill>
                  <a:srgbClr val="CC0000"/>
                </a:solidFill>
              </a:rPr>
            </a:br>
            <a:r>
              <a:rPr lang="pt-BR" sz="1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Irrigação sanguínea: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aa.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tireóideas inferiores</a:t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Drenagem venosa: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vv. tireóideas inferiores</a:t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Drenagem linfática:</a:t>
            </a:r>
            <a:r>
              <a:rPr lang="pt-BR" sz="18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linfonodos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paratraqueais e cervicais profundos inferiores</a:t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endParaRPr lang="pt-BR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altLang="pt-BR" sz="2800" b="1" smtClean="0">
                <a:solidFill>
                  <a:srgbClr val="CC0000"/>
                </a:solidFill>
              </a:rPr>
              <a:t>        </a:t>
            </a:r>
            <a:endParaRPr lang="pt-BR" altLang="pt-BR" sz="2800" b="1" smtClean="0"/>
          </a:p>
        </p:txBody>
      </p:sp>
      <p:pic>
        <p:nvPicPr>
          <p:cNvPr id="32772" name="Picture 4" descr="4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3" y="1773238"/>
            <a:ext cx="2965450" cy="4679950"/>
          </a:xfrm>
          <a:noFill/>
        </p:spPr>
      </p:pic>
      <p:pic>
        <p:nvPicPr>
          <p:cNvPr id="244741" name="Picture 5" descr="4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7363" y="1773238"/>
            <a:ext cx="3200400" cy="4679950"/>
          </a:xfrm>
          <a:noFill/>
        </p:spPr>
      </p:pic>
      <p:pic>
        <p:nvPicPr>
          <p:cNvPr id="244742" name="Picture 6" descr="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133600"/>
            <a:ext cx="2984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45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chemeClr val="tx2"/>
                </a:solidFill>
              </a:rPr>
              <a:t>ANATOMIA DO PESCOÇO</a:t>
            </a:r>
          </a:p>
        </p:txBody>
      </p:sp>
      <p:pic>
        <p:nvPicPr>
          <p:cNvPr id="33795" name="Picture 4" descr="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0" y="1600200"/>
            <a:ext cx="2540000" cy="4530725"/>
          </a:xfrm>
          <a:noFill/>
        </p:spPr>
      </p:pic>
      <p:sp>
        <p:nvSpPr>
          <p:cNvPr id="337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7" y="1600200"/>
            <a:ext cx="4330824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altLang="pt-BR" sz="1200" b="1" dirty="0" smtClean="0"/>
              <a:t>	</a:t>
            </a:r>
            <a:r>
              <a:rPr lang="pt-BR" altLang="pt-BR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Inervação: 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1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     Somática e sensitiva para a metade superior ( X );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1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     Parassimpática ( X );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1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    Simpática: gânglios cervicais</a:t>
            </a:r>
            <a:r>
              <a:rPr lang="pt-BR" altLang="pt-BR" sz="1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31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4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2"/>
                </a:solidFill>
              </a:rPr>
              <a:t>ANATOMIA DO PESCOÇO</a:t>
            </a:r>
            <a:r>
              <a:rPr lang="pt-BR" sz="2800" b="1" dirty="0" smtClean="0">
                <a:solidFill>
                  <a:srgbClr val="FFCC00"/>
                </a:solidFill>
              </a:rPr>
              <a:t/>
            </a:r>
            <a:br>
              <a:rPr lang="pt-BR" sz="2800" b="1" dirty="0" smtClean="0">
                <a:solidFill>
                  <a:srgbClr val="FFCC00"/>
                </a:solidFill>
              </a:rPr>
            </a:br>
            <a:r>
              <a:rPr lang="pt-BR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Drenagem linfática das vísceras e glândulas endócrinas cervicais</a:t>
            </a:r>
          </a:p>
        </p:txBody>
      </p:sp>
      <p:pic>
        <p:nvPicPr>
          <p:cNvPr id="34819" name="Picture 3" descr="moore pagina 925 -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263" y="981075"/>
            <a:ext cx="8426450" cy="5732463"/>
          </a:xfrm>
          <a:noFill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435600" y="981075"/>
            <a:ext cx="3529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chemeClr val="hlink"/>
                </a:solidFill>
              </a:rPr>
              <a:t>DRENAGEM LINFÁTICA</a:t>
            </a:r>
            <a:endParaRPr lang="pt-BR" altLang="pt-BR" sz="1200" b="1"/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>
            <a:off x="2700338" y="6165850"/>
            <a:ext cx="0" cy="3587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>
            <a:off x="4211638" y="6165850"/>
            <a:ext cx="0" cy="2889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985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  <p:bldP spid="287749" grpId="0" animBg="1"/>
      <p:bldP spid="2877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68593"/>
            <a:ext cx="6841455" cy="2523768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das </a:t>
            </a:r>
            <a:r>
              <a:rPr lang="pt-BR" altLang="pt-BR" sz="20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gls</a:t>
            </a: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20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tireóide</a:t>
            </a: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 </a:t>
            </a:r>
            <a:r>
              <a:rPr lang="pt-BR" altLang="pt-BR" sz="20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paratireóides</a:t>
            </a: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</a:t>
            </a:r>
            <a:r>
              <a:rPr lang="pt-BR" altLang="pt-BR" sz="2000" b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 faringe</a:t>
            </a: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 do esôfago cervical</a:t>
            </a:r>
            <a:endParaRPr lang="pt-BR" altLang="pt-BR" sz="2000" b="1" dirty="0" smtClean="0">
              <a:solidFill>
                <a:schemeClr val="tx2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44034" name="Picture 2" descr="F:\ANATOMIA CABEÇA E PESCOÇO 2017 RCG 0147\NEWS CABEÇA E PESCOÇO vísceras cervicai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654"/>
            <a:ext cx="4680520" cy="3641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72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1818104"/>
            <a:ext cx="9067800" cy="5355312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A.W.M.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A.F.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24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138"/>
            <a:ext cx="8229600" cy="1916112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2800" b="1" dirty="0" smtClean="0">
                <a:solidFill>
                  <a:schemeClr val="tx2"/>
                </a:solidFill>
              </a:rPr>
              <a:t>ANATOMIA DO PESCOÇO</a:t>
            </a:r>
            <a:r>
              <a:rPr lang="pt-BR" altLang="pt-BR" sz="2800" b="1" dirty="0" smtClean="0">
                <a:solidFill>
                  <a:srgbClr val="FFCC00"/>
                </a:solidFill>
              </a:rPr>
              <a:t/>
            </a:r>
            <a:br>
              <a:rPr lang="pt-BR" altLang="pt-BR" sz="2800" b="1" dirty="0" smtClean="0">
                <a:solidFill>
                  <a:srgbClr val="FFCC00"/>
                </a:solidFill>
              </a:rPr>
            </a:br>
            <a:r>
              <a:rPr lang="pt-BR" altLang="pt-BR" sz="2800" b="1" dirty="0" smtClean="0">
                <a:solidFill>
                  <a:srgbClr val="FFCC00"/>
                </a:solidFill>
              </a:rPr>
              <a:t/>
            </a:r>
            <a:br>
              <a:rPr lang="pt-BR" altLang="pt-BR" sz="2800" b="1" dirty="0" smtClean="0">
                <a:solidFill>
                  <a:srgbClr val="FFCC00"/>
                </a:solidFill>
              </a:rPr>
            </a:br>
            <a:r>
              <a:rPr lang="pt-BR" alt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Glândula </a:t>
            </a:r>
            <a:r>
              <a:rPr lang="pt-BR" altLang="pt-BR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tireóide</a:t>
            </a:r>
            <a:r>
              <a:rPr lang="pt-BR" alt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alt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alt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- Localização; envoltórios; divisão</a:t>
            </a:r>
          </a:p>
        </p:txBody>
      </p:sp>
      <p:pic>
        <p:nvPicPr>
          <p:cNvPr id="22531" name="Picture 10" descr="ellis pagina 165 -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916113"/>
            <a:ext cx="6408738" cy="4797425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Picture 4" descr="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572125" cy="5734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2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chemeClr val="tx2"/>
                </a:solidFill>
              </a:rPr>
              <a:t>ANATOMIA DO PESCOÇO</a:t>
            </a:r>
          </a:p>
        </p:txBody>
      </p:sp>
      <p:pic>
        <p:nvPicPr>
          <p:cNvPr id="23555" name="Picture 12" descr="2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90625"/>
            <a:ext cx="4972050" cy="4503738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1600200"/>
            <a:ext cx="324167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Relações: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1800" b="1" dirty="0" smtClean="0">
              <a:solidFill>
                <a:srgbClr val="FF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altLang="pt-BR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Ântero-laterais</a:t>
            </a:r>
            <a:r>
              <a:rPr lang="pt-BR" altLang="pt-B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pt-BR" altLang="pt-BR" sz="1600" b="1" dirty="0" smtClean="0">
                <a:latin typeface="Arial" pitchFamily="34" charset="0"/>
                <a:cs typeface="Arial" pitchFamily="34" charset="0"/>
              </a:rPr>
              <a:t>Mm. </a:t>
            </a:r>
            <a:r>
              <a:rPr lang="pt-BR" altLang="pt-BR" sz="1600" b="1" dirty="0" err="1" smtClean="0">
                <a:latin typeface="Arial" pitchFamily="34" charset="0"/>
                <a:cs typeface="Arial" pitchFamily="34" charset="0"/>
              </a:rPr>
              <a:t>infra-hióideos</a:t>
            </a:r>
            <a:r>
              <a:rPr lang="pt-BR" altLang="pt-BR" sz="1600" b="1" dirty="0" smtClean="0">
                <a:latin typeface="Arial" pitchFamily="34" charset="0"/>
                <a:cs typeface="Arial" pitchFamily="34" charset="0"/>
              </a:rPr>
              <a:t> e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pt-BR" altLang="pt-BR" sz="1600" b="1" dirty="0" smtClean="0">
                <a:latin typeface="Arial" pitchFamily="34" charset="0"/>
                <a:cs typeface="Arial" pitchFamily="34" charset="0"/>
              </a:rPr>
              <a:t>M. </a:t>
            </a:r>
            <a:r>
              <a:rPr lang="pt-BR" altLang="pt-BR" sz="1600" b="1" dirty="0" err="1" smtClean="0">
                <a:latin typeface="Arial" pitchFamily="34" charset="0"/>
                <a:cs typeface="Arial" pitchFamily="34" charset="0"/>
              </a:rPr>
              <a:t>esternocleidomastóideo</a:t>
            </a:r>
            <a:r>
              <a:rPr lang="pt-BR" altLang="pt-BR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pt-BR" altLang="pt-BR" sz="1600" b="1" dirty="0" smtClean="0">
                <a:latin typeface="Arial" pitchFamily="34" charset="0"/>
                <a:cs typeface="Arial" pitchFamily="34" charset="0"/>
              </a:rPr>
              <a:t>V. J. Anterior. 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alt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BR" altLang="pt-BR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Póstero-laterais</a:t>
            </a:r>
            <a:r>
              <a:rPr lang="pt-BR" altLang="pt-B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pt-BR" altLang="pt-BR" sz="1600" b="1" dirty="0" smtClean="0">
                <a:latin typeface="Arial" pitchFamily="34" charset="0"/>
                <a:cs typeface="Arial" pitchFamily="34" charset="0"/>
              </a:rPr>
              <a:t>Bainha </a:t>
            </a:r>
            <a:r>
              <a:rPr lang="pt-BR" altLang="pt-BR" sz="1600" b="1" dirty="0" err="1" smtClean="0">
                <a:latin typeface="Arial" pitchFamily="34" charset="0"/>
                <a:cs typeface="Arial" pitchFamily="34" charset="0"/>
              </a:rPr>
              <a:t>carótica</a:t>
            </a:r>
            <a:endParaRPr lang="pt-BR" altLang="pt-BR" sz="16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pt-BR" altLang="pt-B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4183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chemeClr val="tx2"/>
                </a:solidFill>
              </a:rPr>
              <a:t>ANATOMIA DO PESCOÇO</a:t>
            </a:r>
          </a:p>
        </p:txBody>
      </p:sp>
      <p:pic>
        <p:nvPicPr>
          <p:cNvPr id="24579" name="Picture 10" descr="3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0" y="1600200"/>
            <a:ext cx="1778000" cy="2189163"/>
          </a:xfrm>
          <a:noFill/>
        </p:spPr>
      </p:pic>
      <p:pic>
        <p:nvPicPr>
          <p:cNvPr id="24580" name="Picture 8" descr="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84313"/>
            <a:ext cx="3455987" cy="4824412"/>
          </a:xfrm>
          <a:noFill/>
        </p:spPr>
      </p:pic>
      <p:sp>
        <p:nvSpPr>
          <p:cNvPr id="1843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499992" y="1052513"/>
            <a:ext cx="4392488" cy="2592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GLÂNDULAS PARATIREÓIDES</a:t>
            </a:r>
          </a:p>
          <a:p>
            <a:pPr eaLnBrk="1" hangingPunct="1">
              <a:buFontTx/>
              <a:buChar char="-"/>
            </a:pPr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Localização</a:t>
            </a:r>
          </a:p>
          <a:p>
            <a:pPr eaLnBrk="1" hangingPunct="1">
              <a:buFontTx/>
              <a:buNone/>
            </a:pPr>
            <a:endParaRPr lang="pt-BR" altLang="pt-B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6640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74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2"/>
                </a:solidFill>
              </a:rPr>
              <a:t>ANATOMIA DO PESCOÇO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765175"/>
            <a:ext cx="8229600" cy="7921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2400" b="1" dirty="0" smtClean="0"/>
              <a:t>Irrigação e drenagem venosa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altLang="pt-BR" sz="2400" b="1" dirty="0" smtClean="0"/>
          </a:p>
        </p:txBody>
      </p:sp>
      <p:pic>
        <p:nvPicPr>
          <p:cNvPr id="26628" name="Picture 4" descr="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281385"/>
            <a:ext cx="5235575" cy="5387975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8662" name="Freeform 6"/>
          <p:cNvSpPr>
            <a:spLocks/>
          </p:cNvSpPr>
          <p:nvPr/>
        </p:nvSpPr>
        <p:spPr bwMode="auto">
          <a:xfrm>
            <a:off x="4140200" y="3933825"/>
            <a:ext cx="514350" cy="1008063"/>
          </a:xfrm>
          <a:custGeom>
            <a:avLst/>
            <a:gdLst>
              <a:gd name="T0" fmla="*/ 0 w 324"/>
              <a:gd name="T1" fmla="*/ 2147483647 h 635"/>
              <a:gd name="T2" fmla="*/ 2147483647 w 324"/>
              <a:gd name="T3" fmla="*/ 2147483647 h 635"/>
              <a:gd name="T4" fmla="*/ 2147483647 w 324"/>
              <a:gd name="T5" fmla="*/ 2147483647 h 635"/>
              <a:gd name="T6" fmla="*/ 2147483647 w 324"/>
              <a:gd name="T7" fmla="*/ 2147483647 h 635"/>
              <a:gd name="T8" fmla="*/ 2147483647 w 324"/>
              <a:gd name="T9" fmla="*/ 2147483647 h 635"/>
              <a:gd name="T10" fmla="*/ 2147483647 w 324"/>
              <a:gd name="T11" fmla="*/ 0 h 6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4"/>
              <a:gd name="T19" fmla="*/ 0 h 635"/>
              <a:gd name="T20" fmla="*/ 324 w 324"/>
              <a:gd name="T21" fmla="*/ 635 h 6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4" h="635">
                <a:moveTo>
                  <a:pt x="0" y="635"/>
                </a:moveTo>
                <a:cubicBezTo>
                  <a:pt x="26" y="581"/>
                  <a:pt x="53" y="528"/>
                  <a:pt x="91" y="498"/>
                </a:cubicBezTo>
                <a:cubicBezTo>
                  <a:pt x="129" y="468"/>
                  <a:pt x="189" y="506"/>
                  <a:pt x="227" y="453"/>
                </a:cubicBezTo>
                <a:cubicBezTo>
                  <a:pt x="265" y="400"/>
                  <a:pt x="310" y="234"/>
                  <a:pt x="317" y="181"/>
                </a:cubicBezTo>
                <a:cubicBezTo>
                  <a:pt x="324" y="128"/>
                  <a:pt x="279" y="166"/>
                  <a:pt x="272" y="136"/>
                </a:cubicBezTo>
                <a:cubicBezTo>
                  <a:pt x="265" y="106"/>
                  <a:pt x="272" y="15"/>
                  <a:pt x="272" y="0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8663" name="Freeform 7"/>
          <p:cNvSpPr>
            <a:spLocks/>
          </p:cNvSpPr>
          <p:nvPr/>
        </p:nvSpPr>
        <p:spPr bwMode="auto">
          <a:xfrm>
            <a:off x="4643438" y="3860800"/>
            <a:ext cx="239712" cy="360363"/>
          </a:xfrm>
          <a:custGeom>
            <a:avLst/>
            <a:gdLst>
              <a:gd name="T0" fmla="*/ 0 w 151"/>
              <a:gd name="T1" fmla="*/ 2147483647 h 227"/>
              <a:gd name="T2" fmla="*/ 2147483647 w 151"/>
              <a:gd name="T3" fmla="*/ 2147483647 h 227"/>
              <a:gd name="T4" fmla="*/ 2147483647 w 151"/>
              <a:gd name="T5" fmla="*/ 0 h 227"/>
              <a:gd name="T6" fmla="*/ 0 60000 65536"/>
              <a:gd name="T7" fmla="*/ 0 60000 65536"/>
              <a:gd name="T8" fmla="*/ 0 60000 65536"/>
              <a:gd name="T9" fmla="*/ 0 w 151"/>
              <a:gd name="T10" fmla="*/ 0 h 227"/>
              <a:gd name="T11" fmla="*/ 151 w 151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" h="227">
                <a:moveTo>
                  <a:pt x="0" y="227"/>
                </a:moveTo>
                <a:cubicBezTo>
                  <a:pt x="60" y="200"/>
                  <a:pt x="121" y="174"/>
                  <a:pt x="136" y="136"/>
                </a:cubicBezTo>
                <a:cubicBezTo>
                  <a:pt x="151" y="98"/>
                  <a:pt x="98" y="23"/>
                  <a:pt x="91" y="0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38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 animBg="1"/>
      <p:bldP spid="1986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chemeClr val="tx2"/>
                </a:solidFill>
              </a:rPr>
              <a:t>ANATOMIA DO PESCOÇO</a:t>
            </a:r>
          </a:p>
        </p:txBody>
      </p:sp>
      <p:pic>
        <p:nvPicPr>
          <p:cNvPr id="27651" name="Picture 3" descr="7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4537075" cy="5588000"/>
          </a:xfrm>
          <a:noFill/>
        </p:spPr>
      </p:pic>
      <p:sp>
        <p:nvSpPr>
          <p:cNvPr id="2283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600200"/>
            <a:ext cx="3887788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solidFill>
                  <a:srgbClr val="FF3300"/>
                </a:solidFill>
              </a:rPr>
              <a:t>	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FARINGE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0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Da base do crânio até C6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pt-B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Relações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pt-B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Divisão: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	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Nasofaringe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     	Orofaringe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Laringofaringe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pt-BR" sz="1800" b="1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pt-BR" sz="1800" b="1" dirty="0" smtClean="0"/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 flipV="1">
            <a:off x="2339975" y="4508500"/>
            <a:ext cx="1511300" cy="576263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 flipV="1">
            <a:off x="2627313" y="3284538"/>
            <a:ext cx="431800" cy="730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 flipV="1">
            <a:off x="2627313" y="3573463"/>
            <a:ext cx="431800" cy="714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67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8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8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8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 animBg="1"/>
      <p:bldP spid="228358" grpId="0" animBg="1"/>
      <p:bldP spid="2283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ANATOMIA DO PESCOÇO</a:t>
            </a:r>
            <a:r>
              <a:rPr lang="pt-BR" sz="3200" b="1" dirty="0" smtClean="0">
                <a:solidFill>
                  <a:srgbClr val="FFCC00"/>
                </a:solidFill>
              </a:rPr>
              <a:t/>
            </a:r>
            <a:br>
              <a:rPr lang="pt-BR" sz="3200" b="1" dirty="0" smtClean="0">
                <a:solidFill>
                  <a:srgbClr val="FFCC00"/>
                </a:solidFill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ANEL LINFÁTICO DE WALDEYER</a:t>
            </a:r>
          </a:p>
        </p:txBody>
      </p:sp>
      <p:pic>
        <p:nvPicPr>
          <p:cNvPr id="230403" name="Picture 3" descr="moore pagina 945 -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688" y="1482725"/>
            <a:ext cx="4500562" cy="5180013"/>
          </a:xfrm>
          <a:noFill/>
        </p:spPr>
      </p:pic>
      <p:pic>
        <p:nvPicPr>
          <p:cNvPr id="28676" name="Picture 4" descr="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12875"/>
            <a:ext cx="462915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1547813" y="3933825"/>
            <a:ext cx="1655762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1619250" y="4149725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1692275" y="5373688"/>
            <a:ext cx="15113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26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P spid="230405" grpId="0" animBg="1"/>
      <p:bldP spid="230406" grpId="0" animBg="1"/>
      <p:bldP spid="2304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6437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chemeClr val="tx2"/>
                </a:solidFill>
              </a:rPr>
              <a:t>ANATOMIA DO PESCOÇO</a:t>
            </a:r>
          </a:p>
        </p:txBody>
      </p:sp>
      <p:pic>
        <p:nvPicPr>
          <p:cNvPr id="29699" name="Picture 4" descr="6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81075"/>
            <a:ext cx="4243388" cy="5805488"/>
          </a:xfrm>
          <a:noFill/>
        </p:spPr>
      </p:pic>
      <p:sp>
        <p:nvSpPr>
          <p:cNvPr id="2334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600200"/>
            <a:ext cx="4788024" cy="4530725"/>
          </a:xfrm>
        </p:spPr>
        <p:txBody>
          <a:bodyPr rtlCol="0">
            <a:norm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Estrutura ou túnicas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pt-BR" sz="2000" b="1" dirty="0" smtClean="0">
              <a:solidFill>
                <a:srgbClr val="FF3300"/>
              </a:solidFill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Fibrosa</a:t>
            </a:r>
            <a:r>
              <a:rPr lang="pt-B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fáscia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faringobasilar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e     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rafe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mediana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Fascial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fáscia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bucofaríngea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Muscular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-  Camada externa e circular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-  Camada interna e longitudinal</a:t>
            </a:r>
          </a:p>
        </p:txBody>
      </p:sp>
    </p:spTree>
    <p:extLst>
      <p:ext uri="{BB962C8B-B14F-4D97-AF65-F5344CB8AC3E}">
        <p14:creationId xmlns:p14="http://schemas.microsoft.com/office/powerpoint/2010/main" val="2557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7494587" cy="1468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2"/>
                </a:solidFill>
              </a:rPr>
              <a:t>ANATOMIA DO PESCOÇO</a:t>
            </a:r>
            <a:r>
              <a:rPr lang="pt-BR" sz="2800" b="1" dirty="0" smtClean="0">
                <a:solidFill>
                  <a:srgbClr val="FFCC00"/>
                </a:solidFill>
              </a:rPr>
              <a:t/>
            </a:r>
            <a:br>
              <a:rPr lang="pt-BR" sz="2800" b="1" dirty="0" smtClean="0">
                <a:solidFill>
                  <a:srgbClr val="FFCC00"/>
                </a:solidFill>
              </a:rPr>
            </a:br>
            <a:r>
              <a:rPr lang="pt-BR" sz="1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Irrigação sanguínea: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Aa.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faríngea ascendente, tireóideas, lingual,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tonsilar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e palatinas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asc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. e desc.</a:t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Drenagem venosa: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vv. homônimas</a:t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Drenagem linfática: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para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linfonodos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cervicais profundos.</a:t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endParaRPr lang="pt-BR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908175"/>
          <a:ext cx="4038600" cy="391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Foto do Photo Editor" r:id="rId3" imgW="5942857" imgH="5753903" progId="">
                  <p:embed/>
                </p:oleObj>
              </mc:Choice>
              <mc:Fallback>
                <p:oleObj name="Foto do Photo Editor" r:id="rId3" imgW="5942857" imgH="575390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8175"/>
                        <a:ext cx="4038600" cy="391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671638"/>
          <a:ext cx="4037013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Foto do Photo Editor" r:id="rId5" imgW="5342857" imgH="5800000" progId="">
                  <p:embed/>
                </p:oleObj>
              </mc:Choice>
              <mc:Fallback>
                <p:oleObj name="Foto do Photo Editor" r:id="rId5" imgW="5342857" imgH="5800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1638"/>
                        <a:ext cx="4037013" cy="438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6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299</Words>
  <Application>Microsoft Office PowerPoint</Application>
  <PresentationFormat>Apresentação na tela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Tema do Office</vt:lpstr>
      <vt:lpstr>Foto do Photo Editor</vt:lpstr>
      <vt:lpstr>Apresentação do PowerPoint</vt:lpstr>
      <vt:lpstr>ANATOMIA DO PESCOÇO  1. Glândula tireóide    - Localização; envoltórios; divisão</vt:lpstr>
      <vt:lpstr>ANATOMIA DO PESCOÇO</vt:lpstr>
      <vt:lpstr>ANATOMIA DO PESCOÇO</vt:lpstr>
      <vt:lpstr>ANATOMIA DO PESCOÇO</vt:lpstr>
      <vt:lpstr>ANATOMIA DO PESCOÇO</vt:lpstr>
      <vt:lpstr>ANATOMIA DO PESCOÇO ANEL LINFÁTICO DE WALDEYER</vt:lpstr>
      <vt:lpstr>ANATOMIA DO PESCOÇO</vt:lpstr>
      <vt:lpstr>ANATOMIA DO PESCOÇO Irrigação sanguínea: Aa. faríngea ascendente, tireóideas, lingual, tonsilar e palatinas asc. e desc. Drenagem venosa: vv. homônimas Drenagem linfática: para linfonodos cervicais profundos. </vt:lpstr>
      <vt:lpstr>        ANATOMIA DO PESCOÇO    Inervação: motora e sensitiva pelo plexo faríngeo (IX e X) </vt:lpstr>
      <vt:lpstr>ANATOMIA DO PESCOÇO</vt:lpstr>
      <vt:lpstr>ANATOMIA DO PESCOÇO Transição faringo-esofágica  1ª constrição – pelas fibras cricofaríngeas do m. constrictor inferior.  </vt:lpstr>
      <vt:lpstr>ANATOMIA DO PESCOÇO Irrigação sanguínea:  aa. tireóideas inferiores Drenagem venosa:  vv. tireóideas inferiores Drenagem linfática: para linfonodos paratraqueais e cervicais profundos inferiores </vt:lpstr>
      <vt:lpstr>ANATOMIA DO PESCOÇO</vt:lpstr>
      <vt:lpstr>ANATOMIA DO PESCOÇO Drenagem linfática das vísceras e glândulas endócrinas cervicais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Lab Biol</cp:lastModifiedBy>
  <cp:revision>8</cp:revision>
  <dcterms:created xsi:type="dcterms:W3CDTF">2017-10-04T16:47:32Z</dcterms:created>
  <dcterms:modified xsi:type="dcterms:W3CDTF">2017-10-07T13:59:06Z</dcterms:modified>
</cp:coreProperties>
</file>