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71" r:id="rId2"/>
    <p:sldId id="273" r:id="rId3"/>
    <p:sldId id="274" r:id="rId4"/>
    <p:sldId id="275" r:id="rId5"/>
    <p:sldId id="276" r:id="rId6"/>
    <p:sldId id="277" r:id="rId7"/>
    <p:sldId id="296" r:id="rId8"/>
    <p:sldId id="29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CC"/>
    <a:srgbClr val="CCFFFF"/>
    <a:srgbClr val="006699"/>
    <a:srgbClr val="009999"/>
    <a:srgbClr val="FFFF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6904" autoAdjust="0"/>
    <p:restoredTop sz="97949" autoAdjust="0"/>
  </p:normalViewPr>
  <p:slideViewPr>
    <p:cSldViewPr>
      <p:cViewPr>
        <p:scale>
          <a:sx n="50" d="100"/>
          <a:sy n="50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196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F31E6-4253-45A3-9542-3ECBDEB24A5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E9DAFACF-A781-484A-BEE7-D90B356B8A81}">
      <dgm:prSet phldrT="[Texto]"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Começo: alguém tem a ideia da nova empresa</a:t>
          </a:r>
          <a:endParaRPr lang="pt-BR" sz="2000" dirty="0"/>
        </a:p>
      </dgm:t>
    </dgm:pt>
    <dgm:pt modelId="{11946E0C-759D-4582-838F-6344A54513C6}" type="parTrans" cxnId="{32F53668-C2A9-48E0-9C70-44C4B333F28E}">
      <dgm:prSet/>
      <dgm:spPr/>
      <dgm:t>
        <a:bodyPr/>
        <a:lstStyle/>
        <a:p>
          <a:endParaRPr lang="pt-BR" sz="2000"/>
        </a:p>
      </dgm:t>
    </dgm:pt>
    <dgm:pt modelId="{B38E2083-E7E6-48DF-ACD6-3036DB669CF8}" type="sibTrans" cxnId="{32F53668-C2A9-48E0-9C70-44C4B333F28E}">
      <dgm:prSet custT="1"/>
      <dgm:spPr/>
      <dgm:t>
        <a:bodyPr/>
        <a:lstStyle/>
        <a:p>
          <a:endParaRPr lang="pt-BR" sz="2000"/>
        </a:p>
      </dgm:t>
    </dgm:pt>
    <dgm:pt modelId="{8C9AA4FB-192E-4BF3-91A7-CF5E74E96A52}">
      <dgm:prSet phldrT="[Texto]"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Forma-se o grupo fundador que acredita na ideia</a:t>
          </a:r>
          <a:endParaRPr lang="pt-BR" sz="2000" dirty="0"/>
        </a:p>
      </dgm:t>
    </dgm:pt>
    <dgm:pt modelId="{ED2B72BF-BCF3-4BCF-8132-DBF50B437D5E}" type="parTrans" cxnId="{8D06DB22-D944-452F-989C-DCD00B527B83}">
      <dgm:prSet/>
      <dgm:spPr/>
      <dgm:t>
        <a:bodyPr/>
        <a:lstStyle/>
        <a:p>
          <a:endParaRPr lang="pt-BR" sz="2000"/>
        </a:p>
      </dgm:t>
    </dgm:pt>
    <dgm:pt modelId="{E6B3F41D-9382-470E-9F05-CEBBF5173C7F}" type="sibTrans" cxnId="{8D06DB22-D944-452F-989C-DCD00B527B83}">
      <dgm:prSet custT="1"/>
      <dgm:spPr/>
      <dgm:t>
        <a:bodyPr/>
        <a:lstStyle/>
        <a:p>
          <a:endParaRPr lang="pt-BR" sz="2000"/>
        </a:p>
      </dgm:t>
    </dgm:pt>
    <dgm:pt modelId="{EFE0D8D1-0CD3-441F-9958-218D152904E8}">
      <dgm:prSet phldrT="[Texto]"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Atuação conjunta começa a moldar a empresa</a:t>
          </a:r>
          <a:endParaRPr lang="pt-BR" sz="2000" dirty="0"/>
        </a:p>
      </dgm:t>
    </dgm:pt>
    <dgm:pt modelId="{A8009BA7-21AA-456B-A618-A0781452D823}" type="parTrans" cxnId="{CCB41FB6-2F7F-4ADF-90FA-77D36B3E133E}">
      <dgm:prSet/>
      <dgm:spPr/>
      <dgm:t>
        <a:bodyPr/>
        <a:lstStyle/>
        <a:p>
          <a:endParaRPr lang="pt-BR" sz="2000"/>
        </a:p>
      </dgm:t>
    </dgm:pt>
    <dgm:pt modelId="{478C9A22-D780-4299-A99B-491F5BD87175}" type="sibTrans" cxnId="{CCB41FB6-2F7F-4ADF-90FA-77D36B3E133E}">
      <dgm:prSet custT="1"/>
      <dgm:spPr/>
      <dgm:t>
        <a:bodyPr/>
        <a:lstStyle/>
        <a:p>
          <a:endParaRPr lang="pt-BR" sz="2000"/>
        </a:p>
      </dgm:t>
    </dgm:pt>
    <dgm:pt modelId="{5526B644-7CF8-4CB4-AB78-BC7F39B62685}">
      <dgm:prSet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Crises de crescimento e sobrevivência</a:t>
          </a:r>
          <a:endParaRPr lang="pt-BR" sz="2000" dirty="0" smtClean="0">
            <a:latin typeface="Tahoma" pitchFamily="34" charset="0"/>
          </a:endParaRPr>
        </a:p>
      </dgm:t>
    </dgm:pt>
    <dgm:pt modelId="{7E0F65EA-A611-4CEF-A412-EF059668546C}" type="parTrans" cxnId="{3FCFCC61-67DD-4E8C-A9EF-DDC475AB7DA6}">
      <dgm:prSet/>
      <dgm:spPr/>
      <dgm:t>
        <a:bodyPr/>
        <a:lstStyle/>
        <a:p>
          <a:endParaRPr lang="pt-BR" sz="2000"/>
        </a:p>
      </dgm:t>
    </dgm:pt>
    <dgm:pt modelId="{27373F16-527C-484D-821E-F26906B0F967}" type="sibTrans" cxnId="{3FCFCC61-67DD-4E8C-A9EF-DDC475AB7DA6}">
      <dgm:prSet custT="1"/>
      <dgm:spPr/>
      <dgm:t>
        <a:bodyPr/>
        <a:lstStyle/>
        <a:p>
          <a:endParaRPr lang="pt-BR" sz="2000"/>
        </a:p>
      </dgm:t>
    </dgm:pt>
    <dgm:pt modelId="{84B15CB7-7288-40F7-AB73-0B774A055BC4}">
      <dgm:prSet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Encontro de soluções para vencer problemas externos ou de integração</a:t>
          </a:r>
          <a:endParaRPr lang="pt-BR" sz="2000" dirty="0" smtClean="0">
            <a:latin typeface="Tahoma" pitchFamily="34" charset="0"/>
          </a:endParaRPr>
        </a:p>
      </dgm:t>
    </dgm:pt>
    <dgm:pt modelId="{264FA131-85C9-43E0-9433-FE69DDB27CEC}" type="parTrans" cxnId="{A57D9DA4-D92F-4AF7-A67E-B78B95A7CD24}">
      <dgm:prSet/>
      <dgm:spPr/>
      <dgm:t>
        <a:bodyPr/>
        <a:lstStyle/>
        <a:p>
          <a:endParaRPr lang="pt-BR" sz="2000"/>
        </a:p>
      </dgm:t>
    </dgm:pt>
    <dgm:pt modelId="{0B3E0C06-2FFF-4765-A188-60723EAFF768}" type="sibTrans" cxnId="{A57D9DA4-D92F-4AF7-A67E-B78B95A7CD24}">
      <dgm:prSet custT="1"/>
      <dgm:spPr/>
      <dgm:t>
        <a:bodyPr/>
        <a:lstStyle/>
        <a:p>
          <a:endParaRPr lang="pt-BR" sz="2000"/>
        </a:p>
      </dgm:t>
    </dgm:pt>
    <dgm:pt modelId="{099E6583-6E7F-43D8-8159-9B5F0E18AAB4}">
      <dgm:prSet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Criação de um conjunto praticável de normas de relacionamento</a:t>
          </a:r>
          <a:endParaRPr lang="pt-BR" sz="2000" dirty="0" smtClean="0">
            <a:latin typeface="Tahoma" pitchFamily="34" charset="0"/>
          </a:endParaRPr>
        </a:p>
      </dgm:t>
    </dgm:pt>
    <dgm:pt modelId="{772671DB-BF48-4218-AD21-193916A70929}" type="parTrans" cxnId="{AB9F2B1C-871A-43EC-9871-600B83903465}">
      <dgm:prSet/>
      <dgm:spPr/>
      <dgm:t>
        <a:bodyPr/>
        <a:lstStyle/>
        <a:p>
          <a:endParaRPr lang="pt-BR" sz="2000"/>
        </a:p>
      </dgm:t>
    </dgm:pt>
    <dgm:pt modelId="{F6B308D6-4325-4110-8034-3DCD1E752DDC}" type="sibTrans" cxnId="{AB9F2B1C-871A-43EC-9871-600B83903465}">
      <dgm:prSet custT="1"/>
      <dgm:spPr/>
      <dgm:t>
        <a:bodyPr/>
        <a:lstStyle/>
        <a:p>
          <a:endParaRPr lang="pt-BR" sz="2000"/>
        </a:p>
      </dgm:t>
    </dgm:pt>
    <dgm:pt modelId="{E9C278E5-5CDE-4742-AD9A-A0134B375AA5}">
      <dgm:prSet custT="1"/>
      <dgm:spPr/>
      <dgm:t>
        <a:bodyPr/>
        <a:lstStyle/>
        <a:p>
          <a:r>
            <a:rPr lang="pt-BR" sz="2000" dirty="0" smtClean="0">
              <a:latin typeface="Tahoma" pitchFamily="34" charset="0"/>
            </a:rPr>
            <a:t>Outras pessoas são admitidas no grupo.</a:t>
          </a:r>
          <a:endParaRPr lang="pt-BR" sz="2000" dirty="0" smtClean="0">
            <a:latin typeface="Tahoma" pitchFamily="34" charset="0"/>
          </a:endParaRPr>
        </a:p>
      </dgm:t>
    </dgm:pt>
    <dgm:pt modelId="{14C9C665-81D4-4917-A3B4-9328FD8B2AE9}" type="parTrans" cxnId="{3C148D12-A13A-4D46-BDF4-3DFCA271F537}">
      <dgm:prSet/>
      <dgm:spPr/>
      <dgm:t>
        <a:bodyPr/>
        <a:lstStyle/>
        <a:p>
          <a:endParaRPr lang="pt-BR" sz="2000"/>
        </a:p>
      </dgm:t>
    </dgm:pt>
    <dgm:pt modelId="{C455050D-ACAE-4876-9FF5-1CECBD1EC954}" type="sibTrans" cxnId="{3C148D12-A13A-4D46-BDF4-3DFCA271F537}">
      <dgm:prSet/>
      <dgm:spPr/>
      <dgm:t>
        <a:bodyPr/>
        <a:lstStyle/>
        <a:p>
          <a:endParaRPr lang="pt-BR" sz="2000"/>
        </a:p>
      </dgm:t>
    </dgm:pt>
    <dgm:pt modelId="{C1D4A4DF-CCE9-47A7-A3B3-38C9DBDEBF26}" type="pres">
      <dgm:prSet presAssocID="{352F31E6-4253-45A3-9542-3ECBDEB24A52}" presName="diagram" presStyleCnt="0">
        <dgm:presLayoutVars>
          <dgm:dir/>
          <dgm:resizeHandles val="exact"/>
        </dgm:presLayoutVars>
      </dgm:prSet>
      <dgm:spPr/>
    </dgm:pt>
    <dgm:pt modelId="{51471FE7-C102-4242-9694-35EB1802B620}" type="pres">
      <dgm:prSet presAssocID="{E9DAFACF-A781-484A-BEE7-D90B356B8A81}" presName="node" presStyleLbl="node1" presStyleIdx="0" presStyleCnt="7" custScaleX="117726">
        <dgm:presLayoutVars>
          <dgm:bulletEnabled val="1"/>
        </dgm:presLayoutVars>
      </dgm:prSet>
      <dgm:spPr/>
    </dgm:pt>
    <dgm:pt modelId="{311E3109-AFF1-4F2A-A40D-2DBBC6AF85AB}" type="pres">
      <dgm:prSet presAssocID="{B38E2083-E7E6-48DF-ACD6-3036DB669CF8}" presName="sibTrans" presStyleLbl="sibTrans2D1" presStyleIdx="0" presStyleCnt="6"/>
      <dgm:spPr/>
    </dgm:pt>
    <dgm:pt modelId="{BAA5A59B-3294-4C19-8EE6-2657A4A358A7}" type="pres">
      <dgm:prSet presAssocID="{B38E2083-E7E6-48DF-ACD6-3036DB669CF8}" presName="connectorText" presStyleLbl="sibTrans2D1" presStyleIdx="0" presStyleCnt="6"/>
      <dgm:spPr/>
    </dgm:pt>
    <dgm:pt modelId="{528FE39A-DCD8-4F93-9FD9-1FA3443BC986}" type="pres">
      <dgm:prSet presAssocID="{8C9AA4FB-192E-4BF3-91A7-CF5E74E96A52}" presName="node" presStyleLbl="node1" presStyleIdx="1" presStyleCnt="7" custScaleX="114289">
        <dgm:presLayoutVars>
          <dgm:bulletEnabled val="1"/>
        </dgm:presLayoutVars>
      </dgm:prSet>
      <dgm:spPr/>
    </dgm:pt>
    <dgm:pt modelId="{B4DA062A-B0C6-40DB-ADB0-8CF5A0024C52}" type="pres">
      <dgm:prSet presAssocID="{E6B3F41D-9382-470E-9F05-CEBBF5173C7F}" presName="sibTrans" presStyleLbl="sibTrans2D1" presStyleIdx="1" presStyleCnt="6"/>
      <dgm:spPr/>
    </dgm:pt>
    <dgm:pt modelId="{2BDC393E-E1E7-417B-B177-F84338332CF8}" type="pres">
      <dgm:prSet presAssocID="{E6B3F41D-9382-470E-9F05-CEBBF5173C7F}" presName="connectorText" presStyleLbl="sibTrans2D1" presStyleIdx="1" presStyleCnt="6"/>
      <dgm:spPr/>
    </dgm:pt>
    <dgm:pt modelId="{CA108EC0-B3B5-404C-886C-4AE9BBA60E6D}" type="pres">
      <dgm:prSet presAssocID="{EFE0D8D1-0CD3-441F-9958-218D152904E8}" presName="node" presStyleLbl="node1" presStyleIdx="2" presStyleCnt="7" custScaleX="108358">
        <dgm:presLayoutVars>
          <dgm:bulletEnabled val="1"/>
        </dgm:presLayoutVars>
      </dgm:prSet>
      <dgm:spPr/>
    </dgm:pt>
    <dgm:pt modelId="{E756885A-B020-4876-9CCD-F680968EAC02}" type="pres">
      <dgm:prSet presAssocID="{478C9A22-D780-4299-A99B-491F5BD87175}" presName="sibTrans" presStyleLbl="sibTrans2D1" presStyleIdx="2" presStyleCnt="6"/>
      <dgm:spPr/>
    </dgm:pt>
    <dgm:pt modelId="{8BF2A46F-F8B2-47B4-9621-6D2ADB735E85}" type="pres">
      <dgm:prSet presAssocID="{478C9A22-D780-4299-A99B-491F5BD87175}" presName="connectorText" presStyleLbl="sibTrans2D1" presStyleIdx="2" presStyleCnt="6"/>
      <dgm:spPr/>
    </dgm:pt>
    <dgm:pt modelId="{BC5B7720-27E3-4124-9A4D-BCF6A1B54D10}" type="pres">
      <dgm:prSet presAssocID="{5526B644-7CF8-4CB4-AB78-BC7F39B62685}" presName="node" presStyleLbl="node1" presStyleIdx="3" presStyleCnt="7" custScaleX="107246">
        <dgm:presLayoutVars>
          <dgm:bulletEnabled val="1"/>
        </dgm:presLayoutVars>
      </dgm:prSet>
      <dgm:spPr/>
    </dgm:pt>
    <dgm:pt modelId="{E4485859-2CE6-4F97-AEEC-E59AAD540648}" type="pres">
      <dgm:prSet presAssocID="{27373F16-527C-484D-821E-F26906B0F967}" presName="sibTrans" presStyleLbl="sibTrans2D1" presStyleIdx="3" presStyleCnt="6"/>
      <dgm:spPr/>
    </dgm:pt>
    <dgm:pt modelId="{0EC9399F-07C6-423F-BFF6-056DFD87F531}" type="pres">
      <dgm:prSet presAssocID="{27373F16-527C-484D-821E-F26906B0F967}" presName="connectorText" presStyleLbl="sibTrans2D1" presStyleIdx="3" presStyleCnt="6"/>
      <dgm:spPr/>
    </dgm:pt>
    <dgm:pt modelId="{DD21AE86-9573-4D12-934F-5EC6B9AD73D3}" type="pres">
      <dgm:prSet presAssocID="{84B15CB7-7288-40F7-AB73-0B774A055BC4}" presName="node" presStyleLbl="node1" presStyleIdx="4" presStyleCnt="7" custScaleX="110683" custScaleY="128711">
        <dgm:presLayoutVars>
          <dgm:bulletEnabled val="1"/>
        </dgm:presLayoutVars>
      </dgm:prSet>
      <dgm:spPr/>
    </dgm:pt>
    <dgm:pt modelId="{7DDA7BEE-B64E-4B06-AE3F-94B44AF5D09D}" type="pres">
      <dgm:prSet presAssocID="{0B3E0C06-2FFF-4765-A188-60723EAFF768}" presName="sibTrans" presStyleLbl="sibTrans2D1" presStyleIdx="4" presStyleCnt="6"/>
      <dgm:spPr/>
    </dgm:pt>
    <dgm:pt modelId="{4DC9EE93-7845-4764-9045-C272F34C500B}" type="pres">
      <dgm:prSet presAssocID="{0B3E0C06-2FFF-4765-A188-60723EAFF768}" presName="connectorText" presStyleLbl="sibTrans2D1" presStyleIdx="4" presStyleCnt="6"/>
      <dgm:spPr/>
    </dgm:pt>
    <dgm:pt modelId="{39680F17-EA88-4A5B-A646-EC472DE751E1}" type="pres">
      <dgm:prSet presAssocID="{099E6583-6E7F-43D8-8159-9B5F0E18AAB4}" presName="node" presStyleLbl="node1" presStyleIdx="5" presStyleCnt="7" custScaleX="120051" custScaleY="112806">
        <dgm:presLayoutVars>
          <dgm:bulletEnabled val="1"/>
        </dgm:presLayoutVars>
      </dgm:prSet>
      <dgm:spPr/>
    </dgm:pt>
    <dgm:pt modelId="{83A48338-1C79-4073-826A-321CB34AC314}" type="pres">
      <dgm:prSet presAssocID="{F6B308D6-4325-4110-8034-3DCD1E752DDC}" presName="sibTrans" presStyleLbl="sibTrans2D1" presStyleIdx="5" presStyleCnt="6"/>
      <dgm:spPr/>
    </dgm:pt>
    <dgm:pt modelId="{8036007A-5B67-47F6-B637-27266EFE549F}" type="pres">
      <dgm:prSet presAssocID="{F6B308D6-4325-4110-8034-3DCD1E752DDC}" presName="connectorText" presStyleLbl="sibTrans2D1" presStyleIdx="5" presStyleCnt="6"/>
      <dgm:spPr/>
    </dgm:pt>
    <dgm:pt modelId="{0E9065A9-CB6F-4FB6-9C4C-3CA7D737314D}" type="pres">
      <dgm:prSet presAssocID="{E9C278E5-5CDE-4742-AD9A-A0134B375AA5}" presName="node" presStyleLbl="node1" presStyleIdx="6" presStyleCnt="7" custScaleX="119175">
        <dgm:presLayoutVars>
          <dgm:bulletEnabled val="1"/>
        </dgm:presLayoutVars>
      </dgm:prSet>
      <dgm:spPr/>
    </dgm:pt>
  </dgm:ptLst>
  <dgm:cxnLst>
    <dgm:cxn modelId="{3FCFCC61-67DD-4E8C-A9EF-DDC475AB7DA6}" srcId="{352F31E6-4253-45A3-9542-3ECBDEB24A52}" destId="{5526B644-7CF8-4CB4-AB78-BC7F39B62685}" srcOrd="3" destOrd="0" parTransId="{7E0F65EA-A611-4CEF-A412-EF059668546C}" sibTransId="{27373F16-527C-484D-821E-F26906B0F967}"/>
    <dgm:cxn modelId="{2491F5E0-0431-41E0-9558-92B71D08A191}" type="presOf" srcId="{27373F16-527C-484D-821E-F26906B0F967}" destId="{E4485859-2CE6-4F97-AEEC-E59AAD540648}" srcOrd="0" destOrd="0" presId="urn:microsoft.com/office/officeart/2005/8/layout/process5"/>
    <dgm:cxn modelId="{AB9F2B1C-871A-43EC-9871-600B83903465}" srcId="{352F31E6-4253-45A3-9542-3ECBDEB24A52}" destId="{099E6583-6E7F-43D8-8159-9B5F0E18AAB4}" srcOrd="5" destOrd="0" parTransId="{772671DB-BF48-4218-AD21-193916A70929}" sibTransId="{F6B308D6-4325-4110-8034-3DCD1E752DDC}"/>
    <dgm:cxn modelId="{119EC1E4-DAD7-4A41-8863-F48294036C0C}" type="presOf" srcId="{84B15CB7-7288-40F7-AB73-0B774A055BC4}" destId="{DD21AE86-9573-4D12-934F-5EC6B9AD73D3}" srcOrd="0" destOrd="0" presId="urn:microsoft.com/office/officeart/2005/8/layout/process5"/>
    <dgm:cxn modelId="{6180D532-B93A-48DB-A500-CECD0F664475}" type="presOf" srcId="{478C9A22-D780-4299-A99B-491F5BD87175}" destId="{8BF2A46F-F8B2-47B4-9621-6D2ADB735E85}" srcOrd="1" destOrd="0" presId="urn:microsoft.com/office/officeart/2005/8/layout/process5"/>
    <dgm:cxn modelId="{C8D61C96-59CD-475C-8673-B4A0AD2ED240}" type="presOf" srcId="{0B3E0C06-2FFF-4765-A188-60723EAFF768}" destId="{4DC9EE93-7845-4764-9045-C272F34C500B}" srcOrd="1" destOrd="0" presId="urn:microsoft.com/office/officeart/2005/8/layout/process5"/>
    <dgm:cxn modelId="{7410131B-C49D-4063-B7AB-BE863937E643}" type="presOf" srcId="{5526B644-7CF8-4CB4-AB78-BC7F39B62685}" destId="{BC5B7720-27E3-4124-9A4D-BCF6A1B54D10}" srcOrd="0" destOrd="0" presId="urn:microsoft.com/office/officeart/2005/8/layout/process5"/>
    <dgm:cxn modelId="{8D06DB22-D944-452F-989C-DCD00B527B83}" srcId="{352F31E6-4253-45A3-9542-3ECBDEB24A52}" destId="{8C9AA4FB-192E-4BF3-91A7-CF5E74E96A52}" srcOrd="1" destOrd="0" parTransId="{ED2B72BF-BCF3-4BCF-8132-DBF50B437D5E}" sibTransId="{E6B3F41D-9382-470E-9F05-CEBBF5173C7F}"/>
    <dgm:cxn modelId="{CCB41FB6-2F7F-4ADF-90FA-77D36B3E133E}" srcId="{352F31E6-4253-45A3-9542-3ECBDEB24A52}" destId="{EFE0D8D1-0CD3-441F-9958-218D152904E8}" srcOrd="2" destOrd="0" parTransId="{A8009BA7-21AA-456B-A618-A0781452D823}" sibTransId="{478C9A22-D780-4299-A99B-491F5BD87175}"/>
    <dgm:cxn modelId="{9B4D0EA1-2370-4C62-AC1D-5A4C0D289014}" type="presOf" srcId="{0B3E0C06-2FFF-4765-A188-60723EAFF768}" destId="{7DDA7BEE-B64E-4B06-AE3F-94B44AF5D09D}" srcOrd="0" destOrd="0" presId="urn:microsoft.com/office/officeart/2005/8/layout/process5"/>
    <dgm:cxn modelId="{80CAF774-359C-4B40-BB6F-08082CFEC72E}" type="presOf" srcId="{E9C278E5-5CDE-4742-AD9A-A0134B375AA5}" destId="{0E9065A9-CB6F-4FB6-9C4C-3CA7D737314D}" srcOrd="0" destOrd="0" presId="urn:microsoft.com/office/officeart/2005/8/layout/process5"/>
    <dgm:cxn modelId="{4A91B939-A695-4D08-BEE2-3B934EAB19C7}" type="presOf" srcId="{F6B308D6-4325-4110-8034-3DCD1E752DDC}" destId="{8036007A-5B67-47F6-B637-27266EFE549F}" srcOrd="1" destOrd="0" presId="urn:microsoft.com/office/officeart/2005/8/layout/process5"/>
    <dgm:cxn modelId="{13842CBA-7290-43AE-A2EE-94FFBBB0460C}" type="presOf" srcId="{EFE0D8D1-0CD3-441F-9958-218D152904E8}" destId="{CA108EC0-B3B5-404C-886C-4AE9BBA60E6D}" srcOrd="0" destOrd="0" presId="urn:microsoft.com/office/officeart/2005/8/layout/process5"/>
    <dgm:cxn modelId="{1B56FA2C-AD5C-4D66-AC7D-CAFC8F01C945}" type="presOf" srcId="{099E6583-6E7F-43D8-8159-9B5F0E18AAB4}" destId="{39680F17-EA88-4A5B-A646-EC472DE751E1}" srcOrd="0" destOrd="0" presId="urn:microsoft.com/office/officeart/2005/8/layout/process5"/>
    <dgm:cxn modelId="{A097531C-E368-4FC2-AF67-DA66A558640C}" type="presOf" srcId="{352F31E6-4253-45A3-9542-3ECBDEB24A52}" destId="{C1D4A4DF-CCE9-47A7-A3B3-38C9DBDEBF26}" srcOrd="0" destOrd="0" presId="urn:microsoft.com/office/officeart/2005/8/layout/process5"/>
    <dgm:cxn modelId="{CDFCB5FE-990F-41A1-A9F0-DDE7FDA29FB0}" type="presOf" srcId="{F6B308D6-4325-4110-8034-3DCD1E752DDC}" destId="{83A48338-1C79-4073-826A-321CB34AC314}" srcOrd="0" destOrd="0" presId="urn:microsoft.com/office/officeart/2005/8/layout/process5"/>
    <dgm:cxn modelId="{32F53668-C2A9-48E0-9C70-44C4B333F28E}" srcId="{352F31E6-4253-45A3-9542-3ECBDEB24A52}" destId="{E9DAFACF-A781-484A-BEE7-D90B356B8A81}" srcOrd="0" destOrd="0" parTransId="{11946E0C-759D-4582-838F-6344A54513C6}" sibTransId="{B38E2083-E7E6-48DF-ACD6-3036DB669CF8}"/>
    <dgm:cxn modelId="{52AE8CE2-0A09-4D5A-8FB4-7EE0341CC9B9}" type="presOf" srcId="{B38E2083-E7E6-48DF-ACD6-3036DB669CF8}" destId="{BAA5A59B-3294-4C19-8EE6-2657A4A358A7}" srcOrd="1" destOrd="0" presId="urn:microsoft.com/office/officeart/2005/8/layout/process5"/>
    <dgm:cxn modelId="{B9A56D51-AD47-46DC-AF82-8D26D0FFD090}" type="presOf" srcId="{478C9A22-D780-4299-A99B-491F5BD87175}" destId="{E756885A-B020-4876-9CCD-F680968EAC02}" srcOrd="0" destOrd="0" presId="urn:microsoft.com/office/officeart/2005/8/layout/process5"/>
    <dgm:cxn modelId="{CBCD1220-CC67-4F0C-BF35-2F09B6F4080B}" type="presOf" srcId="{E9DAFACF-A781-484A-BEE7-D90B356B8A81}" destId="{51471FE7-C102-4242-9694-35EB1802B620}" srcOrd="0" destOrd="0" presId="urn:microsoft.com/office/officeart/2005/8/layout/process5"/>
    <dgm:cxn modelId="{C7F1F043-8418-4CC0-8E99-3700E2108EB0}" type="presOf" srcId="{E6B3F41D-9382-470E-9F05-CEBBF5173C7F}" destId="{2BDC393E-E1E7-417B-B177-F84338332CF8}" srcOrd="1" destOrd="0" presId="urn:microsoft.com/office/officeart/2005/8/layout/process5"/>
    <dgm:cxn modelId="{3C148D12-A13A-4D46-BDF4-3DFCA271F537}" srcId="{352F31E6-4253-45A3-9542-3ECBDEB24A52}" destId="{E9C278E5-5CDE-4742-AD9A-A0134B375AA5}" srcOrd="6" destOrd="0" parTransId="{14C9C665-81D4-4917-A3B4-9328FD8B2AE9}" sibTransId="{C455050D-ACAE-4876-9FF5-1CECBD1EC954}"/>
    <dgm:cxn modelId="{DF632F5B-63A7-4036-90B1-C2DD1C9E70C0}" type="presOf" srcId="{8C9AA4FB-192E-4BF3-91A7-CF5E74E96A52}" destId="{528FE39A-DCD8-4F93-9FD9-1FA3443BC986}" srcOrd="0" destOrd="0" presId="urn:microsoft.com/office/officeart/2005/8/layout/process5"/>
    <dgm:cxn modelId="{491EEAC6-F433-4CD5-BE22-E3FD35B4B926}" type="presOf" srcId="{B38E2083-E7E6-48DF-ACD6-3036DB669CF8}" destId="{311E3109-AFF1-4F2A-A40D-2DBBC6AF85AB}" srcOrd="0" destOrd="0" presId="urn:microsoft.com/office/officeart/2005/8/layout/process5"/>
    <dgm:cxn modelId="{E7EC616B-4F0C-4225-B75B-274A3CB01D42}" type="presOf" srcId="{27373F16-527C-484D-821E-F26906B0F967}" destId="{0EC9399F-07C6-423F-BFF6-056DFD87F531}" srcOrd="1" destOrd="0" presId="urn:microsoft.com/office/officeart/2005/8/layout/process5"/>
    <dgm:cxn modelId="{A57D9DA4-D92F-4AF7-A67E-B78B95A7CD24}" srcId="{352F31E6-4253-45A3-9542-3ECBDEB24A52}" destId="{84B15CB7-7288-40F7-AB73-0B774A055BC4}" srcOrd="4" destOrd="0" parTransId="{264FA131-85C9-43E0-9433-FE69DDB27CEC}" sibTransId="{0B3E0C06-2FFF-4765-A188-60723EAFF768}"/>
    <dgm:cxn modelId="{DBAFB802-46C2-41AF-B6C1-64CE4B7A5B43}" type="presOf" srcId="{E6B3F41D-9382-470E-9F05-CEBBF5173C7F}" destId="{B4DA062A-B0C6-40DB-ADB0-8CF5A0024C52}" srcOrd="0" destOrd="0" presId="urn:microsoft.com/office/officeart/2005/8/layout/process5"/>
    <dgm:cxn modelId="{AE2AC952-A940-4DE7-BAD7-E46F921A3005}" type="presParOf" srcId="{C1D4A4DF-CCE9-47A7-A3B3-38C9DBDEBF26}" destId="{51471FE7-C102-4242-9694-35EB1802B620}" srcOrd="0" destOrd="0" presId="urn:microsoft.com/office/officeart/2005/8/layout/process5"/>
    <dgm:cxn modelId="{7CD0DF1B-AC9F-491D-AFCF-C86ABE5B9C6C}" type="presParOf" srcId="{C1D4A4DF-CCE9-47A7-A3B3-38C9DBDEBF26}" destId="{311E3109-AFF1-4F2A-A40D-2DBBC6AF85AB}" srcOrd="1" destOrd="0" presId="urn:microsoft.com/office/officeart/2005/8/layout/process5"/>
    <dgm:cxn modelId="{8BE87AC4-FB0A-46B0-A946-BADDC6D5C355}" type="presParOf" srcId="{311E3109-AFF1-4F2A-A40D-2DBBC6AF85AB}" destId="{BAA5A59B-3294-4C19-8EE6-2657A4A358A7}" srcOrd="0" destOrd="0" presId="urn:microsoft.com/office/officeart/2005/8/layout/process5"/>
    <dgm:cxn modelId="{51098F4D-812E-4537-8073-7ADBB0C1BBD7}" type="presParOf" srcId="{C1D4A4DF-CCE9-47A7-A3B3-38C9DBDEBF26}" destId="{528FE39A-DCD8-4F93-9FD9-1FA3443BC986}" srcOrd="2" destOrd="0" presId="urn:microsoft.com/office/officeart/2005/8/layout/process5"/>
    <dgm:cxn modelId="{9EED6759-5093-4795-AD43-638139EDBC10}" type="presParOf" srcId="{C1D4A4DF-CCE9-47A7-A3B3-38C9DBDEBF26}" destId="{B4DA062A-B0C6-40DB-ADB0-8CF5A0024C52}" srcOrd="3" destOrd="0" presId="urn:microsoft.com/office/officeart/2005/8/layout/process5"/>
    <dgm:cxn modelId="{01F23C5B-E634-4246-B264-1CA7BB0ADE05}" type="presParOf" srcId="{B4DA062A-B0C6-40DB-ADB0-8CF5A0024C52}" destId="{2BDC393E-E1E7-417B-B177-F84338332CF8}" srcOrd="0" destOrd="0" presId="urn:microsoft.com/office/officeart/2005/8/layout/process5"/>
    <dgm:cxn modelId="{4759FD05-1411-4952-858A-7A3E7360FF35}" type="presParOf" srcId="{C1D4A4DF-CCE9-47A7-A3B3-38C9DBDEBF26}" destId="{CA108EC0-B3B5-404C-886C-4AE9BBA60E6D}" srcOrd="4" destOrd="0" presId="urn:microsoft.com/office/officeart/2005/8/layout/process5"/>
    <dgm:cxn modelId="{29590063-782B-4419-80CC-537414750BF0}" type="presParOf" srcId="{C1D4A4DF-CCE9-47A7-A3B3-38C9DBDEBF26}" destId="{E756885A-B020-4876-9CCD-F680968EAC02}" srcOrd="5" destOrd="0" presId="urn:microsoft.com/office/officeart/2005/8/layout/process5"/>
    <dgm:cxn modelId="{7DC15392-E5F1-4B54-B913-128E58149EF7}" type="presParOf" srcId="{E756885A-B020-4876-9CCD-F680968EAC02}" destId="{8BF2A46F-F8B2-47B4-9621-6D2ADB735E85}" srcOrd="0" destOrd="0" presId="urn:microsoft.com/office/officeart/2005/8/layout/process5"/>
    <dgm:cxn modelId="{716E3EDA-2769-417B-BEAE-3952DA7FA3FB}" type="presParOf" srcId="{C1D4A4DF-CCE9-47A7-A3B3-38C9DBDEBF26}" destId="{BC5B7720-27E3-4124-9A4D-BCF6A1B54D10}" srcOrd="6" destOrd="0" presId="urn:microsoft.com/office/officeart/2005/8/layout/process5"/>
    <dgm:cxn modelId="{362CD8B0-3AD1-4543-9DC6-05DBED35A2BE}" type="presParOf" srcId="{C1D4A4DF-CCE9-47A7-A3B3-38C9DBDEBF26}" destId="{E4485859-2CE6-4F97-AEEC-E59AAD540648}" srcOrd="7" destOrd="0" presId="urn:microsoft.com/office/officeart/2005/8/layout/process5"/>
    <dgm:cxn modelId="{5CB8D28A-A740-443C-97AF-3E40B7F19A62}" type="presParOf" srcId="{E4485859-2CE6-4F97-AEEC-E59AAD540648}" destId="{0EC9399F-07C6-423F-BFF6-056DFD87F531}" srcOrd="0" destOrd="0" presId="urn:microsoft.com/office/officeart/2005/8/layout/process5"/>
    <dgm:cxn modelId="{79F8CBED-A248-47C5-B1D5-851FA964ABB5}" type="presParOf" srcId="{C1D4A4DF-CCE9-47A7-A3B3-38C9DBDEBF26}" destId="{DD21AE86-9573-4D12-934F-5EC6B9AD73D3}" srcOrd="8" destOrd="0" presId="urn:microsoft.com/office/officeart/2005/8/layout/process5"/>
    <dgm:cxn modelId="{1D67E197-2773-4C83-A133-A24221B85402}" type="presParOf" srcId="{C1D4A4DF-CCE9-47A7-A3B3-38C9DBDEBF26}" destId="{7DDA7BEE-B64E-4B06-AE3F-94B44AF5D09D}" srcOrd="9" destOrd="0" presId="urn:microsoft.com/office/officeart/2005/8/layout/process5"/>
    <dgm:cxn modelId="{5BF3BCA3-2CA6-4D3B-B8EA-93B7B4D75805}" type="presParOf" srcId="{7DDA7BEE-B64E-4B06-AE3F-94B44AF5D09D}" destId="{4DC9EE93-7845-4764-9045-C272F34C500B}" srcOrd="0" destOrd="0" presId="urn:microsoft.com/office/officeart/2005/8/layout/process5"/>
    <dgm:cxn modelId="{D8F3D0FB-BB2B-4416-BE82-E72FB6AE979A}" type="presParOf" srcId="{C1D4A4DF-CCE9-47A7-A3B3-38C9DBDEBF26}" destId="{39680F17-EA88-4A5B-A646-EC472DE751E1}" srcOrd="10" destOrd="0" presId="urn:microsoft.com/office/officeart/2005/8/layout/process5"/>
    <dgm:cxn modelId="{96890200-9029-4B5A-A23B-93DEB99F5535}" type="presParOf" srcId="{C1D4A4DF-CCE9-47A7-A3B3-38C9DBDEBF26}" destId="{83A48338-1C79-4073-826A-321CB34AC314}" srcOrd="11" destOrd="0" presId="urn:microsoft.com/office/officeart/2005/8/layout/process5"/>
    <dgm:cxn modelId="{456B8BEC-0920-4FAA-9AF9-61AB401ADD56}" type="presParOf" srcId="{83A48338-1C79-4073-826A-321CB34AC314}" destId="{8036007A-5B67-47F6-B637-27266EFE549F}" srcOrd="0" destOrd="0" presId="urn:microsoft.com/office/officeart/2005/8/layout/process5"/>
    <dgm:cxn modelId="{D55E22F7-666F-4195-A19F-ECFC9E511C88}" type="presParOf" srcId="{C1D4A4DF-CCE9-47A7-A3B3-38C9DBDEBF26}" destId="{0E9065A9-CB6F-4FB6-9C4C-3CA7D737314D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471FE7-C102-4242-9694-35EB1802B620}">
      <dsp:nvSpPr>
        <dsp:cNvPr id="0" name=""/>
        <dsp:cNvSpPr/>
      </dsp:nvSpPr>
      <dsp:spPr>
        <a:xfrm>
          <a:off x="334898" y="346"/>
          <a:ext cx="2373211" cy="1209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Começo: alguém tem a ideia da nova empresa</a:t>
          </a:r>
          <a:endParaRPr lang="pt-BR" sz="2000" kern="1200" dirty="0"/>
        </a:p>
      </dsp:txBody>
      <dsp:txXfrm>
        <a:off x="334898" y="346"/>
        <a:ext cx="2373211" cy="1209526"/>
      </dsp:txXfrm>
    </dsp:sp>
    <dsp:sp modelId="{311E3109-AFF1-4F2A-A40D-2DBBC6AF85AB}">
      <dsp:nvSpPr>
        <dsp:cNvPr id="0" name=""/>
        <dsp:cNvSpPr/>
      </dsp:nvSpPr>
      <dsp:spPr>
        <a:xfrm>
          <a:off x="2885507" y="355140"/>
          <a:ext cx="427365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2885507" y="355140"/>
        <a:ext cx="427365" cy="499937"/>
      </dsp:txXfrm>
    </dsp:sp>
    <dsp:sp modelId="{528FE39A-DCD8-4F93-9FD9-1FA3443BC986}">
      <dsp:nvSpPr>
        <dsp:cNvPr id="0" name=""/>
        <dsp:cNvSpPr/>
      </dsp:nvSpPr>
      <dsp:spPr>
        <a:xfrm>
          <a:off x="3514460" y="346"/>
          <a:ext cx="2303925" cy="1209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Forma-se o grupo fundador que acredita na ideia</a:t>
          </a:r>
          <a:endParaRPr lang="pt-BR" sz="2000" kern="1200" dirty="0"/>
        </a:p>
      </dsp:txBody>
      <dsp:txXfrm>
        <a:off x="3514460" y="346"/>
        <a:ext cx="2303925" cy="1209526"/>
      </dsp:txXfrm>
    </dsp:sp>
    <dsp:sp modelId="{B4DA062A-B0C6-40DB-ADB0-8CF5A0024C52}">
      <dsp:nvSpPr>
        <dsp:cNvPr id="0" name=""/>
        <dsp:cNvSpPr/>
      </dsp:nvSpPr>
      <dsp:spPr>
        <a:xfrm>
          <a:off x="5995783" y="355140"/>
          <a:ext cx="427365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5995783" y="355140"/>
        <a:ext cx="427365" cy="499937"/>
      </dsp:txXfrm>
    </dsp:sp>
    <dsp:sp modelId="{CA108EC0-B3B5-404C-886C-4AE9BBA60E6D}">
      <dsp:nvSpPr>
        <dsp:cNvPr id="0" name=""/>
        <dsp:cNvSpPr/>
      </dsp:nvSpPr>
      <dsp:spPr>
        <a:xfrm>
          <a:off x="6624737" y="346"/>
          <a:ext cx="2184363" cy="1209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Atuação conjunta começa a moldar a empresa</a:t>
          </a:r>
          <a:endParaRPr lang="pt-BR" sz="2000" kern="1200" dirty="0"/>
        </a:p>
      </dsp:txBody>
      <dsp:txXfrm>
        <a:off x="6624737" y="346"/>
        <a:ext cx="2184363" cy="1209526"/>
      </dsp:txXfrm>
    </dsp:sp>
    <dsp:sp modelId="{E756885A-B020-4876-9CCD-F680968EAC02}">
      <dsp:nvSpPr>
        <dsp:cNvPr id="0" name=""/>
        <dsp:cNvSpPr/>
      </dsp:nvSpPr>
      <dsp:spPr>
        <a:xfrm rot="5382402">
          <a:off x="7462748" y="1435196"/>
          <a:ext cx="519398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5382402">
        <a:off x="7462748" y="1435196"/>
        <a:ext cx="519398" cy="499937"/>
      </dsp:txXfrm>
    </dsp:sp>
    <dsp:sp modelId="{BC5B7720-27E3-4124-9A4D-BCF6A1B54D10}">
      <dsp:nvSpPr>
        <dsp:cNvPr id="0" name=""/>
        <dsp:cNvSpPr/>
      </dsp:nvSpPr>
      <dsp:spPr>
        <a:xfrm>
          <a:off x="6647153" y="2189856"/>
          <a:ext cx="2161947" cy="1209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Crises de crescimento e sobrevivência</a:t>
          </a:r>
          <a:endParaRPr lang="pt-BR" sz="2000" kern="1200" dirty="0" smtClean="0">
            <a:latin typeface="Tahoma" pitchFamily="34" charset="0"/>
          </a:endParaRPr>
        </a:p>
      </dsp:txBody>
      <dsp:txXfrm>
        <a:off x="6647153" y="2189856"/>
        <a:ext cx="2161947" cy="1209526"/>
      </dsp:txXfrm>
    </dsp:sp>
    <dsp:sp modelId="{E4485859-2CE6-4F97-AEEC-E59AAD540648}">
      <dsp:nvSpPr>
        <dsp:cNvPr id="0" name=""/>
        <dsp:cNvSpPr/>
      </dsp:nvSpPr>
      <dsp:spPr>
        <a:xfrm rot="10800000">
          <a:off x="6042390" y="2544651"/>
          <a:ext cx="427365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10800000">
        <a:off x="6042390" y="2544651"/>
        <a:ext cx="427365" cy="499937"/>
      </dsp:txXfrm>
    </dsp:sp>
    <dsp:sp modelId="{DD21AE86-9573-4D12-934F-5EC6B9AD73D3}">
      <dsp:nvSpPr>
        <dsp:cNvPr id="0" name=""/>
        <dsp:cNvSpPr/>
      </dsp:nvSpPr>
      <dsp:spPr>
        <a:xfrm>
          <a:off x="3609569" y="2016223"/>
          <a:ext cx="2231233" cy="1556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Encontro de soluções para vencer problemas externos ou de integração</a:t>
          </a:r>
          <a:endParaRPr lang="pt-BR" sz="2000" kern="1200" dirty="0" smtClean="0">
            <a:latin typeface="Tahoma" pitchFamily="34" charset="0"/>
          </a:endParaRPr>
        </a:p>
      </dsp:txBody>
      <dsp:txXfrm>
        <a:off x="3609569" y="2016223"/>
        <a:ext cx="2231233" cy="1556793"/>
      </dsp:txXfrm>
    </dsp:sp>
    <dsp:sp modelId="{7DDA7BEE-B64E-4B06-AE3F-94B44AF5D09D}">
      <dsp:nvSpPr>
        <dsp:cNvPr id="0" name=""/>
        <dsp:cNvSpPr/>
      </dsp:nvSpPr>
      <dsp:spPr>
        <a:xfrm rot="10800000">
          <a:off x="3004806" y="2544651"/>
          <a:ext cx="427365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10800000">
        <a:off x="3004806" y="2544651"/>
        <a:ext cx="427365" cy="499937"/>
      </dsp:txXfrm>
    </dsp:sp>
    <dsp:sp modelId="{39680F17-EA88-4A5B-A646-EC472DE751E1}">
      <dsp:nvSpPr>
        <dsp:cNvPr id="0" name=""/>
        <dsp:cNvSpPr/>
      </dsp:nvSpPr>
      <dsp:spPr>
        <a:xfrm>
          <a:off x="383138" y="2112410"/>
          <a:ext cx="2420080" cy="1364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Criação de um conjunto praticável de normas de relacionamento</a:t>
          </a:r>
          <a:endParaRPr lang="pt-BR" sz="2000" kern="1200" dirty="0" smtClean="0">
            <a:latin typeface="Tahoma" pitchFamily="34" charset="0"/>
          </a:endParaRPr>
        </a:p>
      </dsp:txBody>
      <dsp:txXfrm>
        <a:off x="383138" y="2112410"/>
        <a:ext cx="2420080" cy="1364418"/>
      </dsp:txXfrm>
    </dsp:sp>
    <dsp:sp modelId="{83A48338-1C79-4073-826A-321CB34AC314}">
      <dsp:nvSpPr>
        <dsp:cNvPr id="0" name=""/>
        <dsp:cNvSpPr/>
      </dsp:nvSpPr>
      <dsp:spPr>
        <a:xfrm rot="5413863">
          <a:off x="1349488" y="3664591"/>
          <a:ext cx="478349" cy="499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5413863">
        <a:off x="1349488" y="3664591"/>
        <a:ext cx="478349" cy="499937"/>
      </dsp:txXfrm>
    </dsp:sp>
    <dsp:sp modelId="{0E9065A9-CB6F-4FB6-9C4C-3CA7D737314D}">
      <dsp:nvSpPr>
        <dsp:cNvPr id="0" name=""/>
        <dsp:cNvSpPr/>
      </dsp:nvSpPr>
      <dsp:spPr>
        <a:xfrm>
          <a:off x="383138" y="4379367"/>
          <a:ext cx="2402421" cy="1209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</a:rPr>
            <a:t>Outras pessoas são admitidas no grupo.</a:t>
          </a:r>
          <a:endParaRPr lang="pt-BR" sz="2000" kern="1200" dirty="0" smtClean="0">
            <a:latin typeface="Tahoma" pitchFamily="34" charset="0"/>
          </a:endParaRPr>
        </a:p>
      </dsp:txBody>
      <dsp:txXfrm>
        <a:off x="383138" y="4379367"/>
        <a:ext cx="2402421" cy="1209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D8B1A-4D93-4854-B134-67CA1D1301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76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C0543-5326-4F60-8E37-BB6286A9A6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6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344A31F6-C9BE-4BF0-9C63-E803B5410029}" type="slidenum">
              <a:rPr lang="pt-BR"/>
              <a:pPr/>
              <a:t>5</a:t>
            </a:fld>
            <a:endParaRPr lang="pt-B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Problemas externos: </a:t>
            </a:r>
            <a:r>
              <a:rPr lang="pt-BR" sz="800" smtClean="0">
                <a:latin typeface="Times New Roman" pitchFamily="18" charset="0"/>
              </a:rPr>
              <a:t>Desenvolvimento de consenso sobre a tarefa principal, missão ou funções do grupo, consenso sobre metas, consenso sobre meios a serem usados para a realização das metas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Consenso sobre critérios de avaliação, sistemas de informação e de controle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Desenvolvimento de consenso sobre meios de correção ou reparação, quando necessárias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Problemas internos: Linguagem e conceitos comuns, Consenso sobre quem pertence ao grupo e quais os critérios que determinam a participação, Consenso sobre critérios de distribuição de poder  e posição. Como se assume, mantém e perde poder, Consenso sobre critérios de intimidade, amizade e amor – regras de jogo para os relacionamentos, Consenso sobre critérios para distribuição de recompensas e punições – o que é comportamento heróico e o que é reprovável, Consenso sobre ideologia e </a:t>
            </a:r>
            <a:r>
              <a:rPr lang="ja-JP" altLang="pt-BR" sz="800" smtClean="0">
                <a:latin typeface="Arial" pitchFamily="34" charset="0"/>
              </a:rPr>
              <a:t>“</a:t>
            </a:r>
            <a:r>
              <a:rPr lang="pt-BR" altLang="ja-JP" sz="800" smtClean="0">
                <a:latin typeface="Times New Roman" pitchFamily="18" charset="0"/>
              </a:rPr>
              <a:t>religião</a:t>
            </a:r>
            <a:r>
              <a:rPr lang="ja-JP" altLang="pt-BR" sz="800" smtClean="0">
                <a:latin typeface="Arial" pitchFamily="34" charset="0"/>
              </a:rPr>
              <a:t>”</a:t>
            </a:r>
            <a:endParaRPr lang="pt-BR" sz="8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347EB7C5-BC5A-45E8-BFD4-B362CFE941E3}" type="slidenum">
              <a:rPr lang="pt-BR"/>
              <a:pPr/>
              <a:t>9</a:t>
            </a:fld>
            <a:endParaRPr lang="pt-B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A natureza inconsciente dos pressupostos básicos impede sua observação direta: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Solidez - Pressuposto crescer sem se individar – investimentos / decisões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7E34AEA-F876-43BF-BE27-D99343B7D8BC}" type="slidenum">
              <a:rPr lang="pt-BR"/>
              <a:pPr/>
              <a:t>10</a:t>
            </a:fld>
            <a:endParaRPr lang="pt-B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Determinam como os membros do grupo percebem, pensam e sentem</a:t>
            </a:r>
          </a:p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As vezes tão </a:t>
            </a:r>
            <a:r>
              <a:rPr lang="pt-BR" dirty="0" err="1" smtClean="0">
                <a:ea typeface="ＭＳ Ｐゴシック" charset="0"/>
                <a:cs typeface="+mn-cs"/>
              </a:rPr>
              <a:t>obvios</a:t>
            </a:r>
            <a:r>
              <a:rPr lang="pt-BR" dirty="0" smtClean="0">
                <a:ea typeface="ＭＳ Ｐゴシック" charset="0"/>
                <a:cs typeface="+mn-cs"/>
              </a:rPr>
              <a:t> que não são percebidos como pressupostos</a:t>
            </a:r>
          </a:p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Evoluem para paradigmas culturais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1431B88B-004F-451A-BD20-8DF7980D57E5}" type="slidenum">
              <a:rPr lang="pt-BR"/>
              <a:pPr/>
              <a:t>11</a:t>
            </a:fld>
            <a:endParaRPr lang="pt-B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Qual é a razão de determinado comportamento?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Idealizações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racionalizações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>
                <a:latin typeface="Times New Roman" pitchFamily="18" charset="0"/>
              </a:rPr>
              <a:t>Pensando no modelo de Cultura Organizacional (Metafora da Cebola slide 12 de Cultura) o que podemos dizer a respeito de Ambiente, Comportamentos Visíveis, Produtos, Histórias, Mitos, Heróis e finalmente Valores?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EFC9C65A-6C2F-489E-B553-70C118C98ECA}" type="slidenum">
              <a:rPr lang="pt-BR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0" y="0"/>
            <a:ext cx="7239000" cy="68580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231900"/>
            <a:ext cx="6324600" cy="1403350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30" name="Rectangle 34"/>
          <p:cNvSpPr>
            <a:spLocks noChangeArrowheads="1"/>
          </p:cNvSpPr>
          <p:nvPr userDrawn="1"/>
        </p:nvSpPr>
        <p:spPr bwMode="hidden">
          <a:xfrm>
            <a:off x="7162800" y="0"/>
            <a:ext cx="533400" cy="686752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32" name="Picture 36" descr="fear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06375"/>
            <a:ext cx="1219200" cy="898525"/>
          </a:xfrm>
          <a:prstGeom prst="rect">
            <a:avLst/>
          </a:prstGeom>
          <a:noFill/>
        </p:spPr>
      </p:pic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696200" y="1447800"/>
          <a:ext cx="1219200" cy="528638"/>
        </p:xfrm>
        <a:graphic>
          <a:graphicData uri="http://schemas.openxmlformats.org/presentationml/2006/ole">
            <p:oleObj spid="_x0000_s4174" name="Imagem de bitmap" r:id="rId4" imgW="857143" imgH="371527" progId="PBrush">
              <p:embed/>
            </p:oleObj>
          </a:graphicData>
        </a:graphic>
      </p:graphicFrame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727F2-E14B-4E4B-BE63-E471AE96CA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438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AE26A-E8C8-48D9-8685-29FBE653C1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800">
                <a:effectLst/>
              </a:defRPr>
            </a:lvl1pPr>
            <a:lvl2pPr>
              <a:spcAft>
                <a:spcPts val="600"/>
              </a:spcAft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E0B91A-E789-4842-8A69-86259BB09E4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464F5-3D10-4C01-9C34-E1A8822739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615D09-236E-4B43-BF85-39DD7B7FD1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7810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7810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34470-340D-4620-AA22-004E99D9F6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5737C-401C-4718-BFD2-CF02C7B8B2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F460F-F607-4F73-BF73-4795471EB08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30095-D678-4099-9434-328F8B7EAA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942F8-EF81-4251-9BC4-117AA22899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pt-BR" noProof="1"/>
          </a:p>
        </p:txBody>
      </p:sp>
      <p:pic>
        <p:nvPicPr>
          <p:cNvPr id="3102" name="Picture 30" descr="fear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914400" cy="674688"/>
          </a:xfrm>
          <a:prstGeom prst="rect">
            <a:avLst/>
          </a:prstGeom>
          <a:noFill/>
        </p:spPr>
      </p:pic>
      <p:sp>
        <p:nvSpPr>
          <p:cNvPr id="3109" name="Rectangle 3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66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1190625"/>
            <a:ext cx="381000" cy="56673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5681662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00669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1095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99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2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j-lt"/>
              </a:defRPr>
            </a:lvl1pPr>
          </a:lstStyle>
          <a:p>
            <a:fld id="{2BBF5FB8-BAF4-4EDA-A454-F0A90EFA755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lang="pt-BR" sz="3500" b="1" dirty="0" smtClean="0">
          <a:solidFill>
            <a:schemeClr val="accent6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ts val="1200"/>
        </a:spcAft>
        <a:buChar char="•"/>
        <a:defRPr lang="pt-BR" sz="2800" dirty="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ts val="300"/>
        </a:spcBef>
        <a:spcAft>
          <a:spcPts val="600"/>
        </a:spcAft>
        <a:buChar char="–"/>
        <a:defRPr lang="pt-BR" sz="2400" dirty="0" smtClean="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esp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1114"/>
            <a:ext cx="7772400" cy="707886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+mj-ea"/>
                <a:cs typeface="+mj-cs"/>
              </a:rPr>
              <a:t>Cultura Organizacional</a:t>
            </a:r>
            <a:endParaRPr lang="pt-BR" sz="4000" dirty="0" smtClean="0">
              <a:latin typeface="Tahoma" charset="0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10600" cy="1752600"/>
          </a:xfrm>
        </p:spPr>
        <p:txBody>
          <a:bodyPr/>
          <a:lstStyle/>
          <a:p>
            <a:pPr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</p:txBody>
      </p:sp>
      <p:pic>
        <p:nvPicPr>
          <p:cNvPr id="15363" name="Picture 10" descr="Início Portal UNES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3121025"/>
            <a:ext cx="1143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 bwMode="auto">
          <a:xfrm>
            <a:off x="539552" y="4248168"/>
            <a:ext cx="621840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Prof. Dr. Luciano Thomé e Castro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Pressupostos Básicos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829545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Tahoma" pitchFamily="34" charset="0"/>
              </a:rPr>
              <a:t>Relacionamento da organização com o meio ambiente</a:t>
            </a:r>
            <a:r>
              <a:rPr lang="pt-BR" sz="2400" dirty="0" smtClean="0">
                <a:latin typeface="Tahoma" pitchFamily="34" charset="0"/>
              </a:rPr>
              <a:t>: Domínio, Submissão, Harmonia?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Tahoma" pitchFamily="34" charset="0"/>
              </a:rPr>
              <a:t>Natureza da realidade e da verdade</a:t>
            </a:r>
            <a:r>
              <a:rPr lang="pt-BR" sz="2400" dirty="0" smtClean="0">
                <a:latin typeface="Tahoma" pitchFamily="34" charset="0"/>
              </a:rPr>
              <a:t>: o que é real e verdadeiro?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Tahoma" pitchFamily="34" charset="0"/>
              </a:rPr>
              <a:t>Natureza humana</a:t>
            </a:r>
            <a:r>
              <a:rPr lang="pt-BR" sz="2400" dirty="0" smtClean="0">
                <a:latin typeface="Tahoma" pitchFamily="34" charset="0"/>
              </a:rPr>
              <a:t>: Quais atributos importantes ao ser humano?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Tahoma" pitchFamily="34" charset="0"/>
              </a:rPr>
              <a:t>Natureza da atividade humana</a:t>
            </a:r>
            <a:r>
              <a:rPr lang="pt-BR" sz="2400" dirty="0" smtClean="0">
                <a:latin typeface="Tahoma" pitchFamily="34" charset="0"/>
              </a:rPr>
              <a:t>: Qual a forma correta de agir do ser humano?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Tahoma" pitchFamily="34" charset="0"/>
              </a:rPr>
              <a:t>Natureza das relações humanas</a:t>
            </a:r>
            <a:r>
              <a:rPr lang="pt-BR" sz="2400" dirty="0" smtClean="0">
                <a:latin typeface="Tahoma" pitchFamily="34" charset="0"/>
              </a:rPr>
              <a:t>: Como distribuir amor e poder? Cooperar ou competir?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71400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Valores Compartilhados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Razão </a:t>
            </a:r>
            <a:r>
              <a:rPr lang="pt-BR" dirty="0" smtClean="0">
                <a:latin typeface="Tahoma" pitchFamily="34" charset="0"/>
              </a:rPr>
              <a:t>do seu comportamento;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Comportamento e solução de problemas;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Ideal de funcionário;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Ideal de realização pessoal na empresa;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Que valores (sentido da vida, dinheiro, trabalho, lealdade, </a:t>
            </a:r>
            <a:r>
              <a:rPr lang="pt-BR" dirty="0" err="1" smtClean="0">
                <a:latin typeface="Tahoma" pitchFamily="34" charset="0"/>
              </a:rPr>
              <a:t>etc</a:t>
            </a:r>
            <a:r>
              <a:rPr lang="pt-BR" dirty="0" smtClean="0">
                <a:latin typeface="Tahoma" pitchFamily="34" charset="0"/>
              </a:rPr>
              <a:t>) uma pessoa que cresceu na empresa possui?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-99392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Artefatos Visíveis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9268"/>
            <a:ext cx="8458200" cy="5372100"/>
          </a:xfrm>
        </p:spPr>
        <p:txBody>
          <a:bodyPr/>
          <a:lstStyle/>
          <a:p>
            <a:pPr eaLnBrk="1" hangingPunct="1"/>
            <a:endParaRPr lang="pt-BR" sz="300" i="1" dirty="0" smtClean="0">
              <a:latin typeface="Tahoma" pitchFamily="34" charset="0"/>
            </a:endParaRPr>
          </a:p>
          <a:p>
            <a:pPr eaLnBrk="1" hangingPunct="1"/>
            <a:r>
              <a:rPr lang="pt-BR" i="1" dirty="0" smtClean="0">
                <a:latin typeface="Tahoma" pitchFamily="34" charset="0"/>
              </a:rPr>
              <a:t>Layout</a:t>
            </a:r>
            <a:r>
              <a:rPr lang="pt-BR" dirty="0" smtClean="0">
                <a:latin typeface="Tahoma" pitchFamily="34" charset="0"/>
              </a:rPr>
              <a:t>  da </a:t>
            </a:r>
            <a:r>
              <a:rPr lang="pt-BR" dirty="0" smtClean="0">
                <a:latin typeface="Tahoma" pitchFamily="34" charset="0"/>
              </a:rPr>
              <a:t>Organização;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Comportamento;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Vestuário das pessoas;</a:t>
            </a:r>
          </a:p>
          <a:p>
            <a:r>
              <a:rPr lang="pt-BR" dirty="0" smtClean="0">
                <a:latin typeface="Tahoma" pitchFamily="34" charset="0"/>
              </a:rPr>
              <a:t>Linguagem;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Rituais e cerimônias;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Histórias, mitos e heróis;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Tabus ou assuntos proibidos;</a:t>
            </a:r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Documentos.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81000" y="2286000"/>
            <a:ext cx="82296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990600" y="3124200"/>
            <a:ext cx="7010400" cy="1676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1982"/>
            <a:ext cx="8991600" cy="1077218"/>
          </a:xfrm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Desvendando a Cultura Organizacional: Metáfora da Cebola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048000" y="3581400"/>
            <a:ext cx="27432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  <a:ea typeface="ＭＳ Ｐゴシック" charset="0"/>
              </a:rPr>
              <a:t>Valores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latin typeface="Tahoma" pitchFamily="34" charset="0"/>
              </a:rPr>
              <a:t>Histórias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038600" y="3124200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dirty="0">
                <a:latin typeface="Tahoma" charset="0"/>
                <a:ea typeface="ＭＳ Ｐゴシック" charset="0"/>
              </a:rPr>
              <a:t>Mitos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248400" y="3429000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latin typeface="Tahoma" pitchFamily="34" charset="0"/>
              </a:rPr>
              <a:t>Heróis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219200" y="2743200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dirty="0">
                <a:latin typeface="Tahoma" charset="0"/>
                <a:ea typeface="ＭＳ Ｐゴシック" charset="0"/>
              </a:rPr>
              <a:t>Ambiente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48000" y="2225675"/>
            <a:ext cx="281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Tahoma" pitchFamily="34" charset="0"/>
              </a:rPr>
              <a:t>Comportamentos Visíveis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172200" y="2743200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dirty="0">
                <a:latin typeface="Tahoma" charset="0"/>
                <a:ea typeface="ＭＳ Ｐゴシック" charset="0"/>
              </a:rPr>
              <a:t>Produtos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953000" y="4038600"/>
            <a:ext cx="419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953000" y="4038600"/>
            <a:ext cx="39624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293331" y="4841875"/>
            <a:ext cx="1370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 dirty="0"/>
              <a:t>Políticas</a:t>
            </a:r>
          </a:p>
          <a:p>
            <a:r>
              <a:rPr lang="pt-BR" sz="2400" dirty="0"/>
              <a:t>e Práticas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20216" y="6074132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 dirty="0" smtClean="0">
                <a:latin typeface="Times New Roman" charset="0"/>
                <a:ea typeface="ＭＳ Ｐゴシック" charset="0"/>
              </a:rPr>
              <a:t>   Fonte</a:t>
            </a:r>
            <a:r>
              <a:rPr lang="pt-BR" sz="2400" dirty="0">
                <a:latin typeface="Times New Roman" charset="0"/>
                <a:ea typeface="ＭＳ Ｐゴシック" charset="0"/>
              </a:rPr>
              <a:t>: Fleury </a:t>
            </a:r>
            <a:r>
              <a:rPr lang="pt-BR" sz="2400" dirty="0" err="1">
                <a:latin typeface="Times New Roman" charset="0"/>
                <a:ea typeface="ＭＳ Ｐゴシック" charset="0"/>
              </a:rPr>
              <a:t>et</a:t>
            </a:r>
            <a:r>
              <a:rPr lang="pt-BR" sz="2400" dirty="0">
                <a:latin typeface="Times New Roman" charset="0"/>
                <a:ea typeface="ＭＳ Ｐゴシック" charset="0"/>
              </a:rPr>
              <a:t> al. (2002</a:t>
            </a:r>
            <a:r>
              <a:rPr lang="pt-BR" sz="2400" dirty="0" smtClean="0">
                <a:latin typeface="Times New Roman" charset="0"/>
                <a:ea typeface="ＭＳ Ｐゴシック" charset="0"/>
              </a:rPr>
              <a:t>)</a:t>
            </a:r>
            <a:endParaRPr lang="pt-BR" sz="24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99269"/>
            <a:ext cx="7620000" cy="625475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 Organizações Possuem Culturas Uniformes?</a:t>
            </a:r>
            <a:r>
              <a:rPr lang="pt-BR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Valores </a:t>
            </a:r>
            <a:r>
              <a:rPr lang="pt-BR" dirty="0" smtClean="0">
                <a:latin typeface="Tahoma" charset="0"/>
                <a:ea typeface="+mn-ea"/>
                <a:cs typeface="+mn-cs"/>
              </a:rPr>
              <a:t>compartilhados mas visões podem ser diferentes;</a:t>
            </a: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Existência de sub culturas;</a:t>
            </a: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Diferentes departamentos ou filiais com visões diferentes;</a:t>
            </a: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Valores podem ser opostos e funcionar como contra cultura.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524056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800" b="1" dirty="0" smtClean="0">
                <a:solidFill>
                  <a:srgbClr val="FF3300"/>
                </a:solidFill>
                <a:latin typeface="Tahoma" pitchFamily="34" charset="0"/>
              </a:rPr>
              <a:t>Homogeneidade – Características</a:t>
            </a:r>
          </a:p>
          <a:p>
            <a:pPr algn="ctr" eaLnBrk="1" hangingPunct="1">
              <a:buFontTx/>
              <a:buNone/>
            </a:pPr>
            <a:endParaRPr lang="pt-BR" sz="11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Empresas de Cultura Homogênea geralmente se apresentam como empresas de cultura forte;</a:t>
            </a: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Valores amplamente acatados e compartilhados;</a:t>
            </a: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Alto comprometimento;</a:t>
            </a: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Clima interno de alto controle comportamental;</a:t>
            </a: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Funcionários sabem exatamente o que se espera deles e a expectativa molda o </a:t>
            </a:r>
            <a:r>
              <a:rPr lang="pt-BR" sz="2800" dirty="0" smtClean="0">
                <a:latin typeface="Tahoma" pitchFamily="34" charset="0"/>
              </a:rPr>
              <a:t>comportamento.</a:t>
            </a:r>
            <a:endParaRPr lang="pt-BR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19200"/>
            <a:ext cx="8596064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Homogeneidade </a:t>
            </a: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– Vantagens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4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Geralmente presentes em equipes de trabalho que enfocam busca de eficiência;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A homogeneidade é boa em função do controle;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Mesma forma de ver o mundo promove coesão e união;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Redução de conflitos </a:t>
            </a:r>
            <a:r>
              <a:rPr lang="pt-BR" dirty="0" smtClean="0">
                <a:latin typeface="Tahoma" pitchFamily="34" charset="0"/>
              </a:rPr>
              <a:t>internos.</a:t>
            </a:r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19200"/>
            <a:ext cx="8524056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Homogeneidade </a:t>
            </a: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– Desvantagens </a:t>
            </a:r>
          </a:p>
          <a:p>
            <a:pPr algn="ctr" eaLnBrk="1" hangingPunct="1">
              <a:buFontTx/>
              <a:buNone/>
            </a:pPr>
            <a:endParaRPr lang="pt-BR" sz="14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Ausência de inovação;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Menor chance de soluções criativas;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Forma de pensar, enquadramento da realidade é semelhante;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Cultura tende a se cristalizar em paradigmas cada vez mais difíceis de mudar. 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19200"/>
            <a:ext cx="8596064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>
                <a:solidFill>
                  <a:srgbClr val="FF3300"/>
                </a:solidFill>
                <a:latin typeface="Tahoma" pitchFamily="34" charset="0"/>
              </a:rPr>
              <a:t>Diversidade </a:t>
            </a:r>
            <a:r>
              <a:rPr lang="pt-BR" sz="2800" b="1" dirty="0" smtClean="0">
                <a:solidFill>
                  <a:srgbClr val="FF3300"/>
                </a:solidFill>
                <a:latin typeface="Tahoma" pitchFamily="34" charset="0"/>
              </a:rPr>
              <a:t>– Características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Causada por: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Departamentos possuem sub culturas relevantes (são influenciados e influenciam a cultura dominante);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Atuação global contrasta cultura da organização com culturas regionais novas;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Processos de fusão e aquisição promovem </a:t>
            </a:r>
            <a:r>
              <a:rPr lang="ja-JP" altLang="pt-BR" sz="2400" dirty="0" smtClean="0">
                <a:latin typeface="Arial" pitchFamily="34" charset="0"/>
              </a:rPr>
              <a:t>“</a:t>
            </a:r>
            <a:r>
              <a:rPr lang="pt-BR" altLang="ja-JP" sz="2400" dirty="0" smtClean="0">
                <a:latin typeface="Tahoma" pitchFamily="34" charset="0"/>
              </a:rPr>
              <a:t>choque de culturas</a:t>
            </a:r>
            <a:r>
              <a:rPr lang="ja-JP" altLang="pt-BR" sz="2400" dirty="0" smtClean="0">
                <a:latin typeface="Arial" pitchFamily="34" charset="0"/>
              </a:rPr>
              <a:t>”</a:t>
            </a:r>
            <a:endParaRPr lang="pt-BR" altLang="ja-JP" sz="24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Uma visão de enriquecimento da diversidade nas organizações: entrada na empresa de profissionais de áreas diversas, regiões diferentes, diferentes formas de pensar.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19200"/>
            <a:ext cx="8524056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Diversidade – Vantagens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12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Estimula a criatividade;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Empresa </a:t>
            </a:r>
            <a:r>
              <a:rPr lang="pt-BR" dirty="0" smtClean="0">
                <a:latin typeface="Tahoma" pitchFamily="34" charset="0"/>
              </a:rPr>
              <a:t>mais aberta à mudança;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Testes de diferentes soluções;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Respeito a diferentes formas de pensar e agir;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Diferenças de realidade são mais facilmente compreendidas.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Importância do Tema: </a:t>
            </a:r>
            <a:b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Organizacional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8452048" cy="52257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Pressuposto básico para a implementação de qualquer projeto de mudança organizacional;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Razão de sucesso e insucesso de fusões, parcerias e aquisições;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Agravante pela diversidade das realidades regionais brasileiras;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Com a globalização aumenta a necessidade em  entender a diversidade cultural;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Entender os desafios de integração das diferentes áreas de uma </a:t>
            </a:r>
            <a:r>
              <a:rPr lang="pt-BR" sz="2800" dirty="0" smtClean="0">
                <a:latin typeface="Tahoma" pitchFamily="34" charset="0"/>
              </a:rPr>
              <a:t>empresa</a:t>
            </a:r>
            <a:r>
              <a:rPr lang="pt-BR" i="1" dirty="0" smtClean="0">
                <a:latin typeface="Tahoma" pitchFamily="34" charset="0"/>
              </a:rPr>
              <a:t>.</a:t>
            </a:r>
            <a:endParaRPr lang="pt-BR" sz="2800" i="1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19200"/>
            <a:ext cx="8596064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Diversidade </a:t>
            </a: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– Desvantagens</a:t>
            </a:r>
          </a:p>
          <a:p>
            <a:pPr algn="ctr" eaLnBrk="1" hangingPunct="1">
              <a:buFontTx/>
              <a:buNone/>
            </a:pPr>
            <a:endParaRPr lang="pt-BR" sz="1100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Excesso de discussão;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Soluções diferentes;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Difícil integração;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Menor coesão;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Potenciais conflitos.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Homogeneidade X Diversidade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19200"/>
            <a:ext cx="8596064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sz="105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Uma </a:t>
            </a: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visão de consolidação</a:t>
            </a:r>
          </a:p>
          <a:p>
            <a:pPr algn="ctr" eaLnBrk="1" hangingPunct="1">
              <a:buFontTx/>
              <a:buNone/>
            </a:pPr>
            <a:endParaRPr lang="pt-BR" sz="1100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Vantagens dos dois extremos precisam ser balanceadas;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Momentos empresariais explicam a ênfase em uma ou outra extremidade;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Originar evolução através de hibridação;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Cultura dominante precisa existir.</a:t>
            </a:r>
          </a:p>
          <a:p>
            <a:pPr eaLnBrk="1" hangingPunct="1"/>
            <a:endParaRPr lang="pt-BR" b="1" dirty="0" smtClean="0">
              <a:latin typeface="Tahoma" pitchFamily="34" charset="0"/>
            </a:endParaRPr>
          </a:p>
          <a:p>
            <a:pPr eaLnBrk="1" hangingPunct="1"/>
            <a:endParaRPr lang="pt-BR" b="1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54107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67544" y="1390699"/>
            <a:ext cx="8676456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008000"/>
                </a:solidFill>
                <a:latin typeface="Tahoma" pitchFamily="34" charset="0"/>
                <a:cs typeface="Times New Roman" pitchFamily="18" charset="0"/>
              </a:rPr>
              <a:t>O QUE É UMA COOPERATIVA</a:t>
            </a:r>
            <a:r>
              <a:rPr lang="pt-BR" sz="2000" b="1" dirty="0">
                <a:solidFill>
                  <a:srgbClr val="008000"/>
                </a:solidFill>
                <a:latin typeface="Tahoma" pitchFamily="34" charset="0"/>
                <a:cs typeface="Times New Roman" pitchFamily="18" charset="0"/>
                <a:sym typeface="Symbol" pitchFamily="18" charset="2"/>
              </a:rPr>
              <a:t></a:t>
            </a:r>
            <a:endParaRPr lang="en-US" sz="2000" b="1" dirty="0">
              <a:solidFill>
                <a:srgbClr val="008000"/>
              </a:solidFill>
              <a:latin typeface="Tahoma" pitchFamily="34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 </a:t>
            </a:r>
            <a:r>
              <a:rPr lang="pt-BR" sz="2000" dirty="0">
                <a:latin typeface="Tahoma" pitchFamily="34" charset="0"/>
              </a:rPr>
              <a:t>Concebido em </a:t>
            </a:r>
            <a:r>
              <a:rPr lang="pt-BR" sz="2000" b="1" dirty="0" err="1">
                <a:latin typeface="Tahoma" pitchFamily="34" charset="0"/>
              </a:rPr>
              <a:t>Rochdale</a:t>
            </a:r>
            <a:r>
              <a:rPr lang="pt-BR" sz="2000" dirty="0">
                <a:latin typeface="Tahoma" pitchFamily="34" charset="0"/>
              </a:rPr>
              <a:t> Inglaterra por grupo de tecelões frustrados pelo estado de dependência – 1884 (vender em conjunto sua mão de </a:t>
            </a:r>
            <a:r>
              <a:rPr lang="pt-BR" sz="2000" dirty="0" smtClean="0">
                <a:latin typeface="Tahoma" pitchFamily="34" charset="0"/>
              </a:rPr>
              <a:t>obra);</a:t>
            </a:r>
            <a:endParaRPr lang="pt-BR" sz="2000" dirty="0">
              <a:latin typeface="Tahoma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 Missão de servir como </a:t>
            </a:r>
            <a:r>
              <a:rPr lang="pt-BR" sz="2000" b="1" dirty="0">
                <a:latin typeface="Tahoma" pitchFamily="34" charset="0"/>
              </a:rPr>
              <a:t>intermediária entre o mercado e as economias dos cooperados</a:t>
            </a:r>
            <a:r>
              <a:rPr lang="pt-BR" sz="2000" dirty="0">
                <a:latin typeface="Tahoma" pitchFamily="34" charset="0"/>
              </a:rPr>
              <a:t> para promover seu incremento, promovendo a integração do produtor à cadeia produtiva;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Tahoma" pitchFamily="34" charset="0"/>
              </a:rPr>
              <a:t> É </a:t>
            </a:r>
            <a:r>
              <a:rPr lang="pt-BR" sz="2000" dirty="0">
                <a:latin typeface="Tahoma" pitchFamily="34" charset="0"/>
              </a:rPr>
              <a:t>uma forma importante de organização dos produtores rurais permitindo a agregação de valor ao sistema de produção e equilíbrio de poder de mercado;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 Pensamento econômico: socialistas associacionistas.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Tahoma" pitchFamily="34" charset="0"/>
              </a:rPr>
              <a:t> Não </a:t>
            </a:r>
            <a:r>
              <a:rPr lang="pt-BR" sz="2000" dirty="0">
                <a:latin typeface="Tahoma" pitchFamily="34" charset="0"/>
              </a:rPr>
              <a:t>Capitalista! </a:t>
            </a:r>
          </a:p>
          <a:p>
            <a:pPr algn="l">
              <a:spcBef>
                <a:spcPct val="50000"/>
              </a:spcBef>
            </a:pPr>
            <a:endParaRPr lang="pt-BR" sz="1800" dirty="0">
              <a:latin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pt-BR" sz="1800" dirty="0">
                <a:latin typeface="Tahoma" pitchFamily="34" charset="0"/>
              </a:rPr>
              <a:t>Fonte: </a:t>
            </a:r>
            <a:r>
              <a:rPr lang="pt-BR" sz="1800" dirty="0" err="1">
                <a:latin typeface="Tahoma" pitchFamily="34" charset="0"/>
              </a:rPr>
              <a:t>Bialoskorski</a:t>
            </a:r>
            <a:r>
              <a:rPr lang="pt-BR" sz="1800" dirty="0">
                <a:latin typeface="Tahoma" pitchFamily="34" charset="0"/>
              </a:rPr>
              <a:t> Neto em Batalha </a:t>
            </a:r>
            <a:r>
              <a:rPr lang="pt-BR" sz="1800" dirty="0" err="1">
                <a:latin typeface="Tahoma" pitchFamily="34" charset="0"/>
              </a:rPr>
              <a:t>et</a:t>
            </a:r>
            <a:r>
              <a:rPr lang="pt-BR" sz="1800" dirty="0">
                <a:latin typeface="Tahoma" pitchFamily="34" charset="0"/>
              </a:rPr>
              <a:t> al. (2001)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67544" y="1556792"/>
            <a:ext cx="867645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pt-BR" sz="2200" dirty="0">
                <a:latin typeface="Tahoma" pitchFamily="34" charset="0"/>
                <a:cs typeface="Times New Roman" pitchFamily="18" charset="0"/>
              </a:rPr>
              <a:t>Pressupostos Básicos e Valores:</a:t>
            </a:r>
          </a:p>
          <a:p>
            <a:pPr algn="l"/>
            <a:endParaRPr lang="pt-BR" sz="2200" dirty="0">
              <a:latin typeface="Tahoma" pitchFamily="34" charset="0"/>
              <a:cs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Solidariedade</a:t>
            </a:r>
          </a:p>
          <a:p>
            <a:pPr algn="l">
              <a:buFontTx/>
              <a:buChar char="•"/>
            </a:pPr>
            <a:r>
              <a:rPr lang="pt-BR" sz="2200" b="1" dirty="0">
                <a:latin typeface="Tahoma" pitchFamily="34" charset="0"/>
                <a:cs typeface="Times New Roman" pitchFamily="18" charset="0"/>
              </a:rPr>
              <a:t> Igualdade</a:t>
            </a:r>
          </a:p>
          <a:p>
            <a:pPr algn="l">
              <a:buFontTx/>
              <a:buChar char="•"/>
            </a:pPr>
            <a:r>
              <a:rPr lang="pt-BR" sz="2200" b="1" dirty="0">
                <a:latin typeface="Tahoma" pitchFamily="34" charset="0"/>
                <a:cs typeface="Times New Roman" pitchFamily="18" charset="0"/>
              </a:rPr>
              <a:t> Democracia</a:t>
            </a:r>
          </a:p>
          <a:p>
            <a:pPr algn="l">
              <a:buFontTx/>
              <a:buChar char="•"/>
            </a:pPr>
            <a:r>
              <a:rPr lang="pt-BR" sz="2200" b="1" dirty="0">
                <a:latin typeface="Tahoma" pitchFamily="34" charset="0"/>
                <a:cs typeface="Times New Roman" pitchFamily="18" charset="0"/>
              </a:rPr>
              <a:t> Fraternidade</a:t>
            </a:r>
          </a:p>
          <a:p>
            <a:pPr algn="l"/>
            <a:endParaRPr lang="pt-BR" sz="2200" b="1" dirty="0">
              <a:latin typeface="Tahoma" pitchFamily="34" charset="0"/>
              <a:cs typeface="Times New Roman" pitchFamily="18" charset="0"/>
            </a:endParaRPr>
          </a:p>
          <a:p>
            <a:pPr algn="l"/>
            <a:r>
              <a:rPr lang="pt-BR" sz="2200" b="1" dirty="0">
                <a:latin typeface="Tahoma" pitchFamily="34" charset="0"/>
                <a:cs typeface="Times New Roman" pitchFamily="18" charset="0"/>
              </a:rPr>
              <a:t>Implicações:</a:t>
            </a:r>
          </a:p>
          <a:p>
            <a:pPr algn="l">
              <a:buFontTx/>
              <a:buChar char="•"/>
            </a:pPr>
            <a:r>
              <a:rPr lang="pt-BR" sz="22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Não visa lucro e sim o apoio e a prestação de serviços aos associados, como uma empresa social;</a:t>
            </a:r>
          </a:p>
          <a:p>
            <a:pPr algn="l">
              <a:buFontTx/>
              <a:buChar char="•"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 Liberdade de associação, democracia nas decisões;</a:t>
            </a:r>
          </a:p>
          <a:p>
            <a:pPr algn="l">
              <a:buFontTx/>
              <a:buChar char="•"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 Organograma básico de uma cooperativa: </a:t>
            </a:r>
            <a:r>
              <a:rPr lang="pt-BR" sz="2200" dirty="0" smtClean="0">
                <a:latin typeface="Tahoma" pitchFamily="34" charset="0"/>
                <a:cs typeface="Times New Roman" pitchFamily="18" charset="0"/>
              </a:rPr>
              <a:t>assembleia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geral, conselho fiscal e conselho de administração.</a:t>
            </a:r>
          </a:p>
          <a:p>
            <a:pPr algn="l"/>
            <a:endParaRPr lang="pt-BR" sz="2200" dirty="0">
              <a:latin typeface="Tahoma" pitchFamily="34" charset="0"/>
              <a:cs typeface="Times New Roman" pitchFamily="18" charset="0"/>
            </a:endParaRPr>
          </a:p>
          <a:p>
            <a:pPr algn="l">
              <a:buFontTx/>
              <a:buChar char="•"/>
            </a:pPr>
            <a:endParaRPr lang="pt-BR" sz="22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2693"/>
            <a:ext cx="9144000" cy="954107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28799" y="6400800"/>
            <a:ext cx="5757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dirty="0">
                <a:latin typeface="Tahoma" charset="0"/>
                <a:ea typeface="ＭＳ Ｐゴシック" charset="0"/>
              </a:rPr>
              <a:t>Fonte: </a:t>
            </a:r>
            <a:r>
              <a:rPr lang="pt-BR" sz="2000" dirty="0" err="1">
                <a:latin typeface="Tahoma" charset="0"/>
                <a:ea typeface="ＭＳ Ｐゴシック" charset="0"/>
              </a:rPr>
              <a:t>Bialoskorski</a:t>
            </a:r>
            <a:r>
              <a:rPr lang="pt-BR" sz="2000" dirty="0">
                <a:latin typeface="Tahoma" charset="0"/>
                <a:ea typeface="ＭＳ Ｐゴシック" charset="0"/>
              </a:rPr>
              <a:t> Neto em Batalha </a:t>
            </a:r>
            <a:r>
              <a:rPr lang="pt-BR" sz="2000" dirty="0" err="1">
                <a:latin typeface="Tahoma" charset="0"/>
                <a:ea typeface="ＭＳ Ｐゴシック" charset="0"/>
              </a:rPr>
              <a:t>et</a:t>
            </a:r>
            <a:r>
              <a:rPr lang="pt-BR" sz="2000" dirty="0">
                <a:latin typeface="Tahoma" charset="0"/>
                <a:ea typeface="ＭＳ Ｐゴシック" charset="0"/>
              </a:rPr>
              <a:t> al. (2001)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552" y="1143000"/>
            <a:ext cx="860444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algn="l"/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imes New Roman" pitchFamily="18" charset="0"/>
              </a:rPr>
              <a:t>Tendências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imes New Roman" pitchFamily="18" charset="0"/>
              </a:rPr>
              <a:t>ambientais que pressionam a cultura: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 smtClean="0">
                <a:latin typeface="Tahoma" pitchFamily="34" charset="0"/>
                <a:cs typeface="Times New Roman" pitchFamily="18" charset="0"/>
              </a:rPr>
              <a:t> Perda 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de clientes: cooperados compram de empresas que oferecem mais benefícios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 smtClean="0">
                <a:latin typeface="Tahoma" pitchFamily="34" charset="0"/>
                <a:cs typeface="Times New Roman" pitchFamily="18" charset="0"/>
              </a:rPr>
              <a:t> Concorrência 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com setores de empresas multinacionais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 smtClean="0">
                <a:latin typeface="Tahoma" pitchFamily="34" charset="0"/>
                <a:cs typeface="Times New Roman" pitchFamily="18" charset="0"/>
              </a:rPr>
              <a:t> Dificuldade 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de Crédito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 smtClean="0">
                <a:latin typeface="Tahoma" pitchFamily="34" charset="0"/>
                <a:cs typeface="Times New Roman" pitchFamily="18" charset="0"/>
              </a:rPr>
              <a:t> Aumento 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da exigência do produtor em termos de soluções ao seu negócio</a:t>
            </a:r>
          </a:p>
          <a:p>
            <a:pPr algn="l"/>
            <a:endParaRPr lang="pt-BR" sz="2000" dirty="0">
              <a:latin typeface="Tahoma" pitchFamily="34" charset="0"/>
              <a:cs typeface="Times New Roman" pitchFamily="18" charset="0"/>
            </a:endParaRPr>
          </a:p>
          <a:p>
            <a:pPr algn="l"/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algn="l"/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imes New Roman" pitchFamily="18" charset="0"/>
              </a:rPr>
              <a:t>Desafios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imes New Roman" pitchFamily="18" charset="0"/>
              </a:rPr>
              <a:t>que levam a diversidade cultural na organização: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 Profissionalização da gestão;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 Aumentar a fidelidade de cooperados agregando serviços aos mais valiosos </a:t>
            </a:r>
            <a:r>
              <a:rPr lang="ja-JP" altLang="pt-BR" sz="2000" dirty="0">
                <a:latin typeface="Tahoma" pitchFamily="34" charset="0"/>
                <a:cs typeface="Times New Roman" pitchFamily="18" charset="0"/>
              </a:rPr>
              <a:t>“</a:t>
            </a:r>
            <a:r>
              <a:rPr lang="pt-BR" altLang="ja-JP" sz="2000" dirty="0">
                <a:latin typeface="Tahoma" pitchFamily="34" charset="0"/>
                <a:cs typeface="Times New Roman" pitchFamily="18" charset="0"/>
              </a:rPr>
              <a:t>clientes</a:t>
            </a:r>
            <a:r>
              <a:rPr lang="ja-JP" altLang="pt-BR" sz="2000" dirty="0">
                <a:latin typeface="Tahoma" pitchFamily="34" charset="0"/>
                <a:cs typeface="Times New Roman" pitchFamily="18" charset="0"/>
              </a:rPr>
              <a:t>”</a:t>
            </a:r>
            <a:r>
              <a:rPr lang="pt-BR" altLang="ja-JP" sz="2000" dirty="0">
                <a:latin typeface="Tahoma" pitchFamily="34" charset="0"/>
                <a:cs typeface="Times New Roman" pitchFamily="18" charset="0"/>
              </a:rPr>
              <a:t>; 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 Internacionalização;</a:t>
            </a:r>
          </a:p>
          <a:p>
            <a:pPr lvl="1" algn="l">
              <a:buFont typeface="Wingdings" pitchFamily="2" charset="2"/>
              <a:buChar char="Ø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 Investimentos em empresas não cooperativas.</a:t>
            </a:r>
            <a:endParaRPr lang="pt-BR" sz="20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693"/>
            <a:ext cx="9144000" cy="954107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0" y="3505200"/>
            <a:ext cx="3657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dirty="0">
                <a:latin typeface="Times New Roman" charset="0"/>
                <a:ea typeface="ＭＳ Ｐゴシック" charset="0"/>
              </a:rPr>
              <a:t>Fonte: </a:t>
            </a:r>
            <a:r>
              <a:rPr lang="pt-BR" sz="2000" dirty="0" err="1">
                <a:latin typeface="Times New Roman" charset="0"/>
                <a:ea typeface="ＭＳ Ｐゴシック" charset="0"/>
              </a:rPr>
              <a:t>Zylbersztajn</a:t>
            </a:r>
            <a:r>
              <a:rPr lang="pt-BR" sz="2000" dirty="0">
                <a:latin typeface="Times New Roman" charset="0"/>
                <a:ea typeface="ＭＳ Ｐゴシック" charset="0"/>
              </a:rPr>
              <a:t>, (2002)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381000" y="1447800"/>
            <a:ext cx="82296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990600" y="2971800"/>
            <a:ext cx="7010400" cy="1828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265093"/>
            <a:ext cx="8388424" cy="954107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Desvendando a Cultura Organizacional de Uma Cooperativa Agrícola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971800" y="3657600"/>
            <a:ext cx="33528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BR" sz="1800" dirty="0">
                <a:ln w="3175">
                  <a:solidFill>
                    <a:schemeClr val="tx1"/>
                  </a:solidFill>
                </a:ln>
                <a:latin typeface="Tahoma" charset="0"/>
                <a:ea typeface="ＭＳ Ｐゴシック" charset="0"/>
              </a:rPr>
              <a:t>Igual., </a:t>
            </a:r>
            <a:r>
              <a:rPr lang="pt-BR" sz="1800" dirty="0" err="1">
                <a:ln w="3175">
                  <a:solidFill>
                    <a:schemeClr val="tx1"/>
                  </a:solidFill>
                </a:ln>
                <a:latin typeface="Tahoma" charset="0"/>
                <a:ea typeface="ＭＳ Ｐゴシック" charset="0"/>
              </a:rPr>
              <a:t>Frat</a:t>
            </a:r>
            <a:r>
              <a:rPr lang="pt-BR" sz="1800" dirty="0">
                <a:ln w="3175">
                  <a:solidFill>
                    <a:schemeClr val="tx1"/>
                  </a:solidFill>
                </a:ln>
                <a:latin typeface="Tahoma" charset="0"/>
                <a:ea typeface="ＭＳ Ｐゴシック" charset="0"/>
              </a:rPr>
              <a:t>., Dem.,</a:t>
            </a:r>
          </a:p>
          <a:p>
            <a:pPr algn="ctr">
              <a:defRPr/>
            </a:pPr>
            <a:r>
              <a:rPr lang="pt-BR" sz="1800" dirty="0">
                <a:ln w="3175">
                  <a:solidFill>
                    <a:schemeClr val="tx1"/>
                  </a:solidFill>
                </a:ln>
                <a:latin typeface="Tahoma" charset="0"/>
                <a:ea typeface="ＭＳ Ｐゴシック" charset="0"/>
              </a:rPr>
              <a:t>Sol.</a:t>
            </a:r>
          </a:p>
          <a:p>
            <a:pPr algn="ctr">
              <a:defRPr/>
            </a:pPr>
            <a:endParaRPr lang="pt-BR" sz="1800" dirty="0">
              <a:solidFill>
                <a:schemeClr val="bg1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295400" y="36417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ahoma" charset="0"/>
                <a:ea typeface="ＭＳ Ｐゴシック" charset="0"/>
              </a:rPr>
              <a:t>Papel Social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57600" y="303212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latin typeface="Tahoma" pitchFamily="34" charset="0"/>
              </a:rPr>
              <a:t>Realizações da Cooperativa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248400" y="3429000"/>
            <a:ext cx="1600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dirty="0">
                <a:latin typeface="Tahoma" charset="0"/>
                <a:ea typeface="ＭＳ Ｐゴシック" charset="0"/>
              </a:rPr>
              <a:t>Pioneiros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Organização de cooperados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2819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latin typeface="Tahoma" pitchFamily="34" charset="0"/>
              </a:rPr>
              <a:t>Formatos de Assembléias e Decisões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638800" y="2286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Tahoma" pitchFamily="34" charset="0"/>
              </a:rPr>
              <a:t>Produtos e Serviços ao Agricultor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953000" y="4038600"/>
            <a:ext cx="419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685800" y="4038600"/>
            <a:ext cx="4267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447800" y="5029200"/>
            <a:ext cx="7408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FF3300"/>
                </a:solidFill>
              </a:rPr>
              <a:t>Políticas e Práticas: </a:t>
            </a:r>
          </a:p>
          <a:p>
            <a:pPr algn="ctr"/>
            <a:r>
              <a:rPr lang="pt-BR" sz="2000">
                <a:solidFill>
                  <a:srgbClr val="FF3300"/>
                </a:solidFill>
              </a:rPr>
              <a:t>Tratar cooperados de forma diferente, visar o resultado da cooperativa e não do cooperado, investir em regiões onde não existam cooperados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724400" y="1676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800" b="1">
                <a:latin typeface="Tahoma" charset="0"/>
                <a:ea typeface="ＭＳ Ｐゴシック" charset="0"/>
              </a:rPr>
              <a:t>Sede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-27384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Conclusões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11560" y="1828800"/>
            <a:ext cx="822764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Tahoma" pitchFamily="34" charset="0"/>
              </a:rPr>
              <a:t> Cultura organizacional é um conceito chave na gestão empresarial;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Tahoma" pitchFamily="34" charset="0"/>
              </a:rPr>
              <a:t> Qualquer intervenção em uma empresa precisa considerar seus aspectos limitadores e impulsionadores (exemplo da cooperativa);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Tahoma" pitchFamily="34" charset="0"/>
              </a:rPr>
              <a:t> Homogeneidade e Diversidade: extremos possuem vantagens e desvantagens;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Tahoma" pitchFamily="34" charset="0"/>
              </a:rPr>
              <a:t> Hibridização cultural (mudança mas manutenção dos valores essenciais que explicam o desenvolvimento da organização) é um </a:t>
            </a:r>
            <a:r>
              <a:rPr lang="pt-BR" sz="2400">
                <a:latin typeface="Tahoma" pitchFamily="34" charset="0"/>
              </a:rPr>
              <a:t>consenso </a:t>
            </a:r>
            <a:r>
              <a:rPr lang="pt-BR" sz="2400" smtClean="0">
                <a:latin typeface="Tahoma" pitchFamily="34" charset="0"/>
              </a:rPr>
              <a:t>interessante.</a:t>
            </a:r>
            <a:endParaRPr lang="pt-BR" sz="2400" dirty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-99392"/>
            <a:ext cx="8229600" cy="1143000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Definições Cultura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u="sng" dirty="0" smtClean="0">
                <a:latin typeface="Tahoma" pitchFamily="34" charset="0"/>
              </a:rPr>
              <a:t>Cultura</a:t>
            </a:r>
            <a:r>
              <a:rPr lang="pt-BR" sz="2800" b="1" dirty="0" smtClean="0">
                <a:latin typeface="Tahoma" pitchFamily="34" charset="0"/>
              </a:rPr>
              <a:t>: </a:t>
            </a:r>
            <a:r>
              <a:rPr lang="pt-BR" dirty="0" smtClean="0">
                <a:latin typeface="Arial" pitchFamily="34" charset="0"/>
              </a:rPr>
              <a:t>c</a:t>
            </a:r>
            <a:r>
              <a:rPr lang="pt-BR" altLang="ja-JP" sz="2800" dirty="0" smtClean="0">
                <a:latin typeface="Tahoma" pitchFamily="34" charset="0"/>
              </a:rPr>
              <a:t>omplexo </a:t>
            </a:r>
            <a:r>
              <a:rPr lang="pt-BR" altLang="ja-JP" sz="2800" dirty="0" smtClean="0">
                <a:latin typeface="Tahoma" pitchFamily="34" charset="0"/>
              </a:rPr>
              <a:t>total de conhecimentos, crenças, artes, moral, leis, costumes e quaisquer aptidões e hábitos adquiridos pelo homem como membro da </a:t>
            </a:r>
            <a:r>
              <a:rPr lang="pt-BR" altLang="ja-JP" sz="2800" dirty="0" smtClean="0">
                <a:latin typeface="Tahoma" pitchFamily="34" charset="0"/>
              </a:rPr>
              <a:t>sociedade </a:t>
            </a:r>
            <a:r>
              <a:rPr lang="pt-BR" altLang="ja-JP" sz="2800" dirty="0" smtClean="0">
                <a:latin typeface="Tahoma" pitchFamily="34" charset="0"/>
              </a:rPr>
              <a:t>(</a:t>
            </a:r>
            <a:r>
              <a:rPr lang="pt-BR" altLang="ja-JP" sz="2800" dirty="0" smtClean="0">
                <a:latin typeface="Tahoma" pitchFamily="34" charset="0"/>
              </a:rPr>
              <a:t>FLEURY </a:t>
            </a:r>
            <a:r>
              <a:rPr lang="pt-BR" altLang="ja-JP" sz="2800" dirty="0" err="1" smtClean="0">
                <a:latin typeface="Tahoma" pitchFamily="34" charset="0"/>
              </a:rPr>
              <a:t>et</a:t>
            </a:r>
            <a:r>
              <a:rPr lang="pt-BR" altLang="ja-JP" sz="2800" dirty="0" smtClean="0">
                <a:latin typeface="Tahoma" pitchFamily="34" charset="0"/>
              </a:rPr>
              <a:t> al</a:t>
            </a:r>
            <a:r>
              <a:rPr lang="pt-BR" altLang="ja-JP" sz="2800" dirty="0" smtClean="0">
                <a:latin typeface="Tahoma" pitchFamily="34" charset="0"/>
              </a:rPr>
              <a:t>., </a:t>
            </a:r>
            <a:r>
              <a:rPr lang="pt-BR" altLang="ja-JP" sz="2800" dirty="0" smtClean="0">
                <a:latin typeface="Tahoma" pitchFamily="34" charset="0"/>
              </a:rPr>
              <a:t>2002</a:t>
            </a:r>
            <a:r>
              <a:rPr lang="pt-BR" altLang="ja-JP" sz="2800" dirty="0" smtClean="0">
                <a:latin typeface="Tahoma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pt-BR" sz="105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u="sng" dirty="0" smtClean="0">
                <a:latin typeface="Tahoma" pitchFamily="34" charset="0"/>
              </a:rPr>
              <a:t>Bases antropológicas e </a:t>
            </a:r>
            <a:r>
              <a:rPr lang="pt-BR" sz="2800" b="1" u="sng" dirty="0" smtClean="0">
                <a:latin typeface="Tahoma" pitchFamily="34" charset="0"/>
              </a:rPr>
              <a:t>sociológicas</a:t>
            </a:r>
            <a:r>
              <a:rPr lang="pt-BR" sz="2800" b="1" dirty="0" smtClean="0">
                <a:latin typeface="Tahoma" pitchFamily="34" charset="0"/>
              </a:rPr>
              <a:t>: </a:t>
            </a:r>
            <a:r>
              <a:rPr lang="pt-BR" sz="2800" dirty="0" smtClean="0">
                <a:latin typeface="Tahoma" pitchFamily="34" charset="0"/>
              </a:rPr>
              <a:t>o </a:t>
            </a:r>
            <a:r>
              <a:rPr lang="pt-BR" sz="2800" dirty="0" smtClean="0">
                <a:latin typeface="Tahoma" pitchFamily="34" charset="0"/>
              </a:rPr>
              <a:t>indivíduo percebe a correspondência entre os significados por ele atribuídos ao objeto e o significados atribuídos pelos outros, isto é, um senso comum sobre a realidade (</a:t>
            </a:r>
            <a:r>
              <a:rPr lang="pt-BR" sz="2800" dirty="0" smtClean="0">
                <a:latin typeface="Tahoma" pitchFamily="34" charset="0"/>
              </a:rPr>
              <a:t>FLEURY </a:t>
            </a:r>
            <a:r>
              <a:rPr lang="pt-BR" sz="2800" dirty="0" err="1" smtClean="0">
                <a:latin typeface="Tahoma" pitchFamily="34" charset="0"/>
              </a:rPr>
              <a:t>et</a:t>
            </a:r>
            <a:r>
              <a:rPr lang="pt-BR" sz="2800" dirty="0" smtClean="0">
                <a:latin typeface="Tahoma" pitchFamily="34" charset="0"/>
              </a:rPr>
              <a:t> al</a:t>
            </a:r>
            <a:r>
              <a:rPr lang="pt-BR" sz="2800" dirty="0" smtClean="0">
                <a:latin typeface="Tahoma" pitchFamily="34" charset="0"/>
              </a:rPr>
              <a:t>., </a:t>
            </a:r>
            <a:r>
              <a:rPr lang="pt-BR" sz="2800" dirty="0" smtClean="0">
                <a:latin typeface="Tahoma" pitchFamily="34" charset="0"/>
              </a:rPr>
              <a:t>2002</a:t>
            </a:r>
            <a:r>
              <a:rPr lang="pt-BR" sz="2800" dirty="0" smtClean="0">
                <a:latin typeface="Tahoma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pt-BR" sz="1200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u="sng" dirty="0" smtClean="0">
                <a:latin typeface="Tahoma" pitchFamily="34" charset="0"/>
              </a:rPr>
              <a:t>Cultura nacional e regional:</a:t>
            </a:r>
            <a:r>
              <a:rPr lang="pt-BR" sz="2800" b="1" dirty="0" smtClean="0">
                <a:latin typeface="Tahoma" pitchFamily="34" charset="0"/>
              </a:rPr>
              <a:t> </a:t>
            </a:r>
            <a:r>
              <a:rPr lang="pt-BR" sz="2800" dirty="0" smtClean="0">
                <a:latin typeface="Tahoma" pitchFamily="34" charset="0"/>
              </a:rPr>
              <a:t>identidade e valores.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</a:t>
            </a:r>
            <a:r>
              <a:rPr lang="pt-BR" smtClean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Organizacional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0200"/>
            <a:ext cx="8604448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Conjunto de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pressupostos básicos</a:t>
            </a:r>
            <a:r>
              <a:rPr lang="pt-BR" altLang="ja-JP" sz="2000" dirty="0" smtClean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que um grupo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inventou, descobriu ou desenvolveu</a:t>
            </a:r>
            <a:r>
              <a:rPr lang="pt-BR" altLang="ja-JP" sz="2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ao aprender como lidar com os problemas de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adaptação externa</a:t>
            </a:r>
            <a:r>
              <a:rPr lang="pt-BR" altLang="ja-JP" sz="2000" dirty="0" smtClean="0">
                <a:latin typeface="Tahoma" pitchFamily="34" charset="0"/>
              </a:rPr>
              <a:t> 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integração interna</a:t>
            </a:r>
            <a:r>
              <a:rPr lang="pt-BR" altLang="ja-JP" sz="2000" dirty="0" smtClean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e que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funcionaram bem</a:t>
            </a:r>
            <a:r>
              <a:rPr lang="pt-BR" altLang="ja-JP" sz="2000" dirty="0" smtClean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o suficiente para serem considerados válidos 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ensinados a novos membros</a:t>
            </a:r>
            <a:r>
              <a:rPr lang="pt-BR" altLang="ja-JP" sz="2000" dirty="0" smtClean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como a forma correta de perceber, pensar e sentir em relação a esses problemas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(SCHEIN, 1986).</a:t>
            </a:r>
          </a:p>
          <a:p>
            <a:pPr algn="ctr"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Sistema de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valores compartilhados</a:t>
            </a:r>
            <a:r>
              <a:rPr lang="pt-BR" altLang="ja-JP" sz="2000" dirty="0" smtClean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pt-BR" altLang="ja-JP" sz="2000" dirty="0" smtClean="0">
                <a:latin typeface="Tahoma" pitchFamily="34" charset="0"/>
              </a:rPr>
              <a:t>pelos membros que diferencia uma organização das demais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(ROBBINS, 2005).</a:t>
            </a:r>
          </a:p>
          <a:p>
            <a:pPr algn="ctr"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Compreensão comum entre os membros da organização acerca do que é </a:t>
            </a:r>
            <a:r>
              <a:rPr lang="pt-BR" altLang="ja-JP" sz="2000" i="1" dirty="0" smtClean="0">
                <a:solidFill>
                  <a:schemeClr val="accent1"/>
                </a:solidFill>
                <a:latin typeface="Tahoma" pitchFamily="34" charset="0"/>
              </a:rPr>
              <a:t>comportamento apropriado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(ROBBINS, 2005).</a:t>
            </a:r>
          </a:p>
          <a:p>
            <a:pPr algn="ctr"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871"/>
            <a:ext cx="7772400" cy="1200329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</a:t>
            </a:r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Organizacional:</a:t>
            </a:r>
            <a:r>
              <a:rPr lang="pt-BR" sz="3600" dirty="0" smtClean="0">
                <a:solidFill>
                  <a:srgbClr val="333399"/>
                </a:solidFill>
                <a:latin typeface="Tahoma" pitchFamily="34" charset="0"/>
              </a:rPr>
              <a:t/>
            </a:r>
            <a:br>
              <a:rPr lang="pt-BR" sz="3600" dirty="0" smtClean="0">
                <a:solidFill>
                  <a:srgbClr val="333399"/>
                </a:solidFill>
                <a:latin typeface="Tahoma" pitchFamily="34" charset="0"/>
              </a:rPr>
            </a:br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Características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76400"/>
            <a:ext cx="8487544" cy="4724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t-BR" sz="2400" b="1" u="sng" dirty="0" smtClean="0">
                <a:latin typeface="Tahoma" pitchFamily="34" charset="0"/>
              </a:rPr>
              <a:t>Dinâmica:</a:t>
            </a:r>
            <a:r>
              <a:rPr lang="pt-BR" sz="2400" b="1" dirty="0" smtClean="0">
                <a:latin typeface="Tahoma" pitchFamily="34" charset="0"/>
              </a:rPr>
              <a:t>  </a:t>
            </a:r>
            <a:r>
              <a:rPr lang="pt-BR" sz="2400" dirty="0" smtClean="0">
                <a:latin typeface="Tahoma" pitchFamily="34" charset="0"/>
              </a:rPr>
              <a:t>pode ser aprendida, transmitida e mudada. </a:t>
            </a: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pt-BR" sz="2400" b="1" u="sng" dirty="0" smtClean="0">
                <a:latin typeface="Tahoma" pitchFamily="34" charset="0"/>
              </a:rPr>
              <a:t>Intangível:</a:t>
            </a:r>
            <a:r>
              <a:rPr lang="pt-BR" sz="2400" b="1" dirty="0" smtClean="0">
                <a:latin typeface="Tahoma" pitchFamily="34" charset="0"/>
              </a:rPr>
              <a:t> </a:t>
            </a:r>
            <a:r>
              <a:rPr lang="pt-BR" sz="2400" dirty="0" smtClean="0">
                <a:latin typeface="Tahoma" pitchFamily="34" charset="0"/>
              </a:rPr>
              <a:t>pode ser apreendida  mas não materializada. Percebem-se manifestações de uma determinada </a:t>
            </a:r>
            <a:r>
              <a:rPr lang="pt-BR" sz="2400" dirty="0" smtClean="0">
                <a:latin typeface="Tahoma" pitchFamily="34" charset="0"/>
              </a:rPr>
              <a:t>cultura.</a:t>
            </a: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pt-BR" sz="2400" b="1" u="sng" dirty="0" smtClean="0">
                <a:latin typeface="Tahoma" pitchFamily="34" charset="0"/>
              </a:rPr>
              <a:t>Construção </a:t>
            </a:r>
            <a:r>
              <a:rPr lang="pt-BR" sz="2400" b="1" u="sng" dirty="0" smtClean="0">
                <a:latin typeface="Tahoma" pitchFamily="34" charset="0"/>
              </a:rPr>
              <a:t>social/coletiva:</a:t>
            </a:r>
            <a:r>
              <a:rPr lang="pt-BR" sz="2400" dirty="0" smtClean="0">
                <a:latin typeface="Tahoma" pitchFamily="34" charset="0"/>
              </a:rPr>
              <a:t> relacionada </a:t>
            </a:r>
            <a:r>
              <a:rPr lang="pt-BR" sz="2400" dirty="0" smtClean="0">
                <a:latin typeface="Tahoma" pitchFamily="34" charset="0"/>
              </a:rPr>
              <a:t>a uma unidade social estável durante algum tempo</a:t>
            </a:r>
            <a:r>
              <a:rPr lang="pt-BR" sz="2400" dirty="0" smtClean="0">
                <a:latin typeface="Tahoma" pitchFamily="34" charset="0"/>
              </a:rPr>
              <a:t>.</a:t>
            </a: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algn="r" eaLnBrk="1" hangingPunct="1">
              <a:buClr>
                <a:schemeClr val="tx1"/>
              </a:buClr>
              <a:buFontTx/>
              <a:buNone/>
            </a:pPr>
            <a:r>
              <a:rPr lang="pt-BR" sz="2400" dirty="0" smtClean="0">
                <a:latin typeface="Tahoma" pitchFamily="34" charset="0"/>
              </a:rPr>
              <a:t>Fonte: Robbins (2005)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248400" y="6248400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latin typeface="Tahoma" charset="0"/>
                <a:ea typeface="ＭＳ Ｐゴシック" charset="0"/>
              </a:rPr>
              <a:t>Fonte: </a:t>
            </a:r>
            <a:r>
              <a:rPr lang="pt-BR" sz="2000" dirty="0" err="1">
                <a:latin typeface="Tahoma" charset="0"/>
                <a:ea typeface="ＭＳ Ｐゴシック" charset="0"/>
              </a:rPr>
              <a:t>Schein</a:t>
            </a:r>
            <a:r>
              <a:rPr lang="pt-BR" sz="2000" dirty="0">
                <a:latin typeface="Tahoma" charset="0"/>
                <a:ea typeface="ＭＳ Ｐゴシック" charset="0"/>
              </a:rPr>
              <a:t>, (1986).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07504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47593"/>
            <a:ext cx="7620000" cy="1200329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</a:t>
            </a:r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Organizacional:</a:t>
            </a:r>
            <a:r>
              <a:rPr lang="pt-BR" sz="3600" dirty="0" smtClean="0">
                <a:solidFill>
                  <a:srgbClr val="333399"/>
                </a:solidFill>
                <a:latin typeface="Tahoma" pitchFamily="34" charset="0"/>
              </a:rPr>
              <a:t/>
            </a:r>
            <a:br>
              <a:rPr lang="pt-BR" sz="3600" dirty="0" smtClean="0">
                <a:solidFill>
                  <a:srgbClr val="333399"/>
                </a:solidFill>
                <a:latin typeface="Tahoma" pitchFamily="34" charset="0"/>
              </a:rPr>
            </a:br>
            <a:r>
              <a:rPr lang="pt-BR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Evolução </a:t>
            </a:r>
            <a:r>
              <a:rPr lang="pt-B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Histórica</a:t>
            </a:r>
            <a:endParaRPr lang="pt-BR" sz="36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46189"/>
            <a:ext cx="7620000" cy="707886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</a:rPr>
              <a:t>Funções da Cultura Organizacional</a:t>
            </a:r>
            <a:endParaRPr lang="pt-BR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Regula as relações entre os membros da organização: </a:t>
            </a:r>
            <a:r>
              <a:rPr lang="pt-BR" sz="2400" dirty="0" smtClean="0"/>
              <a:t>como devem agir, que tratamento devem dar-se, como resolvem conflitos.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b="1" dirty="0" smtClean="0"/>
              <a:t>Regula as relações com outros grupos e com o ambiente: </a:t>
            </a:r>
            <a:r>
              <a:rPr lang="pt-BR" sz="2400" dirty="0" smtClean="0"/>
              <a:t>forma como o mundo externo deve ser encarado, como membros de outros grupos devem ser tratados, definição da missão da organização, definição das fronteiras dos grupos.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46189"/>
            <a:ext cx="7620000" cy="707886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</a:rPr>
              <a:t>Socialização Organizacional</a:t>
            </a:r>
            <a:endParaRPr lang="pt-BR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Processo por meio do qual os indivíduos aprendem e adquirem a cultura.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sz="2000" dirty="0" smtClean="0"/>
          </a:p>
          <a:p>
            <a:r>
              <a:rPr lang="pt-BR" sz="2400" dirty="0" smtClean="0"/>
              <a:t>Estágios da socialização: </a:t>
            </a:r>
          </a:p>
          <a:p>
            <a:pPr lvl="1"/>
            <a:r>
              <a:rPr lang="pt-BR" sz="2000" u="sng" dirty="0" smtClean="0"/>
              <a:t>Expectativa e preparação:</a:t>
            </a:r>
            <a:r>
              <a:rPr lang="pt-BR" sz="2000" dirty="0" smtClean="0"/>
              <a:t> conhecimento de elementos da cultura antes de fazer parte da organização. Ex.: estudo da organização para entrevista, conhecidos que trabalham na empresa, informações passadas durante o processo seletivo. </a:t>
            </a:r>
          </a:p>
          <a:p>
            <a:pPr lvl="1"/>
            <a:r>
              <a:rPr lang="pt-BR" sz="2000" u="sng" dirty="0" smtClean="0"/>
              <a:t>Ingresso:</a:t>
            </a:r>
            <a:r>
              <a:rPr lang="pt-BR" sz="2000" dirty="0" smtClean="0"/>
              <a:t> processos formais e informais de aprendizagem ao ingressar na organização. Ex.: treinamento, manuais, políticas organizacionais, orientações de colegas de trabalho.</a:t>
            </a:r>
          </a:p>
          <a:p>
            <a:pPr lvl="1"/>
            <a:r>
              <a:rPr lang="pt-BR" sz="2000" u="sng" dirty="0" smtClean="0"/>
              <a:t>Ajustamento e integração:</a:t>
            </a:r>
            <a:r>
              <a:rPr lang="pt-BR" sz="2000" dirty="0" smtClean="0"/>
              <a:t> recém-chegados adquirem comportamentos esperados e passam a ser considerados membros da organização. Recém-chegados também influenciam e fazem ajustes na cultura existente.  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48600" cy="685800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Organizacional: Níveis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flipV="1">
            <a:off x="1219200" y="6172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>
              <a:defRPr/>
            </a:pPr>
            <a:endParaRPr lang="pt-PT">
              <a:latin typeface="Arial" charset="0"/>
              <a:ea typeface="ＭＳ Ｐゴシック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690963" y="6125234"/>
            <a:ext cx="32015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dirty="0">
                <a:latin typeface="Arial" charset="0"/>
                <a:ea typeface="ＭＳ Ｐゴシック" charset="0"/>
              </a:rPr>
              <a:t>Fonte: Fleury </a:t>
            </a:r>
            <a:r>
              <a:rPr lang="pt-BR" sz="2000" dirty="0" err="1">
                <a:latin typeface="Arial" charset="0"/>
                <a:ea typeface="ＭＳ Ｐゴシック" charset="0"/>
              </a:rPr>
              <a:t>et</a:t>
            </a:r>
            <a:r>
              <a:rPr lang="pt-BR" sz="2000" dirty="0">
                <a:latin typeface="Arial" charset="0"/>
                <a:ea typeface="ＭＳ Ｐゴシック" charset="0"/>
              </a:rPr>
              <a:t> al. (2002)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403648" y="1628800"/>
            <a:ext cx="5616624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>
                <a:latin typeface="Tahoma" pitchFamily="34" charset="0"/>
              </a:rPr>
              <a:t>Nível dos Artefatos Visíveis</a:t>
            </a:r>
            <a:endParaRPr lang="pt-BR" sz="4000" dirty="0">
              <a:latin typeface="Tahoma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03648" y="3048001"/>
            <a:ext cx="5616624" cy="52322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>
                <a:latin typeface="Tahoma" pitchFamily="34" charset="0"/>
              </a:rPr>
              <a:t>Nível dos Valores Compartilhados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403648" y="4572000"/>
            <a:ext cx="5616624" cy="52322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Tahoma" pitchFamily="34" charset="0"/>
              </a:rPr>
              <a:t>Nível dos </a:t>
            </a:r>
            <a:r>
              <a:rPr lang="pt-BR" sz="2800" dirty="0" smtClean="0">
                <a:latin typeface="Tahoma" pitchFamily="34" charset="0"/>
              </a:rPr>
              <a:t>Pressupostos </a:t>
            </a:r>
            <a:r>
              <a:rPr lang="pt-BR" sz="2800" dirty="0">
                <a:latin typeface="Tahoma" pitchFamily="34" charset="0"/>
              </a:rPr>
              <a:t>Básicos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2766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51816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a voltagem">
  <a:themeElements>
    <a:clrScheme name="Alta voltagem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Alta voltagem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ta voltagem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apresentação\Alta voltagem.pot</Template>
  <TotalTime>3002</TotalTime>
  <Words>1619</Words>
  <Application>Microsoft Office PowerPoint</Application>
  <PresentationFormat>Apresentação na tela (4:3)</PresentationFormat>
  <Paragraphs>232</Paragraphs>
  <Slides>26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Alta voltagem</vt:lpstr>
      <vt:lpstr>Imagem de bitmap</vt:lpstr>
      <vt:lpstr>Cultura Organizacional</vt:lpstr>
      <vt:lpstr>Importância do Tema:  Cultura Organizacional</vt:lpstr>
      <vt:lpstr>Definições Cultura</vt:lpstr>
      <vt:lpstr>Cultura Organizacional</vt:lpstr>
      <vt:lpstr>Cultura Organizacional: Características</vt:lpstr>
      <vt:lpstr>Cultura Organizacional: Evolução Histórica</vt:lpstr>
      <vt:lpstr>Funções da Cultura Organizacional</vt:lpstr>
      <vt:lpstr>Socialização Organizacional</vt:lpstr>
      <vt:lpstr>Cultura Organizacional: Níveis</vt:lpstr>
      <vt:lpstr>Pressupostos Básicos</vt:lpstr>
      <vt:lpstr>Valores Compartilhados</vt:lpstr>
      <vt:lpstr>Artefatos Visíveis</vt:lpstr>
      <vt:lpstr>Desvendando a Cultura Organizacional: Metáfora da Cebola</vt:lpstr>
      <vt:lpstr>As Organizações Possuem Culturas Uniformes? 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Caso em Agronegócio:  Desafio do Modelo Cooperativista e Cultura</vt:lpstr>
      <vt:lpstr>Caso em Agronegócio:  Desafio do Modelo Cooperativista e Cultura</vt:lpstr>
      <vt:lpstr>Caso em Agronegócio:  Desafio do Modelo Cooperativista e Cultura</vt:lpstr>
      <vt:lpstr>Desvendando a Cultura Organizacional de Uma Cooperativa Agrícola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PENSA</dc:creator>
  <cp:lastModifiedBy>Priscilla Mendes Machado</cp:lastModifiedBy>
  <cp:revision>190</cp:revision>
  <dcterms:created xsi:type="dcterms:W3CDTF">2005-10-04T21:03:09Z</dcterms:created>
  <dcterms:modified xsi:type="dcterms:W3CDTF">2014-10-13T03:32:48Z</dcterms:modified>
</cp:coreProperties>
</file>