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4" r:id="rId9"/>
    <p:sldId id="271" r:id="rId10"/>
    <p:sldId id="265" r:id="rId11"/>
    <p:sldId id="268" r:id="rId12"/>
    <p:sldId id="262" r:id="rId13"/>
    <p:sldId id="291" r:id="rId14"/>
    <p:sldId id="263" r:id="rId15"/>
    <p:sldId id="267" r:id="rId16"/>
    <p:sldId id="286" r:id="rId17"/>
    <p:sldId id="276" r:id="rId18"/>
    <p:sldId id="272" r:id="rId19"/>
    <p:sldId id="269" r:id="rId20"/>
    <p:sldId id="270" r:id="rId21"/>
    <p:sldId id="273" r:id="rId22"/>
    <p:sldId id="290" r:id="rId23"/>
    <p:sldId id="274" r:id="rId24"/>
    <p:sldId id="275" r:id="rId25"/>
    <p:sldId id="278" r:id="rId26"/>
    <p:sldId id="277" r:id="rId27"/>
    <p:sldId id="279" r:id="rId28"/>
    <p:sldId id="280" r:id="rId29"/>
    <p:sldId id="281" r:id="rId30"/>
    <p:sldId id="282" r:id="rId31"/>
    <p:sldId id="284" r:id="rId32"/>
    <p:sldId id="285" r:id="rId33"/>
    <p:sldId id="283" r:id="rId34"/>
    <p:sldId id="287" r:id="rId35"/>
    <p:sldId id="292" r:id="rId36"/>
    <p:sldId id="288" r:id="rId37"/>
    <p:sldId id="289" r:id="rId38"/>
    <p:sldId id="29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39BC-2A52-4DFA-9DC6-26DFBC62FE53}" type="datetimeFigureOut">
              <a:rPr lang="pt-BR" smtClean="0"/>
              <a:t>12/09/2023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ABFA-0C8F-4D43-90AC-EB401C32CA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94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39BC-2A52-4DFA-9DC6-26DFBC62FE53}" type="datetimeFigureOut">
              <a:rPr lang="pt-BR" smtClean="0"/>
              <a:t>12/09/2023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ABFA-0C8F-4D43-90AC-EB401C32CA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4689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39BC-2A52-4DFA-9DC6-26DFBC62FE53}" type="datetimeFigureOut">
              <a:rPr lang="pt-BR" smtClean="0"/>
              <a:t>12/09/2023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ABFA-0C8F-4D43-90AC-EB401C32CA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39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39BC-2A52-4DFA-9DC6-26DFBC62FE53}" type="datetimeFigureOut">
              <a:rPr lang="pt-BR" smtClean="0"/>
              <a:t>12/09/2023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ABFA-0C8F-4D43-90AC-EB401C32CA4C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Uma imagem contendo Diagrama&#10;&#10;Descrição gerada automaticamente">
            <a:extLst>
              <a:ext uri="{FF2B5EF4-FFF2-40B4-BE49-F238E27FC236}">
                <a16:creationId xmlns:a16="http://schemas.microsoft.com/office/drawing/2014/main" id="{830B375F-62EF-416D-B23D-F7B37466FA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412" y="77571"/>
            <a:ext cx="1604775" cy="68488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AC56732-F928-456C-A4A6-4B6906E28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 b="15222"/>
          <a:stretch/>
        </p:blipFill>
        <p:spPr>
          <a:xfrm>
            <a:off x="88560" y="6131378"/>
            <a:ext cx="1367453" cy="6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8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39BC-2A52-4DFA-9DC6-26DFBC62FE53}" type="datetimeFigureOut">
              <a:rPr lang="pt-BR" smtClean="0"/>
              <a:t>12/09/2023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ABFA-0C8F-4D43-90AC-EB401C32CA4C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Uma imagem contendo Diagrama&#10;&#10;Descrição gerada automaticamente">
            <a:extLst>
              <a:ext uri="{FF2B5EF4-FFF2-40B4-BE49-F238E27FC236}">
                <a16:creationId xmlns:a16="http://schemas.microsoft.com/office/drawing/2014/main" id="{9F25D37C-B24C-47A1-9005-299ABFDA79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412" y="77571"/>
            <a:ext cx="1604775" cy="68488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1E7746A-1348-4407-942E-794C14153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 b="15222"/>
          <a:stretch/>
        </p:blipFill>
        <p:spPr>
          <a:xfrm>
            <a:off x="88560" y="6131378"/>
            <a:ext cx="1367453" cy="6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8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39BC-2A52-4DFA-9DC6-26DFBC62FE53}" type="datetimeFigureOut">
              <a:rPr lang="pt-BR" smtClean="0"/>
              <a:t>12/09/2023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ABFA-0C8F-4D43-90AC-EB401C32CA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006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39BC-2A52-4DFA-9DC6-26DFBC62FE53}" type="datetimeFigureOut">
              <a:rPr lang="pt-BR" smtClean="0"/>
              <a:t>12/09/2023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ABFA-0C8F-4D43-90AC-EB401C32CA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8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39BC-2A52-4DFA-9DC6-26DFBC62FE53}" type="datetimeFigureOut">
              <a:rPr lang="pt-BR" smtClean="0"/>
              <a:t>12/09/2023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ABFA-0C8F-4D43-90AC-EB401C32CA4C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 descr="Uma imagem contendo Diagrama&#10;&#10;Descrição gerada automaticamente">
            <a:extLst>
              <a:ext uri="{FF2B5EF4-FFF2-40B4-BE49-F238E27FC236}">
                <a16:creationId xmlns:a16="http://schemas.microsoft.com/office/drawing/2014/main" id="{2524C327-9759-47A8-BA7D-08EBC45286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412" y="77571"/>
            <a:ext cx="1604775" cy="68488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3B08D79-C90C-46CC-A1A2-957ABFA501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 b="15222"/>
          <a:stretch/>
        </p:blipFill>
        <p:spPr>
          <a:xfrm>
            <a:off x="88560" y="6131378"/>
            <a:ext cx="1367453" cy="6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39BC-2A52-4DFA-9DC6-26DFBC62FE53}" type="datetimeFigureOut">
              <a:rPr lang="pt-BR" smtClean="0"/>
              <a:t>12/09/2023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ABFA-0C8F-4D43-90AC-EB401C32CA4C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11F80D13-3CA6-4BD8-A33B-02313DBC55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412" y="77571"/>
            <a:ext cx="1604775" cy="68488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2005B1E-9472-44DB-BA00-ED96A0D44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 b="15222"/>
          <a:stretch/>
        </p:blipFill>
        <p:spPr>
          <a:xfrm>
            <a:off x="88560" y="6131378"/>
            <a:ext cx="1367453" cy="6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4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39BC-2A52-4DFA-9DC6-26DFBC62FE53}" type="datetimeFigureOut">
              <a:rPr lang="pt-BR" smtClean="0"/>
              <a:t>12/09/2023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ABFA-0C8F-4D43-90AC-EB401C32CA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392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39BC-2A52-4DFA-9DC6-26DFBC62FE53}" type="datetimeFigureOut">
              <a:rPr lang="pt-BR" smtClean="0"/>
              <a:t>12/09/2023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ABFA-0C8F-4D43-90AC-EB401C32CA4C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Uma imagem contendo Diagrama&#10;&#10;Descrição gerada automaticamente">
            <a:extLst>
              <a:ext uri="{FF2B5EF4-FFF2-40B4-BE49-F238E27FC236}">
                <a16:creationId xmlns:a16="http://schemas.microsoft.com/office/drawing/2014/main" id="{A0598826-0346-4492-9586-7EE4BA04A1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412" y="77571"/>
            <a:ext cx="1604775" cy="68488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5FCDBE5-1540-4DBC-87F4-124234BAD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 b="15222"/>
          <a:stretch/>
        </p:blipFill>
        <p:spPr>
          <a:xfrm>
            <a:off x="88560" y="6131378"/>
            <a:ext cx="1367453" cy="6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4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39BC-2A52-4DFA-9DC6-26DFBC62FE53}" type="datetimeFigureOut">
              <a:rPr lang="pt-BR" smtClean="0"/>
              <a:t>12/09/2023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7ABFA-0C8F-4D43-90AC-EB401C32CA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8394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imgres?imgurl=http://petrobras.com.br/data/files/6A/15/0D/FF/F960A4100855F494E05501A8/ilhabela.jpg&amp;imgrefurl=http://www.petrobras.com.br/en/news/fpso-cidade-de-ilhabela-goes-into-operation-in-the-sapinhoa-field-in-the-santos-basin-pre-salt-cluster.htm&amp;docid=wLB5V3HMuGJxSM&amp;tbnid=yVSsF21pK1AieM:&amp;vet=10ahUKEwinyaH977LbAhVKGZAKHVreCTMQMwg3KAAwAA..i&amp;w=640&amp;h=411&amp;bih=561&amp;biw=1350&amp;q=fpso%20cidade%20de%20ilhabela&amp;ved=0ahUKEwinyaH977LbAhVKGZAKHVreCTMQMwg3KAAwAA&amp;iact=mrc&amp;uact=8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IQPCsingapore/alastair-jones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google.com.br/imgres?imgurl=http://fukymarintech.weebly.com/uploads/2/8/8/9/28896207/8957783.jpg?504&amp;imgrefurl=http://fukymarintech.weebly.com/permanent-mooring.html&amp;docid=NbrM4SW_8KUtQM&amp;tbnid=LT1AZUIjvEWSPM:&amp;vet=10ahUKEwjXvqzw6bLbAhWEfpAKHSW5AgYQMwg2KAEwAQ..i&amp;w=504&amp;h=245&amp;bih=561&amp;biw=1350&amp;q=images%20spread%20mooring&amp;ved=0ahUKEwjXvqzw6bLbAhWEfpAKHSW5AgYQMwg2KAEwAQ&amp;iact=mrc&amp;uact=8" TargetMode="External"/><Relationship Id="rId4" Type="http://schemas.openxmlformats.org/officeDocument/2006/relationships/hyperlink" Target="https://www.google.com.br/imgres?imgurl=http://www.bluewater.com/wp-content/uploads/2013/03/3.2.1-spread-mooring-blo-omiaft.jpg&amp;imgrefurl=http://www.bluewater.com/products-technology/mooring-systems/turret-mooring-systems/&amp;docid=e9eX7EfnEwW52M&amp;tbnid=J8t5C3wlYAJD5M:&amp;vet=10ahUKEwjXvqzw6bLbAhWEfpAKHSW5AgYQMwg1KAAwAA..i&amp;w=1024&amp;h=740&amp;bih=561&amp;biw=1350&amp;q=images%20spread%20mooring&amp;ved=0ahUKEwjXvqzw6bLbAhWEfpAKHSW5AgYQMwg1KAAwAA&amp;iact=mrc&amp;uact=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imgres?imgurl=http://www.longitude-engineering.com/wp-content/uploads/2017/04/BERTAM-FPSO.jpg&amp;imgrefurl=http://www.longitude-engineering.com/case-study/bertam-fpso-mooring-design-upgrade-engineering/&amp;docid=YWUUwac07Jw_DM&amp;tbnid=XYBsDL2gzrhDlM:&amp;vet=10ahUKEwjXvqzw6bLbAhWEfpAKHSW5AgYQMwiaAShbMFs..i&amp;w=560&amp;h=315&amp;bih=561&amp;biw=1350&amp;q=images%20spread%20mooring&amp;ved=0ahUKEwjXvqzw6bLbAhWEfpAKHSW5AgYQMwiaAShbMFs&amp;iact=mrc&amp;uact=8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google.com.br/imgres?imgurl=http://www.nyk.com/english/release/dbps_data/_material_/NYKCOM_ENGLISH/FPSO_image.jpg&amp;imgrefurl=http://www.nyk.com/english/release/1414/NE_110715_2.html&amp;docid=F590B_8O3sBDVM&amp;tbnid=SLq5DkS7qCocJM:&amp;vet=10ahUKEwjXvqzw6bLbAhWEfpAKHSW5AgYQMwh2KDcwNw..i&amp;w=400&amp;h=230&amp;bih=561&amp;biw=1350&amp;q=images%20spread%20mooring&amp;ved=0ahUKEwjXvqzw6bLbAhWEfpAKHSW5AgYQMwh2KDcwNw&amp;iact=mrc&amp;uact=8" TargetMode="Externa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yalihc.com/en/products/offshore/fpso-equipment/linear-chain-tensioners" TargetMode="External"/><Relationship Id="rId7" Type="http://schemas.openxmlformats.org/officeDocument/2006/relationships/hyperlink" Target="https://www.youtube.com/watch?v=a8KwJ0v-tKE" TargetMode="External"/><Relationship Id="rId2" Type="http://schemas.openxmlformats.org/officeDocument/2006/relationships/hyperlink" Target="http://phe.com.sg/product/fpso-spread-mooring-system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3dGufmGcvOg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yalihc.com/en/products/offshore/fpso-equipment/linear-chain-tensioners" TargetMode="External"/><Relationship Id="rId7" Type="http://schemas.openxmlformats.org/officeDocument/2006/relationships/hyperlink" Target="https://www.youtube.com/watch?v=a8KwJ0v-tKE" TargetMode="External"/><Relationship Id="rId2" Type="http://schemas.openxmlformats.org/officeDocument/2006/relationships/hyperlink" Target="http://phe.com.sg/product/fpso-spread-mooring-system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OA06Rqex4-Q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fshore-mag.com/articles/print/volume-69/issue-10/engineering_-construction/polyester-rope-mooring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n1TyKMrkX4" TargetMode="External"/><Relationship Id="rId3" Type="http://schemas.openxmlformats.org/officeDocument/2006/relationships/image" Target="../media/image16.jpg"/><Relationship Id="rId7" Type="http://schemas.openxmlformats.org/officeDocument/2006/relationships/hyperlink" Target="https://www.sbmoffshore.com/?news=sbm-offshore-wins-otc-spotlight-new-technology-award-innovative-fpso-turritella-turret-mooring-system-tms" TargetMode="External"/><Relationship Id="rId2" Type="http://schemas.openxmlformats.org/officeDocument/2006/relationships/hyperlink" Target="https://www.google.com.br/imgres?imgurl=x-raw-image:///bfe5dd632dce21def74deed61c6f042bdb2f76d9a3ce0dc3e828371a646a92ca&amp;imgrefurl=http://www.sofec.com/whitePapers/2006%20OWA%20Spread%20Moored%20or%20Turret%20Moored%20FPSO%E2%80%99s%20for%20Deepwater%20Field%20Developments(1).pdf&amp;docid=qp9RAi3-eJCv8M&amp;tbnid=3iHOLWPd5b-XbM:&amp;vet=10ahUKEwit1Z_8jbPbAhWMGpAKHbeBC_8QMwhfKB8wHw..i&amp;w=587&amp;h=939&amp;bih=561&amp;biw=1350&amp;q=images%20spread%20mooring&amp;ved=0ahUKEwit1Z_8jbPbAhWMGpAKHbeBC_8QMwhfKB8wHw&amp;iact=mrc&amp;uact=8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hyperlink" Target="https://www.2b1stconsulting.com/turret/" TargetMode="External"/><Relationship Id="rId10" Type="http://schemas.openxmlformats.org/officeDocument/2006/relationships/hyperlink" Target="http://www.bluewater.com/products-technology/mooring-systems/subsea-mooring-and-offloading-point-smop/disconnectable-internal-turreet-mooring-systems/" TargetMode="External"/><Relationship Id="rId4" Type="http://schemas.openxmlformats.org/officeDocument/2006/relationships/image" Target="../media/image17.jpg"/><Relationship Id="rId9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offshore-mag.com/articles/print/volume-70/issue-4/engineering_-construction/harsh-environments-riser-arrays-drive-turret-design-evolution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docplayer.net/50671307-Turret-mooring-system.html" TargetMode="Externa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br/imgres?imgurl=https://www.cultofsea.com/wp-content/uploads/2017/06/SPM-with-Markings-1024x638.jpg&amp;imgrefurl=https://www.cultofsea.com/tanker/spm-single-point-mooring/&amp;docid=r7uFlEttG5Z71M&amp;tbnid=CyZM8ZEfMKznZM:&amp;vet=10ahUKEwjrgLK0nLPbAhVEjpAKHbqgBWoQMwhAKAUwBQ..i&amp;w=1024&amp;h=638&amp;bih=561&amp;biw=1350&amp;q=single%20point%20mooring%20system&amp;ved=0ahUKEwjrgLK0nLPbAhVEjpAKHbqgBWoQMwhAKAUwBQ&amp;iact=mrc&amp;uact=8" TargetMode="External"/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2" Type="http://schemas.openxmlformats.org/officeDocument/2006/relationships/hyperlink" Target="https://www.google.com.br/imgres?imgurl=https://www.marineinsight.com/wp-content/uploads/2013/06/SPM.jpg&amp;imgrefurl=https://www.marineinsight.com/offshore/how-single-point-mooring-spm-offshore-operation-works/&amp;docid=T23olneRLe_8hM&amp;tbnid=4onbl9u2NmfVzM:&amp;vet=10ahUKEwjrgLK0nLPbAhVEjpAKHbqgBWoQMwg7KAAwAA..i&amp;w=800&amp;h=550&amp;bih=561&amp;biw=1350&amp;q=single%20point%20mooring%20system&amp;ved=0ahUKEwjrgLK0nLPbAhVEjpAKHbqgBWoQMwg7KAAwAA&amp;iact=mrc&amp;uact=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com.br/imgres?imgurl=http://gcaptain.com/wp-content/uploads/2012/03/newMinx__SP2__3_2012_267_large.jpg&amp;imgrefurl=http://gcaptain.com/leighton-offshore-single-point/&amp;docid=BRp7Jz8qQ_ID5M&amp;tbnid=LUyccRWdjXko2M:&amp;vet=10ahUKEwjrgLK0nLPbAhVEjpAKHbqgBWoQMwhIKA0wDQ..i&amp;w=600&amp;h=262&amp;bih=561&amp;biw=1350&amp;q=single%20point%20mooring%20system&amp;ved=0ahUKEwjrgLK0nLPbAhVEjpAKHbqgBWoQMwhIKA0wDQ&amp;iact=mrc&amp;uact=8" TargetMode="External"/><Relationship Id="rId11" Type="http://schemas.openxmlformats.org/officeDocument/2006/relationships/image" Target="../media/image26.jpg"/><Relationship Id="rId5" Type="http://schemas.openxmlformats.org/officeDocument/2006/relationships/image" Target="../media/image23.jpg"/><Relationship Id="rId10" Type="http://schemas.openxmlformats.org/officeDocument/2006/relationships/hyperlink" Target="https://www.google.com.br/imgres?imgurl=http://www.oceantechsys.com/brochure/Petro/Image30.gif&amp;imgrefurl=http://www.oceantechsys.com/brochure/Petro/index.htm&amp;docid=IR09Om5k4faStM&amp;tbnid=9eTD-ot8qlUWNM:&amp;vet=12ahUKEwi47vSknrPbAhWGIZAKHTiYBrg4ZBAzKAcwB3oECAEQCA..i&amp;w=350&amp;h=220&amp;bih=561&amp;biw=1350&amp;q=single%20point%20mooring%20system&amp;ved=2ahUKEwi47vSknrPbAhWGIZAKHTiYBrg4ZBAzKAcwB3oECAEQCA&amp;iact=mrc&amp;uact=8" TargetMode="External"/><Relationship Id="rId4" Type="http://schemas.openxmlformats.org/officeDocument/2006/relationships/hyperlink" Target="https://www.google.com.br/imgres?imgurl=https://www.marineinsight.com/wp-content/uploads/2013/06/spm-system.jpg&amp;imgrefurl=https://www.marineinsight.com/offshore/how-single-point-mooring-spm-offshore-operation-works/&amp;docid=T23olneRLe_8hM&amp;tbnid=Y1mFouYSV95WNM:&amp;vet=10ahUKEwjrgLK0nLPbAhVEjpAKHbqgBWoQMwg-KAMwAw..i&amp;w=470&amp;h=333&amp;bih=561&amp;biw=1350&amp;q=single%20point%20mooring%20system&amp;ved=0ahUKEwjrgLK0nLPbAhVEjpAKHbqgBWoQMwg-KAMwAw&amp;iact=mrc&amp;uact=8" TargetMode="External"/><Relationship Id="rId9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://slideplayer.com/slide/7960264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0.gif"/><Relationship Id="rId7" Type="http://schemas.openxmlformats.org/officeDocument/2006/relationships/hyperlink" Target="https://www.google.com.br/imgres?imgurl=http://www.esru.strath.ac.uk/EandE/Web_sites/11-12/MORE/mooring/img/1.jpg&amp;imgrefurl=http://www.esru.strath.ac.uk/EandE/Web_sites/11-12/MORE/mooring/types.html&amp;docid=7c1e4kGl1N4nVM&amp;tbnid=AJwLvDWj4n3d_M:&amp;vet=10ahUKEwjh95HHn7PbAhVHOZAKHa61AwAQMwg6KAIwAg..i&amp;w=220&amp;h=265&amp;bih=561&amp;biw=1350&amp;q=taut%20leg%20mooring%20system%20images&amp;ved=0ahUKEwjh95HHn7PbAhVHOZAKHa61AwAQMwg6KAIwAg&amp;iact=mrc&amp;uact=8" TargetMode="External"/><Relationship Id="rId2" Type="http://schemas.openxmlformats.org/officeDocument/2006/relationships/hyperlink" Target="https://www.google.com.br/imgres?imgurl=http://images.pennwellnet.com/ogj/images/off2/1198moor1.gif&amp;imgrefurl=https://www.offshore-mag.com/articles/print/volume-58/issue-11/departments/technology-focus/installation-and-handling-of-steel-permanent-mooring-cables.html&amp;docid=cetWGxlUsr6NGM&amp;tbnid=MDXokr_SzSirXM:&amp;vet=10ahUKEwjh95HHn7PbAhVHOZAKHa61AwAQMwg9KAUwBQ..i&amp;w=321&amp;h=189&amp;bih=561&amp;biw=1350&amp;q=taut%20leg%20mooring%20system%20images&amp;ved=0ahUKEwjh95HHn7PbAhVHOZAKHa61AwAQMwg9KAUwBQ&amp;iact=mrc&amp;uact=8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hyperlink" Target="https://www.researchgate.net/figure/Figura-1-Sistemas-de-ancoragem-tipo-Taut-Leg_fig1_31924716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6.jpg"/><Relationship Id="rId2" Type="http://schemas.openxmlformats.org/officeDocument/2006/relationships/hyperlink" Target="https://www.google.com.br/imgres?imgurl=https://ars.els-cdn.com/content/image/1-s2.0-S0029801815007088-gr10.jpg&amp;imgrefurl=https://www.sciencedirect.com/science/article/pii/S0029801815007088&amp;docid=vXv6R6ULdeyW2M&amp;tbnid=4mSHw8n1849e3M:&amp;vet=12ahUKEwi3ob21p7PbAhUKjJAKHUW7Bow4ZBAzKCkwKXoECAEQKg..i&amp;w=386&amp;h=355&amp;bih=561&amp;biw=1350&amp;q=Spars%20mooring%20images&amp;ved=2ahUKEwi3ob21p7PbAhUKjJAKHUW7Bow4ZBAzKCkwKXoECAEQKg&amp;iact=mrc&amp;uact=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ffshore-mag.com/articles/print/volume-58/issue-4/news/general-interest/us-gulf39s-diana-and-king-next-for-spar-floater-production-line.html" TargetMode="External"/><Relationship Id="rId5" Type="http://schemas.openxmlformats.org/officeDocument/2006/relationships/image" Target="../media/image35.jpg"/><Relationship Id="rId4" Type="http://schemas.openxmlformats.org/officeDocument/2006/relationships/hyperlink" Target="https://www.google.com.br/imgres?imgurl=http://www.technip.com/sites/default/files/technip/illustrations/press/2005-02-09.jpg&amp;imgrefurl=http://www.technip.com/en/press/technip-awarded-first-spar-platform-malaysia-kikeh-field&amp;docid=H2FFMXuihOSkFM&amp;tbnid=dLswKOEYucQdTM:&amp;vet=10ahUKEwjEgtWip7PbAhVBPJAKHea3BKIQMwhMKA4wDg..i&amp;w=157&amp;h=293&amp;bih=561&amp;biw=1350&amp;q=Spars%20mooring%20images&amp;ved=0ahUKEwjEgtWip7PbAhVBPJAKHea3BKIQMwhMKA4wDg&amp;iact=mrc&amp;uact=8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hyperlink" Target="https://www.youtube.com/watch?v=fJqDyg7aua4" TargetMode="External"/><Relationship Id="rId2" Type="http://schemas.openxmlformats.org/officeDocument/2006/relationships/hyperlink" Target="https://www.google.com.br/imgres?imgurl=https://www.dnvgl.com/Images/2020-2030-1200x800_tcm8-13540.jpg&amp;imgrefurl=http://lifes50plus.eu/wp-content/uploads/2015/11/GA_640741_LIFES50_D7.5.pdf&amp;docid=YavfD78z84TzEM&amp;tbnid=TorXTHgwX8-_OM:&amp;vet=10ahUKEwiBy6-MpbPbAhVIQpAKHb2QC54QMwhvKCcwJw..i&amp;w=1200&amp;h=800&amp;bih=561&amp;biw=1350&amp;q=FOWT%20mooring%20images&amp;ved=0ahUKEwiBy6-MpbPbAhVIQpAKHb2QC54QMwhvKCcwJw&amp;iact=mrc&amp;uact=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vKHJfuuYiOk" TargetMode="External"/><Relationship Id="rId5" Type="http://schemas.openxmlformats.org/officeDocument/2006/relationships/image" Target="../media/image38.jpg"/><Relationship Id="rId4" Type="http://schemas.openxmlformats.org/officeDocument/2006/relationships/hyperlink" Target="https://www.offshorewind.biz/2017/06/13/bureau-veritas-to-certify-groix-floating-wind-array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player.com.br/slide/1240490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7ezSLJ_3heo" TargetMode="Externa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m.com/products/dyneema/pt_BR/aplicacoes/cabos-inhas-e-estropos/ropes-lines-and-slings-cases/estudo-de-caso-amarracao-da-fpso-cidade-de-santos.html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://www.csl.com.br/home/aplicacao-marine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10" Type="http://schemas.openxmlformats.org/officeDocument/2006/relationships/hyperlink" Target="https://www.youtube.com/watch?v=OeGiaBK0Cas" TargetMode="External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youtube.com/watch?v=0Bwz71QFPG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hyperlink" Target="https://www.youtube.com/watch?v=YDn4yuP7huw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rofile/Celso_Pesce/projects" TargetMode="External"/><Relationship Id="rId2" Type="http://schemas.openxmlformats.org/officeDocument/2006/relationships/hyperlink" Target="https://www.researchgate.net/profile/Celso_Pesce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researchgate.net/project/Teaching-Mechanics-during-Pandemics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EE080-4F05-4FAE-B325-F4737BEBE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00263"/>
            <a:ext cx="9144000" cy="2387600"/>
          </a:xfrm>
        </p:spPr>
        <p:txBody>
          <a:bodyPr>
            <a:normAutofit/>
          </a:bodyPr>
          <a:lstStyle/>
          <a:p>
            <a:r>
              <a:rPr lang="pt-BR" sz="4000" b="1" dirty="0"/>
              <a:t>PNV5204 </a:t>
            </a:r>
            <a:br>
              <a:rPr lang="pt-BR" sz="4000" b="1" dirty="0"/>
            </a:br>
            <a:r>
              <a:rPr lang="pt-BR" sz="4000" b="1" dirty="0"/>
              <a:t>Dinâmica Aplicada a </a:t>
            </a:r>
            <a:br>
              <a:rPr lang="pt-BR" sz="4000" b="1" dirty="0"/>
            </a:br>
            <a:r>
              <a:rPr lang="pt-BR" sz="4000" b="1" dirty="0"/>
              <a:t>Tópicos de Engenharia Oceânica I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AF34D7-DE6C-49BB-9E35-9AE10FA29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7863"/>
            <a:ext cx="9144000" cy="1655762"/>
          </a:xfrm>
        </p:spPr>
        <p:txBody>
          <a:bodyPr>
            <a:noAutofit/>
          </a:bodyPr>
          <a:lstStyle/>
          <a:p>
            <a:endParaRPr lang="pt-BR" sz="2800" dirty="0"/>
          </a:p>
          <a:p>
            <a:r>
              <a:rPr lang="pt-BR" sz="2800" dirty="0"/>
              <a:t>Prof. Dr. Celso Pupo Pesce</a:t>
            </a:r>
          </a:p>
          <a:p>
            <a:r>
              <a:rPr lang="pt-BR" sz="2800" dirty="0"/>
              <a:t>Prof. Dr. Alexandre </a:t>
            </a:r>
            <a:r>
              <a:rPr lang="pt-BR" sz="2800" dirty="0" err="1"/>
              <a:t>Nicolaos</a:t>
            </a:r>
            <a:r>
              <a:rPr lang="pt-BR" sz="2800" dirty="0"/>
              <a:t> </a:t>
            </a:r>
            <a:r>
              <a:rPr lang="pt-BR" sz="2800" dirty="0" err="1"/>
              <a:t>Simos</a:t>
            </a:r>
            <a:endParaRPr lang="pt-BR" sz="2800" dirty="0"/>
          </a:p>
          <a:p>
            <a:r>
              <a:rPr lang="pt-BR" sz="2800" dirty="0"/>
              <a:t>Escola Politécnica</a:t>
            </a:r>
          </a:p>
        </p:txBody>
      </p:sp>
      <p:pic>
        <p:nvPicPr>
          <p:cNvPr id="6" name="Imagem 5" descr="Uma imagem contendo Diagrama&#10;&#10;Descrição gerada automaticamente">
            <a:extLst>
              <a:ext uri="{FF2B5EF4-FFF2-40B4-BE49-F238E27FC236}">
                <a16:creationId xmlns:a16="http://schemas.microsoft.com/office/drawing/2014/main" id="{0ECF8511-6B9B-44F3-8CCD-B7F903756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05" y="444501"/>
            <a:ext cx="4279589" cy="182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25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8236DFB-2E40-4C25-A1D7-05505032C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6"/>
          <a:stretch/>
        </p:blipFill>
        <p:spPr>
          <a:xfrm>
            <a:off x="-1" y="1"/>
            <a:ext cx="12192000" cy="613226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C7BF019-8D2E-465F-98E5-AB52201DC01A}"/>
              </a:ext>
            </a:extLst>
          </p:cNvPr>
          <p:cNvSpPr txBox="1"/>
          <p:nvPr/>
        </p:nvSpPr>
        <p:spPr>
          <a:xfrm>
            <a:off x="2947737" y="6132263"/>
            <a:ext cx="589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hlinkClick r:id="rId3"/>
              </a:rPr>
              <a:t>FPSO Cidade de Ilhabela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534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3E81D17-B823-4687-BD82-DD78A51B9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743EAC1-4C10-4D0C-8779-82AD3198D4BD}"/>
              </a:ext>
            </a:extLst>
          </p:cNvPr>
          <p:cNvSpPr txBox="1"/>
          <p:nvPr/>
        </p:nvSpPr>
        <p:spPr>
          <a:xfrm>
            <a:off x="4238017" y="6182839"/>
            <a:ext cx="371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hlinkClick r:id="rId3"/>
              </a:rPr>
              <a:t>Loyds</a:t>
            </a:r>
            <a:r>
              <a:rPr lang="pt-BR" dirty="0">
                <a:hlinkClick r:id="rId3"/>
              </a:rPr>
              <a:t> Standards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7895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23A33-C1F5-49FA-A152-F997CEFC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Spread </a:t>
            </a:r>
            <a:r>
              <a:rPr lang="pt-BR" sz="3600" dirty="0" err="1"/>
              <a:t>Mooring</a:t>
            </a:r>
            <a:r>
              <a:rPr lang="pt-BR" sz="3600" dirty="0"/>
              <a:t> Systems - </a:t>
            </a:r>
            <a:r>
              <a:rPr lang="pt-BR" sz="3600" dirty="0" err="1"/>
              <a:t>FPSOs</a:t>
            </a:r>
            <a:endParaRPr lang="pt-BR" sz="3600" dirty="0"/>
          </a:p>
        </p:txBody>
      </p:sp>
      <p:sp>
        <p:nvSpPr>
          <p:cNvPr id="3" name="AutoShape 2" descr="Resultado de imagem para images spread mooring">
            <a:extLst>
              <a:ext uri="{FF2B5EF4-FFF2-40B4-BE49-F238E27FC236}">
                <a16:creationId xmlns:a16="http://schemas.microsoft.com/office/drawing/2014/main" id="{2EBDB348-9C94-46A9-A912-40DFEC2C81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FE41AA6-2D33-4F07-B334-E999814D4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" y="2081211"/>
            <a:ext cx="4526280" cy="32746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BD4483-F3BF-4FD9-AB9B-0EEC54FCD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88" y="2681286"/>
            <a:ext cx="5520690" cy="267462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D59817A-9AC8-4C18-8961-65FFD44D916D}"/>
              </a:ext>
            </a:extLst>
          </p:cNvPr>
          <p:cNvSpPr txBox="1"/>
          <p:nvPr/>
        </p:nvSpPr>
        <p:spPr>
          <a:xfrm>
            <a:off x="1157288" y="5572125"/>
            <a:ext cx="3328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hlinkClick r:id="rId4"/>
              </a:rPr>
              <a:t>Bluewater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45BB375-9FB4-43F3-BE37-16A90E3215D5}"/>
              </a:ext>
            </a:extLst>
          </p:cNvPr>
          <p:cNvSpPr txBox="1"/>
          <p:nvPr/>
        </p:nvSpPr>
        <p:spPr>
          <a:xfrm>
            <a:off x="7182853" y="5572125"/>
            <a:ext cx="268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hlinkClick r:id="rId5"/>
              </a:rPr>
              <a:t>Marintech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9798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23A33-C1F5-49FA-A152-F997CEFC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Spread </a:t>
            </a:r>
            <a:r>
              <a:rPr lang="pt-BR" sz="3600" dirty="0" err="1"/>
              <a:t>Mooring</a:t>
            </a:r>
            <a:r>
              <a:rPr lang="pt-BR" sz="3600" dirty="0"/>
              <a:t> Systems - </a:t>
            </a:r>
            <a:r>
              <a:rPr lang="pt-BR" sz="3600" dirty="0" err="1"/>
              <a:t>FPSOs</a:t>
            </a:r>
            <a:endParaRPr lang="pt-BR" sz="3600" dirty="0"/>
          </a:p>
        </p:txBody>
      </p:sp>
      <p:pic>
        <p:nvPicPr>
          <p:cNvPr id="10" name="Gravação de Tela 5">
            <a:hlinkClick r:id="" action="ppaction://media"/>
            <a:extLst>
              <a:ext uri="{FF2B5EF4-FFF2-40B4-BE49-F238E27FC236}">
                <a16:creationId xmlns:a16="http://schemas.microsoft.com/office/drawing/2014/main" id="{CB83FC3E-8D80-4AB5-AAFE-AF3ED01045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5320" y="1960263"/>
            <a:ext cx="6042991" cy="336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2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23A33-C1F5-49FA-A152-F997CEFC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Spread </a:t>
            </a:r>
            <a:r>
              <a:rPr lang="pt-BR" sz="3600" dirty="0" err="1"/>
              <a:t>Mooring</a:t>
            </a:r>
            <a:r>
              <a:rPr lang="pt-BR" sz="3600" dirty="0"/>
              <a:t> Systems - </a:t>
            </a:r>
            <a:r>
              <a:rPr lang="pt-BR" sz="3600" dirty="0" err="1"/>
              <a:t>FPSOs</a:t>
            </a:r>
            <a:endParaRPr lang="pt-BR" sz="3600" dirty="0"/>
          </a:p>
        </p:txBody>
      </p:sp>
      <p:sp>
        <p:nvSpPr>
          <p:cNvPr id="3" name="AutoShape 2" descr="Resultado de imagem para images spread mooring">
            <a:extLst>
              <a:ext uri="{FF2B5EF4-FFF2-40B4-BE49-F238E27FC236}">
                <a16:creationId xmlns:a16="http://schemas.microsoft.com/office/drawing/2014/main" id="{2EBDB348-9C94-46A9-A912-40DFEC2C81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765DA26-DBCA-483E-9701-38F9EE374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05" y="2582142"/>
            <a:ext cx="4655128" cy="261851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0685E3-C034-4FA3-8D01-1DD79D2AFCBB}"/>
              </a:ext>
            </a:extLst>
          </p:cNvPr>
          <p:cNvSpPr txBox="1"/>
          <p:nvPr/>
        </p:nvSpPr>
        <p:spPr>
          <a:xfrm>
            <a:off x="2013596" y="5200652"/>
            <a:ext cx="204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hlinkClick r:id="rId3"/>
              </a:rPr>
              <a:t>FPSO </a:t>
            </a:r>
            <a:r>
              <a:rPr lang="pt-BR" dirty="0" err="1">
                <a:hlinkClick r:id="rId3"/>
              </a:rPr>
              <a:t>Bertam</a:t>
            </a:r>
            <a:r>
              <a:rPr lang="pt-BR" dirty="0"/>
              <a:t> Detalhe do </a:t>
            </a:r>
            <a:r>
              <a:rPr lang="pt-BR" dirty="0" err="1"/>
              <a:t>fairlead</a:t>
            </a:r>
            <a:endParaRPr lang="pt-BR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732A81C-1916-411C-9101-96B2AC0EA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2419351"/>
            <a:ext cx="4792980" cy="2752725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D9A545F-C3A9-4A20-A5F6-E1F96EFA90F4}"/>
              </a:ext>
            </a:extLst>
          </p:cNvPr>
          <p:cNvSpPr txBox="1"/>
          <p:nvPr/>
        </p:nvSpPr>
        <p:spPr>
          <a:xfrm>
            <a:off x="7629525" y="5200652"/>
            <a:ext cx="2548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hlinkClick r:id="rId5"/>
              </a:rPr>
              <a:t>NYK</a:t>
            </a:r>
            <a:endParaRPr lang="pt-BR" dirty="0"/>
          </a:p>
          <a:p>
            <a:pPr algn="ctr"/>
            <a:r>
              <a:rPr lang="pt-BR" dirty="0" err="1"/>
              <a:t>Riser</a:t>
            </a:r>
            <a:r>
              <a:rPr lang="pt-BR" dirty="0"/>
              <a:t> </a:t>
            </a:r>
            <a:r>
              <a:rPr lang="pt-BR" dirty="0" err="1"/>
              <a:t>balcony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9357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23A33-C1F5-49FA-A152-F997CEFC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Spread </a:t>
            </a:r>
            <a:r>
              <a:rPr lang="pt-BR" sz="3600" dirty="0" err="1"/>
              <a:t>Mooring</a:t>
            </a:r>
            <a:r>
              <a:rPr lang="pt-BR" sz="3600" dirty="0"/>
              <a:t> Systems </a:t>
            </a:r>
            <a:r>
              <a:rPr lang="pt-BR" sz="3600" dirty="0" err="1"/>
              <a:t>Equipment</a:t>
            </a:r>
            <a:r>
              <a:rPr lang="pt-BR" sz="3600" dirty="0"/>
              <a:t> &amp; </a:t>
            </a:r>
            <a:r>
              <a:rPr lang="pt-BR" sz="3600" dirty="0" err="1"/>
              <a:t>Handling</a:t>
            </a:r>
            <a:endParaRPr lang="pt-BR" sz="3600" dirty="0"/>
          </a:p>
        </p:txBody>
      </p:sp>
      <p:sp>
        <p:nvSpPr>
          <p:cNvPr id="3" name="AutoShape 2" descr="Resultado de imagem para images spread mooring">
            <a:extLst>
              <a:ext uri="{FF2B5EF4-FFF2-40B4-BE49-F238E27FC236}">
                <a16:creationId xmlns:a16="http://schemas.microsoft.com/office/drawing/2014/main" id="{2EBDB348-9C94-46A9-A912-40DFEC2C81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0685E3-C034-4FA3-8D01-1DD79D2AFCBB}"/>
              </a:ext>
            </a:extLst>
          </p:cNvPr>
          <p:cNvSpPr txBox="1"/>
          <p:nvPr/>
        </p:nvSpPr>
        <p:spPr>
          <a:xfrm>
            <a:off x="2013596" y="5200652"/>
            <a:ext cx="204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hlinkClick r:id="rId2"/>
              </a:rPr>
              <a:t>detalhe do </a:t>
            </a:r>
            <a:r>
              <a:rPr lang="pt-BR" dirty="0" err="1">
                <a:hlinkClick r:id="rId2"/>
              </a:rPr>
              <a:t>fairlead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D9A545F-C3A9-4A20-A5F6-E1F96EFA90F4}"/>
              </a:ext>
            </a:extLst>
          </p:cNvPr>
          <p:cNvSpPr txBox="1"/>
          <p:nvPr/>
        </p:nvSpPr>
        <p:spPr>
          <a:xfrm>
            <a:off x="7629525" y="5200652"/>
            <a:ext cx="2548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hlinkClick r:id="rId3"/>
              </a:rPr>
              <a:t>Royal IHC</a:t>
            </a:r>
            <a:endParaRPr lang="pt-BR" dirty="0"/>
          </a:p>
          <a:p>
            <a:pPr algn="ctr"/>
            <a:r>
              <a:rPr lang="pt-BR" dirty="0"/>
              <a:t>Linear </a:t>
            </a:r>
            <a:r>
              <a:rPr lang="pt-BR" dirty="0" err="1"/>
              <a:t>chain</a:t>
            </a:r>
            <a:r>
              <a:rPr lang="pt-BR" dirty="0"/>
              <a:t> </a:t>
            </a:r>
            <a:r>
              <a:rPr lang="pt-BR" dirty="0" err="1"/>
              <a:t>tensioner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9416EF-C90F-401E-8FE0-39F090877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64" y="1782605"/>
            <a:ext cx="4440555" cy="33261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907796C-59BF-4EF1-AB5A-9F52A7EE9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79735"/>
            <a:ext cx="6096000" cy="3429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B2CE60F-D6DA-496E-95E0-47E4F78DAB5B}"/>
              </a:ext>
            </a:extLst>
          </p:cNvPr>
          <p:cNvSpPr txBox="1"/>
          <p:nvPr/>
        </p:nvSpPr>
        <p:spPr>
          <a:xfrm>
            <a:off x="3157537" y="5846983"/>
            <a:ext cx="557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hlinkClick r:id="rId6"/>
              </a:rPr>
              <a:t>https://www.youtube.com/watch?v=3dGufmGcvOg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1EE3B40-29F6-4CBD-BF98-48F1C8013415}"/>
              </a:ext>
            </a:extLst>
          </p:cNvPr>
          <p:cNvSpPr txBox="1"/>
          <p:nvPr/>
        </p:nvSpPr>
        <p:spPr>
          <a:xfrm>
            <a:off x="3571875" y="6343650"/>
            <a:ext cx="481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7"/>
              </a:rPr>
              <a:t>https://www.youtube.com/watch?v=a8KwJ0v-tKE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9025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23A33-C1F5-49FA-A152-F997CEFC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Spread </a:t>
            </a:r>
            <a:r>
              <a:rPr lang="pt-BR" sz="3600" dirty="0" err="1"/>
              <a:t>Mooring</a:t>
            </a:r>
            <a:r>
              <a:rPr lang="pt-BR" sz="3600" dirty="0"/>
              <a:t> Systems </a:t>
            </a:r>
            <a:r>
              <a:rPr lang="pt-BR" sz="3600" dirty="0" err="1"/>
              <a:t>Equipment</a:t>
            </a:r>
            <a:r>
              <a:rPr lang="pt-BR" sz="3600" dirty="0"/>
              <a:t> &amp; </a:t>
            </a:r>
            <a:r>
              <a:rPr lang="pt-BR" sz="3600" dirty="0" err="1"/>
              <a:t>Handling</a:t>
            </a:r>
            <a:endParaRPr lang="pt-BR" sz="3600" dirty="0"/>
          </a:p>
        </p:txBody>
      </p:sp>
      <p:sp>
        <p:nvSpPr>
          <p:cNvPr id="3" name="AutoShape 2" descr="Resultado de imagem para images spread mooring">
            <a:extLst>
              <a:ext uri="{FF2B5EF4-FFF2-40B4-BE49-F238E27FC236}">
                <a16:creationId xmlns:a16="http://schemas.microsoft.com/office/drawing/2014/main" id="{2EBDB348-9C94-46A9-A912-40DFEC2C81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0685E3-C034-4FA3-8D01-1DD79D2AFCBB}"/>
              </a:ext>
            </a:extLst>
          </p:cNvPr>
          <p:cNvSpPr txBox="1"/>
          <p:nvPr/>
        </p:nvSpPr>
        <p:spPr>
          <a:xfrm>
            <a:off x="2013596" y="5200652"/>
            <a:ext cx="204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hlinkClick r:id="rId2"/>
              </a:rPr>
              <a:t>detalhe do </a:t>
            </a:r>
            <a:r>
              <a:rPr lang="pt-BR" dirty="0" err="1">
                <a:hlinkClick r:id="rId2"/>
              </a:rPr>
              <a:t>fairlead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D9A545F-C3A9-4A20-A5F6-E1F96EFA90F4}"/>
              </a:ext>
            </a:extLst>
          </p:cNvPr>
          <p:cNvSpPr txBox="1"/>
          <p:nvPr/>
        </p:nvSpPr>
        <p:spPr>
          <a:xfrm>
            <a:off x="7629525" y="5200652"/>
            <a:ext cx="2548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hlinkClick r:id="rId3"/>
              </a:rPr>
              <a:t>Royal IHC</a:t>
            </a:r>
            <a:endParaRPr lang="pt-BR" dirty="0"/>
          </a:p>
          <a:p>
            <a:pPr algn="ctr"/>
            <a:r>
              <a:rPr lang="pt-BR" dirty="0"/>
              <a:t>Linear </a:t>
            </a:r>
            <a:r>
              <a:rPr lang="pt-BR" dirty="0" err="1"/>
              <a:t>chain</a:t>
            </a:r>
            <a:r>
              <a:rPr lang="pt-BR" dirty="0"/>
              <a:t> </a:t>
            </a:r>
            <a:r>
              <a:rPr lang="pt-BR" dirty="0" err="1"/>
              <a:t>tensioner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9416EF-C90F-401E-8FE0-39F090877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64" y="1782605"/>
            <a:ext cx="4440555" cy="33261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907796C-59BF-4EF1-AB5A-9F52A7EE9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79735"/>
            <a:ext cx="6096000" cy="3429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B2CE60F-D6DA-496E-95E0-47E4F78DAB5B}"/>
              </a:ext>
            </a:extLst>
          </p:cNvPr>
          <p:cNvSpPr txBox="1"/>
          <p:nvPr/>
        </p:nvSpPr>
        <p:spPr>
          <a:xfrm>
            <a:off x="3157537" y="5846983"/>
            <a:ext cx="557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hlinkClick r:id="rId6"/>
              </a:rPr>
              <a:t>https://www.youtube.com/watch?v=OA06Rqex4-Q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1EE3B40-29F6-4CBD-BF98-48F1C8013415}"/>
              </a:ext>
            </a:extLst>
          </p:cNvPr>
          <p:cNvSpPr txBox="1"/>
          <p:nvPr/>
        </p:nvSpPr>
        <p:spPr>
          <a:xfrm>
            <a:off x="3571875" y="6343650"/>
            <a:ext cx="481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7"/>
              </a:rPr>
              <a:t>https://www.youtube.com/watch?v=a8KwJ0v-tKE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081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97C924F-3AAC-4FF4-9E82-DD5686D7F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5" b="10448"/>
          <a:stretch/>
        </p:blipFill>
        <p:spPr>
          <a:xfrm>
            <a:off x="1319212" y="1014237"/>
            <a:ext cx="9553575" cy="5368348"/>
          </a:xfrm>
          <a:prstGeom prst="rect">
            <a:avLst/>
          </a:prstGeom>
        </p:spPr>
      </p:pic>
      <p:sp>
        <p:nvSpPr>
          <p:cNvPr id="3" name="AutoShape 2" descr="Resultado de imagem para images spread mooring">
            <a:extLst>
              <a:ext uri="{FF2B5EF4-FFF2-40B4-BE49-F238E27FC236}">
                <a16:creationId xmlns:a16="http://schemas.microsoft.com/office/drawing/2014/main" id="{2EBDB348-9C94-46A9-A912-40DFEC2C81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623A33-C1F5-49FA-A152-F997CEFC8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37" y="475415"/>
            <a:ext cx="3200400" cy="1325563"/>
          </a:xfrm>
          <a:solidFill>
            <a:srgbClr val="262626"/>
          </a:solidFill>
          <a:ln w="257175" cap="sq" cmpd="sng" algn="ctr">
            <a:solidFill>
              <a:srgbClr val="262626">
                <a:alpha val="60000"/>
              </a:srgbClr>
            </a:solidFill>
            <a:prstDash val="solid"/>
            <a:miter lim="800000"/>
          </a:ln>
        </p:spPr>
        <p:txBody>
          <a:bodyPr wrap="square" anchor="ctr">
            <a:normAutofit/>
          </a:bodyPr>
          <a:lstStyle/>
          <a:p>
            <a:pPr algn="ctr"/>
            <a:r>
              <a:rPr lang="pt-BR" sz="2400" dirty="0">
                <a:solidFill>
                  <a:schemeClr val="lt1"/>
                </a:solidFill>
              </a:rPr>
              <a:t>Spread </a:t>
            </a:r>
            <a:r>
              <a:rPr lang="pt-BR" sz="2400" dirty="0" err="1">
                <a:solidFill>
                  <a:schemeClr val="lt1"/>
                </a:solidFill>
              </a:rPr>
              <a:t>Mooring</a:t>
            </a:r>
            <a:r>
              <a:rPr lang="pt-BR" sz="2400" dirty="0">
                <a:solidFill>
                  <a:schemeClr val="lt1"/>
                </a:solidFill>
              </a:rPr>
              <a:t> Systems – </a:t>
            </a:r>
            <a:r>
              <a:rPr lang="pt-BR" sz="2400" dirty="0" err="1">
                <a:solidFill>
                  <a:schemeClr val="lt1"/>
                </a:solidFill>
              </a:rPr>
              <a:t>Semi-Subs</a:t>
            </a:r>
            <a:endParaRPr lang="pt-BR" sz="24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54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23A33-C1F5-49FA-A152-F997CEFC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Spread </a:t>
            </a:r>
            <a:r>
              <a:rPr lang="pt-BR" sz="3600" dirty="0" err="1"/>
              <a:t>Mooring</a:t>
            </a:r>
            <a:r>
              <a:rPr lang="pt-BR" sz="3600" dirty="0"/>
              <a:t> Systems – </a:t>
            </a:r>
            <a:r>
              <a:rPr lang="pt-BR" sz="3600" dirty="0" err="1"/>
              <a:t>Semi-Subs</a:t>
            </a:r>
            <a:endParaRPr lang="pt-BR" sz="3600" dirty="0"/>
          </a:p>
        </p:txBody>
      </p:sp>
      <p:sp>
        <p:nvSpPr>
          <p:cNvPr id="3" name="AutoShape 2" descr="Resultado de imagem para images spread mooring">
            <a:extLst>
              <a:ext uri="{FF2B5EF4-FFF2-40B4-BE49-F238E27FC236}">
                <a16:creationId xmlns:a16="http://schemas.microsoft.com/office/drawing/2014/main" id="{2EBDB348-9C94-46A9-A912-40DFEC2C81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E1DB5F3-7F93-42CB-AF55-E37F73D94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37" y="2014537"/>
            <a:ext cx="2800350" cy="32004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D4613D8-9C1D-4F33-B2D0-1F836358EEE9}"/>
              </a:ext>
            </a:extLst>
          </p:cNvPr>
          <p:cNvSpPr txBox="1"/>
          <p:nvPr/>
        </p:nvSpPr>
        <p:spPr>
          <a:xfrm>
            <a:off x="2013596" y="5354120"/>
            <a:ext cx="196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Semi-sub</a:t>
            </a:r>
            <a:endParaRPr lang="pt-BR" dirty="0"/>
          </a:p>
          <a:p>
            <a:pPr algn="ctr"/>
            <a:r>
              <a:rPr lang="pt-BR" dirty="0">
                <a:hlinkClick r:id="rId3"/>
              </a:rPr>
              <a:t>Offshore Magazine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1332C8A-DDA3-494F-8EC0-D6C32C5BB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2014537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72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23A33-C1F5-49FA-A152-F997CEFC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 </a:t>
            </a:r>
            <a:r>
              <a:rPr lang="pt-BR" sz="3600" dirty="0" err="1"/>
              <a:t>Turret</a:t>
            </a:r>
            <a:r>
              <a:rPr lang="pt-BR" sz="3600" dirty="0"/>
              <a:t> </a:t>
            </a:r>
            <a:r>
              <a:rPr lang="pt-BR" sz="3600" dirty="0" err="1"/>
              <a:t>Mooring</a:t>
            </a:r>
            <a:r>
              <a:rPr lang="pt-BR" sz="3600" dirty="0"/>
              <a:t> - </a:t>
            </a:r>
            <a:r>
              <a:rPr lang="pt-BR" sz="3600" dirty="0" err="1"/>
              <a:t>FPSOs</a:t>
            </a:r>
            <a:endParaRPr lang="pt-BR" sz="3600" dirty="0"/>
          </a:p>
        </p:txBody>
      </p:sp>
      <p:sp>
        <p:nvSpPr>
          <p:cNvPr id="3" name="AutoShape 2" descr="Resultado de imagem para images spread mooring">
            <a:extLst>
              <a:ext uri="{FF2B5EF4-FFF2-40B4-BE49-F238E27FC236}">
                <a16:creationId xmlns:a16="http://schemas.microsoft.com/office/drawing/2014/main" id="{2EBDB348-9C94-46A9-A912-40DFEC2C81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30852" y="2105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D59817A-9AC8-4C18-8961-65FFD44D916D}"/>
              </a:ext>
            </a:extLst>
          </p:cNvPr>
          <p:cNvSpPr txBox="1"/>
          <p:nvPr/>
        </p:nvSpPr>
        <p:spPr>
          <a:xfrm>
            <a:off x="8354970" y="1781859"/>
            <a:ext cx="1685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Turret</a:t>
            </a:r>
            <a:r>
              <a:rPr lang="pt-BR" dirty="0"/>
              <a:t> </a:t>
            </a:r>
            <a:r>
              <a:rPr lang="pt-BR" dirty="0" err="1"/>
              <a:t>Mooring</a:t>
            </a:r>
            <a:endParaRPr lang="pt-BR" dirty="0">
              <a:hlinkClick r:id="rId2"/>
            </a:endParaRPr>
          </a:p>
          <a:p>
            <a:r>
              <a:rPr lang="pt-BR" dirty="0" err="1">
                <a:hlinkClick r:id="rId2"/>
              </a:rPr>
              <a:t>Sofec</a:t>
            </a:r>
            <a:r>
              <a:rPr lang="pt-BR" dirty="0"/>
              <a:t>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4E3F3B6-D222-4B4C-9BE0-34851D56E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36" y="1759405"/>
            <a:ext cx="1685925" cy="27051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E86C912-2A78-4283-8674-56F968D95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4" y="2022295"/>
            <a:ext cx="5349240" cy="217932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D3587CB-0CB8-4D38-AF5D-5F04798FD4BC}"/>
              </a:ext>
            </a:extLst>
          </p:cNvPr>
          <p:cNvSpPr txBox="1"/>
          <p:nvPr/>
        </p:nvSpPr>
        <p:spPr>
          <a:xfrm>
            <a:off x="3647569" y="5846544"/>
            <a:ext cx="1871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Internal</a:t>
            </a:r>
            <a:r>
              <a:rPr lang="pt-BR" dirty="0"/>
              <a:t> </a:t>
            </a:r>
            <a:r>
              <a:rPr lang="pt-BR" dirty="0" err="1"/>
              <a:t>Turret</a:t>
            </a:r>
            <a:endParaRPr lang="pt-BR" dirty="0"/>
          </a:p>
          <a:p>
            <a:r>
              <a:rPr lang="pt-BR" dirty="0">
                <a:hlinkClick r:id="rId5"/>
              </a:rPr>
              <a:t>2B1st Consulting</a:t>
            </a:r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0E83333D-1280-4F2F-8A7A-55319C316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461" y="4201615"/>
            <a:ext cx="1952625" cy="234315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EFAAF84-53C4-434D-A1AC-649BBE7F7154}"/>
              </a:ext>
            </a:extLst>
          </p:cNvPr>
          <p:cNvSpPr txBox="1"/>
          <p:nvPr/>
        </p:nvSpPr>
        <p:spPr>
          <a:xfrm>
            <a:off x="871424" y="1413548"/>
            <a:ext cx="3671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Internal</a:t>
            </a:r>
            <a:r>
              <a:rPr lang="pt-BR" dirty="0"/>
              <a:t> </a:t>
            </a:r>
            <a:r>
              <a:rPr lang="pt-BR" dirty="0" err="1"/>
              <a:t>Turret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Bow-thruster</a:t>
            </a:r>
            <a:endParaRPr lang="pt-BR" dirty="0"/>
          </a:p>
          <a:p>
            <a:pPr algn="ctr"/>
            <a:r>
              <a:rPr lang="pt-BR" dirty="0">
                <a:hlinkClick r:id="rId7"/>
              </a:rPr>
              <a:t>SBM</a:t>
            </a:r>
            <a:endParaRPr lang="pt-BR" dirty="0"/>
          </a:p>
        </p:txBody>
      </p:sp>
      <p:pic>
        <p:nvPicPr>
          <p:cNvPr id="21" name="Imagem 20">
            <a:hlinkClick r:id="rId8"/>
            <a:extLst>
              <a:ext uri="{FF2B5EF4-FFF2-40B4-BE49-F238E27FC236}">
                <a16:creationId xmlns:a16="http://schemas.microsoft.com/office/drawing/2014/main" id="{05CD0E4D-6B75-4832-B457-700809DCAD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466" y="3519170"/>
            <a:ext cx="3013710" cy="2973705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2D40B6-943D-45C1-9EA7-5DF11901E967}"/>
              </a:ext>
            </a:extLst>
          </p:cNvPr>
          <p:cNvSpPr txBox="1"/>
          <p:nvPr/>
        </p:nvSpPr>
        <p:spPr>
          <a:xfrm>
            <a:off x="6167101" y="5588129"/>
            <a:ext cx="2543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Turret</a:t>
            </a:r>
            <a:r>
              <a:rPr lang="pt-BR" dirty="0"/>
              <a:t> com desconexão</a:t>
            </a:r>
          </a:p>
          <a:p>
            <a:pPr algn="r"/>
            <a:r>
              <a:rPr lang="pt-BR" dirty="0" err="1">
                <a:hlinkClick r:id="rId10"/>
              </a:rPr>
              <a:t>Bluewater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730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44094-0382-4DE6-AC15-3D0FC2B2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PNV5204 - Aula #01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3FAF8F-D4FC-4120-A84F-85F962AC2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/>
              <a:t>Introdução</a:t>
            </a:r>
          </a:p>
          <a:p>
            <a:pPr marL="457200" lvl="1" indent="0">
              <a:buNone/>
            </a:pPr>
            <a:r>
              <a:rPr lang="pt-BR" dirty="0"/>
              <a:t>Programa</a:t>
            </a:r>
          </a:p>
          <a:p>
            <a:pPr marL="457200" lvl="1" indent="0">
              <a:buNone/>
            </a:pPr>
            <a:r>
              <a:rPr lang="pt-BR" dirty="0"/>
              <a:t>Bibliografia</a:t>
            </a:r>
          </a:p>
          <a:p>
            <a:pPr marL="457200" lvl="1" indent="0">
              <a:buNone/>
            </a:pPr>
            <a:r>
              <a:rPr lang="pt-BR" dirty="0"/>
              <a:t>Avaliação</a:t>
            </a:r>
          </a:p>
          <a:p>
            <a:pPr marL="457200" lvl="1" indent="0">
              <a:buNone/>
            </a:pPr>
            <a:r>
              <a:rPr lang="pt-BR" dirty="0"/>
              <a:t>Planejamento</a:t>
            </a:r>
          </a:p>
          <a:p>
            <a:pPr marL="457200" lvl="1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Tipos de sistemas de amarração: </a:t>
            </a:r>
          </a:p>
          <a:p>
            <a:pPr marL="457200" lvl="1" indent="0">
              <a:buNone/>
            </a:pPr>
            <a:r>
              <a:rPr lang="pt-BR" dirty="0"/>
              <a:t>Spread </a:t>
            </a:r>
            <a:r>
              <a:rPr lang="pt-BR" dirty="0" err="1"/>
              <a:t>Mooring</a:t>
            </a:r>
            <a:endParaRPr lang="pt-BR" dirty="0"/>
          </a:p>
          <a:p>
            <a:pPr marL="457200" lvl="1" indent="0">
              <a:buNone/>
            </a:pPr>
            <a:r>
              <a:rPr lang="pt-BR" dirty="0" err="1"/>
              <a:t>Turret</a:t>
            </a:r>
            <a:r>
              <a:rPr lang="pt-BR" dirty="0"/>
              <a:t> e SPM</a:t>
            </a:r>
          </a:p>
          <a:p>
            <a:pPr marL="457200" lvl="1" indent="0">
              <a:buNone/>
            </a:pPr>
            <a:r>
              <a:rPr lang="pt-BR" dirty="0" err="1"/>
              <a:t>Taut-leg</a:t>
            </a:r>
            <a:endParaRPr lang="pt-BR" dirty="0"/>
          </a:p>
          <a:p>
            <a:pPr marL="457200" lvl="1" indent="0">
              <a:buNone/>
            </a:pPr>
            <a:r>
              <a:rPr lang="pt-BR" dirty="0"/>
              <a:t>Linhas de amarração</a:t>
            </a:r>
          </a:p>
          <a:p>
            <a:pPr marL="457200" lvl="1" indent="0">
              <a:buNone/>
            </a:pPr>
            <a:r>
              <a:rPr lang="pt-BR" dirty="0"/>
              <a:t>Tipos de âncoras</a:t>
            </a:r>
          </a:p>
          <a:p>
            <a:pPr marL="457200" lvl="1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Revisão de Mecânica</a:t>
            </a:r>
          </a:p>
        </p:txBody>
      </p:sp>
    </p:spTree>
    <p:extLst>
      <p:ext uri="{BB962C8B-B14F-4D97-AF65-F5344CB8AC3E}">
        <p14:creationId xmlns:p14="http://schemas.microsoft.com/office/powerpoint/2010/main" val="2704345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23A33-C1F5-49FA-A152-F997CEFC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  <a:r>
              <a:rPr lang="pt-BR" dirty="0" err="1"/>
              <a:t>Turret</a:t>
            </a:r>
            <a:r>
              <a:rPr lang="pt-BR" dirty="0"/>
              <a:t> </a:t>
            </a:r>
            <a:r>
              <a:rPr lang="pt-BR" dirty="0" err="1"/>
              <a:t>Mooring</a:t>
            </a:r>
            <a:r>
              <a:rPr lang="pt-BR" dirty="0"/>
              <a:t> - </a:t>
            </a:r>
            <a:r>
              <a:rPr lang="pt-BR" dirty="0" err="1"/>
              <a:t>FPSOs</a:t>
            </a:r>
            <a:endParaRPr lang="pt-BR" dirty="0"/>
          </a:p>
        </p:txBody>
      </p:sp>
      <p:sp>
        <p:nvSpPr>
          <p:cNvPr id="3" name="AutoShape 2" descr="Resultado de imagem para images spread mooring">
            <a:extLst>
              <a:ext uri="{FF2B5EF4-FFF2-40B4-BE49-F238E27FC236}">
                <a16:creationId xmlns:a16="http://schemas.microsoft.com/office/drawing/2014/main" id="{2EBDB348-9C94-46A9-A912-40DFEC2C81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45BB375-9FB4-43F3-BE37-16A90E3215D5}"/>
              </a:ext>
            </a:extLst>
          </p:cNvPr>
          <p:cNvSpPr txBox="1"/>
          <p:nvPr/>
        </p:nvSpPr>
        <p:spPr>
          <a:xfrm>
            <a:off x="8994608" y="4303932"/>
            <a:ext cx="268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External</a:t>
            </a:r>
            <a:r>
              <a:rPr lang="pt-BR" dirty="0"/>
              <a:t> </a:t>
            </a:r>
            <a:r>
              <a:rPr lang="pt-BR" dirty="0" err="1"/>
              <a:t>Turret</a:t>
            </a:r>
            <a:endParaRPr lang="pt-BR" dirty="0"/>
          </a:p>
          <a:p>
            <a:pPr algn="ctr"/>
            <a:r>
              <a:rPr lang="pt-BR" dirty="0" err="1">
                <a:hlinkClick r:id="rId2"/>
              </a:rPr>
              <a:t>Ratu</a:t>
            </a:r>
            <a:r>
              <a:rPr lang="pt-BR" dirty="0">
                <a:hlinkClick r:id="rId2"/>
              </a:rPr>
              <a:t> </a:t>
            </a:r>
            <a:r>
              <a:rPr lang="pt-BR" dirty="0" err="1">
                <a:hlinkClick r:id="rId2"/>
              </a:rPr>
              <a:t>Songkhla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0546894-C5B6-4333-91ED-55229ACDF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82" y="1307307"/>
            <a:ext cx="3810000" cy="28575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C73735E-3452-42C2-8D21-773AC6447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8" y="2551235"/>
            <a:ext cx="7714285" cy="322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D33781E-4896-4A97-AF14-231B05BF6903}"/>
              </a:ext>
            </a:extLst>
          </p:cNvPr>
          <p:cNvSpPr txBox="1"/>
          <p:nvPr/>
        </p:nvSpPr>
        <p:spPr>
          <a:xfrm>
            <a:off x="2625894" y="1843088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hlinkClick r:id="rId5"/>
              </a:rPr>
              <a:t>External</a:t>
            </a:r>
            <a:r>
              <a:rPr lang="pt-BR" dirty="0">
                <a:hlinkClick r:id="rId5"/>
              </a:rPr>
              <a:t> </a:t>
            </a:r>
            <a:r>
              <a:rPr lang="pt-BR" dirty="0" err="1">
                <a:hlinkClick r:id="rId5"/>
              </a:rPr>
              <a:t>Turret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6706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23A33-C1F5-49FA-A152-F997CEFC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Single Point </a:t>
            </a:r>
            <a:r>
              <a:rPr lang="pt-BR" dirty="0" err="1"/>
              <a:t>Mooring</a:t>
            </a:r>
            <a:r>
              <a:rPr lang="pt-BR" dirty="0"/>
              <a:t> - </a:t>
            </a:r>
            <a:r>
              <a:rPr lang="pt-BR" dirty="0" err="1"/>
              <a:t>FPSOs</a:t>
            </a:r>
            <a:endParaRPr lang="pt-BR" dirty="0"/>
          </a:p>
        </p:txBody>
      </p:sp>
      <p:sp>
        <p:nvSpPr>
          <p:cNvPr id="3" name="AutoShape 2" descr="Resultado de imagem para images spread mooring">
            <a:extLst>
              <a:ext uri="{FF2B5EF4-FFF2-40B4-BE49-F238E27FC236}">
                <a16:creationId xmlns:a16="http://schemas.microsoft.com/office/drawing/2014/main" id="{2EBDB348-9C94-46A9-A912-40DFEC2C81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14982" y="32337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>
            <a:hlinkClick r:id="rId2"/>
            <a:extLst>
              <a:ext uri="{FF2B5EF4-FFF2-40B4-BE49-F238E27FC236}">
                <a16:creationId xmlns:a16="http://schemas.microsoft.com/office/drawing/2014/main" id="{BDF1B594-3713-4EAB-9D9F-F6931E753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5" y="1736406"/>
            <a:ext cx="3097530" cy="2125980"/>
          </a:xfrm>
          <a:prstGeom prst="rect">
            <a:avLst/>
          </a:prstGeom>
        </p:spPr>
      </p:pic>
      <p:pic>
        <p:nvPicPr>
          <p:cNvPr id="8" name="Imagem 7">
            <a:hlinkClick r:id="rId4"/>
            <a:extLst>
              <a:ext uri="{FF2B5EF4-FFF2-40B4-BE49-F238E27FC236}">
                <a16:creationId xmlns:a16="http://schemas.microsoft.com/office/drawing/2014/main" id="{3948B544-6293-4C9A-BC32-2A7780B02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29" y="2687953"/>
            <a:ext cx="3051810" cy="2160270"/>
          </a:xfrm>
          <a:prstGeom prst="rect">
            <a:avLst/>
          </a:prstGeom>
        </p:spPr>
      </p:pic>
      <p:pic>
        <p:nvPicPr>
          <p:cNvPr id="12" name="Imagem 11">
            <a:hlinkClick r:id="rId6"/>
            <a:extLst>
              <a:ext uri="{FF2B5EF4-FFF2-40B4-BE49-F238E27FC236}">
                <a16:creationId xmlns:a16="http://schemas.microsoft.com/office/drawing/2014/main" id="{72C23831-930E-4D42-AD49-6225B8B144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1" y="4675503"/>
            <a:ext cx="3886200" cy="1691640"/>
          </a:xfrm>
          <a:prstGeom prst="rect">
            <a:avLst/>
          </a:prstGeom>
        </p:spPr>
      </p:pic>
      <p:pic>
        <p:nvPicPr>
          <p:cNvPr id="14" name="Imagem 13">
            <a:hlinkClick r:id="rId8"/>
            <a:extLst>
              <a:ext uri="{FF2B5EF4-FFF2-40B4-BE49-F238E27FC236}">
                <a16:creationId xmlns:a16="http://schemas.microsoft.com/office/drawing/2014/main" id="{23B0F1E3-3CE7-4BC6-A434-A5E9D7F84E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5" y="4344033"/>
            <a:ext cx="3257550" cy="2023110"/>
          </a:xfrm>
          <a:prstGeom prst="rect">
            <a:avLst/>
          </a:prstGeom>
        </p:spPr>
      </p:pic>
      <p:pic>
        <p:nvPicPr>
          <p:cNvPr id="17" name="Imagem 16">
            <a:hlinkClick r:id="rId10"/>
            <a:extLst>
              <a:ext uri="{FF2B5EF4-FFF2-40B4-BE49-F238E27FC236}">
                <a16:creationId xmlns:a16="http://schemas.microsoft.com/office/drawing/2014/main" id="{A64E3C86-E215-49E4-9E20-B46FEBCAFD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673" y="1736406"/>
            <a:ext cx="3504248" cy="220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2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23A33-C1F5-49FA-A152-F997CEFC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Single Point </a:t>
            </a:r>
            <a:r>
              <a:rPr lang="pt-BR" dirty="0" err="1"/>
              <a:t>Mooring</a:t>
            </a:r>
            <a:r>
              <a:rPr lang="pt-BR" dirty="0"/>
              <a:t> - </a:t>
            </a:r>
            <a:r>
              <a:rPr lang="pt-BR" dirty="0" err="1"/>
              <a:t>FPSOs</a:t>
            </a:r>
            <a:endParaRPr lang="pt-BR" dirty="0"/>
          </a:p>
        </p:txBody>
      </p:sp>
      <p:sp>
        <p:nvSpPr>
          <p:cNvPr id="3" name="AutoShape 2" descr="Resultado de imagem para images spread mooring">
            <a:extLst>
              <a:ext uri="{FF2B5EF4-FFF2-40B4-BE49-F238E27FC236}">
                <a16:creationId xmlns:a16="http://schemas.microsoft.com/office/drawing/2014/main" id="{2EBDB348-9C94-46A9-A912-40DFEC2C81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14982" y="32337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Gravação de Tela 3">
            <a:hlinkClick r:id="" action="ppaction://media"/>
            <a:extLst>
              <a:ext uri="{FF2B5EF4-FFF2-40B4-BE49-F238E27FC236}">
                <a16:creationId xmlns:a16="http://schemas.microsoft.com/office/drawing/2014/main" id="{66DB7250-C631-4354-A279-D0EE74B047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4873" y="2642662"/>
            <a:ext cx="3422254" cy="197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6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23A33-C1F5-49FA-A152-F997CEFC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 </a:t>
            </a:r>
            <a:r>
              <a:rPr lang="pt-BR" sz="3600" dirty="0" err="1"/>
              <a:t>Taut-Leg</a:t>
            </a:r>
            <a:r>
              <a:rPr lang="pt-BR" sz="3600" dirty="0"/>
              <a:t> </a:t>
            </a:r>
            <a:r>
              <a:rPr lang="pt-BR" sz="3600" dirty="0" err="1"/>
              <a:t>Mooring</a:t>
            </a:r>
            <a:endParaRPr lang="pt-BR" sz="3600" dirty="0"/>
          </a:p>
        </p:txBody>
      </p:sp>
      <p:pic>
        <p:nvPicPr>
          <p:cNvPr id="18" name="Imagem 17">
            <a:hlinkClick r:id="rId2"/>
            <a:extLst>
              <a:ext uri="{FF2B5EF4-FFF2-40B4-BE49-F238E27FC236}">
                <a16:creationId xmlns:a16="http://schemas.microsoft.com/office/drawing/2014/main" id="{14FA79F8-8C61-4253-911D-599BBC968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70" y="1395984"/>
            <a:ext cx="7005405" cy="525405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42EC2EE-4273-4B1A-807D-09A03AD2A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157411"/>
            <a:ext cx="4452938" cy="296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08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23A33-C1F5-49FA-A152-F997CEFC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 </a:t>
            </a:r>
            <a:r>
              <a:rPr lang="pt-BR" sz="3600" dirty="0" err="1"/>
              <a:t>Taut-Leg</a:t>
            </a:r>
            <a:r>
              <a:rPr lang="pt-BR" sz="3600" dirty="0"/>
              <a:t> </a:t>
            </a:r>
            <a:r>
              <a:rPr lang="pt-BR" sz="3600" dirty="0" err="1"/>
              <a:t>Mooring</a:t>
            </a:r>
            <a:endParaRPr lang="pt-BR" sz="3600" dirty="0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6DEBFD4C-AC1A-4AA2-9599-CCE17369A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12" y="1729742"/>
            <a:ext cx="4586288" cy="2700338"/>
          </a:xfrm>
          <a:prstGeom prst="rect">
            <a:avLst/>
          </a:prstGeom>
        </p:spPr>
      </p:pic>
      <p:pic>
        <p:nvPicPr>
          <p:cNvPr id="9" name="Imagem 8">
            <a:hlinkClick r:id="rId4"/>
            <a:extLst>
              <a:ext uri="{FF2B5EF4-FFF2-40B4-BE49-F238E27FC236}">
                <a16:creationId xmlns:a16="http://schemas.microsoft.com/office/drawing/2014/main" id="{D4476C7A-98CF-4F60-B62A-9F8ACACCB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14" y="3485835"/>
            <a:ext cx="3931920" cy="281178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64EEBB9-8C99-4038-99C7-F7507143D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10" y="5126039"/>
            <a:ext cx="4829175" cy="942975"/>
          </a:xfrm>
          <a:prstGeom prst="rect">
            <a:avLst/>
          </a:prstGeom>
        </p:spPr>
      </p:pic>
      <p:pic>
        <p:nvPicPr>
          <p:cNvPr id="4" name="Imagem 3">
            <a:hlinkClick r:id="rId7"/>
            <a:extLst>
              <a:ext uri="{FF2B5EF4-FFF2-40B4-BE49-F238E27FC236}">
                <a16:creationId xmlns:a16="http://schemas.microsoft.com/office/drawing/2014/main" id="{921371CE-6793-4AF9-BFAE-2CFD602F6E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321" y="326070"/>
            <a:ext cx="2538413" cy="304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76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ADA76-0B35-45CA-A583-A7CEC96E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/>
              <a:t>Spars - Mooring</a:t>
            </a:r>
            <a:endParaRPr lang="pt-BR" sz="3600" dirty="0"/>
          </a:p>
        </p:txBody>
      </p:sp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CA569ED6-BD19-4611-86D0-50D47131F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5" y="3076574"/>
            <a:ext cx="2451735" cy="2252663"/>
          </a:xfrm>
          <a:prstGeom prst="rect">
            <a:avLst/>
          </a:prstGeom>
        </p:spPr>
      </p:pic>
      <p:pic>
        <p:nvPicPr>
          <p:cNvPr id="6" name="Imagem 5">
            <a:hlinkClick r:id="rId4"/>
            <a:extLst>
              <a:ext uri="{FF2B5EF4-FFF2-40B4-BE49-F238E27FC236}">
                <a16:creationId xmlns:a16="http://schemas.microsoft.com/office/drawing/2014/main" id="{C409A622-BD81-4B9C-9413-4CAB2797A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28" y="1994534"/>
            <a:ext cx="2093595" cy="3907155"/>
          </a:xfrm>
          <a:prstGeom prst="rect">
            <a:avLst/>
          </a:prstGeom>
        </p:spPr>
      </p:pic>
      <p:pic>
        <p:nvPicPr>
          <p:cNvPr id="10" name="Imagem 9">
            <a:hlinkClick r:id="rId6"/>
            <a:extLst>
              <a:ext uri="{FF2B5EF4-FFF2-40B4-BE49-F238E27FC236}">
                <a16:creationId xmlns:a16="http://schemas.microsoft.com/office/drawing/2014/main" id="{C76F2011-0B82-4C07-B9CE-84C58BECC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361" y="813435"/>
            <a:ext cx="3708400" cy="56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79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E858AA99-3098-470A-A5FA-7BF703472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4" y="826185"/>
            <a:ext cx="5458816" cy="3632593"/>
          </a:xfrm>
          <a:prstGeom prst="rect">
            <a:avLst/>
          </a:prstGeom>
        </p:spPr>
      </p:pic>
      <p:pic>
        <p:nvPicPr>
          <p:cNvPr id="7" name="Imagem 6">
            <a:hlinkClick r:id="rId4"/>
            <a:extLst>
              <a:ext uri="{FF2B5EF4-FFF2-40B4-BE49-F238E27FC236}">
                <a16:creationId xmlns:a16="http://schemas.microsoft.com/office/drawing/2014/main" id="{F0CE18BD-62F4-4A88-94DD-19A26810F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205" y="839278"/>
            <a:ext cx="5067300" cy="36195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FE1294-7285-447D-96DF-49677BDF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4966832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/>
              <a:t>Floating Offshore Wind Turbines (FOWT) - Mooring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1D54A75-2B17-41BF-A417-5C26D26C3D0A}"/>
              </a:ext>
            </a:extLst>
          </p:cNvPr>
          <p:cNvSpPr/>
          <p:nvPr/>
        </p:nvSpPr>
        <p:spPr>
          <a:xfrm>
            <a:off x="491885" y="4597500"/>
            <a:ext cx="483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6"/>
              </a:rPr>
              <a:t>https://www.youtube.com/watch?v=vKHJfuuYiOk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78C6C94-0D26-4841-87FA-0D98F92ED93B}"/>
              </a:ext>
            </a:extLst>
          </p:cNvPr>
          <p:cNvSpPr/>
          <p:nvPr/>
        </p:nvSpPr>
        <p:spPr>
          <a:xfrm>
            <a:off x="6864113" y="4593353"/>
            <a:ext cx="485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7"/>
              </a:rPr>
              <a:t>https://www.youtube.com/watch?v=fJqDyg7aua4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8926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50D23EB-9472-41DD-B964-A25BE7FD7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2" y="1077045"/>
            <a:ext cx="5458816" cy="3473792"/>
          </a:xfrm>
          <a:prstGeom prst="rect">
            <a:avLst/>
          </a:prstGeom>
        </p:spPr>
      </p:pic>
      <p:pic>
        <p:nvPicPr>
          <p:cNvPr id="4" name="Imagem 3">
            <a:hlinkClick r:id="rId3"/>
            <a:extLst>
              <a:ext uri="{FF2B5EF4-FFF2-40B4-BE49-F238E27FC236}">
                <a16:creationId xmlns:a16="http://schemas.microsoft.com/office/drawing/2014/main" id="{7F5DA058-F512-42D9-A627-7C64D5A5A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84" y="821806"/>
            <a:ext cx="5312345" cy="39842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4D118C4-2A93-476C-9C00-4B44BCB3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/>
              <a:t>Plataformas Mono-coluna - Mooring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D909190-314F-4F84-8B0A-1895D924F854}"/>
              </a:ext>
            </a:extLst>
          </p:cNvPr>
          <p:cNvSpPr/>
          <p:nvPr/>
        </p:nvSpPr>
        <p:spPr>
          <a:xfrm>
            <a:off x="7154850" y="5976503"/>
            <a:ext cx="4854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5"/>
              </a:rPr>
              <a:t>https://www.youtube.com/watch?v=7ezSLJ_3heo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7579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474A9-B34A-41BA-856D-9A86D53BA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Amarras e cabos de amarração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4D848DD-BA1E-409F-82A0-7B60E3243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4577"/>
            <a:ext cx="6044444" cy="3362539"/>
          </a:xfrm>
          <a:prstGeom prst="rect">
            <a:avLst/>
          </a:prstGeom>
        </p:spPr>
      </p:pic>
      <p:pic>
        <p:nvPicPr>
          <p:cNvPr id="6" name="Imagem 5">
            <a:hlinkClick r:id="rId3"/>
            <a:extLst>
              <a:ext uri="{FF2B5EF4-FFF2-40B4-BE49-F238E27FC236}">
                <a16:creationId xmlns:a16="http://schemas.microsoft.com/office/drawing/2014/main" id="{6CE8F9BC-10F1-49FB-909C-BB50E9F96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3733799"/>
            <a:ext cx="45339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07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474A9-B34A-41BA-856D-9A86D53BA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Amarras e cabos de amarração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F558398-0929-4E85-81DC-756B04AEECE3}"/>
              </a:ext>
            </a:extLst>
          </p:cNvPr>
          <p:cNvSpPr txBox="1"/>
          <p:nvPr/>
        </p:nvSpPr>
        <p:spPr>
          <a:xfrm>
            <a:off x="3228975" y="5829299"/>
            <a:ext cx="604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hlinkClick r:id="rId2"/>
              </a:rPr>
              <a:t>Cabos de Amarração - CSL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7BA9215-2A5C-4C16-B022-B6DFB22F0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8" y="2590800"/>
            <a:ext cx="9144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85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14F5A-A4C5-4261-B070-B0D2EE69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2FC019-A75B-42DB-AA2E-20E1609D2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Programa</a:t>
            </a:r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r>
              <a:rPr lang="pt-BR" dirty="0"/>
              <a:t>OBJETIVOS:</a:t>
            </a:r>
          </a:p>
          <a:p>
            <a:pPr marL="914400" lvl="2" indent="0">
              <a:buNone/>
            </a:pPr>
            <a:r>
              <a:rPr lang="pt-BR" dirty="0"/>
              <a:t>A partir dos conceitos fundamentais da Mecânica, da Mecânica dos Sólidos, da Hidrodinâmica e dos Sistemas Dinâmicos, esta primeira disciplina objetiva tratar a modelagem matemática de dois problemas típicos da Engenharia Oceânica:</a:t>
            </a:r>
          </a:p>
          <a:p>
            <a:pPr marL="1428750" lvl="2" indent="-514350">
              <a:buAutoNum type="romanLcParenBoth"/>
            </a:pPr>
            <a:r>
              <a:rPr lang="pt-BR" i="1" dirty="0"/>
              <a:t>dinâmica de cabos e risers;</a:t>
            </a:r>
          </a:p>
          <a:p>
            <a:pPr marL="1428750" lvl="2" indent="-514350">
              <a:buAutoNum type="romanLcParenBoth"/>
            </a:pPr>
            <a:r>
              <a:rPr lang="pt-BR" b="1" i="1" dirty="0"/>
              <a:t>dinâmica de navios e plataformas flutuantes amarrados</a:t>
            </a:r>
            <a:r>
              <a:rPr lang="pt-BR" b="1" dirty="0"/>
              <a:t>.</a:t>
            </a:r>
          </a:p>
          <a:p>
            <a:pPr marL="914400" lvl="2" indent="0">
              <a:buNone/>
            </a:pPr>
            <a:endParaRPr lang="pt-BR" dirty="0"/>
          </a:p>
          <a:p>
            <a:pPr marL="457200" lvl="1" indent="0">
              <a:buNone/>
            </a:pPr>
            <a:r>
              <a:rPr lang="pt-BR" dirty="0"/>
              <a:t>JUSTIFICATIVA:</a:t>
            </a:r>
          </a:p>
          <a:p>
            <a:pPr marL="914400" lvl="2" indent="0">
              <a:buNone/>
            </a:pPr>
            <a:r>
              <a:rPr lang="pt-BR" dirty="0"/>
              <a:t>Disciplina de natureza teórica, visa a propiciar ao aluno aplicar fundamentos da dinâmica e de disciplinas correlatas a dois problemas típicos da Engenharia Oceânica de interesse atual.</a:t>
            </a:r>
          </a:p>
          <a:p>
            <a:pPr lvl="1"/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8991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6468E17-3239-4D1F-9854-F3EC45855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628" y="3719541"/>
            <a:ext cx="3888105" cy="19812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451ACB7-E711-4DC4-8DCF-7F21817C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pt-BR" sz="3600"/>
              <a:t>Âncoras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740E38-14D4-4E34-AC13-CC52D3DBA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193" y="2120701"/>
            <a:ext cx="3821758" cy="3197679"/>
          </a:xfrm>
        </p:spPr>
        <p:txBody>
          <a:bodyPr anchor="t">
            <a:normAutofit/>
          </a:bodyPr>
          <a:lstStyle/>
          <a:p>
            <a:r>
              <a:rPr lang="pt-BR" dirty="0"/>
              <a:t>Convencionais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Sucção</a:t>
            </a:r>
          </a:p>
          <a:p>
            <a:endParaRPr lang="pt-BR" dirty="0"/>
          </a:p>
          <a:p>
            <a:r>
              <a:rPr lang="pt-BR" dirty="0"/>
              <a:t>Torpedo</a:t>
            </a:r>
          </a:p>
        </p:txBody>
      </p:sp>
    </p:spTree>
    <p:extLst>
      <p:ext uri="{BB962C8B-B14F-4D97-AF65-F5344CB8AC3E}">
        <p14:creationId xmlns:p14="http://schemas.microsoft.com/office/powerpoint/2010/main" val="711415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1E2E5FCA-C817-4F82-986F-28BE01F2F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743" y="797426"/>
            <a:ext cx="2005965" cy="184308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B5C97DD-F8AB-4A78-8E95-2F05AA665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01" y="2595017"/>
            <a:ext cx="2981325" cy="153352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A82CECF-4668-48AB-9E89-7572311DC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957" y="3879645"/>
            <a:ext cx="2981325" cy="15335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753721-7C3C-4875-AD47-CC1CC78E9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45" y="-11248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dirty="0"/>
              <a:t>Âncoras offshore convencionais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FA33BF4-F3F6-4988-B598-A59C051C7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7" y="928687"/>
            <a:ext cx="5000625" cy="50006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0496148-5B39-4900-975A-944D7093B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7" y="228601"/>
            <a:ext cx="2143125" cy="214312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7312AFE-E3CF-4EAF-A471-51090E9764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4" y="2714286"/>
            <a:ext cx="2162175" cy="177165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C220CF4-38E8-45E4-A4C5-D0C742FE64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846" y="4773748"/>
            <a:ext cx="2371725" cy="192405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4089873-40EA-4B60-8CF9-D5281D9EEF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13" y="4916623"/>
            <a:ext cx="2562225" cy="178117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998407FA-F871-47D6-819E-AAE401CC9F4B}"/>
              </a:ext>
            </a:extLst>
          </p:cNvPr>
          <p:cNvSpPr txBox="1"/>
          <p:nvPr/>
        </p:nvSpPr>
        <p:spPr>
          <a:xfrm>
            <a:off x="785883" y="5929312"/>
            <a:ext cx="500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10"/>
              </a:rPr>
              <a:t>https://www.youtube.com/watch?v=OeGiaBK0Cas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2710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93DCCE3-3C04-4EC3-B007-C4727477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/>
              <a:t>Âncoras de sucção</a:t>
            </a:r>
            <a:endParaRPr lang="pt-BR" sz="3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031B909-1385-4AF0-A351-C3D99FD8B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78" y="873684"/>
            <a:ext cx="3333750" cy="26803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8A63DE2-DC13-4278-81E7-7EDA84C3B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45" y="3867619"/>
            <a:ext cx="4173855" cy="214693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7EB5013-E011-4135-A074-5C8A5A686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10" y="2088832"/>
            <a:ext cx="5676900" cy="417576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92728C7-5897-4FCA-9CFF-9D6E1B6AD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18" y="114253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02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947D1A61-6673-4ACE-8CBF-5B02D9234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6" y="1318482"/>
            <a:ext cx="3483526" cy="4069696"/>
          </a:xfrm>
          <a:prstGeom prst="rect">
            <a:avLst/>
          </a:prstGeom>
        </p:spPr>
      </p:pic>
      <p:pic>
        <p:nvPicPr>
          <p:cNvPr id="9" name="Imagem 8">
            <a:hlinkClick r:id="rId4"/>
            <a:extLst>
              <a:ext uri="{FF2B5EF4-FFF2-40B4-BE49-F238E27FC236}">
                <a16:creationId xmlns:a16="http://schemas.microsoft.com/office/drawing/2014/main" id="{1A54183C-F94A-4260-862E-3A7C22A58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38" y="1053233"/>
            <a:ext cx="2804299" cy="179031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058F6CA-A879-4BCB-9162-A28DCA36C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15" y="931474"/>
            <a:ext cx="2775335" cy="203383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41C801-A741-4C4F-8211-6144DBB3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4004732"/>
            <a:ext cx="6465287" cy="1324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Estaca</a:t>
            </a:r>
            <a:r>
              <a:rPr lang="en-US" dirty="0"/>
              <a:t> Torpedo</a:t>
            </a:r>
            <a:br>
              <a:rPr lang="en-US" dirty="0"/>
            </a:br>
            <a:r>
              <a:rPr lang="en-US" i="1" dirty="0" err="1"/>
              <a:t>Torpedo</a:t>
            </a:r>
            <a:r>
              <a:rPr lang="en-US" i="1" dirty="0"/>
              <a:t> Anchor</a:t>
            </a:r>
          </a:p>
        </p:txBody>
      </p:sp>
    </p:spTree>
    <p:extLst>
      <p:ext uri="{BB962C8B-B14F-4D97-AF65-F5344CB8AC3E}">
        <p14:creationId xmlns:p14="http://schemas.microsoft.com/office/powerpoint/2010/main" val="1234517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EEC3F7E-9562-4424-9941-FB202B10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 de Mecânica</a:t>
            </a:r>
            <a:br>
              <a:rPr lang="pt-BR" dirty="0"/>
            </a:b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5A07045-0ECC-4560-A5B9-7713F12BF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86189"/>
            <a:ext cx="10515600" cy="2303462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Material no </a:t>
            </a:r>
            <a:r>
              <a:rPr lang="pt-BR" dirty="0" err="1"/>
              <a:t>ResearchGate</a:t>
            </a:r>
            <a:r>
              <a:rPr lang="pt-BR" dirty="0"/>
              <a:t>:</a:t>
            </a:r>
          </a:p>
          <a:p>
            <a:pPr lvl="1"/>
            <a:r>
              <a:rPr lang="pt-BR" dirty="0">
                <a:hlinkClick r:id="rId2"/>
              </a:rPr>
              <a:t>https://www.researchgate.net/profile/Celso_Pesce</a:t>
            </a:r>
            <a:endParaRPr lang="pt-BR" dirty="0"/>
          </a:p>
          <a:p>
            <a:pPr lvl="1"/>
            <a:r>
              <a:rPr lang="pt-BR" dirty="0"/>
              <a:t>	</a:t>
            </a:r>
          </a:p>
          <a:p>
            <a:pPr lvl="1"/>
            <a:r>
              <a:rPr lang="pt-BR" dirty="0">
                <a:hlinkClick r:id="rId3"/>
              </a:rPr>
              <a:t>https://www.researchgate.net/profile/Celso_Pesce/projects</a:t>
            </a:r>
            <a:endParaRPr lang="pt-BR" dirty="0"/>
          </a:p>
          <a:p>
            <a:pPr lvl="1"/>
            <a:endParaRPr lang="pt-BR" dirty="0"/>
          </a:p>
          <a:p>
            <a:pPr lvl="1"/>
            <a:r>
              <a:rPr lang="pt-BR" dirty="0">
                <a:hlinkClick r:id="rId4"/>
              </a:rPr>
              <a:t>https://www.researchgate.net/project/Teaching-Mechanics-during-Pandemics</a:t>
            </a:r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637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EEC3F7E-9562-4424-9941-FB202B10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Formulação geral da dinâmica de sistemas flutuantes amarrados</a:t>
            </a:r>
            <a:br>
              <a:rPr lang="pt-BR" dirty="0"/>
            </a:b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5A07045-0ECC-4560-A5B9-7713F12BF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86189"/>
            <a:ext cx="10515600" cy="230346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Equacionamento via Equações de Euler-Lagrange</a:t>
            </a:r>
          </a:p>
          <a:p>
            <a:pPr lvl="1"/>
            <a:r>
              <a:rPr lang="pt-BR" dirty="0"/>
              <a:t>Energia Cinética</a:t>
            </a:r>
          </a:p>
          <a:p>
            <a:pPr lvl="1"/>
            <a:r>
              <a:rPr lang="pt-BR" dirty="0"/>
              <a:t>Energia Potencial do Sistema de Amarração</a:t>
            </a:r>
          </a:p>
          <a:p>
            <a:pPr lvl="1"/>
            <a:r>
              <a:rPr lang="pt-BR" dirty="0"/>
              <a:t>Forças Generalizadas Conservativas e Não-Conservativas</a:t>
            </a:r>
          </a:p>
          <a:p>
            <a:pPr lvl="1"/>
            <a:r>
              <a:rPr lang="pt-BR" dirty="0"/>
              <a:t>	Sistema de amarração</a:t>
            </a:r>
          </a:p>
          <a:p>
            <a:pPr lvl="1"/>
            <a:r>
              <a:rPr lang="pt-BR" dirty="0"/>
              <a:t>	Ondas, Correnteza, Vento</a:t>
            </a:r>
          </a:p>
          <a:p>
            <a:pPr lvl="1"/>
            <a:r>
              <a:rPr lang="pt-BR" dirty="0"/>
              <a:t>	Amortecimento estrutural e hidrodinâmico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2569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uxograma: Disco Magnético 1">
            <a:extLst>
              <a:ext uri="{FF2B5EF4-FFF2-40B4-BE49-F238E27FC236}">
                <a16:creationId xmlns:a16="http://schemas.microsoft.com/office/drawing/2014/main" id="{74FB9C0F-A203-4949-ADAF-0E5ACEAB5657}"/>
              </a:ext>
            </a:extLst>
          </p:cNvPr>
          <p:cNvSpPr/>
          <p:nvPr/>
        </p:nvSpPr>
        <p:spPr>
          <a:xfrm rot="21141518">
            <a:off x="3211081" y="2936770"/>
            <a:ext cx="6388768" cy="934404"/>
          </a:xfrm>
          <a:prstGeom prst="flowChartMagneticDisk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0DCB84A-43CC-47AA-ACB8-9917E944D8B0}"/>
              </a:ext>
            </a:extLst>
          </p:cNvPr>
          <p:cNvCxnSpPr>
            <a:cxnSpLocks/>
          </p:cNvCxnSpPr>
          <p:nvPr/>
        </p:nvCxnSpPr>
        <p:spPr>
          <a:xfrm flipV="1">
            <a:off x="6408822" y="2947737"/>
            <a:ext cx="3661610" cy="577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476FE028-F764-405D-AD91-B34EF31D238B}"/>
              </a:ext>
            </a:extLst>
          </p:cNvPr>
          <p:cNvCxnSpPr>
            <a:cxnSpLocks/>
          </p:cNvCxnSpPr>
          <p:nvPr/>
        </p:nvCxnSpPr>
        <p:spPr>
          <a:xfrm flipH="1" flipV="1">
            <a:off x="6192253" y="2516155"/>
            <a:ext cx="216569" cy="10090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B38F0AAD-7E02-42A4-B1F0-34BD0767F679}"/>
              </a:ext>
            </a:extLst>
          </p:cNvPr>
          <p:cNvCxnSpPr>
            <a:cxnSpLocks/>
          </p:cNvCxnSpPr>
          <p:nvPr/>
        </p:nvCxnSpPr>
        <p:spPr>
          <a:xfrm flipV="1">
            <a:off x="6408822" y="2556035"/>
            <a:ext cx="679141" cy="969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EAD6AC9-588D-404C-8EE9-A4F0240FD3A4}"/>
              </a:ext>
            </a:extLst>
          </p:cNvPr>
          <p:cNvSpPr txBox="1"/>
          <p:nvPr/>
        </p:nvSpPr>
        <p:spPr>
          <a:xfrm>
            <a:off x="9829800" y="2947737"/>
            <a:ext cx="46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EBF0EC5-B106-4B8E-B363-EC1175C5C958}"/>
              </a:ext>
            </a:extLst>
          </p:cNvPr>
          <p:cNvSpPr txBox="1"/>
          <p:nvPr/>
        </p:nvSpPr>
        <p:spPr>
          <a:xfrm>
            <a:off x="6731106" y="2245598"/>
            <a:ext cx="46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A45DF87-7878-4671-A420-A1EB63155DFA}"/>
              </a:ext>
            </a:extLst>
          </p:cNvPr>
          <p:cNvSpPr txBox="1"/>
          <p:nvPr/>
        </p:nvSpPr>
        <p:spPr>
          <a:xfrm>
            <a:off x="5811094" y="2285322"/>
            <a:ext cx="46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73F8728-40B0-401D-933B-58C4262AD8B9}"/>
              </a:ext>
            </a:extLst>
          </p:cNvPr>
          <p:cNvSpPr txBox="1"/>
          <p:nvPr/>
        </p:nvSpPr>
        <p:spPr>
          <a:xfrm>
            <a:off x="6837306" y="3020704"/>
            <a:ext cx="413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2E0FA16-D250-4355-9992-76546F6E5D28}"/>
              </a:ext>
            </a:extLst>
          </p:cNvPr>
          <p:cNvSpPr txBox="1"/>
          <p:nvPr/>
        </p:nvSpPr>
        <p:spPr>
          <a:xfrm>
            <a:off x="6043705" y="3334490"/>
            <a:ext cx="413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81F4A9C7-1F34-4F03-90DD-4BC07A85E76D}"/>
              </a:ext>
            </a:extLst>
          </p:cNvPr>
          <p:cNvCxnSpPr/>
          <p:nvPr/>
        </p:nvCxnSpPr>
        <p:spPr>
          <a:xfrm>
            <a:off x="5378116" y="4740442"/>
            <a:ext cx="46923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81594DC5-6672-44C1-B37F-8F5BB73BDE1D}"/>
              </a:ext>
            </a:extLst>
          </p:cNvPr>
          <p:cNvCxnSpPr/>
          <p:nvPr/>
        </p:nvCxnSpPr>
        <p:spPr>
          <a:xfrm flipV="1">
            <a:off x="5378115" y="2069432"/>
            <a:ext cx="0" cy="26830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C41BA69-1B2D-4F44-B523-D3B61319F4AE}"/>
              </a:ext>
            </a:extLst>
          </p:cNvPr>
          <p:cNvSpPr txBox="1"/>
          <p:nvPr/>
        </p:nvSpPr>
        <p:spPr>
          <a:xfrm>
            <a:off x="9821457" y="4740442"/>
            <a:ext cx="46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CF79344-05E9-4F45-9DB9-FEE8D80A48B4}"/>
              </a:ext>
            </a:extLst>
          </p:cNvPr>
          <p:cNvSpPr txBox="1"/>
          <p:nvPr/>
        </p:nvSpPr>
        <p:spPr>
          <a:xfrm>
            <a:off x="4896772" y="1939073"/>
            <a:ext cx="46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2EEE571-27E1-4ACB-9F56-C67C5604EA9F}"/>
              </a:ext>
            </a:extLst>
          </p:cNvPr>
          <p:cNvSpPr txBox="1"/>
          <p:nvPr/>
        </p:nvSpPr>
        <p:spPr>
          <a:xfrm>
            <a:off x="5432018" y="4266746"/>
            <a:ext cx="46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8" name="Fluxograma: Ou 27">
            <a:extLst>
              <a:ext uri="{FF2B5EF4-FFF2-40B4-BE49-F238E27FC236}">
                <a16:creationId xmlns:a16="http://schemas.microsoft.com/office/drawing/2014/main" id="{6E77D1A0-2002-478C-9177-68478A40B5DA}"/>
              </a:ext>
            </a:extLst>
          </p:cNvPr>
          <p:cNvSpPr/>
          <p:nvPr/>
        </p:nvSpPr>
        <p:spPr>
          <a:xfrm>
            <a:off x="6809232" y="3041913"/>
            <a:ext cx="72189" cy="84221"/>
          </a:xfrm>
          <a:prstGeom prst="flowChartOr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luxograma: Somador 28">
            <a:extLst>
              <a:ext uri="{FF2B5EF4-FFF2-40B4-BE49-F238E27FC236}">
                <a16:creationId xmlns:a16="http://schemas.microsoft.com/office/drawing/2014/main" id="{7A16DBC6-CBE0-4526-8D02-29E5E79280C3}"/>
              </a:ext>
            </a:extLst>
          </p:cNvPr>
          <p:cNvSpPr/>
          <p:nvPr/>
        </p:nvSpPr>
        <p:spPr>
          <a:xfrm>
            <a:off x="5265741" y="4650508"/>
            <a:ext cx="216569" cy="200072"/>
          </a:xfrm>
          <a:prstGeom prst="flowChartSummingJuncti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FF5405B-16AF-4D50-808D-C69DB865B059}"/>
              </a:ext>
            </a:extLst>
          </p:cNvPr>
          <p:cNvSpPr txBox="1"/>
          <p:nvPr/>
        </p:nvSpPr>
        <p:spPr>
          <a:xfrm>
            <a:off x="4908803" y="4338935"/>
            <a:ext cx="46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764606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7B74C9F-15DD-438D-A770-84AEA1E3A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88" y="457200"/>
            <a:ext cx="4936998" cy="6009894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A121C9B7-2271-4722-8D87-E6F605E5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Sistema de coordenadas,</a:t>
            </a:r>
            <a:br>
              <a:rPr lang="pt-BR" dirty="0"/>
            </a:br>
            <a:r>
              <a:rPr lang="pt-BR" dirty="0"/>
              <a:t>ângulos de Euler e matriz de mudança de base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47526277-D8D7-4941-8294-93F1D019A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14563"/>
            <a:ext cx="3932237" cy="3811588"/>
          </a:xfrm>
        </p:spPr>
        <p:txBody>
          <a:bodyPr/>
          <a:lstStyle/>
          <a:p>
            <a:endParaRPr lang="pt-BR" dirty="0"/>
          </a:p>
          <a:p>
            <a:r>
              <a:rPr lang="pt-BR" dirty="0"/>
              <a:t>Pesce, C.P., 1984.</a:t>
            </a:r>
          </a:p>
        </p:txBody>
      </p:sp>
    </p:spTree>
    <p:extLst>
      <p:ext uri="{BB962C8B-B14F-4D97-AF65-F5344CB8AC3E}">
        <p14:creationId xmlns:p14="http://schemas.microsoft.com/office/powerpoint/2010/main" val="3049408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5">
            <a:extLst>
              <a:ext uri="{FF2B5EF4-FFF2-40B4-BE49-F238E27FC236}">
                <a16:creationId xmlns:a16="http://schemas.microsoft.com/office/drawing/2014/main" id="{AE069138-1650-4D04-9A82-CFE7CA16E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9851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4000" dirty="0"/>
              <a:t>Perguntas?</a:t>
            </a:r>
          </a:p>
        </p:txBody>
      </p:sp>
      <p:pic>
        <p:nvPicPr>
          <p:cNvPr id="7" name="Imagem 6" descr="Uma imagem contendo Diagrama&#10;&#10;Descrição gerada automaticamente">
            <a:extLst>
              <a:ext uri="{FF2B5EF4-FFF2-40B4-BE49-F238E27FC236}">
                <a16:creationId xmlns:a16="http://schemas.microsoft.com/office/drawing/2014/main" id="{0DA2DC07-73CC-4380-8163-04DE23ED9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05" y="944563"/>
            <a:ext cx="4279589" cy="182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87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14F5A-A4C5-4261-B070-B0D2EE69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2FC019-A75B-42DB-AA2E-20E1609D2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/>
              <a:t>CONTEÚDO (EMENTA):</a:t>
            </a:r>
          </a:p>
          <a:p>
            <a:pPr marL="0" indent="0">
              <a:buNone/>
            </a:pPr>
            <a:r>
              <a:rPr lang="pt-BR" sz="2000" dirty="0"/>
              <a:t>1. Elementos da Mecânica Analítica</a:t>
            </a:r>
          </a:p>
          <a:p>
            <a:pPr marL="0" indent="0">
              <a:buNone/>
            </a:pPr>
            <a:r>
              <a:rPr lang="pt-BR" sz="2000" dirty="0"/>
              <a:t>2. Elementos de Sistemas Dinâmicos</a:t>
            </a:r>
          </a:p>
          <a:p>
            <a:pPr marL="0" indent="0">
              <a:buNone/>
            </a:pPr>
            <a:r>
              <a:rPr lang="pt-BR" sz="2000" dirty="0"/>
              <a:t>3. Conceitos da Mecânica dos Sólidos</a:t>
            </a:r>
          </a:p>
          <a:p>
            <a:pPr marL="0" indent="0">
              <a:buNone/>
            </a:pPr>
            <a:r>
              <a:rPr lang="pt-BR" sz="2000" dirty="0"/>
              <a:t>4. Revisão de conceitos da Hidrodinâmica Marítima: Teoria Potencial. Escoamentos Viscosos. </a:t>
            </a:r>
          </a:p>
          <a:p>
            <a:pPr marL="0" indent="0">
              <a:buNone/>
            </a:pPr>
            <a:r>
              <a:rPr lang="pt-BR" sz="2000" dirty="0"/>
              <a:t>5. Dinâmica de cabos e tubos:</a:t>
            </a:r>
          </a:p>
          <a:p>
            <a:pPr marL="457200" lvl="1" indent="0">
              <a:buNone/>
            </a:pPr>
            <a:r>
              <a:rPr lang="pt-BR" sz="1600" dirty="0"/>
              <a:t>Equações gerais da catenária. Equilíbrio estático. Equações dinâmicas e modos lineares de vibrar. Carregamentos da plataforma e hidrodinâmicos. Vibrações Induzidas por Vórtices. Análise dinâmica de um cabo de amarração. </a:t>
            </a:r>
          </a:p>
          <a:p>
            <a:pPr marL="0" indent="0">
              <a:buNone/>
            </a:pPr>
            <a:r>
              <a:rPr lang="pt-BR" sz="2000" dirty="0"/>
              <a:t>6. Dinâmica de sistemas flutuantes amarrados:</a:t>
            </a:r>
          </a:p>
          <a:p>
            <a:pPr marL="457200" lvl="1" indent="0">
              <a:buNone/>
            </a:pPr>
            <a:r>
              <a:rPr lang="pt-BR" sz="1600" dirty="0"/>
              <a:t>Tipos de sistemas fundeados. Forças de primeira e segunda ordens em corpos flutuantes sujeitos à ação de ondas de superfície. Forças devido à correnteza e ao vento. Formulação do problema dinâmico. Bifurcações de equilíbrio sob correnteza e vento. Oscilações de deriva lenta. </a:t>
            </a:r>
            <a:r>
              <a:rPr lang="en-US" sz="1600" dirty="0" err="1"/>
              <a:t>Análise</a:t>
            </a:r>
            <a:r>
              <a:rPr lang="en-US" sz="1600" dirty="0"/>
              <a:t> </a:t>
            </a:r>
            <a:r>
              <a:rPr lang="en-US" sz="1600" dirty="0" err="1"/>
              <a:t>dinâmica</a:t>
            </a:r>
            <a:r>
              <a:rPr lang="en-US" sz="1600" dirty="0"/>
              <a:t> de um </a:t>
            </a:r>
            <a:r>
              <a:rPr lang="en-US" sz="1600" dirty="0" err="1"/>
              <a:t>sistema</a:t>
            </a:r>
            <a:r>
              <a:rPr lang="en-US" sz="1600" dirty="0"/>
              <a:t> </a:t>
            </a:r>
            <a:r>
              <a:rPr lang="en-US" sz="1600" dirty="0" err="1"/>
              <a:t>fundeado</a:t>
            </a:r>
            <a:r>
              <a:rPr lang="en-US" sz="1600" dirty="0"/>
              <a:t> </a:t>
            </a:r>
            <a:r>
              <a:rPr lang="en-US" sz="1600" dirty="0" err="1"/>
              <a:t>em</a:t>
            </a:r>
            <a:r>
              <a:rPr lang="en-US" sz="1600" dirty="0"/>
              <a:t> mar </a:t>
            </a:r>
            <a:r>
              <a:rPr lang="en-US" sz="1600" dirty="0" err="1"/>
              <a:t>aberto</a:t>
            </a:r>
            <a:r>
              <a:rPr lang="en-US" sz="1600" dirty="0"/>
              <a:t>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82099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14F5A-A4C5-4261-B070-B0D2EE69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2FC019-A75B-42DB-AA2E-20E1609D2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/>
              <a:t>BIBLIOGRAFIA:</a:t>
            </a:r>
          </a:p>
          <a:p>
            <a:pPr marL="457200" lvl="1" indent="0">
              <a:buNone/>
            </a:pPr>
            <a:r>
              <a:rPr lang="en-US" sz="2000" dirty="0" err="1"/>
              <a:t>Assi</a:t>
            </a:r>
            <a:r>
              <a:rPr lang="en-US" sz="2000" dirty="0"/>
              <a:t>, G.R.S, </a:t>
            </a:r>
            <a:r>
              <a:rPr lang="en-US" sz="2000" dirty="0" err="1"/>
              <a:t>Brinati</a:t>
            </a:r>
            <a:r>
              <a:rPr lang="en-US" sz="2000" dirty="0"/>
              <a:t>, H.L., de Conti, M.B., </a:t>
            </a:r>
            <a:r>
              <a:rPr lang="en-US" sz="2000" dirty="0" err="1"/>
              <a:t>Szanjnbok</a:t>
            </a:r>
            <a:r>
              <a:rPr lang="en-US" sz="2000" dirty="0"/>
              <a:t>, M., Applied Topics in Marine Hydrodynamics, EPUSP, 2016.</a:t>
            </a:r>
            <a:endParaRPr lang="pt-BR" sz="2000" dirty="0"/>
          </a:p>
          <a:p>
            <a:pPr marL="457200" lvl="1" indent="0">
              <a:buNone/>
            </a:pPr>
            <a:r>
              <a:rPr lang="en-US" sz="2000" dirty="0"/>
              <a:t>Blevins, R.D. Flow-Induced Vibration. Krieger Publishing Co., 2000.</a:t>
            </a:r>
            <a:endParaRPr lang="pt-BR" sz="2000" dirty="0"/>
          </a:p>
          <a:p>
            <a:pPr marL="457200" lvl="1" indent="0">
              <a:buNone/>
            </a:pPr>
            <a:r>
              <a:rPr lang="en-US" sz="2000" dirty="0" err="1"/>
              <a:t>Dhanak</a:t>
            </a:r>
            <a:r>
              <a:rPr lang="en-US" sz="2000" dirty="0"/>
              <a:t>, M.R., </a:t>
            </a:r>
            <a:r>
              <a:rPr lang="en-US" sz="2000" dirty="0" err="1"/>
              <a:t>Xiros</a:t>
            </a:r>
            <a:r>
              <a:rPr lang="en-US" sz="2000" dirty="0"/>
              <a:t>, N.I. (Eds), Springer Handbook of Ocean Engineering. Springer, NY, 2016.</a:t>
            </a:r>
            <a:endParaRPr lang="pt-BR" sz="2000" dirty="0"/>
          </a:p>
          <a:p>
            <a:pPr marL="457200" lvl="1" indent="0">
              <a:buNone/>
            </a:pPr>
            <a:r>
              <a:rPr lang="en-US" sz="2000" dirty="0" err="1"/>
              <a:t>Faltinsen</a:t>
            </a:r>
            <a:r>
              <a:rPr lang="en-US" sz="2000" dirty="0"/>
              <a:t>, O.M. Sea Loads on Ships and Offshore structures. Cambridge University Press, 1990.</a:t>
            </a:r>
            <a:endParaRPr lang="pt-BR" sz="2000" dirty="0"/>
          </a:p>
          <a:p>
            <a:pPr marL="457200" lvl="1" indent="0">
              <a:buNone/>
            </a:pPr>
            <a:r>
              <a:rPr lang="en-US" sz="2000" dirty="0"/>
              <a:t>Hamill, P. A Student’s Guide to </a:t>
            </a:r>
            <a:r>
              <a:rPr lang="en-US" sz="2000" dirty="0" err="1"/>
              <a:t>Lagrangians</a:t>
            </a:r>
            <a:r>
              <a:rPr lang="en-US" sz="2000" dirty="0"/>
              <a:t> and Hamiltonians. Cambridge University Press, 2014.</a:t>
            </a:r>
            <a:endParaRPr lang="pt-BR" sz="2000" dirty="0"/>
          </a:p>
          <a:p>
            <a:pPr marL="457200" lvl="1" indent="0">
              <a:buNone/>
            </a:pPr>
            <a:r>
              <a:rPr lang="en-US" sz="2000" dirty="0"/>
              <a:t>Kahn, P.B. Mathematical Methods for Scientists and Engineers. </a:t>
            </a:r>
            <a:r>
              <a:rPr lang="pt-BR" sz="2000" dirty="0"/>
              <a:t>John </a:t>
            </a:r>
            <a:r>
              <a:rPr lang="pt-BR" sz="2000" dirty="0" err="1"/>
              <a:t>Wiley</a:t>
            </a:r>
            <a:r>
              <a:rPr lang="pt-BR" sz="2000" dirty="0"/>
              <a:t> &amp; Sons, 1990.</a:t>
            </a:r>
          </a:p>
          <a:p>
            <a:pPr marL="457200" lvl="1" indent="0">
              <a:buNone/>
            </a:pPr>
            <a:r>
              <a:rPr lang="en-US" sz="2000" dirty="0" err="1"/>
              <a:t>Korotkin</a:t>
            </a:r>
            <a:r>
              <a:rPr lang="en-US" sz="2000" dirty="0"/>
              <a:t>, A. O. Added Masses of Ship Structures. Springer. 2010.</a:t>
            </a:r>
            <a:endParaRPr lang="pt-BR" sz="2000" dirty="0"/>
          </a:p>
          <a:p>
            <a:pPr marL="0" indent="0">
              <a:buNone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42570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14F5A-A4C5-4261-B070-B0D2EE69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2FC019-A75B-42DB-AA2E-20E1609D2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/>
              <a:t>BIBLIOGRAFIA:</a:t>
            </a:r>
          </a:p>
          <a:p>
            <a:pPr marL="457200" lvl="1" indent="0">
              <a:buNone/>
            </a:pPr>
            <a:r>
              <a:rPr lang="en-US" sz="2000" dirty="0"/>
              <a:t>Lewandowsky, E.M. The Dynamics of Marine Craft: Maneuvering and Seakeeping, World Scientific, 2004</a:t>
            </a:r>
            <a:endParaRPr lang="pt-BR" sz="2000" dirty="0"/>
          </a:p>
          <a:p>
            <a:pPr marL="457200" lvl="1" indent="0">
              <a:buNone/>
            </a:pPr>
            <a:r>
              <a:rPr lang="en-US" sz="2000" dirty="0"/>
              <a:t>Newman, J.N.  Marine Hydrodynamics.  The M.I.T. Press, Cambridge MA/USA, 1977.</a:t>
            </a:r>
            <a:endParaRPr lang="pt-BR" sz="2000" dirty="0"/>
          </a:p>
          <a:p>
            <a:pPr marL="457200" lvl="1" indent="0">
              <a:buNone/>
            </a:pPr>
            <a:r>
              <a:rPr lang="en-US" sz="2000" dirty="0"/>
              <a:t>O’Reilly, O., Modeling Nonlinear Problems in the Mechanics of Strings and Rods, the Role of the Balance Laws, Interaction of Mechanics and Mathematics,</a:t>
            </a:r>
            <a:r>
              <a:rPr lang="en-US" sz="2000" b="1" dirty="0"/>
              <a:t> </a:t>
            </a:r>
            <a:r>
              <a:rPr lang="en-US" sz="2000" dirty="0"/>
              <a:t>Springer, 2016.</a:t>
            </a:r>
            <a:endParaRPr lang="pt-BR" sz="2000" dirty="0"/>
          </a:p>
          <a:p>
            <a:pPr marL="457200" lvl="1" indent="0">
              <a:buNone/>
            </a:pPr>
            <a:r>
              <a:rPr lang="pt-BR" sz="2000" dirty="0"/>
              <a:t>Pesce, C.P., Tópicos em Dinâmica Não-linear, Notas de Aula, EPUSP, 1996.</a:t>
            </a:r>
          </a:p>
          <a:p>
            <a:pPr marL="457200" lvl="1" indent="0">
              <a:buNone/>
            </a:pPr>
            <a:r>
              <a:rPr lang="pt-BR" sz="2000" dirty="0"/>
              <a:t>Pesce, C. P. Dinâmica dos Corpos Rígidos. Escola Politécnica da Universidade de São Paulo (EPUSP), 2009.</a:t>
            </a:r>
          </a:p>
          <a:p>
            <a:pPr marL="457200" lvl="1" indent="0">
              <a:buNone/>
            </a:pPr>
            <a:r>
              <a:rPr lang="pt-BR" sz="2000" dirty="0"/>
              <a:t>Pesce, C.P., Elementos de Vibrações de Sistemas Mecânicos Contínuos, Notas de Aula, EPUSP, 2012.</a:t>
            </a:r>
          </a:p>
          <a:p>
            <a:pPr marL="457200" lvl="1" indent="0">
              <a:buNone/>
            </a:pPr>
            <a:r>
              <a:rPr lang="pt-BR" sz="2000" b="1" i="1" dirty="0"/>
              <a:t>Teses, dissertações e artigos selecionados.</a:t>
            </a:r>
          </a:p>
          <a:p>
            <a:pPr marL="0" indent="0">
              <a:buNone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038219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14F5A-A4C5-4261-B070-B0D2EE69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Introdução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DFA3E41-4127-468E-89C0-584342851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dirty="0"/>
              <a:t>CRITÉRIOS DE AVALIAÇÃO:</a:t>
            </a:r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r>
              <a:rPr lang="pt-BR" dirty="0"/>
              <a:t>Avaliação baseada em resolução de listas de exercícios e em atividades complementares que envolvem modelagem e simulações, com elaboração de artigo e apresentação de seminários.</a:t>
            </a:r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r>
              <a:rPr lang="pt-BR" dirty="0"/>
              <a:t>3 Listas de Exercício, com entregas em quatro semanas: 60%</a:t>
            </a:r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r>
              <a:rPr lang="pt-BR" dirty="0"/>
              <a:t>Artigo, com apresentação de seminário ao final do curso: 40%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6702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D14F5A-A4C5-4261-B070-B0D2EE69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pt-BR" sz="4800"/>
              <a:t>Introdução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DFA3E41-4127-468E-89C0-584342851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200"/>
              <a:t>Planejamento de aulas</a:t>
            </a:r>
          </a:p>
          <a:p>
            <a:pPr marL="0" indent="0">
              <a:buNone/>
            </a:pPr>
            <a:endParaRPr lang="pt-BR" sz="220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E4DB51D-E403-01A5-F8D9-C18F57A8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258"/>
            <a:ext cx="12192000" cy="273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43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EFF05E9-7B7F-4520-AE63-DDF9D7BE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Sistema de Amarração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FD4D8A-97EF-4DDA-B2E0-FD7937305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196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3803</TotalTime>
  <Words>1060</Words>
  <Application>Microsoft Office PowerPoint</Application>
  <PresentationFormat>Widescreen</PresentationFormat>
  <Paragraphs>161</Paragraphs>
  <Slides>38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PNV5204  Dinâmica Aplicada a  Tópicos de Engenharia Oceânica I</vt:lpstr>
      <vt:lpstr>PNV5204 - Aula #01</vt:lpstr>
      <vt:lpstr>Introdução</vt:lpstr>
      <vt:lpstr>Introdução</vt:lpstr>
      <vt:lpstr>Introdução</vt:lpstr>
      <vt:lpstr>Introdução</vt:lpstr>
      <vt:lpstr>Introdução</vt:lpstr>
      <vt:lpstr>Introdução</vt:lpstr>
      <vt:lpstr>Tipos de Sistema de Amarração</vt:lpstr>
      <vt:lpstr>Apresentação do PowerPoint</vt:lpstr>
      <vt:lpstr>Apresentação do PowerPoint</vt:lpstr>
      <vt:lpstr>Spread Mooring Systems - FPSOs</vt:lpstr>
      <vt:lpstr>Spread Mooring Systems - FPSOs</vt:lpstr>
      <vt:lpstr>Spread Mooring Systems - FPSOs</vt:lpstr>
      <vt:lpstr>Spread Mooring Systems Equipment &amp; Handling</vt:lpstr>
      <vt:lpstr>Spread Mooring Systems Equipment &amp; Handling</vt:lpstr>
      <vt:lpstr>Spread Mooring Systems – Semi-Subs</vt:lpstr>
      <vt:lpstr>Spread Mooring Systems – Semi-Subs</vt:lpstr>
      <vt:lpstr> Turret Mooring - FPSOs</vt:lpstr>
      <vt:lpstr> Turret Mooring - FPSOs</vt:lpstr>
      <vt:lpstr> Single Point Mooring - FPSOs</vt:lpstr>
      <vt:lpstr> Single Point Mooring - FPSOs</vt:lpstr>
      <vt:lpstr> Taut-Leg Mooring</vt:lpstr>
      <vt:lpstr> Taut-Leg Mooring</vt:lpstr>
      <vt:lpstr>Spars - Mooring</vt:lpstr>
      <vt:lpstr>Floating Offshore Wind Turbines (FOWT) - Mooring</vt:lpstr>
      <vt:lpstr>Plataformas Mono-coluna - Mooring</vt:lpstr>
      <vt:lpstr>Amarras e cabos de amarração</vt:lpstr>
      <vt:lpstr>Amarras e cabos de amarração</vt:lpstr>
      <vt:lpstr>Âncoras</vt:lpstr>
      <vt:lpstr>Âncoras offshore convencionais</vt:lpstr>
      <vt:lpstr>Âncoras de sucção</vt:lpstr>
      <vt:lpstr>Estaca Torpedo Torpedo Anchor</vt:lpstr>
      <vt:lpstr>Revisão de Mecânica </vt:lpstr>
      <vt:lpstr>Formulação geral da dinâmica de sistemas flutuantes amarrados </vt:lpstr>
      <vt:lpstr>Apresentação do PowerPoint</vt:lpstr>
      <vt:lpstr>Sistema de coordenadas, ângulos de Euler e matriz de mudança de base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PNV5204  Dinâmica Aplicada a Tópicas de Engenharia Oceânica I</dc:title>
  <dc:creator>Celso Pesce</dc:creator>
  <cp:lastModifiedBy>Celso Pesce</cp:lastModifiedBy>
  <cp:revision>155</cp:revision>
  <dcterms:created xsi:type="dcterms:W3CDTF">2018-06-01T11:18:20Z</dcterms:created>
  <dcterms:modified xsi:type="dcterms:W3CDTF">2023-09-12T16:12:08Z</dcterms:modified>
</cp:coreProperties>
</file>