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7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81" r:id="rId12"/>
    <p:sldId id="283" r:id="rId13"/>
    <p:sldId id="282" r:id="rId14"/>
    <p:sldId id="268" r:id="rId15"/>
    <p:sldId id="279" r:id="rId16"/>
    <p:sldId id="273" r:id="rId17"/>
    <p:sldId id="271" r:id="rId18"/>
    <p:sldId id="272" r:id="rId19"/>
    <p:sldId id="280" r:id="rId20"/>
    <p:sldId id="270" r:id="rId21"/>
    <p:sldId id="284" r:id="rId22"/>
    <p:sldId id="274" r:id="rId23"/>
    <p:sldId id="275" r:id="rId24"/>
    <p:sldId id="276" r:id="rId25"/>
    <p:sldId id="258" r:id="rId26"/>
    <p:sldId id="28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4" autoAdjust="0"/>
  </p:normalViewPr>
  <p:slideViewPr>
    <p:cSldViewPr>
      <p:cViewPr>
        <p:scale>
          <a:sx n="70" d="100"/>
          <a:sy n="70" d="100"/>
        </p:scale>
        <p:origin x="-12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Hugo\Documents\FEA-RP%20USP\7&#186;%20Semestre%202017\An&#225;lise%20das%20Demonstra&#231;&#245;es%20Cont&#225;beis\Klab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strRef>
              <c:f>Balanço!$A$3</c:f>
              <c:strCache>
                <c:ptCount val="1"/>
              </c:strCache>
            </c:strRef>
          </c:tx>
          <c:marker>
            <c:symbol val="none"/>
          </c:marker>
          <c:cat>
            <c:strRef>
              <c:f>Balanço!$B$1:$AX$2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Balanço!$B$3:$AX$3</c:f>
              <c:numCache>
                <c:formatCode>General</c:formatCode>
                <c:ptCount val="8"/>
              </c:numCache>
            </c:numRef>
          </c:val>
        </c:ser>
        <c:ser>
          <c:idx val="3"/>
          <c:order val="1"/>
          <c:tx>
            <c:strRef>
              <c:f>Balanço!$A$6</c:f>
              <c:strCache>
                <c:ptCount val="1"/>
                <c:pt idx="0">
                  <c:v>Aplicações financeiras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Balanço!$B$1:$AX$2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Balanço!$B$6:$AX$6</c:f>
              <c:numCache>
                <c:formatCode>_(* #,##0_);_(* \(#,##0\);_(* "-"??_);_(@_)</c:formatCode>
                <c:ptCount val="8"/>
                <c:pt idx="0">
                  <c:v>5027182</c:v>
                </c:pt>
                <c:pt idx="1">
                  <c:v>4678747</c:v>
                </c:pt>
                <c:pt idx="2">
                  <c:v>5328822</c:v>
                </c:pt>
                <c:pt idx="3">
                  <c:v>4997212</c:v>
                </c:pt>
                <c:pt idx="4">
                  <c:v>5282396</c:v>
                </c:pt>
                <c:pt idx="5">
                  <c:v>5169755</c:v>
                </c:pt>
                <c:pt idx="6">
                  <c:v>5291762</c:v>
                </c:pt>
                <c:pt idx="7">
                  <c:v>5831144</c:v>
                </c:pt>
              </c:numCache>
            </c:numRef>
          </c:val>
        </c:ser>
        <c:dLbls/>
        <c:hiLowLines/>
        <c:marker val="1"/>
        <c:axId val="74277632"/>
        <c:axId val="99468032"/>
      </c:lineChart>
      <c:catAx>
        <c:axId val="74277632"/>
        <c:scaling>
          <c:orientation val="minMax"/>
        </c:scaling>
        <c:axPos val="b"/>
        <c:tickLblPos val="nextTo"/>
        <c:crossAx val="99468032"/>
        <c:crosses val="autoZero"/>
        <c:auto val="1"/>
        <c:lblAlgn val="ctr"/>
        <c:lblOffset val="100"/>
      </c:catAx>
      <c:valAx>
        <c:axId val="99468032"/>
        <c:scaling>
          <c:orientation val="minMax"/>
        </c:scaling>
        <c:axPos val="l"/>
        <c:majorGridlines/>
        <c:numFmt formatCode="General" sourceLinked="1"/>
        <c:tickLblPos val="nextTo"/>
        <c:crossAx val="742776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strRef>
              <c:f>Balanço!$A$3</c:f>
              <c:strCache>
                <c:ptCount val="1"/>
              </c:strCache>
            </c:strRef>
          </c:tx>
          <c:marker>
            <c:symbol val="none"/>
          </c:marker>
          <c:cat>
            <c:strRef>
              <c:f>Balanço!$B$1:$AX$2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Balanço!$B$3:$AX$3</c:f>
              <c:numCache>
                <c:formatCode>General</c:formatCode>
                <c:ptCount val="8"/>
              </c:numCache>
            </c:numRef>
          </c:val>
        </c:ser>
        <c:ser>
          <c:idx val="5"/>
          <c:order val="1"/>
          <c:tx>
            <c:strRef>
              <c:f>Balanço!$A$8</c:f>
              <c:strCache>
                <c:ptCount val="1"/>
                <c:pt idx="0">
                  <c:v>Clientes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Balanço!$B$1:$AX$2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Balanço!$B$8:$AX$8</c:f>
              <c:numCache>
                <c:formatCode>_(* #,##0_);_(* \(#,##0\);_(* "-"??_);_(@_)</c:formatCode>
                <c:ptCount val="8"/>
                <c:pt idx="0">
                  <c:v>1273769</c:v>
                </c:pt>
                <c:pt idx="1">
                  <c:v>1240197</c:v>
                </c:pt>
                <c:pt idx="2">
                  <c:v>1376085</c:v>
                </c:pt>
                <c:pt idx="3">
                  <c:v>1501099</c:v>
                </c:pt>
                <c:pt idx="4">
                  <c:v>1318434</c:v>
                </c:pt>
                <c:pt idx="5">
                  <c:v>1442887</c:v>
                </c:pt>
                <c:pt idx="6">
                  <c:v>1354267</c:v>
                </c:pt>
                <c:pt idx="7">
                  <c:v>1625380</c:v>
                </c:pt>
              </c:numCache>
            </c:numRef>
          </c:val>
        </c:ser>
        <c:dLbls/>
        <c:marker val="1"/>
        <c:axId val="100279808"/>
        <c:axId val="100281344"/>
      </c:lineChart>
      <c:catAx>
        <c:axId val="100279808"/>
        <c:scaling>
          <c:orientation val="minMax"/>
        </c:scaling>
        <c:axPos val="b"/>
        <c:tickLblPos val="nextTo"/>
        <c:crossAx val="100281344"/>
        <c:crosses val="autoZero"/>
        <c:auto val="1"/>
        <c:lblAlgn val="ctr"/>
        <c:lblOffset val="100"/>
      </c:catAx>
      <c:valAx>
        <c:axId val="100281344"/>
        <c:scaling>
          <c:orientation val="minMax"/>
        </c:scaling>
        <c:axPos val="l"/>
        <c:majorGridlines/>
        <c:numFmt formatCode="General" sourceLinked="1"/>
        <c:tickLblPos val="nextTo"/>
        <c:crossAx val="100279808"/>
        <c:crosses val="autoZero"/>
        <c:crossBetween val="between"/>
      </c:valAx>
    </c:plotArea>
    <c:plotVisOnly val="1"/>
    <c:dispBlanksAs val="gap"/>
  </c:chart>
  <c:spPr>
    <a:ln w="12700"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Balanço!$A$21</c:f>
              <c:strCache>
                <c:ptCount val="1"/>
                <c:pt idx="0">
                  <c:v>Imobilizado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Balanço!$AE$2:$AX$2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Balanço!$B$21:$AX$21</c:f>
              <c:numCache>
                <c:formatCode>_(* #,##0_);_(* \(#,##0\);_(* "-"??_);_(@_)</c:formatCode>
                <c:ptCount val="8"/>
                <c:pt idx="0">
                  <c:v>9194472</c:v>
                </c:pt>
                <c:pt idx="1">
                  <c:v>10096021</c:v>
                </c:pt>
                <c:pt idx="2">
                  <c:v>11042867</c:v>
                </c:pt>
                <c:pt idx="3">
                  <c:v>12009146</c:v>
                </c:pt>
                <c:pt idx="4">
                  <c:v>12659276</c:v>
                </c:pt>
                <c:pt idx="5">
                  <c:v>12936138</c:v>
                </c:pt>
                <c:pt idx="6">
                  <c:v>12959771</c:v>
                </c:pt>
                <c:pt idx="7">
                  <c:v>12995407</c:v>
                </c:pt>
              </c:numCache>
            </c:numRef>
          </c:val>
        </c:ser>
        <c:dLbls/>
        <c:marker val="1"/>
        <c:axId val="100317824"/>
        <c:axId val="100409728"/>
      </c:lineChart>
      <c:catAx>
        <c:axId val="100317824"/>
        <c:scaling>
          <c:orientation val="minMax"/>
        </c:scaling>
        <c:axPos val="b"/>
        <c:majorTickMark val="none"/>
        <c:tickLblPos val="nextTo"/>
        <c:crossAx val="100409728"/>
        <c:crosses val="autoZero"/>
        <c:auto val="1"/>
        <c:lblAlgn val="ctr"/>
        <c:lblOffset val="100"/>
      </c:catAx>
      <c:valAx>
        <c:axId val="100409728"/>
        <c:scaling>
          <c:orientation val="minMax"/>
        </c:scaling>
        <c:axPos val="l"/>
        <c:majorGridlines/>
        <c:numFmt formatCode="_(* #,##0_);_(* \(#,##0\);_(* &quot;-&quot;??_);_(@_)" sourceLinked="1"/>
        <c:majorTickMark val="none"/>
        <c:tickLblPos val="nextTo"/>
        <c:crossAx val="100317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autoTitleDeleted val="1"/>
    <c:plotArea>
      <c:layout/>
      <c:areaChart>
        <c:grouping val="standard"/>
        <c:ser>
          <c:idx val="0"/>
          <c:order val="0"/>
          <c:tx>
            <c:strRef>
              <c:f>Balanço!$A$22</c:f>
              <c:strCache>
                <c:ptCount val="1"/>
                <c:pt idx="0">
                  <c:v>Ativos biológicos</c:v>
                </c:pt>
              </c:strCache>
            </c:strRef>
          </c:tx>
          <c:cat>
            <c:strRef>
              <c:f>Balanço!$AE$2:$AX$2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Balanço!$B$22:$AX$22</c:f>
              <c:numCache>
                <c:formatCode>_(* #,##0_);_(* \(#,##0\);_(* "-"??_);_(@_)</c:formatCode>
                <c:ptCount val="8"/>
                <c:pt idx="0">
                  <c:v>3568934</c:v>
                </c:pt>
                <c:pt idx="1">
                  <c:v>3531080</c:v>
                </c:pt>
                <c:pt idx="2">
                  <c:v>3537696</c:v>
                </c:pt>
                <c:pt idx="3">
                  <c:v>3606389</c:v>
                </c:pt>
                <c:pt idx="4">
                  <c:v>3522068</c:v>
                </c:pt>
                <c:pt idx="5">
                  <c:v>3694116</c:v>
                </c:pt>
                <c:pt idx="6">
                  <c:v>3688234</c:v>
                </c:pt>
                <c:pt idx="7">
                  <c:v>3656596</c:v>
                </c:pt>
              </c:numCache>
            </c:numRef>
          </c:val>
        </c:ser>
        <c:dLbls/>
        <c:axId val="100465280"/>
        <c:axId val="100344192"/>
      </c:areaChart>
      <c:catAx>
        <c:axId val="100465280"/>
        <c:scaling>
          <c:orientation val="minMax"/>
        </c:scaling>
        <c:axPos val="b"/>
        <c:tickLblPos val="nextTo"/>
        <c:crossAx val="100344192"/>
        <c:crosses val="autoZero"/>
        <c:auto val="1"/>
        <c:lblAlgn val="ctr"/>
        <c:lblOffset val="100"/>
      </c:catAx>
      <c:valAx>
        <c:axId val="10034419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0465280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Balanço!$A$31</c:f>
              <c:strCache>
                <c:ptCount val="1"/>
                <c:pt idx="0">
                  <c:v>Empréstimos e Financiamentos</c:v>
                </c:pt>
              </c:strCache>
            </c:strRef>
          </c:tx>
          <c:cat>
            <c:strRef>
              <c:f>Balanço!$AE$2:$AX$2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Balanço!$B$31:$AX$31</c:f>
              <c:numCache>
                <c:formatCode>_(* #,##0_);_(* \(#,##0\);_(* "-"??_);_(@_)</c:formatCode>
                <c:ptCount val="8"/>
                <c:pt idx="0">
                  <c:v>1620937</c:v>
                </c:pt>
                <c:pt idx="1">
                  <c:v>1697824</c:v>
                </c:pt>
                <c:pt idx="2">
                  <c:v>1786858</c:v>
                </c:pt>
                <c:pt idx="3">
                  <c:v>1716306</c:v>
                </c:pt>
                <c:pt idx="4">
                  <c:v>1870514</c:v>
                </c:pt>
                <c:pt idx="5">
                  <c:v>2194352</c:v>
                </c:pt>
                <c:pt idx="6">
                  <c:v>2360066</c:v>
                </c:pt>
                <c:pt idx="7">
                  <c:v>2593029</c:v>
                </c:pt>
              </c:numCache>
            </c:numRef>
          </c:val>
        </c:ser>
        <c:dLbls/>
        <c:shape val="box"/>
        <c:axId val="100379648"/>
        <c:axId val="100385536"/>
        <c:axId val="0"/>
      </c:bar3DChart>
      <c:catAx>
        <c:axId val="100379648"/>
        <c:scaling>
          <c:orientation val="minMax"/>
        </c:scaling>
        <c:axPos val="b"/>
        <c:tickLblPos val="nextTo"/>
        <c:crossAx val="100385536"/>
        <c:crosses val="autoZero"/>
        <c:auto val="1"/>
        <c:lblAlgn val="ctr"/>
        <c:lblOffset val="100"/>
      </c:catAx>
      <c:valAx>
        <c:axId val="10038553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037964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Balanço!$A$43</c:f>
              <c:strCache>
                <c:ptCount val="1"/>
                <c:pt idx="0">
                  <c:v>Empréstimos e Financiamentos</c:v>
                </c:pt>
              </c:strCache>
            </c:strRef>
          </c:tx>
          <c:spPr>
            <a:ln w="57150"/>
          </c:spPr>
          <c:cat>
            <c:strRef>
              <c:f>Balanço!$AE$2:$AX$2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Balanço!$B$43:$AX$43</c:f>
              <c:numCache>
                <c:formatCode>_(* #,##0_);_(* \(#,##0\);_(* "-"??_);_(@_)</c:formatCode>
                <c:ptCount val="8"/>
                <c:pt idx="0">
                  <c:v>9850126</c:v>
                </c:pt>
                <c:pt idx="1">
                  <c:v>9796361</c:v>
                </c:pt>
                <c:pt idx="2">
                  <c:v>14308399</c:v>
                </c:pt>
                <c:pt idx="3">
                  <c:v>14834935</c:v>
                </c:pt>
                <c:pt idx="4">
                  <c:v>14626801</c:v>
                </c:pt>
                <c:pt idx="5">
                  <c:v>13882709</c:v>
                </c:pt>
                <c:pt idx="6">
                  <c:v>13859584</c:v>
                </c:pt>
                <c:pt idx="7">
                  <c:v>14765982</c:v>
                </c:pt>
              </c:numCache>
            </c:numRef>
          </c:val>
        </c:ser>
        <c:dLbls/>
        <c:axId val="102039936"/>
        <c:axId val="102041472"/>
      </c:barChart>
      <c:catAx>
        <c:axId val="102039936"/>
        <c:scaling>
          <c:orientation val="minMax"/>
        </c:scaling>
        <c:axPos val="b"/>
        <c:tickLblPos val="nextTo"/>
        <c:crossAx val="102041472"/>
        <c:crosses val="autoZero"/>
        <c:auto val="1"/>
        <c:lblAlgn val="ctr"/>
        <c:lblOffset val="100"/>
      </c:catAx>
      <c:valAx>
        <c:axId val="10204147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2039936"/>
        <c:crosses val="autoZero"/>
        <c:crossBetween val="between"/>
      </c:valAx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cked"/>
        <c:ser>
          <c:idx val="0"/>
          <c:order val="0"/>
          <c:tx>
            <c:strRef>
              <c:f>Plan1!$I$6</c:f>
              <c:strCache>
                <c:ptCount val="1"/>
                <c:pt idx="0">
                  <c:v>Dívida Total Líquida</c:v>
                </c:pt>
              </c:strCache>
            </c:strRef>
          </c:tx>
          <c:cat>
            <c:strRef>
              <c:f>Plan1!$J$5:$K$5</c:f>
              <c:strCache>
                <c:ptCount val="2"/>
                <c:pt idx="0">
                  <c:v>KLABIN</c:v>
                </c:pt>
                <c:pt idx="1">
                  <c:v>SETOR</c:v>
                </c:pt>
              </c:strCache>
            </c:strRef>
          </c:cat>
          <c:val>
            <c:numRef>
              <c:f>Plan1!$J$6:$K$6</c:f>
              <c:numCache>
                <c:formatCode>_("R$"* #,##0.00_);_("R$"* \(#,##0.00\);_("R$"* "-"??_);_(@_)</c:formatCode>
                <c:ptCount val="2"/>
                <c:pt idx="0">
                  <c:v>7904051000</c:v>
                </c:pt>
                <c:pt idx="1">
                  <c:v>6764115750</c:v>
                </c:pt>
              </c:numCache>
            </c:numRef>
          </c:val>
        </c:ser>
        <c:ser>
          <c:idx val="1"/>
          <c:order val="1"/>
          <c:tx>
            <c:strRef>
              <c:f>Plan1!$I$7</c:f>
              <c:strCache>
                <c:ptCount val="1"/>
                <c:pt idx="0">
                  <c:v>Dívida Total Bruta</c:v>
                </c:pt>
              </c:strCache>
            </c:strRef>
          </c:tx>
          <c:cat>
            <c:strRef>
              <c:f>Plan1!$J$5:$K$5</c:f>
              <c:strCache>
                <c:ptCount val="2"/>
                <c:pt idx="0">
                  <c:v>KLABIN</c:v>
                </c:pt>
                <c:pt idx="1">
                  <c:v>SETOR</c:v>
                </c:pt>
              </c:strCache>
            </c:strRef>
          </c:cat>
          <c:val>
            <c:numRef>
              <c:f>Plan1!$J$7:$K$7</c:f>
              <c:numCache>
                <c:formatCode>_("R$"* #,##0.00_);_("R$"* \(#,##0.00\);_("R$"* "-"??_);_(@_)</c:formatCode>
                <c:ptCount val="2"/>
                <c:pt idx="0">
                  <c:v>12373753000</c:v>
                </c:pt>
                <c:pt idx="1">
                  <c:v>9432856000</c:v>
                </c:pt>
              </c:numCache>
            </c:numRef>
          </c:val>
        </c:ser>
        <c:dLbls/>
        <c:marker val="1"/>
        <c:axId val="101976704"/>
        <c:axId val="101994880"/>
      </c:lineChart>
      <c:catAx>
        <c:axId val="101976704"/>
        <c:scaling>
          <c:orientation val="minMax"/>
        </c:scaling>
        <c:axPos val="b"/>
        <c:tickLblPos val="nextTo"/>
        <c:crossAx val="101994880"/>
        <c:crosses val="autoZero"/>
        <c:auto val="1"/>
        <c:lblAlgn val="ctr"/>
        <c:lblOffset val="100"/>
      </c:catAx>
      <c:valAx>
        <c:axId val="101994880"/>
        <c:scaling>
          <c:orientation val="minMax"/>
        </c:scaling>
        <c:axPos val="l"/>
        <c:majorGridlines/>
        <c:numFmt formatCode="_(&quot;R$&quot;* #,##0.00_);_(&quot;R$&quot;* \(#,##0.00\);_(&quot;R$&quot;* &quot;-&quot;??_);_(@_)" sourceLinked="1"/>
        <c:tickLblPos val="nextTo"/>
        <c:crossAx val="101976704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DRE!$B$21</c:f>
              <c:strCache>
                <c:ptCount val="1"/>
                <c:pt idx="0">
                  <c:v>   Variações Cambiais Líquidas</c:v>
                </c:pt>
              </c:strCache>
            </c:strRef>
          </c:tx>
          <c:cat>
            <c:strRef>
              <c:f>DRE!$AE$2:$AX$2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DRE!$C$21:$AX$21</c:f>
              <c:numCache>
                <c:formatCode>_(* #,##0_);_(* \(#,##0\);_(* "-"??_);_(@_)</c:formatCode>
                <c:ptCount val="8"/>
                <c:pt idx="0">
                  <c:v>-1287743</c:v>
                </c:pt>
                <c:pt idx="1">
                  <c:v>239104</c:v>
                </c:pt>
                <c:pt idx="2">
                  <c:v>-2431549</c:v>
                </c:pt>
                <c:pt idx="3">
                  <c:v>306158</c:v>
                </c:pt>
                <c:pt idx="4">
                  <c:v>1079535</c:v>
                </c:pt>
                <c:pt idx="5">
                  <c:v>1225909</c:v>
                </c:pt>
                <c:pt idx="6">
                  <c:v>-77109</c:v>
                </c:pt>
                <c:pt idx="7">
                  <c:v>-59406</c:v>
                </c:pt>
              </c:numCache>
            </c:numRef>
          </c:val>
        </c:ser>
        <c:dLbls/>
        <c:axId val="102005760"/>
        <c:axId val="102032128"/>
      </c:barChart>
      <c:catAx>
        <c:axId val="102005760"/>
        <c:scaling>
          <c:orientation val="minMax"/>
        </c:scaling>
        <c:axPos val="b"/>
        <c:tickLblPos val="nextTo"/>
        <c:crossAx val="102032128"/>
        <c:crosses val="autoZero"/>
        <c:auto val="1"/>
        <c:lblAlgn val="ctr"/>
        <c:lblOffset val="100"/>
      </c:catAx>
      <c:valAx>
        <c:axId val="10203212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20057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DRE!$B$26</c:f>
              <c:strCache>
                <c:ptCount val="1"/>
                <c:pt idx="0">
                  <c:v> Lucro Líquido</c:v>
                </c:pt>
              </c:strCache>
            </c:strRef>
          </c:tx>
          <c:cat>
            <c:strRef>
              <c:f>DRE!$AE$2:$AX$2</c:f>
              <c:strCache>
                <c:ptCount val="8"/>
                <c:pt idx="0">
                  <c:v>1T15</c:v>
                </c:pt>
                <c:pt idx="1">
                  <c:v>2T15</c:v>
                </c:pt>
                <c:pt idx="2">
                  <c:v>3T15</c:v>
                </c:pt>
                <c:pt idx="3">
                  <c:v>4T15</c:v>
                </c:pt>
                <c:pt idx="4">
                  <c:v>1T16</c:v>
                </c:pt>
                <c:pt idx="5">
                  <c:v>2T16</c:v>
                </c:pt>
                <c:pt idx="6">
                  <c:v>3T16</c:v>
                </c:pt>
                <c:pt idx="7">
                  <c:v>4T16</c:v>
                </c:pt>
              </c:strCache>
            </c:strRef>
          </c:cat>
          <c:val>
            <c:numRef>
              <c:f>DRE!$C$26:$AX$26</c:f>
              <c:numCache>
                <c:formatCode>_(* #,##0_);_(* \(#,##0\);_(* "-"??_);_(@_)</c:formatCode>
                <c:ptCount val="8"/>
                <c:pt idx="0">
                  <c:v>-728566</c:v>
                </c:pt>
                <c:pt idx="1">
                  <c:v>295596</c:v>
                </c:pt>
                <c:pt idx="2">
                  <c:v>-1340833</c:v>
                </c:pt>
                <c:pt idx="3">
                  <c:v>520606</c:v>
                </c:pt>
                <c:pt idx="4">
                  <c:v>1073512</c:v>
                </c:pt>
                <c:pt idx="5">
                  <c:v>1268127</c:v>
                </c:pt>
                <c:pt idx="6">
                  <c:v>31445</c:v>
                </c:pt>
                <c:pt idx="7">
                  <c:v>108862</c:v>
                </c:pt>
              </c:numCache>
            </c:numRef>
          </c:val>
        </c:ser>
        <c:dLbls/>
        <c:axId val="102245120"/>
        <c:axId val="102246656"/>
      </c:barChart>
      <c:catAx>
        <c:axId val="102245120"/>
        <c:scaling>
          <c:orientation val="minMax"/>
        </c:scaling>
        <c:axPos val="b"/>
        <c:tickLblPos val="nextTo"/>
        <c:crossAx val="102246656"/>
        <c:crosses val="autoZero"/>
        <c:auto val="1"/>
        <c:lblAlgn val="ctr"/>
        <c:lblOffset val="100"/>
      </c:catAx>
      <c:valAx>
        <c:axId val="10224665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22451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23D5-73CC-4515-81D8-F996F22FE6AF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9D0E-11BA-46DC-B52E-DDB015E49F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532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Nota Explicativa: As aplicações financeiras em moeda nacional, correspondentes a Certificados de Depósitos Bancários – CDBs e outras operações compromissadas, são indexadas pela variação do Certificado de Depósito Interfinanceiro – CDI, com taxa média anual de remuneração de 14,28% (14,32% em 31 de dezembro de 2015), e as aplicações em moeda estrangeira, correspondentes à operações de Time </a:t>
            </a:r>
            <a:r>
              <a:rPr lang="pt-BR" dirty="0" err="1" smtClean="0"/>
              <a:t>Deposit</a:t>
            </a:r>
            <a:r>
              <a:rPr lang="pt-BR" dirty="0" smtClean="0"/>
              <a:t> firmados em dólar, possuem taxa média de remuneração anual de 1,90% (1,90% em 31 de dezembro de 2015), com liquidez garantida pelas instituições financeiras.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597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Nota Explicativa: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prazo médio de recebimento de contas a receber de clientes corresponde a aproximadamente 77 dias para as vendas realizadas no mercado interno e aproximadamente 120 dias para vendas realizadas no mercado externo, havendo cobrança de juros após o vencimento do prazo definido na negociação.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saldo da provisão para créditos de liquidação duvidosa corresponde substancialmente a duplicatas vencidas há mais de 90 dias. A despesa com a constituição da provisão para créditos de liquidação duvidosa é registrada na demonstração do resultado, sob a rubrica de “Despesas / Receitas operacionais – com vendas”.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902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Projeto Puma é a construção de nova fábrica de celulose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mês de março de 2016 foi dado o início das operações da sua nova fábrica de celulose (“unidade Puma”) no município de Ortigueira no Paraná. Este projeto é responsável pelas operações do segmento de Celulose da Companhia, avançando em diferentes mercados, fornecendo celuloses branqueadas de fibra curta, de fibra longa e </a:t>
            </a:r>
            <a:r>
              <a:rPr lang="pt-B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fluff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359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Nota Explicativa:</a:t>
            </a:r>
          </a:p>
          <a:p>
            <a:r>
              <a:rPr lang="pt-BR" dirty="0" smtClean="0"/>
              <a:t>Os ativos biológicos da Companhia compreendem o cultivo e plantio de florestas de pinus e eucalipto para abastecimento de matéria-prima na produção de celulose, utilizada no processo de produção de papel, e vendas de toras de madeira para terceiros.</a:t>
            </a:r>
          </a:p>
          <a:p>
            <a:endParaRPr lang="pt-BR" dirty="0" smtClean="0"/>
          </a:p>
          <a:p>
            <a:r>
              <a:rPr lang="pt-BR" dirty="0" smtClean="0"/>
              <a:t>Reconhece os ativos biológicos a valor justo.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289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Bonds</a:t>
            </a:r>
            <a:r>
              <a:rPr lang="pt-BR" dirty="0" smtClean="0"/>
              <a:t> são </a:t>
            </a:r>
            <a:r>
              <a:rPr lang="pt-BR" dirty="0" err="1" smtClean="0"/>
              <a:t>titulos</a:t>
            </a:r>
            <a:r>
              <a:rPr lang="pt-BR" dirty="0" smtClean="0"/>
              <a:t> de divida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007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057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saldo dos ativos biológicos da Companhia é composto pelo custo de formação das florestas e do diferencial do valor justo sobre o custo de formação, menos os custos necessários para colocação dos ativos em condição de uso ou venda, para que o saldo de ativos biológicos como um todo seja registrado a valor justo.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avaliação dos ativos biológicos por seu valor justo considera certas estimativas, tais como: preço de madeira, taxa de desconto, plano de colheita das florestas e volume de produtividade, as quais estão sujeitas a incertezas, podendo gerar efeitos nos resultados futuros em decorrência de suas variações.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186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Outras (i):</a:t>
            </a:r>
            <a:r>
              <a:rPr lang="pt-BR" baseline="0" dirty="0" smtClean="0"/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mês de maio de 2016 a Companhia registrou créditos de IPI decorrentes de decisão favorável em processo tributário, transitado em julgado, substancialmente alocados no resultado financeiro, uma vez que somente o valor original foi alocado à despesa de IPI. Os créditos já estão disponíveis para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compensação nos termos da legislação tributária em vigor.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697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Demonstrações Financeiras são apresentadas em reais (R$), sendo essa a moeda funcional e de apresentação da Companhia e de suas controladas, exceto da controlada Klabin Argentina (nota explicativa 3) que tem como moeda funcional o Peso Argentino (A$) e a Klabin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(nota explicativa 3) que tem como moeda funcional o dólar norte-americano (USD).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(i) Transações e saldos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transações em moeda estrangeira são inicialmente registradas à taxa de câmbio em vigor na data da transação. Os ganhos e perdas resultantes da diferença entre a conversão dos saldos ativos e passivos, em moeda estrangeira, no fechamento do exercício são reconhecidos na demonstração do resultado da Companhia.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9D0E-11BA-46DC-B52E-DDB015E49FA6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952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4534ED-CFED-4F82-A6CE-149F46C53414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0B9666-52F5-468E-8387-1B6591F1AF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KLABIN S.A.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 smtClean="0"/>
              <a:t>Erick Leonardo 9281498</a:t>
            </a:r>
          </a:p>
          <a:p>
            <a:r>
              <a:rPr lang="pt-BR" b="1" dirty="0" err="1" smtClean="0"/>
              <a:t>Lauan</a:t>
            </a:r>
            <a:r>
              <a:rPr lang="pt-BR" b="1" dirty="0" smtClean="0"/>
              <a:t> Sanches 8520784</a:t>
            </a:r>
          </a:p>
          <a:p>
            <a:r>
              <a:rPr lang="pt-BR" b="1" dirty="0" smtClean="0"/>
              <a:t>Lucas  Ribeiro 8925736</a:t>
            </a:r>
          </a:p>
          <a:p>
            <a:r>
              <a:rPr lang="pt-BR" b="1" dirty="0" err="1" smtClean="0"/>
              <a:t>Grabriel</a:t>
            </a:r>
            <a:r>
              <a:rPr lang="pt-BR" b="1" dirty="0" smtClean="0"/>
              <a:t> </a:t>
            </a:r>
            <a:r>
              <a:rPr lang="pt-BR" b="1" dirty="0" err="1" smtClean="0"/>
              <a:t>Mioto</a:t>
            </a:r>
            <a:r>
              <a:rPr lang="pt-BR" b="1" dirty="0" smtClean="0"/>
              <a:t> 8925715</a:t>
            </a:r>
          </a:p>
          <a:p>
            <a:r>
              <a:rPr lang="pt-BR" b="1" dirty="0" smtClean="0"/>
              <a:t>Vitor Hugo M. </a:t>
            </a:r>
            <a:r>
              <a:rPr lang="pt-BR" b="1" dirty="0" err="1" smtClean="0"/>
              <a:t>Chioratto</a:t>
            </a:r>
            <a:r>
              <a:rPr lang="pt-BR" b="1" dirty="0" smtClean="0"/>
              <a:t> 8123590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503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Empréstimos e Financiamentos </a:t>
            </a:r>
            <a:r>
              <a:rPr lang="pt-BR" sz="2000" dirty="0" smtClean="0"/>
              <a:t>(Passivo Não Circulante)</a:t>
            </a:r>
            <a:endParaRPr lang="pt-BR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2549758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231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Dívida </a:t>
            </a:r>
            <a:r>
              <a:rPr lang="pt-BR" dirty="0" smtClean="0"/>
              <a:t>Total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dívida total líquida da </a:t>
            </a:r>
            <a:r>
              <a:rPr lang="pt-BR" dirty="0" smtClean="0"/>
              <a:t>Klabin e do setor apresenta </a:t>
            </a:r>
            <a:r>
              <a:rPr lang="pt-BR" dirty="0"/>
              <a:t>uma diferença de 16,85</a:t>
            </a:r>
            <a:r>
              <a:rPr lang="pt-BR" dirty="0" smtClean="0"/>
              <a:t>% </a:t>
            </a:r>
            <a:endParaRPr lang="pt-BR" dirty="0"/>
          </a:p>
          <a:p>
            <a:r>
              <a:rPr lang="pt-BR" dirty="0"/>
              <a:t>A dívida total bruta apresenta uma diferença </a:t>
            </a:r>
            <a:r>
              <a:rPr lang="pt-BR" dirty="0" smtClean="0"/>
              <a:t>de </a:t>
            </a:r>
            <a:r>
              <a:rPr lang="pt-BR" dirty="0"/>
              <a:t>31,18</a:t>
            </a:r>
            <a:r>
              <a:rPr lang="pt-BR" dirty="0" smtClean="0"/>
              <a:t>%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840820"/>
              </p:ext>
            </p:extLst>
          </p:nvPr>
        </p:nvGraphicFramePr>
        <p:xfrm>
          <a:off x="0" y="4077073"/>
          <a:ext cx="8964488" cy="274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00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9599" t="28344" r="38931" b="2046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00200"/>
          </a:xfrm>
        </p:spPr>
        <p:txBody>
          <a:bodyPr/>
          <a:lstStyle/>
          <a:p>
            <a:r>
              <a:rPr lang="pt-BR" sz="4800" dirty="0"/>
              <a:t>Visão </a:t>
            </a:r>
            <a:r>
              <a:rPr lang="pt-BR" sz="4800" dirty="0" smtClean="0"/>
              <a:t>Geral </a:t>
            </a:r>
            <a:r>
              <a:rPr lang="pt-BR" sz="4800" dirty="0"/>
              <a:t>- </a:t>
            </a:r>
            <a:r>
              <a:rPr lang="pt-BR" sz="4800" dirty="0" smtClean="0"/>
              <a:t>Investimentos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29229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-475456"/>
            <a:ext cx="8229600" cy="1600200"/>
          </a:xfrm>
        </p:spPr>
        <p:txBody>
          <a:bodyPr/>
          <a:lstStyle/>
          <a:p>
            <a:r>
              <a:rPr lang="pt-BR" sz="4800" dirty="0"/>
              <a:t>Visão </a:t>
            </a:r>
            <a:r>
              <a:rPr lang="pt-BR" sz="4800" dirty="0" smtClean="0"/>
              <a:t>Geral </a:t>
            </a:r>
            <a:r>
              <a:rPr lang="pt-BR" sz="4800" dirty="0"/>
              <a:t>- </a:t>
            </a:r>
            <a:r>
              <a:rPr lang="pt-BR" sz="4800" dirty="0" smtClean="0"/>
              <a:t>Dívidas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1854" t="29270" r="34933" b="10806"/>
          <a:stretch/>
        </p:blipFill>
        <p:spPr>
          <a:xfrm>
            <a:off x="438944" y="1600199"/>
            <a:ext cx="82478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02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Principias Contas da DRE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2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-2738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Variações a Valor Justo dos Ativos Biológicos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 justo </a:t>
            </a:r>
            <a:r>
              <a:rPr lang="pt-BR" dirty="0" smtClean="0">
                <a:sym typeface="Wingdings" panose="05000000000000000000" pitchFamily="2" charset="2"/>
              </a:rPr>
              <a:t> estimativas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Preço da madeira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Taxa de desconto (WACC)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Plano de colheita das florestas e volumes de produtividade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05064"/>
            <a:ext cx="78009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Despesas Financeiras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Juros de financiamentos e debêntures correspondem: </a:t>
            </a:r>
          </a:p>
          <a:p>
            <a:pPr lvl="1"/>
            <a:r>
              <a:rPr lang="pt-BR" sz="1400" dirty="0" smtClean="0"/>
              <a:t>2015: 114,18% das despesas financeiras</a:t>
            </a:r>
          </a:p>
          <a:p>
            <a:pPr lvl="1"/>
            <a:r>
              <a:rPr lang="pt-BR" sz="1400" dirty="0" smtClean="0"/>
              <a:t>2016: 88,97% das despesas financeiras</a:t>
            </a:r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2922215"/>
            <a:ext cx="7972425" cy="38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Financeira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Outras (i): crédito de IPI em processo tributário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2" y="2060848"/>
            <a:ext cx="79914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7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129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Variações Cambiais Líquidas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75260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 do dólar comercial de 01/01/2015 a 30/12/2016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pt-BR" dirty="0" smtClean="0"/>
              <a:t>ATUAÇÃO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Atuação em quatro áreas de negócio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Fundada em 1899</a:t>
            </a:r>
          </a:p>
          <a:p>
            <a:r>
              <a:rPr lang="pt-BR" dirty="0" smtClean="0"/>
              <a:t>Atualmente consta com 17 unidades industriais no Brasil e 1 unidade industrial na Argentina</a:t>
            </a:r>
          </a:p>
          <a:p>
            <a:r>
              <a:rPr lang="pt-BR" dirty="0" smtClean="0"/>
              <a:t>Pacto Nacional para Erradicação do Trabalho Escravo</a:t>
            </a:r>
          </a:p>
          <a:p>
            <a:r>
              <a:rPr lang="pt-BR" dirty="0" smtClean="0"/>
              <a:t>Certificação </a:t>
            </a:r>
            <a:r>
              <a:rPr lang="pt-BR" i="1" dirty="0" smtClean="0"/>
              <a:t>Forest </a:t>
            </a:r>
            <a:r>
              <a:rPr lang="pt-BR" i="1" dirty="0" err="1" smtClean="0"/>
              <a:t>Stewardship</a:t>
            </a:r>
            <a:r>
              <a:rPr lang="pt-BR" i="1" dirty="0" smtClean="0"/>
              <a:t> </a:t>
            </a:r>
            <a:r>
              <a:rPr lang="pt-BR" i="1" dirty="0" err="1" smtClean="0"/>
              <a:t>Council</a:t>
            </a:r>
            <a:r>
              <a:rPr lang="pt-BR" i="1" dirty="0" smtClean="0"/>
              <a:t> </a:t>
            </a:r>
            <a:r>
              <a:rPr lang="pt-BR" dirty="0" smtClean="0"/>
              <a:t> (FSC-C022516) </a:t>
            </a:r>
          </a:p>
          <a:p>
            <a:r>
              <a:rPr lang="pt-BR" dirty="0" smtClean="0"/>
              <a:t>Parecer de 2015 e 2016 limpos </a:t>
            </a:r>
            <a:r>
              <a:rPr lang="pt-BR" b="1" dirty="0" err="1" smtClean="0"/>
              <a:t>PricewaterhouseCoopers</a:t>
            </a:r>
            <a:endParaRPr lang="pt-BR" b="1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61914"/>
            <a:ext cx="7239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24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pt-BR" dirty="0" smtClean="0"/>
              <a:t>Dívida no exterior em dólar (USD)</a:t>
            </a:r>
          </a:p>
          <a:p>
            <a:r>
              <a:rPr lang="pt-BR" dirty="0" smtClean="0"/>
              <a:t>Moeda funcional e de apresentação </a:t>
            </a:r>
            <a:r>
              <a:rPr lang="pt-BR" dirty="0" smtClean="0">
                <a:sym typeface="Wingdings" panose="05000000000000000000" pitchFamily="2" charset="2"/>
              </a:rPr>
              <a:t> REAL (R$)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Variações Cambiais Líquidas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08920"/>
            <a:ext cx="79152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6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5209134"/>
              </p:ext>
            </p:extLst>
          </p:nvPr>
        </p:nvGraphicFramePr>
        <p:xfrm>
          <a:off x="0" y="116632"/>
          <a:ext cx="9144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1125428"/>
              </p:ext>
            </p:extLst>
          </p:nvPr>
        </p:nvGraphicFramePr>
        <p:xfrm>
          <a:off x="0" y="3501008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71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EBITDA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Desempenho positivo em 2015 e 2016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0848"/>
            <a:ext cx="8229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1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ROI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6704910"/>
              </p:ext>
            </p:extLst>
          </p:nvPr>
        </p:nvGraphicFramePr>
        <p:xfrm>
          <a:off x="395536" y="1916832"/>
          <a:ext cx="8219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892342"/>
                <a:gridCol w="1027407"/>
                <a:gridCol w="1027407"/>
                <a:gridCol w="1027407"/>
                <a:gridCol w="1027407"/>
                <a:gridCol w="1027407"/>
                <a:gridCol w="1027407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 Tri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Margem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5,65%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77,36%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16,09%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2,12%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-1,23%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11,08%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13,66%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ROI Op.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7,14%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1,49%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-0,11%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1,42%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14127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KLABIN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36258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958421"/>
              </p:ext>
            </p:extLst>
          </p:nvPr>
        </p:nvGraphicFramePr>
        <p:xfrm>
          <a:off x="467544" y="4393912"/>
          <a:ext cx="8219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892342"/>
                <a:gridCol w="1027407"/>
                <a:gridCol w="1027407"/>
                <a:gridCol w="1027407"/>
                <a:gridCol w="1027407"/>
                <a:gridCol w="1027407"/>
                <a:gridCol w="1027407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 Tri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Margem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22,52%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20,53%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8,87%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37,73%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37,03%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34,90%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24,67%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ROI Op.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5,63%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5,13%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2,22%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11,70%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11,48%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10,47%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7,15%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7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Elevada dívida externa em dólar </a:t>
            </a:r>
          </a:p>
          <a:p>
            <a:r>
              <a:rPr lang="pt-BR" dirty="0" smtClean="0"/>
              <a:t>Risco de câmbio</a:t>
            </a:r>
          </a:p>
          <a:p>
            <a:r>
              <a:rPr lang="pt-BR" dirty="0" smtClean="0"/>
              <a:t>Atual crise política econômica brasileira</a:t>
            </a:r>
          </a:p>
          <a:p>
            <a:r>
              <a:rPr lang="pt-BR" dirty="0" smtClean="0"/>
              <a:t>Complexidade da estimação do valor justo de ativo biológico</a:t>
            </a:r>
          </a:p>
          <a:p>
            <a:r>
              <a:rPr lang="pt-BR" dirty="0"/>
              <a:t>Setor de papel e celulose possui </a:t>
            </a:r>
            <a:r>
              <a:rPr lang="pt-BR" dirty="0" smtClean="0"/>
              <a:t>desempenho positivo (EBITDA) </a:t>
            </a:r>
          </a:p>
          <a:p>
            <a:r>
              <a:rPr lang="pt-BR" dirty="0" smtClean="0"/>
              <a:t>Perspectiva </a:t>
            </a:r>
            <a:r>
              <a:rPr lang="pt-BR" dirty="0"/>
              <a:t>de crescimento</a:t>
            </a:r>
          </a:p>
          <a:p>
            <a:r>
              <a:rPr lang="pt-BR" dirty="0"/>
              <a:t>Dívida </a:t>
            </a:r>
            <a:r>
              <a:rPr lang="pt-BR" dirty="0" smtClean="0"/>
              <a:t>líquida/EBITDA, </a:t>
            </a:r>
            <a:r>
              <a:rPr lang="pt-BR" dirty="0"/>
              <a:t>processo lento de redução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2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https://www.klabin.com.br/pt/a-klabin/a-empresa</a:t>
            </a:r>
            <a:r>
              <a:rPr lang="pt-BR" dirty="0" smtClean="0"/>
              <a:t>/</a:t>
            </a:r>
          </a:p>
          <a:p>
            <a:r>
              <a:rPr lang="pt-BR" dirty="0"/>
              <a:t>https://economia.uol.com.br/cotacoes/cambio/dolar-comercial-estados-unidos</a:t>
            </a:r>
            <a:r>
              <a:rPr lang="pt-BR" dirty="0" smtClean="0"/>
              <a:t>/</a:t>
            </a:r>
          </a:p>
          <a:p>
            <a:r>
              <a:rPr lang="pt-BR" dirty="0" smtClean="0"/>
              <a:t>Demonstrações Financeiras Referentes aos Exercícios Findos em 31 de Dezembro de 2016 e 2015 e Relatório dos Auditores Independentes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78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8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Contas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3632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46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Financeiras (Ativo Circulante)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Investimentos de baixo risco, segundo o rating divulgado</a:t>
            </a:r>
          </a:p>
          <a:p>
            <a:r>
              <a:rPr lang="pt-BR" dirty="0" smtClean="0"/>
              <a:t>Possuem liquidez imediata</a:t>
            </a:r>
          </a:p>
          <a:p>
            <a:r>
              <a:rPr lang="pt-BR" dirty="0" smtClean="0"/>
              <a:t>CDBs, CDI, Times </a:t>
            </a:r>
            <a:r>
              <a:rPr lang="pt-BR" dirty="0" err="1" smtClean="0"/>
              <a:t>Deposit</a:t>
            </a:r>
            <a:r>
              <a:rPr lang="pt-BR" dirty="0" smtClean="0"/>
              <a:t> e over </a:t>
            </a:r>
            <a:r>
              <a:rPr lang="pt-BR" dirty="0" err="1" smtClean="0"/>
              <a:t>night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8147184"/>
              </p:ext>
            </p:extLst>
          </p:nvPr>
        </p:nvGraphicFramePr>
        <p:xfrm>
          <a:off x="1043608" y="3501008"/>
          <a:ext cx="6984776" cy="260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818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Prazo médio de Recebimento no Mercado Interno</a:t>
            </a:r>
          </a:p>
          <a:p>
            <a:pPr lvl="1"/>
            <a:r>
              <a:rPr lang="pt-BR" dirty="0" smtClean="0"/>
              <a:t>2015: 90 dias </a:t>
            </a:r>
          </a:p>
          <a:p>
            <a:pPr lvl="1"/>
            <a:r>
              <a:rPr lang="pt-BR" dirty="0" smtClean="0"/>
              <a:t>2016: 78 dias</a:t>
            </a:r>
          </a:p>
          <a:p>
            <a:r>
              <a:rPr lang="pt-BR" dirty="0" smtClean="0"/>
              <a:t>Prazo médio de Recebimento no Mercado Externo</a:t>
            </a:r>
          </a:p>
          <a:p>
            <a:pPr lvl="1"/>
            <a:r>
              <a:rPr lang="pt-BR" dirty="0" smtClean="0"/>
              <a:t>2015: 120 dias</a:t>
            </a:r>
          </a:p>
          <a:p>
            <a:pPr lvl="1"/>
            <a:r>
              <a:rPr lang="pt-BR" dirty="0" smtClean="0"/>
              <a:t>2016: 135 dias</a:t>
            </a:r>
          </a:p>
          <a:p>
            <a:r>
              <a:rPr lang="pt-BR" dirty="0" smtClean="0"/>
              <a:t>PCLD</a:t>
            </a:r>
          </a:p>
          <a:p>
            <a:pPr lvl="1"/>
            <a:r>
              <a:rPr lang="pt-BR" dirty="0" smtClean="0"/>
              <a:t>2015: R$ (37.972)</a:t>
            </a:r>
          </a:p>
          <a:p>
            <a:pPr lvl="1"/>
            <a:r>
              <a:rPr lang="pt-BR" dirty="0" smtClean="0"/>
              <a:t>2016: R$ (41.246)</a:t>
            </a:r>
          </a:p>
          <a:p>
            <a:pPr lvl="1"/>
            <a:r>
              <a:rPr lang="pt-BR" dirty="0" smtClean="0"/>
              <a:t>Registro de notas vencidas a mais de 90 dias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0993900"/>
              </p:ext>
            </p:extLst>
          </p:nvPr>
        </p:nvGraphicFramePr>
        <p:xfrm>
          <a:off x="1259632" y="4941168"/>
          <a:ext cx="676875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863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Imobilizado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2015</a:t>
            </a:r>
          </a:p>
          <a:p>
            <a:pPr lvl="1"/>
            <a:r>
              <a:rPr lang="pt-BR" dirty="0" smtClean="0"/>
              <a:t>Projeto Puma – Valor orçado R$ 7,2 bilhões</a:t>
            </a:r>
          </a:p>
          <a:p>
            <a:pPr lvl="1"/>
            <a:r>
              <a:rPr lang="pt-BR" dirty="0" smtClean="0"/>
              <a:t>Investimento bruto R$ 8,6 bilhões</a:t>
            </a:r>
          </a:p>
          <a:p>
            <a:pPr lvl="1"/>
            <a:r>
              <a:rPr lang="pt-BR" dirty="0" smtClean="0"/>
              <a:t>Recursos do BNDES em R$ 4,2 bilhões, </a:t>
            </a:r>
            <a:r>
              <a:rPr lang="pt-BR" dirty="0" err="1" smtClean="0"/>
              <a:t>Finnvera</a:t>
            </a:r>
            <a:r>
              <a:rPr lang="pt-BR" dirty="0" smtClean="0"/>
              <a:t> R$ 1,2 bilhões e </a:t>
            </a:r>
            <a:r>
              <a:rPr lang="pt-BR" dirty="0" err="1" smtClean="0"/>
              <a:t>Inter-American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r>
              <a:rPr lang="pt-BR" dirty="0" smtClean="0"/>
              <a:t> Bank R$ 1,2 bilhões</a:t>
            </a:r>
          </a:p>
          <a:p>
            <a:pPr lvl="1"/>
            <a:r>
              <a:rPr lang="pt-BR" dirty="0" smtClean="0"/>
              <a:t>Não houve </a:t>
            </a:r>
            <a:r>
              <a:rPr lang="pt-BR" dirty="0" err="1" smtClean="0"/>
              <a:t>impairment</a:t>
            </a:r>
            <a:r>
              <a:rPr lang="pt-BR" dirty="0" smtClean="0"/>
              <a:t> de seus ativos</a:t>
            </a:r>
            <a:endParaRPr lang="pt-BR" dirty="0"/>
          </a:p>
          <a:p>
            <a:r>
              <a:rPr lang="pt-BR" dirty="0" smtClean="0"/>
              <a:t>2016</a:t>
            </a:r>
          </a:p>
          <a:p>
            <a:pPr lvl="1"/>
            <a:r>
              <a:rPr lang="pt-BR" dirty="0" smtClean="0"/>
              <a:t>Abril </a:t>
            </a:r>
            <a:r>
              <a:rPr lang="pt-BR" dirty="0" smtClean="0">
                <a:sym typeface="Wingdings" panose="05000000000000000000" pitchFamily="2" charset="2"/>
              </a:rPr>
              <a:t> Inicio do Projeto Puma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Fornece: celuloses branqueadas de fibra curta, de fibra longa e </a:t>
            </a:r>
            <a:r>
              <a:rPr lang="pt-BR" dirty="0" err="1" smtClean="0">
                <a:sym typeface="Wingdings" panose="05000000000000000000" pitchFamily="2" charset="2"/>
              </a:rPr>
              <a:t>fluff</a:t>
            </a:r>
            <a:endParaRPr lang="pt-BR" dirty="0" smtClean="0">
              <a:sym typeface="Wingdings" panose="05000000000000000000" pitchFamily="2" charset="2"/>
            </a:endParaRPr>
          </a:p>
          <a:p>
            <a:pPr lvl="1"/>
            <a:r>
              <a:rPr lang="pt-BR" dirty="0"/>
              <a:t>Não houve </a:t>
            </a:r>
            <a:r>
              <a:rPr lang="pt-BR" dirty="0" err="1"/>
              <a:t>impairment</a:t>
            </a:r>
            <a:r>
              <a:rPr lang="pt-BR" dirty="0"/>
              <a:t> de seus ativos</a:t>
            </a:r>
          </a:p>
          <a:p>
            <a:pPr lvl="1"/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4694307"/>
              </p:ext>
            </p:extLst>
          </p:nvPr>
        </p:nvGraphicFramePr>
        <p:xfrm>
          <a:off x="107504" y="4869160"/>
          <a:ext cx="8784976" cy="19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901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Ativo Biológico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2015 e 2016</a:t>
            </a:r>
          </a:p>
          <a:p>
            <a:pPr lvl="1"/>
            <a:r>
              <a:rPr lang="pt-BR" dirty="0" smtClean="0"/>
              <a:t>235 mil hectares de florestas plantadas</a:t>
            </a:r>
          </a:p>
          <a:p>
            <a:pPr lvl="1"/>
            <a:r>
              <a:rPr lang="pt-BR" dirty="0" smtClean="0"/>
              <a:t>Saldo de ativo biológico = custo de formação dos ativos biológicos + ajuste ao valor justo dos ativos biológicos</a:t>
            </a:r>
          </a:p>
          <a:p>
            <a:pPr lvl="1"/>
            <a:r>
              <a:rPr lang="pt-BR" dirty="0" smtClean="0"/>
              <a:t>Valor justo (estimativas):  preço da madeira, taxa de desconto (WACC), plano de colheita das florestas e volume de produtividade</a:t>
            </a:r>
          </a:p>
          <a:p>
            <a:pPr lvl="1"/>
            <a:r>
              <a:rPr lang="pt-BR" dirty="0" smtClean="0"/>
              <a:t>Valor justo dos ativos biológicos: fluxos de caixas futuros descontados conforme o ciclo de produtividade projetado das florestas</a:t>
            </a:r>
          </a:p>
          <a:p>
            <a:pPr lvl="1"/>
            <a:r>
              <a:rPr lang="pt-BR" dirty="0" smtClean="0"/>
              <a:t>Reavaliação do valor justo dos ativos biológicos – trimestralmente</a:t>
            </a:r>
          </a:p>
          <a:p>
            <a:pPr lvl="1"/>
            <a:r>
              <a:rPr lang="pt-BR" dirty="0" smtClean="0"/>
              <a:t>Cálculo se enquadra no nível 3 por conta de sua complexidade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425986"/>
              </p:ext>
            </p:extLst>
          </p:nvPr>
        </p:nvGraphicFramePr>
        <p:xfrm>
          <a:off x="107504" y="4581128"/>
          <a:ext cx="8712968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619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6672"/>
            <a:ext cx="8229600" cy="1600200"/>
          </a:xfrm>
        </p:spPr>
        <p:txBody>
          <a:bodyPr/>
          <a:lstStyle/>
          <a:p>
            <a:r>
              <a:rPr lang="pt-BR" dirty="0"/>
              <a:t>Empréstimos e Financiamentos </a:t>
            </a:r>
            <a:r>
              <a:rPr lang="pt-BR" sz="2400" dirty="0"/>
              <a:t>(Passivo </a:t>
            </a:r>
            <a:r>
              <a:rPr lang="pt-BR" sz="2400" dirty="0" smtClean="0"/>
              <a:t>Circulante e Passivo Não Circulante)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19461"/>
            <a:ext cx="8229600" cy="4525963"/>
          </a:xfrm>
        </p:spPr>
        <p:txBody>
          <a:bodyPr/>
          <a:lstStyle/>
          <a:p>
            <a:r>
              <a:rPr lang="pt-BR" dirty="0" smtClean="0"/>
              <a:t>Financiamentos </a:t>
            </a:r>
            <a:r>
              <a:rPr lang="pt-BR" dirty="0"/>
              <a:t>n</a:t>
            </a:r>
            <a:r>
              <a:rPr lang="pt-BR" dirty="0" smtClean="0"/>
              <a:t>o BNDES</a:t>
            </a:r>
          </a:p>
          <a:p>
            <a:r>
              <a:rPr lang="pt-BR" dirty="0" err="1" smtClean="0"/>
              <a:t>Bonds</a:t>
            </a:r>
            <a:r>
              <a:rPr lang="pt-BR" dirty="0" smtClean="0"/>
              <a:t> (Notes) – Bolsa de Luxemburgo (Euro MTF)</a:t>
            </a:r>
          </a:p>
          <a:p>
            <a:r>
              <a:rPr lang="pt-BR" dirty="0" err="1" smtClean="0"/>
              <a:t>Funding</a:t>
            </a:r>
            <a:r>
              <a:rPr lang="pt-BR" dirty="0" smtClean="0"/>
              <a:t> necessário para execução do Projeto Puma – </a:t>
            </a:r>
            <a:r>
              <a:rPr lang="pt-BR" dirty="0" err="1" smtClean="0"/>
              <a:t>Finnvera</a:t>
            </a:r>
            <a:r>
              <a:rPr lang="pt-BR" dirty="0" smtClean="0"/>
              <a:t> (Finlândia)</a:t>
            </a:r>
          </a:p>
          <a:p>
            <a:r>
              <a:rPr lang="pt-BR" dirty="0" smtClean="0"/>
              <a:t>Plantas industriais, terrenos, edifícios, benfeitorias, máquinas, equipamentos e instalações são </a:t>
            </a:r>
            <a:r>
              <a:rPr lang="pt-BR" b="1" u="sng" dirty="0" smtClean="0"/>
              <a:t>Garantias </a:t>
            </a:r>
          </a:p>
          <a:p>
            <a:r>
              <a:rPr lang="pt-BR" dirty="0" smtClean="0"/>
              <a:t>Não possui cláusulas restritivas de contratos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177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Empréstimos e Financiamentos </a:t>
            </a:r>
            <a:r>
              <a:rPr lang="pt-BR" sz="2400" dirty="0" smtClean="0"/>
              <a:t>(Passivo Circulante)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855517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57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1439</TotalTime>
  <Words>1361</Words>
  <Application>Microsoft Office PowerPoint</Application>
  <PresentationFormat>Apresentação na tela (4:3)</PresentationFormat>
  <Paragraphs>194</Paragraphs>
  <Slides>26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Executivo</vt:lpstr>
      <vt:lpstr>KLABIN S.A.</vt:lpstr>
      <vt:lpstr>ATUAÇÃO</vt:lpstr>
      <vt:lpstr>Principais Contas</vt:lpstr>
      <vt:lpstr>Aplicações Financeiras (Ativo Circulante)</vt:lpstr>
      <vt:lpstr>Clientes</vt:lpstr>
      <vt:lpstr>Imobilizado</vt:lpstr>
      <vt:lpstr>Ativo Biológico</vt:lpstr>
      <vt:lpstr>Empréstimos e Financiamentos (Passivo Circulante e Passivo Não Circulante)</vt:lpstr>
      <vt:lpstr>Empréstimos e Financiamentos (Passivo Circulante)</vt:lpstr>
      <vt:lpstr>Empréstimos e Financiamentos (Passivo Não Circulante)</vt:lpstr>
      <vt:lpstr>Dívida Total</vt:lpstr>
      <vt:lpstr>Visão Geral - Investimentos</vt:lpstr>
      <vt:lpstr>Visão Geral - Dívidas</vt:lpstr>
      <vt:lpstr>DRE</vt:lpstr>
      <vt:lpstr>Principias Contas da DRE</vt:lpstr>
      <vt:lpstr>Slide 16</vt:lpstr>
      <vt:lpstr>Despesas Financeiras</vt:lpstr>
      <vt:lpstr>Receita Financeira</vt:lpstr>
      <vt:lpstr>Slide 19</vt:lpstr>
      <vt:lpstr>Slide 20</vt:lpstr>
      <vt:lpstr>Slide 21</vt:lpstr>
      <vt:lpstr>EBITDA</vt:lpstr>
      <vt:lpstr>ROI</vt:lpstr>
      <vt:lpstr>Conclusões</vt:lpstr>
      <vt:lpstr>REFERÊNCIAS BIBLIOGRÁFICAS </vt:lpstr>
      <vt:lpstr>OBRIGADO!!!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KLABIN S.A.</dc:title>
  <dc:creator>Vitor Hugo Chioratto</dc:creator>
  <cp:lastModifiedBy>Júlia Tortoli</cp:lastModifiedBy>
  <cp:revision>57</cp:revision>
  <dcterms:created xsi:type="dcterms:W3CDTF">2017-05-01T23:06:19Z</dcterms:created>
  <dcterms:modified xsi:type="dcterms:W3CDTF">2017-06-01T01:15:41Z</dcterms:modified>
</cp:coreProperties>
</file>