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01" r:id="rId2"/>
    <p:sldId id="312" r:id="rId3"/>
    <p:sldId id="299" r:id="rId4"/>
    <p:sldId id="370" r:id="rId5"/>
    <p:sldId id="372" r:id="rId6"/>
    <p:sldId id="371" r:id="rId7"/>
    <p:sldId id="373" r:id="rId8"/>
    <p:sldId id="374" r:id="rId9"/>
    <p:sldId id="375" r:id="rId10"/>
    <p:sldId id="378" r:id="rId11"/>
    <p:sldId id="380" r:id="rId12"/>
    <p:sldId id="397" r:id="rId13"/>
    <p:sldId id="398" r:id="rId14"/>
    <p:sldId id="399" r:id="rId15"/>
    <p:sldId id="400" r:id="rId16"/>
    <p:sldId id="379" r:id="rId17"/>
    <p:sldId id="402" r:id="rId18"/>
    <p:sldId id="376" r:id="rId19"/>
    <p:sldId id="382" r:id="rId20"/>
    <p:sldId id="403" r:id="rId21"/>
    <p:sldId id="381" r:id="rId22"/>
    <p:sldId id="383" r:id="rId23"/>
    <p:sldId id="384" r:id="rId24"/>
    <p:sldId id="385" r:id="rId25"/>
    <p:sldId id="386" r:id="rId26"/>
    <p:sldId id="387" r:id="rId27"/>
    <p:sldId id="390" r:id="rId28"/>
    <p:sldId id="388" r:id="rId29"/>
    <p:sldId id="389" r:id="rId30"/>
    <p:sldId id="377" r:id="rId31"/>
    <p:sldId id="395" r:id="rId32"/>
    <p:sldId id="393" r:id="rId33"/>
    <p:sldId id="394" r:id="rId34"/>
    <p:sldId id="392" r:id="rId35"/>
    <p:sldId id="396" r:id="rId36"/>
    <p:sldId id="391" r:id="rId37"/>
    <p:sldId id="332" r:id="rId38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F92"/>
    <a:srgbClr val="46E5FA"/>
    <a:srgbClr val="39FAD2"/>
    <a:srgbClr val="00FA00"/>
    <a:srgbClr val="00FB9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46"/>
    <p:restoredTop sz="96327"/>
  </p:normalViewPr>
  <p:slideViewPr>
    <p:cSldViewPr snapToGrid="0" snapToObjects="1" showGuides="1">
      <p:cViewPr varScale="1">
        <p:scale>
          <a:sx n="124" d="100"/>
          <a:sy n="124" d="100"/>
        </p:scale>
        <p:origin x="472" y="168"/>
      </p:cViewPr>
      <p:guideLst>
        <p:guide pos="3840"/>
        <p:guide orient="horz" pos="22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18-10-23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 Enzimáticos e Não Enzimáticos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olecules | Free Full-Text | Pro-Oxidant Activity of an ALS-Linked SOD1  Mutant in Zn-Deficient Form | HTML">
            <a:extLst>
              <a:ext uri="{FF2B5EF4-FFF2-40B4-BE49-F238E27FC236}">
                <a16:creationId xmlns:a16="http://schemas.microsoft.com/office/drawing/2014/main" id="{BF9F76D6-7DB6-CBC0-2DD1-FEDDACDB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99" y="2250040"/>
            <a:ext cx="4922244" cy="30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F2417E-5F98-D3E3-26A1-ADF43D5DBED8}"/>
              </a:ext>
            </a:extLst>
          </p:cNvPr>
          <p:cNvSpPr txBox="1"/>
          <p:nvPr/>
        </p:nvSpPr>
        <p:spPr>
          <a:xfrm>
            <a:off x="6766018" y="5269119"/>
            <a:ext cx="5095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Superoxide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Dismutase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56DB6-BFE5-4F89-C93D-C47763327D62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601BC-4FFD-D00A-6A10-98300C07B030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Capítulos 3, 4 e 11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são produzidos o 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AECB0-D9C7-A1C7-07D7-1BFD44846DE5}"/>
              </a:ext>
            </a:extLst>
          </p:cNvPr>
          <p:cNvSpPr txBox="1"/>
          <p:nvPr/>
        </p:nvSpPr>
        <p:spPr>
          <a:xfrm>
            <a:off x="5697794" y="6104751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Sies e Jones, Nat Rev Mol Cel Biol,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AF2D4-60FE-80DC-2C6C-D5BF5F78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125" y="1567532"/>
            <a:ext cx="5215194" cy="4537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03171-BA02-D33E-2024-F3162D9E0B9A}"/>
              </a:ext>
            </a:extLst>
          </p:cNvPr>
          <p:cNvSpPr txBox="1"/>
          <p:nvPr/>
        </p:nvSpPr>
        <p:spPr>
          <a:xfrm>
            <a:off x="7875638" y="36916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58213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2805193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 SOD produz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Por quê?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225F5-F6A1-0177-44F7-88908CCBA8E3}"/>
              </a:ext>
            </a:extLst>
          </p:cNvPr>
          <p:cNvGrpSpPr/>
          <p:nvPr/>
        </p:nvGrpSpPr>
        <p:grpSpPr>
          <a:xfrm>
            <a:off x="3296060" y="4833257"/>
            <a:ext cx="5605154" cy="1246909"/>
            <a:chOff x="3194462" y="4833257"/>
            <a:chExt cx="5605154" cy="12469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85B268-9A00-C7B0-CE24-1D340E4A1BB5}"/>
                </a:ext>
              </a:extLst>
            </p:cNvPr>
            <p:cNvSpPr/>
            <p:nvPr/>
          </p:nvSpPr>
          <p:spPr>
            <a:xfrm>
              <a:off x="3194462" y="4833257"/>
              <a:ext cx="5605154" cy="1246909"/>
            </a:xfrm>
            <a:prstGeom prst="ellipse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205BBB-39A3-091C-3A8F-708531A19639}"/>
                </a:ext>
              </a:extLst>
            </p:cNvPr>
            <p:cNvSpPr txBox="1"/>
            <p:nvPr/>
          </p:nvSpPr>
          <p:spPr>
            <a:xfrm>
              <a:off x="3597837" y="5059017"/>
              <a:ext cx="49795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Por que não a evolução de uma superóxido oxidase que devolveria o poder redutor ao metabolismo energético?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47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2805193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SOD1 possui atividade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peroxidásica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687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SOD1 na esclerose lateral amiotrófica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obert H. Brown | FSHD Society">
            <a:extLst>
              <a:ext uri="{FF2B5EF4-FFF2-40B4-BE49-F238E27FC236}">
                <a16:creationId xmlns:a16="http://schemas.microsoft.com/office/drawing/2014/main" id="{BD46C024-A5CD-A25B-E039-C7518456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730" y="1457256"/>
            <a:ext cx="1371600" cy="16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D7092-FE06-63B5-BA6A-EC05E1BA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0" y="1457256"/>
            <a:ext cx="6749718" cy="5104308"/>
          </a:xfrm>
          <a:prstGeom prst="rect">
            <a:avLst/>
          </a:prstGeom>
        </p:spPr>
      </p:pic>
      <p:pic>
        <p:nvPicPr>
          <p:cNvPr id="1028" name="Picture 4" descr="Stephen Hawking e os desafios de fazer ciência no Brasil - Agência Conexões">
            <a:extLst>
              <a:ext uri="{FF2B5EF4-FFF2-40B4-BE49-F238E27FC236}">
                <a16:creationId xmlns:a16="http://schemas.microsoft.com/office/drawing/2014/main" id="{BBE7FD6E-B78A-6F67-FCC9-E650C9222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18" y="4126891"/>
            <a:ext cx="4527550" cy="25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3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C31A4-4BC5-E745-5EAB-1793FE81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0" y="141244"/>
            <a:ext cx="6812031" cy="2966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217D3DC-8C31-4992-6C39-46436DA5AD5D}"/>
              </a:ext>
            </a:extLst>
          </p:cNvPr>
          <p:cNvGrpSpPr/>
          <p:nvPr/>
        </p:nvGrpSpPr>
        <p:grpSpPr>
          <a:xfrm>
            <a:off x="144220" y="3951085"/>
            <a:ext cx="11903560" cy="2815303"/>
            <a:chOff x="144220" y="3951085"/>
            <a:chExt cx="11903560" cy="28153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463EA4-9166-591F-AEE8-358B342F8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7555" y="3951085"/>
              <a:ext cx="5440225" cy="214222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3397A-91F0-5BAD-5111-9113F027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220" y="4110338"/>
              <a:ext cx="2821040" cy="21422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840797-18E5-7BB7-DE31-6059A228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997" y="6305333"/>
              <a:ext cx="1981096" cy="4610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21C438-1105-EEA9-3807-4EB889BC9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5855" y="4213222"/>
              <a:ext cx="2390145" cy="18800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17440CD-AC4A-D912-93AF-8FAD08DE4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0" y="228600"/>
            <a:ext cx="4392681" cy="291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9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5F8DB-DA7B-7DBF-6ED5-D21462EF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2250" cy="2977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D06CE-2528-663E-F458-289300AC7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429000"/>
            <a:ext cx="7974370" cy="2977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38235D-8DD9-8BF4-D37E-283057968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82"/>
          <a:stretch/>
        </p:blipFill>
        <p:spPr>
          <a:xfrm>
            <a:off x="9296400" y="3276600"/>
            <a:ext cx="27559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7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Eliminação de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A8CFA-8C27-F73C-04E4-2DBFF793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80" y="2566482"/>
            <a:ext cx="5153066" cy="2545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9CC1F-A5B7-EFEB-3727-B35F36CA5045}"/>
              </a:ext>
            </a:extLst>
          </p:cNvPr>
          <p:cNvSpPr txBox="1"/>
          <p:nvPr/>
        </p:nvSpPr>
        <p:spPr>
          <a:xfrm>
            <a:off x="2374692" y="1761804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F9D23-AC2D-92DA-D706-7694007B2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693" y="1606548"/>
            <a:ext cx="1498600" cy="1054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1D2F718-3B3D-C74D-988F-AC002275740D}"/>
              </a:ext>
            </a:extLst>
          </p:cNvPr>
          <p:cNvGrpSpPr/>
          <p:nvPr/>
        </p:nvGrpSpPr>
        <p:grpSpPr>
          <a:xfrm>
            <a:off x="7271818" y="1426717"/>
            <a:ext cx="3995450" cy="5123936"/>
            <a:chOff x="6026550" y="452470"/>
            <a:chExt cx="4992547" cy="627279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672B929-DC85-4412-7A67-801FF05C4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1" r="10656"/>
            <a:stretch/>
          </p:blipFill>
          <p:spPr bwMode="auto">
            <a:xfrm>
              <a:off x="6460065" y="914399"/>
              <a:ext cx="4135559" cy="5810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80B4CB-50EB-56C0-7EF0-5AC2C524EC98}"/>
                </a:ext>
              </a:extLst>
            </p:cNvPr>
            <p:cNvSpPr txBox="1"/>
            <p:nvPr/>
          </p:nvSpPr>
          <p:spPr>
            <a:xfrm>
              <a:off x="6476522" y="452470"/>
              <a:ext cx="2216059" cy="48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Mitocôndria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452155-D103-6400-2A6A-2DF380191A01}"/>
                </a:ext>
              </a:extLst>
            </p:cNvPr>
            <p:cNvSpPr txBox="1"/>
            <p:nvPr/>
          </p:nvSpPr>
          <p:spPr>
            <a:xfrm>
              <a:off x="8818311" y="452470"/>
              <a:ext cx="1633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Peroxissomo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10AB03-44AA-83E8-A03D-939DC4C88177}"/>
                </a:ext>
              </a:extLst>
            </p:cNvPr>
            <p:cNvSpPr/>
            <p:nvPr/>
          </p:nvSpPr>
          <p:spPr>
            <a:xfrm>
              <a:off x="6026550" y="1169043"/>
              <a:ext cx="4992547" cy="1724628"/>
            </a:xfrm>
            <a:prstGeom prst="rect">
              <a:avLst/>
            </a:prstGeom>
            <a:noFill/>
            <a:ln w="793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B839F25-D4BF-2424-BD81-F83C04A82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207" y="5387025"/>
            <a:ext cx="3795793" cy="1163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609672-66FC-21A0-0F67-060538EC704C}"/>
              </a:ext>
            </a:extLst>
          </p:cNvPr>
          <p:cNvSpPr txBox="1"/>
          <p:nvPr/>
        </p:nvSpPr>
        <p:spPr>
          <a:xfrm>
            <a:off x="484410" y="5455092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1,7 x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2,6 x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CL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99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73461A-7611-BBBD-D035-2EEFD13F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671" y="0"/>
            <a:ext cx="7186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5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804672" y="3121701"/>
            <a:ext cx="3476488" cy="17865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Mecanismo da catalase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F4AC8-8711-3179-F5DF-E3A71B48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715" y="743798"/>
            <a:ext cx="5313851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2803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rotas para eliminação de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outros: Bioquímica de Tióis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9CC1F-A5B7-EFEB-3727-B35F36CA5045}"/>
              </a:ext>
            </a:extLst>
          </p:cNvPr>
          <p:cNvSpPr txBox="1"/>
          <p:nvPr/>
        </p:nvSpPr>
        <p:spPr>
          <a:xfrm>
            <a:off x="349785" y="1536335"/>
            <a:ext cx="3373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Peroxiredoxinas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2C7F5-1C4C-F6B7-2A7B-7EF648761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230" y="1536335"/>
            <a:ext cx="7772400" cy="4996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0A970-F645-F616-B160-DC07199FEEA7}"/>
              </a:ext>
            </a:extLst>
          </p:cNvPr>
          <p:cNvSpPr txBox="1"/>
          <p:nvPr/>
        </p:nvSpPr>
        <p:spPr>
          <a:xfrm>
            <a:off x="69717" y="2899343"/>
            <a:ext cx="3933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Eliminação de peróxidos </a:t>
            </a:r>
          </a:p>
          <a:p>
            <a:pPr algn="ctr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às custas do </a:t>
            </a: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metabolismo energético</a:t>
            </a:r>
          </a:p>
          <a:p>
            <a:pPr algn="ctr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tioredoxinas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9541A-C33F-C9D7-CD5B-7FB07C756675}"/>
              </a:ext>
            </a:extLst>
          </p:cNvPr>
          <p:cNvGrpSpPr/>
          <p:nvPr/>
        </p:nvGrpSpPr>
        <p:grpSpPr>
          <a:xfrm>
            <a:off x="4101230" y="1427967"/>
            <a:ext cx="7936282" cy="5260932"/>
            <a:chOff x="4101230" y="1427967"/>
            <a:chExt cx="7936282" cy="52609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21116B-4D78-CFA5-7C5A-5AE0750B192A}"/>
                </a:ext>
              </a:extLst>
            </p:cNvPr>
            <p:cNvSpPr/>
            <p:nvPr/>
          </p:nvSpPr>
          <p:spPr>
            <a:xfrm>
              <a:off x="4101230" y="1427967"/>
              <a:ext cx="7936282" cy="5260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BA1994-27E7-864E-C12C-E14DAA3C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297" y="2304965"/>
              <a:ext cx="7302500" cy="22733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45DECD7-D138-6AB6-BF97-6A3D5E4FACD1}"/>
              </a:ext>
            </a:extLst>
          </p:cNvPr>
          <p:cNvSpPr txBox="1"/>
          <p:nvPr/>
        </p:nvSpPr>
        <p:spPr>
          <a:xfrm>
            <a:off x="1126320" y="6518998"/>
            <a:ext cx="2475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Nicolussi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000" dirty="0">
                <a:latin typeface="Arial" panose="020B0604020202020204" pitchFamily="34" charset="0"/>
                <a:cs typeface="Arial" panose="020B0604020202020204" pitchFamily="34" charset="0"/>
              </a:rPr>
              <a:t>, Mol and Clin Oncol, 2017</a:t>
            </a:r>
          </a:p>
        </p:txBody>
      </p:sp>
    </p:spTree>
    <p:extLst>
      <p:ext uri="{BB962C8B-B14F-4D97-AF65-F5344CB8AC3E}">
        <p14:creationId xmlns:p14="http://schemas.microsoft.com/office/powerpoint/2010/main" val="23418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Tópicos e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 de antioxidantes e mecanismos de ação.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o propósito biológico da existência de antioxidantes e sua diversidade molecular.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Descoberta da Superóxido Dismutase.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 a importância da descoberta da defesa antioxidante para o entendimento do papel de oxidantes e radicais livres em biologia.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Substratos e tipos de enzimas antioxidantes.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as diferentes classes de enzimas antioxidantes e sua eficiência catalítica.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Acoplamento entre a geração e a eliminação de oxidantes.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 como o sistema de antioxidantes enzimáticos evoluiu.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 não enzimáticos.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moléculas com ação antioxidante.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Terapias antioxidantes.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capaz de racionalizar estratégias para o emprego de antioxidantes em doenças.</a:t>
            </a:r>
          </a:p>
        </p:txBody>
      </p:sp>
    </p:spTree>
    <p:extLst>
      <p:ext uri="{BB962C8B-B14F-4D97-AF65-F5344CB8AC3E}">
        <p14:creationId xmlns:p14="http://schemas.microsoft.com/office/powerpoint/2010/main" val="15978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rotas para eliminação de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outros: Bioquímica de Tióis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9CC1F-A5B7-EFEB-3727-B35F36CA5045}"/>
              </a:ext>
            </a:extLst>
          </p:cNvPr>
          <p:cNvSpPr txBox="1"/>
          <p:nvPr/>
        </p:nvSpPr>
        <p:spPr>
          <a:xfrm>
            <a:off x="2865236" y="1693703"/>
            <a:ext cx="646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Peroxirredoxinas (Prdx)/ </a:t>
            </a:r>
          </a:p>
          <a:p>
            <a:pPr algn="ctr"/>
            <a:r>
              <a:rPr lang="en-CL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Tiorredoxinas (Trx)/Tiorredoxinas Redutases (TrxR)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95D2E-7134-017A-51BB-1C68840C9EFC}"/>
              </a:ext>
            </a:extLst>
          </p:cNvPr>
          <p:cNvSpPr txBox="1"/>
          <p:nvPr/>
        </p:nvSpPr>
        <p:spPr>
          <a:xfrm>
            <a:off x="1025049" y="3244334"/>
            <a:ext cx="95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ROOH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4DF6AAA-7CF8-7FF4-6138-5396D00442F3}"/>
              </a:ext>
            </a:extLst>
          </p:cNvPr>
          <p:cNvSpPr/>
          <p:nvPr/>
        </p:nvSpPr>
        <p:spPr>
          <a:xfrm>
            <a:off x="1880251" y="3613666"/>
            <a:ext cx="270482" cy="1365161"/>
          </a:xfrm>
          <a:custGeom>
            <a:avLst/>
            <a:gdLst>
              <a:gd name="connsiteX0" fmla="*/ 0 w 270482"/>
              <a:gd name="connsiteY0" fmla="*/ 0 h 1365161"/>
              <a:gd name="connsiteX1" fmla="*/ 270456 w 270482"/>
              <a:gd name="connsiteY1" fmla="*/ 695460 h 1365161"/>
              <a:gd name="connsiteX2" fmla="*/ 12878 w 270482"/>
              <a:gd name="connsiteY2" fmla="*/ 1365161 h 13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82" h="1365161">
                <a:moveTo>
                  <a:pt x="0" y="0"/>
                </a:moveTo>
                <a:cubicBezTo>
                  <a:pt x="134155" y="233966"/>
                  <a:pt x="268310" y="467933"/>
                  <a:pt x="270456" y="695460"/>
                </a:cubicBezTo>
                <a:cubicBezTo>
                  <a:pt x="272602" y="922987"/>
                  <a:pt x="142740" y="1144074"/>
                  <a:pt x="12878" y="1365161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B2EAAF5-A22B-2B4A-D24D-A1716F1A3527}"/>
              </a:ext>
            </a:extLst>
          </p:cNvPr>
          <p:cNvSpPr/>
          <p:nvPr/>
        </p:nvSpPr>
        <p:spPr>
          <a:xfrm rot="10800000">
            <a:off x="2150733" y="3613666"/>
            <a:ext cx="270482" cy="1365161"/>
          </a:xfrm>
          <a:custGeom>
            <a:avLst/>
            <a:gdLst>
              <a:gd name="connsiteX0" fmla="*/ 0 w 270482"/>
              <a:gd name="connsiteY0" fmla="*/ 0 h 1365161"/>
              <a:gd name="connsiteX1" fmla="*/ 270456 w 270482"/>
              <a:gd name="connsiteY1" fmla="*/ 695460 h 1365161"/>
              <a:gd name="connsiteX2" fmla="*/ 12878 w 270482"/>
              <a:gd name="connsiteY2" fmla="*/ 1365161 h 13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82" h="1365161">
                <a:moveTo>
                  <a:pt x="0" y="0"/>
                </a:moveTo>
                <a:cubicBezTo>
                  <a:pt x="134155" y="233966"/>
                  <a:pt x="268310" y="467933"/>
                  <a:pt x="270456" y="695460"/>
                </a:cubicBezTo>
                <a:cubicBezTo>
                  <a:pt x="272602" y="922987"/>
                  <a:pt x="142740" y="1144074"/>
                  <a:pt x="12878" y="1365161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65454-F3AD-C9BA-AFA9-C7C3D4E7ACBE}"/>
              </a:ext>
            </a:extLst>
          </p:cNvPr>
          <p:cNvSpPr txBox="1"/>
          <p:nvPr/>
        </p:nvSpPr>
        <p:spPr>
          <a:xfrm>
            <a:off x="1124434" y="4794161"/>
            <a:ext cx="755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ROH</a:t>
            </a:r>
          </a:p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E7560-19AA-6D85-7911-8FB999A28A63}"/>
              </a:ext>
            </a:extLst>
          </p:cNvPr>
          <p:cNvSpPr txBox="1"/>
          <p:nvPr/>
        </p:nvSpPr>
        <p:spPr>
          <a:xfrm>
            <a:off x="1957517" y="4994215"/>
            <a:ext cx="1540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PrdxSH/SH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29D13-5768-E738-D2A9-C87AB47B4FEE}"/>
              </a:ext>
            </a:extLst>
          </p:cNvPr>
          <p:cNvSpPr txBox="1"/>
          <p:nvPr/>
        </p:nvSpPr>
        <p:spPr>
          <a:xfrm>
            <a:off x="2136250" y="3228945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PrdxS-S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9FDB45-FBE0-6DA2-0D21-ABE9EA340A45}"/>
              </a:ext>
            </a:extLst>
          </p:cNvPr>
          <p:cNvGrpSpPr/>
          <p:nvPr/>
        </p:nvGrpSpPr>
        <p:grpSpPr>
          <a:xfrm>
            <a:off x="3206198" y="3613666"/>
            <a:ext cx="562608" cy="1365161"/>
            <a:chOff x="2880734" y="3613666"/>
            <a:chExt cx="562608" cy="136516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1DD615-CCF5-C251-1892-60D20FF8AFFD}"/>
                </a:ext>
              </a:extLst>
            </p:cNvPr>
            <p:cNvSpPr/>
            <p:nvPr/>
          </p:nvSpPr>
          <p:spPr>
            <a:xfrm>
              <a:off x="2880734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23C8F7-CCB1-D1C4-EF16-4BD90D223391}"/>
                </a:ext>
              </a:extLst>
            </p:cNvPr>
            <p:cNvSpPr/>
            <p:nvPr/>
          </p:nvSpPr>
          <p:spPr>
            <a:xfrm flipH="1">
              <a:off x="3172860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AF14093-61EC-BA81-AB0F-D781A5870D96}"/>
              </a:ext>
            </a:extLst>
          </p:cNvPr>
          <p:cNvSpPr txBox="1"/>
          <p:nvPr/>
        </p:nvSpPr>
        <p:spPr>
          <a:xfrm>
            <a:off x="3666710" y="3228945"/>
            <a:ext cx="135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TrxSH/SH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079A7B-10C7-D504-7D23-31D393AD1240}"/>
              </a:ext>
            </a:extLst>
          </p:cNvPr>
          <p:cNvSpPr txBox="1"/>
          <p:nvPr/>
        </p:nvSpPr>
        <p:spPr>
          <a:xfrm>
            <a:off x="3759556" y="4994215"/>
            <a:ext cx="99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TrxS-S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F47A56-7F84-2AE8-8716-AE462AC265B8}"/>
              </a:ext>
            </a:extLst>
          </p:cNvPr>
          <p:cNvGrpSpPr/>
          <p:nvPr/>
        </p:nvGrpSpPr>
        <p:grpSpPr>
          <a:xfrm rot="10800000">
            <a:off x="4627604" y="3629055"/>
            <a:ext cx="562608" cy="1365161"/>
            <a:chOff x="2880734" y="3613666"/>
            <a:chExt cx="562608" cy="136516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EDFCC6-74A9-DB29-028E-7D1AECD33919}"/>
                </a:ext>
              </a:extLst>
            </p:cNvPr>
            <p:cNvSpPr/>
            <p:nvPr/>
          </p:nvSpPr>
          <p:spPr>
            <a:xfrm>
              <a:off x="2880734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FD926EB-051E-2D4B-147E-ACD03F3076F6}"/>
                </a:ext>
              </a:extLst>
            </p:cNvPr>
            <p:cNvSpPr/>
            <p:nvPr/>
          </p:nvSpPr>
          <p:spPr>
            <a:xfrm flipH="1">
              <a:off x="3172860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773D07-C7DA-85A5-2195-2911F6E67A2C}"/>
              </a:ext>
            </a:extLst>
          </p:cNvPr>
          <p:cNvSpPr txBox="1"/>
          <p:nvPr/>
        </p:nvSpPr>
        <p:spPr>
          <a:xfrm>
            <a:off x="5846292" y="4979632"/>
            <a:ext cx="2216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TrxRSH/SH</a:t>
            </a:r>
            <a:r>
              <a:rPr lang="en-CL" sz="20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(FADH2)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E05A05-2F44-6C5A-391F-5E8CC4CF182E}"/>
              </a:ext>
            </a:extLst>
          </p:cNvPr>
          <p:cNvSpPr txBox="1"/>
          <p:nvPr/>
        </p:nvSpPr>
        <p:spPr>
          <a:xfrm>
            <a:off x="4937923" y="3228945"/>
            <a:ext cx="1858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TrxRS-S</a:t>
            </a:r>
            <a:r>
              <a:rPr lang="en-CL" sz="20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(FADH2)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47DAD8-B48C-787F-A00D-079C13C5952F}"/>
              </a:ext>
            </a:extLst>
          </p:cNvPr>
          <p:cNvSpPr txBox="1"/>
          <p:nvPr/>
        </p:nvSpPr>
        <p:spPr>
          <a:xfrm>
            <a:off x="7135086" y="3228945"/>
            <a:ext cx="2097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TrxRSH/SH</a:t>
            </a:r>
            <a:r>
              <a:rPr lang="en-CL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(FAD</a:t>
            </a:r>
            <a:r>
              <a:rPr lang="en-CL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CL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CBFE7B-3707-89AE-4A2A-9FBEA18DA428}"/>
              </a:ext>
            </a:extLst>
          </p:cNvPr>
          <p:cNvCxnSpPr/>
          <p:nvPr/>
        </p:nvCxnSpPr>
        <p:spPr>
          <a:xfrm>
            <a:off x="6738352" y="3429000"/>
            <a:ext cx="4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AAC8CA-E0AF-4E40-CA78-CEAA7BAAE0DE}"/>
              </a:ext>
            </a:extLst>
          </p:cNvPr>
          <p:cNvGrpSpPr/>
          <p:nvPr/>
        </p:nvGrpSpPr>
        <p:grpSpPr>
          <a:xfrm>
            <a:off x="8778102" y="3608388"/>
            <a:ext cx="562608" cy="1365161"/>
            <a:chOff x="2880734" y="3613666"/>
            <a:chExt cx="562608" cy="1365161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6BE3449-369B-4ADA-7857-BA9BDD059625}"/>
                </a:ext>
              </a:extLst>
            </p:cNvPr>
            <p:cNvSpPr/>
            <p:nvPr/>
          </p:nvSpPr>
          <p:spPr>
            <a:xfrm>
              <a:off x="2880734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6B4C365-BEC4-9B2C-C8FE-322C24938672}"/>
                </a:ext>
              </a:extLst>
            </p:cNvPr>
            <p:cNvSpPr/>
            <p:nvPr/>
          </p:nvSpPr>
          <p:spPr>
            <a:xfrm flipH="1">
              <a:off x="3172860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DBB3EDA-2EE6-7836-C592-3507767B3DE1}"/>
              </a:ext>
            </a:extLst>
          </p:cNvPr>
          <p:cNvSpPr txBox="1"/>
          <p:nvPr/>
        </p:nvSpPr>
        <p:spPr>
          <a:xfrm>
            <a:off x="9192789" y="3244334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NADPH + H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A9AAC1-84F1-E3E6-7B05-FE145A720E86}"/>
              </a:ext>
            </a:extLst>
          </p:cNvPr>
          <p:cNvSpPr txBox="1"/>
          <p:nvPr/>
        </p:nvSpPr>
        <p:spPr>
          <a:xfrm>
            <a:off x="9340710" y="4994215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NADP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48001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Peroxiredoxinas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sensores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estresse celular?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EDA67-79E1-7CD0-9389-C87C0C360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0923"/>
            <a:ext cx="7772400" cy="480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47ED8-4B3A-0B19-5256-7CD4810DB105}"/>
              </a:ext>
            </a:extLst>
          </p:cNvPr>
          <p:cNvSpPr txBox="1"/>
          <p:nvPr/>
        </p:nvSpPr>
        <p:spPr>
          <a:xfrm>
            <a:off x="9084909" y="6560095"/>
            <a:ext cx="1939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000" dirty="0">
                <a:latin typeface="Arial" panose="020B0604020202020204" pitchFamily="34" charset="0"/>
                <a:cs typeface="Arial" panose="020B0604020202020204" pitchFamily="34" charset="0"/>
              </a:rPr>
              <a:t>Kim e Jang, Antioxidants, 2019</a:t>
            </a:r>
          </a:p>
        </p:txBody>
      </p:sp>
    </p:spTree>
    <p:extLst>
      <p:ext uri="{BB962C8B-B14F-4D97-AF65-F5344CB8AC3E}">
        <p14:creationId xmlns:p14="http://schemas.microsoft.com/office/powerpoint/2010/main" val="63309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Glutationa: um tiol de baixo peso molecular essencial para as defesas antioxidantes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E40E7-D5D4-F74E-27F4-7B4427D4C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" t="757"/>
          <a:stretch/>
        </p:blipFill>
        <p:spPr>
          <a:xfrm>
            <a:off x="951816" y="1659732"/>
            <a:ext cx="4228918" cy="3114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6246C-000B-3BBC-6B4B-2F1FEEE3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02" y="1847734"/>
            <a:ext cx="3910768" cy="418253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E3318B-CC96-922D-7972-78E45B6E3115}"/>
              </a:ext>
            </a:extLst>
          </p:cNvPr>
          <p:cNvGrpSpPr/>
          <p:nvPr/>
        </p:nvGrpSpPr>
        <p:grpSpPr>
          <a:xfrm>
            <a:off x="6904602" y="1847733"/>
            <a:ext cx="4464039" cy="4182533"/>
            <a:chOff x="6904602" y="1847733"/>
            <a:chExt cx="4464039" cy="41825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C9A1D62-18FF-0DAD-B5D5-ED332772AEC1}"/>
                </a:ext>
              </a:extLst>
            </p:cNvPr>
            <p:cNvGrpSpPr/>
            <p:nvPr/>
          </p:nvGrpSpPr>
          <p:grpSpPr>
            <a:xfrm>
              <a:off x="6904602" y="1847733"/>
              <a:ext cx="3910768" cy="4182533"/>
              <a:chOff x="6904599" y="1847734"/>
              <a:chExt cx="3910768" cy="418253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6C47B23-2908-8FE5-B9E1-30FFC6F2E58C}"/>
                  </a:ext>
                </a:extLst>
              </p:cNvPr>
              <p:cNvSpPr/>
              <p:nvPr/>
            </p:nvSpPr>
            <p:spPr>
              <a:xfrm>
                <a:off x="6904599" y="1847734"/>
                <a:ext cx="3910768" cy="418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F8C0D03-B186-59F3-7A09-7969A4D57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63066" y="2248207"/>
                <a:ext cx="3593839" cy="1937944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2F9CAC-828C-DD85-AA58-0E6ED792F0F8}"/>
                </a:ext>
              </a:extLst>
            </p:cNvPr>
            <p:cNvSpPr txBox="1"/>
            <p:nvPr/>
          </p:nvSpPr>
          <p:spPr>
            <a:xfrm>
              <a:off x="7482641" y="4983460"/>
              <a:ext cx="38860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latin typeface="Arial" panose="020B0604020202020204" pitchFamily="34" charset="0"/>
                  <a:cs typeface="Arial" panose="020B0604020202020204" pitchFamily="34" charset="0"/>
                </a:rPr>
                <a:t>GSH + H-O-O-H          GSOH + H</a:t>
              </a:r>
              <a:r>
                <a:rPr lang="en-CL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endParaRPr lang="en-CL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CL" dirty="0">
                  <a:latin typeface="Arial" panose="020B0604020202020204" pitchFamily="34" charset="0"/>
                  <a:cs typeface="Arial" panose="020B0604020202020204" pitchFamily="34" charset="0"/>
                </a:rPr>
                <a:t>GSH + GSOH          GSSG + H</a:t>
              </a:r>
              <a:r>
                <a:rPr lang="en-CL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C5B4521-E1FD-6C76-0915-14A36CA2015D}"/>
                </a:ext>
              </a:extLst>
            </p:cNvPr>
            <p:cNvCxnSpPr>
              <a:cxnSpLocks/>
            </p:cNvCxnSpPr>
            <p:nvPr/>
          </p:nvCxnSpPr>
          <p:spPr>
            <a:xfrm>
              <a:off x="9384775" y="5173249"/>
              <a:ext cx="39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432876C-1D82-89CB-2160-6491DF2203CA}"/>
                </a:ext>
              </a:extLst>
            </p:cNvPr>
            <p:cNvCxnSpPr>
              <a:cxnSpLocks/>
            </p:cNvCxnSpPr>
            <p:nvPr/>
          </p:nvCxnSpPr>
          <p:spPr>
            <a:xfrm>
              <a:off x="9149197" y="5726482"/>
              <a:ext cx="39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5B4A5-18E4-82E0-E299-23A5F5024246}"/>
              </a:ext>
            </a:extLst>
          </p:cNvPr>
          <p:cNvGrpSpPr/>
          <p:nvPr/>
        </p:nvGrpSpPr>
        <p:grpSpPr>
          <a:xfrm>
            <a:off x="7401487" y="4800753"/>
            <a:ext cx="3891419" cy="1288744"/>
            <a:chOff x="2204581" y="4534422"/>
            <a:chExt cx="3891419" cy="1288744"/>
          </a:xfrm>
        </p:grpSpPr>
        <p:sp>
          <p:nvSpPr>
            <p:cNvPr id="14" name="Explosion 2 13">
              <a:extLst>
                <a:ext uri="{FF2B5EF4-FFF2-40B4-BE49-F238E27FC236}">
                  <a16:creationId xmlns:a16="http://schemas.microsoft.com/office/drawing/2014/main" id="{27BB721E-116A-15E4-DB78-4CF14882C800}"/>
                </a:ext>
              </a:extLst>
            </p:cNvPr>
            <p:cNvSpPr/>
            <p:nvPr/>
          </p:nvSpPr>
          <p:spPr>
            <a:xfrm>
              <a:off x="2204581" y="4534422"/>
              <a:ext cx="3891419" cy="1288744"/>
            </a:xfrm>
            <a:prstGeom prst="irregularSeal2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8281FD-0023-777A-FF74-2608C1D91787}"/>
                </a:ext>
              </a:extLst>
            </p:cNvPr>
            <p:cNvSpPr txBox="1"/>
            <p:nvPr/>
          </p:nvSpPr>
          <p:spPr>
            <a:xfrm>
              <a:off x="3066275" y="4933356"/>
              <a:ext cx="17555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LENTO!!!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6BC389-3144-CE66-8E5B-67FBB8B1522C}"/>
              </a:ext>
            </a:extLst>
          </p:cNvPr>
          <p:cNvSpPr txBox="1"/>
          <p:nvPr/>
        </p:nvSpPr>
        <p:spPr>
          <a:xfrm>
            <a:off x="1126320" y="6518998"/>
            <a:ext cx="30684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Tummanapelli</a:t>
            </a:r>
            <a:r>
              <a:rPr lang="en-CL" sz="1000" dirty="0">
                <a:latin typeface="Arial" panose="020B0604020202020204" pitchFamily="34" charset="0"/>
                <a:cs typeface="Arial" panose="020B0604020202020204" pitchFamily="34" charset="0"/>
              </a:rPr>
              <a:t> e Vasudevan, J Phys Chem B, 2015</a:t>
            </a:r>
          </a:p>
        </p:txBody>
      </p:sp>
    </p:spTree>
    <p:extLst>
      <p:ext uri="{BB962C8B-B14F-4D97-AF65-F5344CB8AC3E}">
        <p14:creationId xmlns:p14="http://schemas.microsoft.com/office/powerpoint/2010/main" val="42475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Reações entre oxidantes e glutationa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CFB86-AD42-0878-9DC9-08D1246DBC16}"/>
              </a:ext>
            </a:extLst>
          </p:cNvPr>
          <p:cNvSpPr txBox="1"/>
          <p:nvPr/>
        </p:nvSpPr>
        <p:spPr>
          <a:xfrm>
            <a:off x="1242204" y="2674189"/>
            <a:ext cx="62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C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1CF2E-F2BD-4694-295C-9DD2FCE8217E}"/>
              </a:ext>
            </a:extLst>
          </p:cNvPr>
          <p:cNvSpPr txBox="1"/>
          <p:nvPr/>
        </p:nvSpPr>
        <p:spPr>
          <a:xfrm>
            <a:off x="2111845" y="2381801"/>
            <a:ext cx="125226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C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en-CL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L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CO3</a:t>
            </a:r>
            <a:r>
              <a:rPr kumimoji="0" lang="en-CL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●-</a:t>
            </a:r>
          </a:p>
          <a:p>
            <a:r>
              <a:rPr lang="en-CL" sz="28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55E58A9A-3B74-6953-4E40-39820C6117CA}"/>
              </a:ext>
            </a:extLst>
          </p:cNvPr>
          <p:cNvSpPr/>
          <p:nvPr/>
        </p:nvSpPr>
        <p:spPr>
          <a:xfrm>
            <a:off x="1882017" y="2505973"/>
            <a:ext cx="185391" cy="1846053"/>
          </a:xfrm>
          <a:prstGeom prst="leftBracket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75A735-9DC1-C594-983B-D6D0AA2C0F40}"/>
              </a:ext>
            </a:extLst>
          </p:cNvPr>
          <p:cNvSpPr txBox="1"/>
          <p:nvPr/>
        </p:nvSpPr>
        <p:spPr>
          <a:xfrm>
            <a:off x="3980316" y="2674189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GSH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37C8BE-D274-0137-2955-F657F82846AC}"/>
              </a:ext>
            </a:extLst>
          </p:cNvPr>
          <p:cNvSpPr txBox="1"/>
          <p:nvPr/>
        </p:nvSpPr>
        <p:spPr>
          <a:xfrm>
            <a:off x="3440294" y="2674189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536607-92F2-9990-8635-BF8206217069}"/>
              </a:ext>
            </a:extLst>
          </p:cNvPr>
          <p:cNvCxnSpPr>
            <a:cxnSpLocks/>
          </p:cNvCxnSpPr>
          <p:nvPr/>
        </p:nvCxnSpPr>
        <p:spPr>
          <a:xfrm>
            <a:off x="5192671" y="2966029"/>
            <a:ext cx="1041351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01B4BFE-0B8B-C06D-051B-BC110C02C72B}"/>
              </a:ext>
            </a:extLst>
          </p:cNvPr>
          <p:cNvSpPr txBox="1"/>
          <p:nvPr/>
        </p:nvSpPr>
        <p:spPr>
          <a:xfrm>
            <a:off x="6372044" y="2674709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en-CL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EC8870-B5B5-7B84-E801-E2525335F2EF}"/>
              </a:ext>
            </a:extLst>
          </p:cNvPr>
          <p:cNvSpPr txBox="1"/>
          <p:nvPr/>
        </p:nvSpPr>
        <p:spPr>
          <a:xfrm>
            <a:off x="2440819" y="5399523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en-CL" sz="28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175BD8-565F-C921-1DC3-F8C4953BF2D5}"/>
              </a:ext>
            </a:extLst>
          </p:cNvPr>
          <p:cNvSpPr txBox="1"/>
          <p:nvPr/>
        </p:nvSpPr>
        <p:spPr>
          <a:xfrm>
            <a:off x="3980316" y="5403809"/>
            <a:ext cx="6630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GSH             GSSG</a:t>
            </a:r>
            <a:r>
              <a:rPr lang="en-CL" sz="28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en-CL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GSSG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ED766-6EF6-6990-DBB8-96A4F1DD563E}"/>
              </a:ext>
            </a:extLst>
          </p:cNvPr>
          <p:cNvSpPr txBox="1"/>
          <p:nvPr/>
        </p:nvSpPr>
        <p:spPr>
          <a:xfrm>
            <a:off x="3457547" y="5403809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829C35-EBE9-C741-3E40-537DADF2D217}"/>
              </a:ext>
            </a:extLst>
          </p:cNvPr>
          <p:cNvSpPr txBox="1"/>
          <p:nvPr/>
        </p:nvSpPr>
        <p:spPr>
          <a:xfrm>
            <a:off x="7784410" y="4765813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O</a:t>
            </a:r>
            <a:r>
              <a:rPr lang="en-CL" sz="32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8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en-CL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AD07CD4-9956-6EA3-BB41-DC9BA8137F56}"/>
              </a:ext>
            </a:extLst>
          </p:cNvPr>
          <p:cNvCxnSpPr>
            <a:cxnSpLocks/>
          </p:cNvCxnSpPr>
          <p:nvPr/>
        </p:nvCxnSpPr>
        <p:spPr>
          <a:xfrm>
            <a:off x="5166951" y="5704829"/>
            <a:ext cx="1041351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EDB8E7-0A9E-B12C-C697-A72D2D8B358C}"/>
              </a:ext>
            </a:extLst>
          </p:cNvPr>
          <p:cNvCxnSpPr>
            <a:cxnSpLocks/>
          </p:cNvCxnSpPr>
          <p:nvPr/>
        </p:nvCxnSpPr>
        <p:spPr>
          <a:xfrm>
            <a:off x="8028513" y="5704829"/>
            <a:ext cx="1041351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D9634386-5426-5E1B-384E-DE9DB8FA3B4E}"/>
              </a:ext>
            </a:extLst>
          </p:cNvPr>
          <p:cNvSpPr/>
          <p:nvPr/>
        </p:nvSpPr>
        <p:spPr>
          <a:xfrm rot="5758091">
            <a:off x="7942625" y="4681015"/>
            <a:ext cx="1213126" cy="833885"/>
          </a:xfrm>
          <a:prstGeom prst="arc">
            <a:avLst>
              <a:gd name="adj1" fmla="val 18146137"/>
              <a:gd name="adj2" fmla="val 2540837"/>
            </a:avLst>
          </a:prstGeom>
          <a:ln w="3492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0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Glutationa Peroxidases: Glutationa na linha de defesa contra oxidantes de 2 elétrons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98BDA-843D-198A-2E1A-1E11491DD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065" y="2403475"/>
            <a:ext cx="73787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74229-3A7E-9CE5-73B4-65EE80FF9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815" y="3345491"/>
            <a:ext cx="6045200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429FD-7D2D-745E-2686-87E22E79C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872" y="4238625"/>
            <a:ext cx="6375400" cy="120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550FB-032F-3129-CB54-8479DFF7C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89" y="3590925"/>
            <a:ext cx="2755900" cy="1854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74964F-D840-2739-59BE-1C6F5B0111A5}"/>
              </a:ext>
            </a:extLst>
          </p:cNvPr>
          <p:cNvSpPr txBox="1"/>
          <p:nvPr/>
        </p:nvSpPr>
        <p:spPr>
          <a:xfrm>
            <a:off x="-16626" y="2677651"/>
            <a:ext cx="3471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 de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selênio</a:t>
            </a:r>
            <a:r>
              <a:rPr lang="en-CL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dieta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C5C7CC-83DF-CC1F-FA61-B967CBFA3EA5}"/>
              </a:ext>
            </a:extLst>
          </p:cNvPr>
          <p:cNvSpPr txBox="1"/>
          <p:nvPr/>
        </p:nvSpPr>
        <p:spPr>
          <a:xfrm>
            <a:off x="260856" y="6326743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www.hsph.harvard.edu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nutritionsource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/selenium/</a:t>
            </a:r>
            <a:endParaRPr lang="en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1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DF0AA-4F3F-A2B5-12FE-1E10A6DE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95" y="-14629"/>
            <a:ext cx="10213869" cy="68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Glutationa Redutase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B31C5-D060-0ED3-A856-0D448608E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36" y="1514401"/>
            <a:ext cx="7327900" cy="59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4C1175-5664-96FD-4877-D3C1905C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294" y="2362167"/>
            <a:ext cx="6592733" cy="426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18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NADPH: via de acoplamento entre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geração e a eliminação de oxidantes?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CAA0F-3C38-05BF-EBDD-669C49D45110}"/>
              </a:ext>
            </a:extLst>
          </p:cNvPr>
          <p:cNvSpPr txBox="1"/>
          <p:nvPr/>
        </p:nvSpPr>
        <p:spPr>
          <a:xfrm>
            <a:off x="2372817" y="1440358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99BAF-9789-B7AD-B2BC-37AA7BA6D7D1}"/>
              </a:ext>
            </a:extLst>
          </p:cNvPr>
          <p:cNvSpPr txBox="1"/>
          <p:nvPr/>
        </p:nvSpPr>
        <p:spPr>
          <a:xfrm>
            <a:off x="7574429" y="1440358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</a:t>
            </a:r>
            <a:r>
              <a:rPr lang="en-CL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742E3-41B1-CC4C-22FD-DEE1D306F316}"/>
              </a:ext>
            </a:extLst>
          </p:cNvPr>
          <p:cNvSpPr txBox="1"/>
          <p:nvPr/>
        </p:nvSpPr>
        <p:spPr>
          <a:xfrm>
            <a:off x="2838668" y="2691423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26DEF-17EB-6A0F-18D6-DDEF756DEC47}"/>
              </a:ext>
            </a:extLst>
          </p:cNvPr>
          <p:cNvSpPr txBox="1"/>
          <p:nvPr/>
        </p:nvSpPr>
        <p:spPr>
          <a:xfrm>
            <a:off x="7873894" y="269142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86B0D77-3193-6726-EF35-FC7535716E01}"/>
              </a:ext>
            </a:extLst>
          </p:cNvPr>
          <p:cNvSpPr/>
          <p:nvPr/>
        </p:nvSpPr>
        <p:spPr>
          <a:xfrm>
            <a:off x="3964211" y="1869142"/>
            <a:ext cx="3690928" cy="58216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D106C89-8832-E126-CDB5-EE5EF0089E14}"/>
              </a:ext>
            </a:extLst>
          </p:cNvPr>
          <p:cNvSpPr/>
          <p:nvPr/>
        </p:nvSpPr>
        <p:spPr>
          <a:xfrm flipV="1">
            <a:off x="3964211" y="2451310"/>
            <a:ext cx="3690928" cy="44500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B375F-3A2D-B2E2-073E-E25C8143AC98}"/>
              </a:ext>
            </a:extLst>
          </p:cNvPr>
          <p:cNvSpPr txBox="1"/>
          <p:nvPr/>
        </p:nvSpPr>
        <p:spPr>
          <a:xfrm>
            <a:off x="10144903" y="2691423"/>
            <a:ext cx="1168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D22690-8D7A-8C99-B4EE-53E059C560D9}"/>
              </a:ext>
            </a:extLst>
          </p:cNvPr>
          <p:cNvCxnSpPr/>
          <p:nvPr/>
        </p:nvCxnSpPr>
        <p:spPr>
          <a:xfrm>
            <a:off x="8908686" y="3030073"/>
            <a:ext cx="118243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64FC34-0EDA-33B3-D970-FC5CB611B4DE}"/>
              </a:ext>
            </a:extLst>
          </p:cNvPr>
          <p:cNvSpPr txBox="1"/>
          <p:nvPr/>
        </p:nvSpPr>
        <p:spPr>
          <a:xfrm>
            <a:off x="8881335" y="2568408"/>
            <a:ext cx="116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0689EE-1764-C0F8-A110-F0C550642786}"/>
              </a:ext>
            </a:extLst>
          </p:cNvPr>
          <p:cNvSpPr txBox="1"/>
          <p:nvPr/>
        </p:nvSpPr>
        <p:spPr>
          <a:xfrm>
            <a:off x="2636151" y="5897842"/>
            <a:ext cx="1168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2735E-DBCC-5FD3-8A0A-B5C1609338F1}"/>
              </a:ext>
            </a:extLst>
          </p:cNvPr>
          <p:cNvSpPr txBox="1"/>
          <p:nvPr/>
        </p:nvSpPr>
        <p:spPr>
          <a:xfrm>
            <a:off x="2372996" y="4540480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DB900E-54DD-966D-EEE3-B1A97AEBEF01}"/>
              </a:ext>
            </a:extLst>
          </p:cNvPr>
          <p:cNvSpPr txBox="1"/>
          <p:nvPr/>
        </p:nvSpPr>
        <p:spPr>
          <a:xfrm>
            <a:off x="5225397" y="1950283"/>
            <a:ext cx="116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2B64DC7-2569-763C-3257-1B39A00F2E6F}"/>
              </a:ext>
            </a:extLst>
          </p:cNvPr>
          <p:cNvSpPr/>
          <p:nvPr/>
        </p:nvSpPr>
        <p:spPr>
          <a:xfrm>
            <a:off x="3964211" y="4953090"/>
            <a:ext cx="3690928" cy="58216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8973F3A-DE68-C18A-CD3C-4D414E6DDE7C}"/>
              </a:ext>
            </a:extLst>
          </p:cNvPr>
          <p:cNvSpPr/>
          <p:nvPr/>
        </p:nvSpPr>
        <p:spPr>
          <a:xfrm flipV="1">
            <a:off x="3964211" y="5535258"/>
            <a:ext cx="3690928" cy="44500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B06B1-400A-EAD4-8A93-0093FE42EB90}"/>
              </a:ext>
            </a:extLst>
          </p:cNvPr>
          <p:cNvSpPr txBox="1"/>
          <p:nvPr/>
        </p:nvSpPr>
        <p:spPr>
          <a:xfrm>
            <a:off x="5225397" y="5034231"/>
            <a:ext cx="116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925FB1-E098-0E57-9A66-6E8234B284B6}"/>
              </a:ext>
            </a:extLst>
          </p:cNvPr>
          <p:cNvSpPr txBox="1"/>
          <p:nvPr/>
        </p:nvSpPr>
        <p:spPr>
          <a:xfrm>
            <a:off x="5225397" y="5526930"/>
            <a:ext cx="116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Trx</a:t>
            </a:r>
          </a:p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053498-2E18-63D2-EF24-E826718FC9A1}"/>
              </a:ext>
            </a:extLst>
          </p:cNvPr>
          <p:cNvSpPr txBox="1"/>
          <p:nvPr/>
        </p:nvSpPr>
        <p:spPr>
          <a:xfrm>
            <a:off x="7574429" y="4540622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</a:t>
            </a:r>
            <a:r>
              <a:rPr lang="en-CL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303A32-B326-D7E3-BBCD-89BE3D4AC919}"/>
              </a:ext>
            </a:extLst>
          </p:cNvPr>
          <p:cNvSpPr txBox="1"/>
          <p:nvPr/>
        </p:nvSpPr>
        <p:spPr>
          <a:xfrm>
            <a:off x="7853856" y="5791687"/>
            <a:ext cx="952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98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 de baixo peso molecular: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das vitaminas C e 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A23FC-0788-6FB2-A86E-4E38BAF4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0" y="1997592"/>
            <a:ext cx="55499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AD559F-6E06-013A-2EC2-0C1384D33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486" y="4106902"/>
            <a:ext cx="7772400" cy="2676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04149-72D2-F520-0F46-507A494D2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970" y="4366362"/>
            <a:ext cx="7772400" cy="21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 de baixo peso molecular: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das vitaminas C e 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52473-D70C-8BCE-10B7-E12F395F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35173"/>
            <a:ext cx="7772400" cy="4573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6FECF-0158-FAC7-5B10-BD6209863FAF}"/>
              </a:ext>
            </a:extLst>
          </p:cNvPr>
          <p:cNvSpPr txBox="1"/>
          <p:nvPr/>
        </p:nvSpPr>
        <p:spPr>
          <a:xfrm>
            <a:off x="7931889" y="599676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latin typeface="Arial" panose="020B0604020202020204" pitchFamily="34" charset="0"/>
                <a:cs typeface="Arial" panose="020B0604020202020204" pitchFamily="34" charset="0"/>
              </a:rPr>
              <a:t>EJCN, 2005</a:t>
            </a:r>
          </a:p>
        </p:txBody>
      </p:sp>
    </p:spTree>
    <p:extLst>
      <p:ext uri="{BB962C8B-B14F-4D97-AF65-F5344CB8AC3E}">
        <p14:creationId xmlns:p14="http://schemas.microsoft.com/office/powerpoint/2010/main" val="374919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efarone Fruit Bowl - Countertop Metal Fruit Basket - Black Fruit Bowls  Vintage Style - Keeps Fruits and Veg Fresh - 26 x 26 x 12 cm (Black) :  Amazon.co.uk: Home &amp; Kitchen">
            <a:extLst>
              <a:ext uri="{FF2B5EF4-FFF2-40B4-BE49-F238E27FC236}">
                <a16:creationId xmlns:a16="http://schemas.microsoft.com/office/drawing/2014/main" id="{9C003A4F-C0B8-3065-95FC-D32125E80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74" y="2539909"/>
            <a:ext cx="1803474" cy="17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8D5FB1-5960-43E4-77AB-66CC884A324D}"/>
              </a:ext>
            </a:extLst>
          </p:cNvPr>
          <p:cNvSpPr>
            <a:spLocks noChangeAspect="1"/>
          </p:cNvSpPr>
          <p:nvPr/>
        </p:nvSpPr>
        <p:spPr>
          <a:xfrm>
            <a:off x="5250180" y="4504805"/>
            <a:ext cx="1691640" cy="1691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6BCCA2-EEEE-B69E-6527-9DC528DC6FCC}"/>
              </a:ext>
            </a:extLst>
          </p:cNvPr>
          <p:cNvCxnSpPr/>
          <p:nvPr/>
        </p:nvCxnSpPr>
        <p:spPr>
          <a:xfrm>
            <a:off x="2226054" y="4382885"/>
            <a:ext cx="7651107" cy="0"/>
          </a:xfrm>
          <a:prstGeom prst="line">
            <a:avLst/>
          </a:prstGeom>
          <a:ln w="241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F30C66-7820-3932-D2F8-60449B4CAD1E}"/>
              </a:ext>
            </a:extLst>
          </p:cNvPr>
          <p:cNvSpPr txBox="1"/>
          <p:nvPr/>
        </p:nvSpPr>
        <p:spPr>
          <a:xfrm>
            <a:off x="2625124" y="2052299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DBA3F-EBDC-7449-78B9-586DD148F768}"/>
              </a:ext>
            </a:extLst>
          </p:cNvPr>
          <p:cNvSpPr txBox="1"/>
          <p:nvPr/>
        </p:nvSpPr>
        <p:spPr>
          <a:xfrm>
            <a:off x="8169034" y="2055683"/>
            <a:ext cx="121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</a:t>
            </a:r>
          </a:p>
        </p:txBody>
      </p:sp>
      <p:pic>
        <p:nvPicPr>
          <p:cNvPr id="1032" name="Picture 8" descr="Poluição do ar: o que é e quais as suas causas? - Site Sustentável">
            <a:extLst>
              <a:ext uri="{FF2B5EF4-FFF2-40B4-BE49-F238E27FC236}">
                <a16:creationId xmlns:a16="http://schemas.microsoft.com/office/drawing/2014/main" id="{37461978-6864-A4DF-77D9-9A25F662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14" y="2768110"/>
            <a:ext cx="2209647" cy="14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B1D91-59DD-435F-22DD-871E64B2C824}"/>
              </a:ext>
            </a:extLst>
          </p:cNvPr>
          <p:cNvSpPr txBox="1"/>
          <p:nvPr/>
        </p:nvSpPr>
        <p:spPr>
          <a:xfrm>
            <a:off x="9920226" y="238278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(Ex. 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C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1DACBB-BAA9-014B-BF30-3BBD1D89C1B1}"/>
              </a:ext>
            </a:extLst>
          </p:cNvPr>
          <p:cNvSpPr txBox="1"/>
          <p:nvPr/>
        </p:nvSpPr>
        <p:spPr>
          <a:xfrm>
            <a:off x="3995611" y="2382782"/>
            <a:ext cx="191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(Ex. Vitaminas)</a:t>
            </a:r>
            <a:endParaRPr lang="en-CL" sz="2000" baseline="-25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B87CA-7250-9260-EECE-AF26094177F0}"/>
              </a:ext>
            </a:extLst>
          </p:cNvPr>
          <p:cNvSpPr txBox="1"/>
          <p:nvPr/>
        </p:nvSpPr>
        <p:spPr>
          <a:xfrm>
            <a:off x="2477647" y="4213608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</a:t>
            </a:r>
            <a:endParaRPr lang="en-CL" sz="16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75CAE-D46A-1A0A-39A4-59CACA0B7D58}"/>
              </a:ext>
            </a:extLst>
          </p:cNvPr>
          <p:cNvSpPr txBox="1"/>
          <p:nvPr/>
        </p:nvSpPr>
        <p:spPr>
          <a:xfrm>
            <a:off x="8251952" y="4213608"/>
            <a:ext cx="1061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oxidantes</a:t>
            </a:r>
            <a:endParaRPr lang="en-CL" sz="16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00C1D-1BB8-280D-1649-00C4197E0500}"/>
              </a:ext>
            </a:extLst>
          </p:cNvPr>
          <p:cNvSpPr txBox="1"/>
          <p:nvPr/>
        </p:nvSpPr>
        <p:spPr>
          <a:xfrm>
            <a:off x="5602618" y="5060271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Balança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endParaRPr lang="pt-BR" sz="16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1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Terapias antioxidantes?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5C65B-DC88-F43B-4AC1-8D8753A03A7E}"/>
              </a:ext>
            </a:extLst>
          </p:cNvPr>
          <p:cNvSpPr txBox="1"/>
          <p:nvPr/>
        </p:nvSpPr>
        <p:spPr>
          <a:xfrm>
            <a:off x="639638" y="1866317"/>
            <a:ext cx="10569468" cy="46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Oxidantes participam de inúmeras doenças, mas são agentes causais?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Antioxidantes funcionam em modelos pré-clínicos, mas falharam em estudos clínicos.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Quando, onde e em que extensão oxidantes participam de mecanismos patogênicos?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Classificar doenças quanto a participação do estresse oxidativo: Primária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secundária.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Moléculas terapêuticas: substancias que induzem as defesas antioxidantes enzimáticas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(fatores de transcrição como NRF2)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Três linhas de defesa antioxidante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(linha 1: enzimas que atuam nas espécies oxidante; linha 2: enzimas que reciclam as enzimas da linha 1; linha 3: enzimas de reparo e sistemas de degradação)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27025" lvl="1" indent="-327025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Miméticos e ativadores da resposta antioxidante.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40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Ativação de NRF2: efeitos bons, mas com limitações </a:t>
            </a:r>
            <a:r>
              <a:rPr lang="pt-BR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(câncer, envelhecimento)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DB602-851B-7B53-F900-AA986ACA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19" y="1263535"/>
            <a:ext cx="7396162" cy="5509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B0E37-A554-D4DE-4173-63033C74F3DB}"/>
              </a:ext>
            </a:extLst>
          </p:cNvPr>
          <p:cNvSpPr txBox="1"/>
          <p:nvPr/>
        </p:nvSpPr>
        <p:spPr>
          <a:xfrm>
            <a:off x="9598616" y="6526361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000" dirty="0">
                <a:latin typeface="Arial" panose="020B0604020202020204" pitchFamily="34" charset="0"/>
                <a:cs typeface="Arial" panose="020B0604020202020204" pitchFamily="34" charset="0"/>
              </a:rPr>
              <a:t>Forman e Zhang, Nat Rev Drug Disc, 2021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8478A7-B119-2913-2CA8-EBC656E41AA4}"/>
              </a:ext>
            </a:extLst>
          </p:cNvPr>
          <p:cNvCxnSpPr/>
          <p:nvPr/>
        </p:nvCxnSpPr>
        <p:spPr>
          <a:xfrm>
            <a:off x="5128591" y="2179201"/>
            <a:ext cx="387626" cy="278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4A796F63-FDFA-3A26-0936-28E391E7D899}"/>
              </a:ext>
            </a:extLst>
          </p:cNvPr>
          <p:cNvSpPr>
            <a:spLocks noChangeAspect="1"/>
          </p:cNvSpPr>
          <p:nvPr/>
        </p:nvSpPr>
        <p:spPr>
          <a:xfrm>
            <a:off x="2166730" y="2318348"/>
            <a:ext cx="1596525" cy="8945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391443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3BE6B0-3E40-8373-B12C-9DC81EF7D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34" y="0"/>
            <a:ext cx="75803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0B142-2558-36F4-168E-BED24A36CBC0}"/>
              </a:ext>
            </a:extLst>
          </p:cNvPr>
          <p:cNvSpPr txBox="1"/>
          <p:nvPr/>
        </p:nvSpPr>
        <p:spPr>
          <a:xfrm>
            <a:off x="2509448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000" dirty="0">
                <a:latin typeface="Arial" panose="020B0604020202020204" pitchFamily="34" charset="0"/>
                <a:cs typeface="Arial" panose="020B0604020202020204" pitchFamily="34" charset="0"/>
              </a:rPr>
              <a:t>Forman e Zhang, Nat Rev Drug Disc,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4C041-1DDA-B975-34A3-8550E92A13DD}"/>
              </a:ext>
            </a:extLst>
          </p:cNvPr>
          <p:cNvSpPr/>
          <p:nvPr/>
        </p:nvSpPr>
        <p:spPr>
          <a:xfrm>
            <a:off x="3538330" y="685798"/>
            <a:ext cx="5294520" cy="51683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60037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D2E21-F3CF-6868-3611-6FF600EF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2100"/>
            <a:ext cx="7772400" cy="6213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83F77-5AAE-F651-B892-14F1B70446FA}"/>
              </a:ext>
            </a:extLst>
          </p:cNvPr>
          <p:cNvSpPr txBox="1"/>
          <p:nvPr/>
        </p:nvSpPr>
        <p:spPr>
          <a:xfrm>
            <a:off x="2447802" y="62896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000" dirty="0">
                <a:latin typeface="Arial" panose="020B0604020202020204" pitchFamily="34" charset="0"/>
                <a:cs typeface="Arial" panose="020B0604020202020204" pitchFamily="34" charset="0"/>
              </a:rPr>
              <a:t>Forman e Zhang, Nat Rev Drug Disc,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178D4-AFAB-BDA7-806C-1974CC49CF64}"/>
              </a:ext>
            </a:extLst>
          </p:cNvPr>
          <p:cNvSpPr/>
          <p:nvPr/>
        </p:nvSpPr>
        <p:spPr>
          <a:xfrm>
            <a:off x="4154557" y="2971801"/>
            <a:ext cx="3816626" cy="1689652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A48AF6-5E26-ED50-BF8E-D6B51D5F4B02}"/>
              </a:ext>
            </a:extLst>
          </p:cNvPr>
          <p:cNvCxnSpPr/>
          <p:nvPr/>
        </p:nvCxnSpPr>
        <p:spPr>
          <a:xfrm>
            <a:off x="5794513" y="139148"/>
            <a:ext cx="387626" cy="278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918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A63D9-5323-833D-20FE-0791C665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39" y="848655"/>
            <a:ext cx="8963722" cy="5160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4C67A-7A45-D595-9D32-FB83D89FBEE9}"/>
              </a:ext>
            </a:extLst>
          </p:cNvPr>
          <p:cNvSpPr txBox="1"/>
          <p:nvPr/>
        </p:nvSpPr>
        <p:spPr>
          <a:xfrm>
            <a:off x="9465052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000" dirty="0">
                <a:latin typeface="Arial" panose="020B0604020202020204" pitchFamily="34" charset="0"/>
                <a:cs typeface="Arial" panose="020B0604020202020204" pitchFamily="34" charset="0"/>
              </a:rPr>
              <a:t>Forman e Zhang, Nat Rev Drug Disc, 2021</a:t>
            </a:r>
          </a:p>
        </p:txBody>
      </p:sp>
    </p:spTree>
    <p:extLst>
      <p:ext uri="{BB962C8B-B14F-4D97-AF65-F5344CB8AC3E}">
        <p14:creationId xmlns:p14="http://schemas.microsoft.com/office/powerpoint/2010/main" val="3478541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Recapitulando as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sobre a mecanismos de ação antioxidante.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Enzimas antioxidantes: eliminação de superóxido.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Enzimas antioxidantes: eliminação de peroxido de hidrogênio.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Enzimas antioxidantes em base a tióis e glutationa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NADPH e bioquímica de tióis: prelúdio para sinalização redox.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de antioxidantes de baixo peso molecular: vitamina C e 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Terapias antioxidantes.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34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5C65B-DC88-F43B-4AC1-8D8753A03A7E}"/>
              </a:ext>
            </a:extLst>
          </p:cNvPr>
          <p:cNvSpPr txBox="1"/>
          <p:nvPr/>
        </p:nvSpPr>
        <p:spPr>
          <a:xfrm>
            <a:off x="639638" y="1866317"/>
            <a:ext cx="10569468" cy="336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Por que a sensibilidade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microorganismos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deficientes de SOD ao oxigênio pode ser revertida com a suplementação de alguns aminoácidos?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Discuta a razão biológica pela qual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peroxirredoxinas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enzimas antioxidantes, assumam papel de chaperonas.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Numa doença onde existe evidência para participação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peroxinitrito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que estratégia antioxidante você empregaria para tratamento? Justifique.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Descreva uma intervenção antioxidante para neutralizar a toxicidade do radical OH</a:t>
            </a:r>
            <a:r>
              <a:rPr lang="pt-B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Faça uma análise crítica do uso de ativadores de NRF2 como terapia antioxidante.  </a:t>
            </a:r>
          </a:p>
        </p:txBody>
      </p:sp>
    </p:spTree>
    <p:extLst>
      <p:ext uri="{BB962C8B-B14F-4D97-AF65-F5344CB8AC3E}">
        <p14:creationId xmlns:p14="http://schemas.microsoft.com/office/powerpoint/2010/main" val="2085399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Envelhecimento Cutâneo - Instituto Protta">
            <a:extLst>
              <a:ext uri="{FF2B5EF4-FFF2-40B4-BE49-F238E27FC236}">
                <a16:creationId xmlns:a16="http://schemas.microsoft.com/office/drawing/2014/main" id="{7D7FB7FF-3CBB-C982-6C49-9C48855E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30" y="4130560"/>
            <a:ext cx="1915188" cy="19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02B38B4-70AD-C8AA-5218-D48C7765B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7" r="34176"/>
          <a:stretch/>
        </p:blipFill>
        <p:spPr bwMode="auto">
          <a:xfrm>
            <a:off x="104082" y="1860024"/>
            <a:ext cx="106056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nvelhecimento Cutâneo - Instituto Protta">
            <a:extLst>
              <a:ext uri="{FF2B5EF4-FFF2-40B4-BE49-F238E27FC236}">
                <a16:creationId xmlns:a16="http://schemas.microsoft.com/office/drawing/2014/main" id="{1E1BCBAC-6B4C-0055-CD8E-AF285706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0" y="4130560"/>
            <a:ext cx="1915188" cy="19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3E21DF-0950-89E0-DB47-C5B31CB26BB7}"/>
              </a:ext>
            </a:extLst>
          </p:cNvPr>
          <p:cNvSpPr txBox="1"/>
          <p:nvPr/>
        </p:nvSpPr>
        <p:spPr>
          <a:xfrm>
            <a:off x="1164648" y="2583954"/>
            <a:ext cx="107644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contexto bioquímico,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Qualquer substancia que previne, retarda ou remove </a:t>
            </a:r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modificações oxidativas</a:t>
            </a:r>
            <a:r>
              <a:rPr lang="pt-BR" sz="24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moléculas biológicas.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577D1-0724-9DAC-04B2-6B11AC117255}"/>
              </a:ext>
            </a:extLst>
          </p:cNvPr>
          <p:cNvSpPr txBox="1"/>
          <p:nvPr/>
        </p:nvSpPr>
        <p:spPr>
          <a:xfrm>
            <a:off x="1256088" y="4568420"/>
            <a:ext cx="4382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Enzimas e miméticos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(efeito catalítico)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Moléculas pequenas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(estados de oxidação reversíveis)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8C007-7E01-8705-AFE8-A4F3E5A9C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78" y="1405767"/>
            <a:ext cx="5641340" cy="103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4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Estratégias antioxidantes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577D1-0724-9DAC-04B2-6B11AC117255}"/>
              </a:ext>
            </a:extLst>
          </p:cNvPr>
          <p:cNvSpPr txBox="1"/>
          <p:nvPr/>
        </p:nvSpPr>
        <p:spPr>
          <a:xfrm>
            <a:off x="639638" y="1866317"/>
            <a:ext cx="1056946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Agentes catalíticos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Agentes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(estratégias)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que limitam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 impedem)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a produção de oxidantes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(complexo IV da cadeia de transporte de elétrons da mitocôndria; proteínas quelantes de metal como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transferrina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Agentes que impedem a oxidação de biomoléculas por diversos mecanismos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(proteínas que revestem o ADN; proteínas que determinam o nível de ácidos graxos poliinsaturados nas membranas da mitocôndria)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Extintores físicos de oxidantes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(decaimento do O</a:t>
            </a:r>
            <a:r>
              <a:rPr lang="pt-BR" sz="1600" baseline="-25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singlete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carotenoides)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Evolução de moléculas resistentes a oxidação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fumarase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Agentes de sacrifício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ascorbato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glutationa,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Reação de oxidantes para formação de produtos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citoprotetores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(terminação de peroxidação lipídica)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Compartimentalização de processos bioquímicos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Sistemas de reparo e degradação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pt-B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12867-15C9-9123-D991-F2FA30F9118E}"/>
              </a:ext>
            </a:extLst>
          </p:cNvPr>
          <p:cNvSpPr txBox="1"/>
          <p:nvPr/>
        </p:nvSpPr>
        <p:spPr>
          <a:xfrm>
            <a:off x="4898340" y="5793086"/>
            <a:ext cx="6608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</p:txBody>
      </p:sp>
    </p:spTree>
    <p:extLst>
      <p:ext uri="{BB962C8B-B14F-4D97-AF65-F5344CB8AC3E}">
        <p14:creationId xmlns:p14="http://schemas.microsoft.com/office/powerpoint/2010/main" val="216031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CA61D-7A9B-77A6-D60F-F5A45972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44" y="512759"/>
            <a:ext cx="6810278" cy="236657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89454-CC61-184E-CAC2-0739BBCF7392}"/>
              </a:ext>
            </a:extLst>
          </p:cNvPr>
          <p:cNvSpPr txBox="1"/>
          <p:nvPr/>
        </p:nvSpPr>
        <p:spPr>
          <a:xfrm>
            <a:off x="7595143" y="4560536"/>
            <a:ext cx="404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 da toxicidade do oxigênio mediada por superóxido.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07848-127F-A1CB-87E8-CE34B1E5E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25"/>
          <a:stretch/>
        </p:blipFill>
        <p:spPr>
          <a:xfrm>
            <a:off x="1827079" y="3679960"/>
            <a:ext cx="5213043" cy="1931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42854-FA2B-5732-C70E-10A00AF85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965" y="965519"/>
            <a:ext cx="4173356" cy="217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2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283568-24D5-3FC0-EBCE-7673B1C14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4" y="1714212"/>
            <a:ext cx="5634657" cy="3652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Eliminação do superóxido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12867-15C9-9123-D991-F2FA30F9118E}"/>
              </a:ext>
            </a:extLst>
          </p:cNvPr>
          <p:cNvSpPr txBox="1"/>
          <p:nvPr/>
        </p:nvSpPr>
        <p:spPr>
          <a:xfrm>
            <a:off x="6071135" y="6066703"/>
            <a:ext cx="660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Voet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Voet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, Bioquímica, 4ª edição.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Valentine JS, Ann Ver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, 2005.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3D675-A595-4D39-8055-A27A3122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67" y="5395845"/>
            <a:ext cx="3994388" cy="1008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4B294-6885-CE1C-4416-39F9B8B1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493" y="2190463"/>
            <a:ext cx="2564536" cy="2477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C09A6C-AB23-A11D-A76E-C969ED277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263" y="1723914"/>
            <a:ext cx="2564535" cy="3211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28E73B-9BE6-69B8-8765-88FA816BB4E7}"/>
              </a:ext>
            </a:extLst>
          </p:cNvPr>
          <p:cNvSpPr txBox="1"/>
          <p:nvPr/>
        </p:nvSpPr>
        <p:spPr>
          <a:xfrm>
            <a:off x="9449738" y="1499746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Limitado por difusão</a:t>
            </a:r>
          </a:p>
          <a:p>
            <a:pPr algn="ctr"/>
            <a:r>
              <a:rPr lang="pt-B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Caminho eletrostático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B567D-24C3-741D-04C8-675BD8BCF1C7}"/>
              </a:ext>
            </a:extLst>
          </p:cNvPr>
          <p:cNvSpPr txBox="1"/>
          <p:nvPr/>
        </p:nvSpPr>
        <p:spPr>
          <a:xfrm>
            <a:off x="2343899" y="144088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err="1">
                <a:solidFill>
                  <a:srgbClr val="46E5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Cu,ZnSOD</a:t>
            </a:r>
            <a:endParaRPr lang="pt-BR" sz="2800" b="1" dirty="0">
              <a:solidFill>
                <a:srgbClr val="46E5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B7981-5225-7482-EA2E-00CC48E10A06}"/>
              </a:ext>
            </a:extLst>
          </p:cNvPr>
          <p:cNvSpPr txBox="1"/>
          <p:nvPr/>
        </p:nvSpPr>
        <p:spPr>
          <a:xfrm>
            <a:off x="4505250" y="5366806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～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1 x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～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1 x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CL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6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Superóxido Dismutase 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(em eucariotos)</a:t>
            </a:r>
            <a:endParaRPr lang="pt-BR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4DC37-8E90-B9C9-9549-86B1BE57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609" y="2260175"/>
            <a:ext cx="3732781" cy="36960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E63806-5A9C-AEEA-9BE3-73E75C060CCB}"/>
              </a:ext>
            </a:extLst>
          </p:cNvPr>
          <p:cNvSpPr>
            <a:spLocks noChangeAspect="1"/>
          </p:cNvSpPr>
          <p:nvPr/>
        </p:nvSpPr>
        <p:spPr>
          <a:xfrm>
            <a:off x="7257340" y="3264133"/>
            <a:ext cx="321155" cy="3211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77C199-E08A-BBCA-0BA2-2714827897B9}"/>
              </a:ext>
            </a:extLst>
          </p:cNvPr>
          <p:cNvSpPr>
            <a:spLocks noChangeAspect="1"/>
          </p:cNvSpPr>
          <p:nvPr/>
        </p:nvSpPr>
        <p:spPr>
          <a:xfrm>
            <a:off x="8491408" y="2394338"/>
            <a:ext cx="965882" cy="965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9EAACE-A9B8-0D39-6138-218078B03586}"/>
              </a:ext>
            </a:extLst>
          </p:cNvPr>
          <p:cNvCxnSpPr/>
          <p:nvPr/>
        </p:nvCxnSpPr>
        <p:spPr>
          <a:xfrm flipV="1">
            <a:off x="7578495" y="2394338"/>
            <a:ext cx="912913" cy="8697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931CA2-E6BB-39AC-B2F3-08370E24924F}"/>
              </a:ext>
            </a:extLst>
          </p:cNvPr>
          <p:cNvCxnSpPr/>
          <p:nvPr/>
        </p:nvCxnSpPr>
        <p:spPr>
          <a:xfrm flipV="1">
            <a:off x="7578495" y="3360220"/>
            <a:ext cx="912913" cy="22506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8628CA-7D87-43CA-609D-3479866E27BB}"/>
              </a:ext>
            </a:extLst>
          </p:cNvPr>
          <p:cNvSpPr txBox="1"/>
          <p:nvPr/>
        </p:nvSpPr>
        <p:spPr>
          <a:xfrm>
            <a:off x="8462830" y="2470293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400" dirty="0">
                <a:solidFill>
                  <a:srgbClr val="46E5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Cu,Zn</a:t>
            </a:r>
          </a:p>
          <a:p>
            <a:pPr algn="ctr"/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AC9F4B-AD16-B647-EE51-B4A402D56174}"/>
              </a:ext>
            </a:extLst>
          </p:cNvPr>
          <p:cNvSpPr txBox="1"/>
          <p:nvPr/>
        </p:nvSpPr>
        <p:spPr>
          <a:xfrm>
            <a:off x="8490359" y="206053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b="1" dirty="0">
                <a:latin typeface="Arial" panose="020B0604020202020204" pitchFamily="34" charset="0"/>
                <a:cs typeface="Arial" panose="020B0604020202020204" pitchFamily="34" charset="0"/>
              </a:rPr>
              <a:t>Citosol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210C28-47A9-549A-EB9F-32924923B941}"/>
              </a:ext>
            </a:extLst>
          </p:cNvPr>
          <p:cNvSpPr>
            <a:spLocks noChangeAspect="1"/>
          </p:cNvSpPr>
          <p:nvPr/>
        </p:nvSpPr>
        <p:spPr>
          <a:xfrm>
            <a:off x="7375450" y="4370784"/>
            <a:ext cx="321155" cy="3211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BF37B-F815-3920-73FA-09D37BB32967}"/>
              </a:ext>
            </a:extLst>
          </p:cNvPr>
          <p:cNvSpPr>
            <a:spLocks noChangeAspect="1"/>
          </p:cNvSpPr>
          <p:nvPr/>
        </p:nvSpPr>
        <p:spPr>
          <a:xfrm>
            <a:off x="8756206" y="3982085"/>
            <a:ext cx="965882" cy="965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939610-6ED2-A92B-C7BC-7FE22AA8658D}"/>
              </a:ext>
            </a:extLst>
          </p:cNvPr>
          <p:cNvCxnSpPr>
            <a:cxnSpLocks/>
          </p:cNvCxnSpPr>
          <p:nvPr/>
        </p:nvCxnSpPr>
        <p:spPr>
          <a:xfrm flipV="1">
            <a:off x="7696605" y="3982085"/>
            <a:ext cx="1058552" cy="38869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9CF40A-2DBD-C736-482B-E0C21DFBF323}"/>
              </a:ext>
            </a:extLst>
          </p:cNvPr>
          <p:cNvCxnSpPr>
            <a:cxnSpLocks/>
          </p:cNvCxnSpPr>
          <p:nvPr/>
        </p:nvCxnSpPr>
        <p:spPr>
          <a:xfrm>
            <a:off x="7696605" y="4691939"/>
            <a:ext cx="1058552" cy="2542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5A0BAE7-B90F-1F4F-2097-D6CA7109AEF0}"/>
              </a:ext>
            </a:extLst>
          </p:cNvPr>
          <p:cNvSpPr txBox="1"/>
          <p:nvPr/>
        </p:nvSpPr>
        <p:spPr>
          <a:xfrm>
            <a:off x="8813389" y="4058040"/>
            <a:ext cx="851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400" dirty="0">
                <a:solidFill>
                  <a:srgbClr val="FF2F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</a:p>
          <a:p>
            <a:pPr algn="ctr"/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975DC1-CF6D-0CD1-F7A7-96360CB2BBBD}"/>
              </a:ext>
            </a:extLst>
          </p:cNvPr>
          <p:cNvSpPr txBox="1"/>
          <p:nvPr/>
        </p:nvSpPr>
        <p:spPr>
          <a:xfrm>
            <a:off x="8492266" y="364828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Mitocôndria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30B6D5-CE8A-3FD8-011E-84307DBBECBF}"/>
              </a:ext>
            </a:extLst>
          </p:cNvPr>
          <p:cNvSpPr>
            <a:spLocks noChangeAspect="1"/>
          </p:cNvSpPr>
          <p:nvPr/>
        </p:nvSpPr>
        <p:spPr>
          <a:xfrm>
            <a:off x="4174330" y="4350524"/>
            <a:ext cx="321155" cy="3211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168CFE-D348-71EE-ABE8-8A9C17BD8DEF}"/>
              </a:ext>
            </a:extLst>
          </p:cNvPr>
          <p:cNvSpPr>
            <a:spLocks noChangeAspect="1"/>
          </p:cNvSpPr>
          <p:nvPr/>
        </p:nvSpPr>
        <p:spPr>
          <a:xfrm>
            <a:off x="2267232" y="3887843"/>
            <a:ext cx="965882" cy="965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6EF4975-8D5B-4601-0499-84E28DDA48D2}"/>
              </a:ext>
            </a:extLst>
          </p:cNvPr>
          <p:cNvCxnSpPr>
            <a:cxnSpLocks/>
          </p:cNvCxnSpPr>
          <p:nvPr/>
        </p:nvCxnSpPr>
        <p:spPr>
          <a:xfrm flipH="1" flipV="1">
            <a:off x="3232881" y="3887843"/>
            <a:ext cx="939040" cy="47042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514701-3859-8EB4-EF32-CBF30DB0C27A}"/>
              </a:ext>
            </a:extLst>
          </p:cNvPr>
          <p:cNvCxnSpPr>
            <a:cxnSpLocks/>
          </p:cNvCxnSpPr>
          <p:nvPr/>
        </p:nvCxnSpPr>
        <p:spPr>
          <a:xfrm flipH="1">
            <a:off x="3233114" y="4671679"/>
            <a:ext cx="942545" cy="18204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0DC4A4F-4CFB-B280-8349-C533247AA068}"/>
              </a:ext>
            </a:extLst>
          </p:cNvPr>
          <p:cNvSpPr txBox="1"/>
          <p:nvPr/>
        </p:nvSpPr>
        <p:spPr>
          <a:xfrm>
            <a:off x="2238654" y="3963798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400" dirty="0">
                <a:solidFill>
                  <a:srgbClr val="46E5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Cu,Zn</a:t>
            </a:r>
          </a:p>
          <a:p>
            <a:pPr algn="ctr"/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64AC7E-904A-3E77-E841-C25C069A8333}"/>
              </a:ext>
            </a:extLst>
          </p:cNvPr>
          <p:cNvSpPr txBox="1"/>
          <p:nvPr/>
        </p:nvSpPr>
        <p:spPr>
          <a:xfrm>
            <a:off x="2061000" y="3278835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plasmática</a:t>
            </a:r>
          </a:p>
        </p:txBody>
      </p:sp>
    </p:spTree>
    <p:extLst>
      <p:ext uri="{BB962C8B-B14F-4D97-AF65-F5344CB8AC3E}">
        <p14:creationId xmlns:p14="http://schemas.microsoft.com/office/powerpoint/2010/main" val="424168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Toxicidade do oxigênio mediada por superóxido?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50EF2-C77D-379E-297E-6A6C39667698}"/>
              </a:ext>
            </a:extLst>
          </p:cNvPr>
          <p:cNvSpPr txBox="1"/>
          <p:nvPr/>
        </p:nvSpPr>
        <p:spPr>
          <a:xfrm>
            <a:off x="639638" y="1866317"/>
            <a:ext cx="10569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Sensibilidade de bactérias e leveduras mutantes e nocautes de genes codificando SOD em meio aeróbio.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Efeitos protetores em camundongos transgênicos que sobreexpressam SOD e deletérios naqueles que são nocaute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B509D-6E2B-B235-1FC6-42BBE84E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8" y="3890665"/>
            <a:ext cx="4158272" cy="2784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54021-D037-E14C-D10A-3665A3104121}"/>
              </a:ext>
            </a:extLst>
          </p:cNvPr>
          <p:cNvSpPr txBox="1"/>
          <p:nvPr/>
        </p:nvSpPr>
        <p:spPr>
          <a:xfrm>
            <a:off x="1198967" y="3429000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400" b="1" dirty="0">
                <a:latin typeface="Arial" panose="020B0604020202020204" pitchFamily="34" charset="0"/>
                <a:cs typeface="Arial" panose="020B0604020202020204" pitchFamily="34" charset="0"/>
              </a:rPr>
              <a:t>Nocaute de </a:t>
            </a:r>
            <a:r>
              <a:rPr lang="en-CL" sz="2400" b="1" dirty="0">
                <a:solidFill>
                  <a:srgbClr val="FF2F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MnSOD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5B9E1-D070-F731-891A-C28A492C4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37150"/>
            <a:ext cx="3733800" cy="933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D42DF-2D15-9568-4FB0-47AB04AE8F3D}"/>
              </a:ext>
            </a:extLst>
          </p:cNvPr>
          <p:cNvSpPr txBox="1"/>
          <p:nvPr/>
        </p:nvSpPr>
        <p:spPr>
          <a:xfrm>
            <a:off x="5954134" y="4675485"/>
            <a:ext cx="4270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da toxicidade?</a:t>
            </a:r>
          </a:p>
        </p:txBody>
      </p:sp>
    </p:spTree>
    <p:extLst>
      <p:ext uri="{BB962C8B-B14F-4D97-AF65-F5344CB8AC3E}">
        <p14:creationId xmlns:p14="http://schemas.microsoft.com/office/powerpoint/2010/main" val="397103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9416</TotalTime>
  <Words>1171</Words>
  <Application>Microsoft Macintosh PowerPoint</Application>
  <PresentationFormat>Widescreen</PresentationFormat>
  <Paragraphs>196</Paragraphs>
  <Slides>37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227</cp:revision>
  <dcterms:created xsi:type="dcterms:W3CDTF">2022-04-06T18:25:04Z</dcterms:created>
  <dcterms:modified xsi:type="dcterms:W3CDTF">2023-10-18T21:05:11Z</dcterms:modified>
</cp:coreProperties>
</file>