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0"/>
  </p:notesMasterIdLst>
  <p:handoutMasterIdLst>
    <p:handoutMasterId r:id="rId31"/>
  </p:handoutMasterIdLst>
  <p:sldIdLst>
    <p:sldId id="256" r:id="rId3"/>
    <p:sldId id="340" r:id="rId4"/>
    <p:sldId id="278" r:id="rId5"/>
    <p:sldId id="331" r:id="rId6"/>
    <p:sldId id="330" r:id="rId7"/>
    <p:sldId id="332" r:id="rId8"/>
    <p:sldId id="333" r:id="rId9"/>
    <p:sldId id="334" r:id="rId10"/>
    <p:sldId id="335" r:id="rId11"/>
    <p:sldId id="336" r:id="rId12"/>
    <p:sldId id="337" r:id="rId13"/>
    <p:sldId id="328" r:id="rId14"/>
    <p:sldId id="329" r:id="rId15"/>
    <p:sldId id="309" r:id="rId16"/>
    <p:sldId id="310" r:id="rId17"/>
    <p:sldId id="311" r:id="rId18"/>
    <p:sldId id="312" r:id="rId19"/>
    <p:sldId id="313" r:id="rId20"/>
    <p:sldId id="314" r:id="rId21"/>
    <p:sldId id="316" r:id="rId22"/>
    <p:sldId id="319" r:id="rId23"/>
    <p:sldId id="320" r:id="rId24"/>
    <p:sldId id="321" r:id="rId25"/>
    <p:sldId id="339" r:id="rId26"/>
    <p:sldId id="338" r:id="rId27"/>
    <p:sldId id="323" r:id="rId28"/>
    <p:sldId id="325" r:id="rId29"/>
  </p:sldIdLst>
  <p:sldSz cx="9907588" cy="6858000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D5FF01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72" autoAdjust="0"/>
    <p:restoredTop sz="94667" autoAdjust="0"/>
  </p:normalViewPr>
  <p:slideViewPr>
    <p:cSldViewPr>
      <p:cViewPr>
        <p:scale>
          <a:sx n="74" d="100"/>
          <a:sy n="74" d="100"/>
        </p:scale>
        <p:origin x="-600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71"/>
        <p:guide pos="231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07" cy="479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694" y="0"/>
            <a:ext cx="3169807" cy="479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5B252-4492-472D-A53E-C2DA0E43AC5E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20072"/>
            <a:ext cx="3169807" cy="479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694" y="9120072"/>
            <a:ext cx="3169807" cy="479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1E4A9-7EBE-48AC-B90C-201069F01C3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168107" cy="5300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31797" y="1"/>
            <a:ext cx="3168107" cy="5300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6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1875" y="746125"/>
            <a:ext cx="5237163" cy="3625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56891" y="4586765"/>
            <a:ext cx="5384422" cy="4264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068140"/>
            <a:ext cx="3168107" cy="5300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31797" y="9068140"/>
            <a:ext cx="3168107" cy="5300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35D23DE-8674-4951-916C-73FA74E828E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C1AD86F-E05C-471D-BFB9-D73DBD71AE03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735940" y="746896"/>
            <a:ext cx="5831424" cy="36275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956892" y="4586766"/>
            <a:ext cx="5386121" cy="4267539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558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558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4963"/>
            <a:ext cx="43799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4963"/>
            <a:ext cx="43799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 lIns="0" tIns="0" rIns="0" bIns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8213" y="981075"/>
            <a:ext cx="2263775" cy="5146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81075"/>
            <a:ext cx="6640513" cy="5146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5225" y="981075"/>
            <a:ext cx="5846763" cy="2544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52513"/>
            <a:ext cx="4875213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052513"/>
            <a:ext cx="4875212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52513"/>
            <a:ext cx="9902825" cy="453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em estrutura de tópicos</a:t>
            </a:r>
          </a:p>
          <a:p>
            <a:pPr lvl="1"/>
            <a:r>
              <a:rPr lang="en-GB" smtClean="0"/>
              <a:t>Segundo Nível da Estrutura de Tópicos</a:t>
            </a:r>
          </a:p>
          <a:p>
            <a:pPr lvl="2"/>
            <a:r>
              <a:rPr lang="en-GB" smtClean="0"/>
              <a:t>Terceiro Nível da Estrutura de Tópicos</a:t>
            </a:r>
          </a:p>
          <a:p>
            <a:pPr lvl="3"/>
            <a:r>
              <a:rPr lang="en-GB" smtClean="0"/>
              <a:t>Quarto Nível da Estrutura de Tópicos</a:t>
            </a:r>
          </a:p>
          <a:p>
            <a:pPr lvl="4"/>
            <a:r>
              <a:rPr lang="en-GB" smtClean="0"/>
              <a:t>Quinto Nível da Estrutura de Tópicos</a:t>
            </a:r>
          </a:p>
          <a:p>
            <a:pPr lvl="4"/>
            <a:r>
              <a:rPr lang="en-GB" smtClean="0"/>
              <a:t>Sexto Nível da Estrutura de Tópicos</a:t>
            </a:r>
          </a:p>
          <a:p>
            <a:pPr lvl="4"/>
            <a:r>
              <a:rPr lang="en-GB" smtClean="0"/>
              <a:t>Sétimo Nível da Estrutura de Tópicos</a:t>
            </a:r>
          </a:p>
          <a:p>
            <a:pPr lvl="4"/>
            <a:r>
              <a:rPr lang="en-GB" smtClean="0"/>
              <a:t>Oitavo Nível da Estrutura de Tópicos</a:t>
            </a:r>
          </a:p>
          <a:p>
            <a:pPr lvl="4"/>
            <a:r>
              <a:rPr lang="en-GB" smtClean="0"/>
              <a:t>Nono Nível da Estrutura de Tópicos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459788" cy="83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título de texto</a:t>
            </a: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330200" y="5805488"/>
            <a:ext cx="92456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grpSp>
        <p:nvGrpSpPr>
          <p:cNvPr id="1029" name="Group 4"/>
          <p:cNvGrpSpPr>
            <a:grpSpLocks/>
          </p:cNvGrpSpPr>
          <p:nvPr/>
        </p:nvGrpSpPr>
        <p:grpSpPr bwMode="auto">
          <a:xfrm>
            <a:off x="271463" y="5876925"/>
            <a:ext cx="9359900" cy="949325"/>
            <a:chOff x="171" y="3702"/>
            <a:chExt cx="5896" cy="598"/>
          </a:xfrm>
        </p:grpSpPr>
        <p:pic>
          <p:nvPicPr>
            <p:cNvPr id="1033" name="Picture 5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498" y="3793"/>
              <a:ext cx="3291" cy="4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4" name="Picture 6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71" y="3702"/>
              <a:ext cx="738" cy="5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5" name="Picture 7"/>
            <p:cNvPicPr>
              <a:picLocks noChangeAspect="1" noChangeArrowheads="1"/>
            </p:cNvPicPr>
            <p:nvPr/>
          </p:nvPicPr>
          <p:blipFill>
            <a:blip r:embed="rId15" cstate="print"/>
            <a:srcRect t="-10387" r="75580"/>
            <a:stretch>
              <a:fillRect/>
            </a:stretch>
          </p:blipFill>
          <p:spPr bwMode="auto">
            <a:xfrm>
              <a:off x="5134" y="3785"/>
              <a:ext cx="934" cy="46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0" name="Line 3"/>
          <p:cNvSpPr>
            <a:spLocks noChangeShapeType="1"/>
          </p:cNvSpPr>
          <p:nvPr userDrawn="1"/>
        </p:nvSpPr>
        <p:spPr bwMode="auto">
          <a:xfrm>
            <a:off x="482600" y="1000125"/>
            <a:ext cx="9245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1071563"/>
            <a:ext cx="9907588" cy="464343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9pPr>
    </p:titleStyle>
    <p:bodyStyle>
      <a:lvl1pPr marL="339725" indent="-339725" algn="l" defTabSz="449263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00000"/>
        <a:buFont typeface="Arial" charset="0"/>
        <a:buChar char="•"/>
        <a:defRPr sz="2400">
          <a:solidFill>
            <a:srgbClr val="0033CC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00000"/>
        <a:buFont typeface="Arial" charset="0"/>
        <a:defRPr sz="2000">
          <a:solidFill>
            <a:srgbClr val="0033CC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33CC"/>
        </a:buClr>
        <a:buSzPct val="100000"/>
        <a:buFont typeface="Arial" charset="0"/>
        <a:buChar char="•"/>
        <a:defRPr>
          <a:solidFill>
            <a:srgbClr val="0033CC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–"/>
        <a:defRPr sz="1600">
          <a:solidFill>
            <a:srgbClr val="0033CC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5pPr>
      <a:lvl6pPr marL="25146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6pPr>
      <a:lvl7pPr marL="29718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7pPr>
      <a:lvl8pPr marL="34290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8pPr>
      <a:lvl9pPr marL="38862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49650" y="914400"/>
            <a:ext cx="6161088" cy="48196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05225" y="981075"/>
            <a:ext cx="5846763" cy="136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título de texto</a:t>
            </a: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330200" y="5805488"/>
            <a:ext cx="92456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pic>
        <p:nvPicPr>
          <p:cNvPr id="2056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378075" y="6021388"/>
            <a:ext cx="5224463" cy="69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7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5213" y="2622550"/>
            <a:ext cx="1171575" cy="950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7"/>
          <p:cNvPicPr>
            <a:picLocks noChangeAspect="1" noChangeArrowheads="1"/>
          </p:cNvPicPr>
          <p:nvPr/>
        </p:nvPicPr>
        <p:blipFill>
          <a:blip r:embed="rId16" cstate="print"/>
          <a:srcRect t="-10387" r="75580"/>
          <a:stretch>
            <a:fillRect/>
          </a:stretch>
        </p:blipFill>
        <p:spPr bwMode="auto">
          <a:xfrm>
            <a:off x="777875" y="981075"/>
            <a:ext cx="1482725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6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29038" y="4365625"/>
            <a:ext cx="568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9pPr>
    </p:titleStyle>
    <p:bodyStyle>
      <a:lvl1pPr marL="339725" indent="-339725" algn="ctr" defTabSz="449263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00000"/>
        <a:buFont typeface="Arial" charset="0"/>
        <a:defRPr sz="2400">
          <a:solidFill>
            <a:srgbClr val="0033CC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00000"/>
        <a:buFont typeface="Arial" charset="0"/>
        <a:defRPr sz="2000">
          <a:solidFill>
            <a:srgbClr val="0033CC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33CC"/>
        </a:buClr>
        <a:buSzPct val="100000"/>
        <a:buFont typeface="Arial" charset="0"/>
        <a:defRPr>
          <a:solidFill>
            <a:srgbClr val="0033CC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defRPr sz="1600">
          <a:solidFill>
            <a:srgbClr val="0033CC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defRPr sz="1600">
          <a:solidFill>
            <a:srgbClr val="0033CC"/>
          </a:solidFill>
          <a:latin typeface="+mn-lt"/>
        </a:defRPr>
      </a:lvl5pPr>
      <a:lvl6pPr marL="25146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6pPr>
      <a:lvl7pPr marL="29718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7pPr>
      <a:lvl8pPr marL="34290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8pPr>
      <a:lvl9pPr marL="38862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>
          <a:xfrm>
            <a:off x="3586163" y="1052513"/>
            <a:ext cx="6048375" cy="446405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RCC-8005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Aula 5 – 30/08/2011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Ética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Ética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Econômica</a:t>
            </a:r>
            <a:r>
              <a:rPr lang="en-US" sz="2800" dirty="0" smtClean="0">
                <a:solidFill>
                  <a:schemeClr val="bg1"/>
                </a:solidFill>
              </a:rPr>
              <a:t> e </a:t>
            </a:r>
            <a:r>
              <a:rPr lang="en-US" sz="2800" dirty="0" err="1" smtClean="0">
                <a:solidFill>
                  <a:schemeClr val="bg1"/>
                </a:solidFill>
              </a:rPr>
              <a:t>Justiça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Davi R. de </a:t>
            </a:r>
            <a:r>
              <a:rPr lang="en-US" sz="3600" dirty="0" err="1" smtClean="0">
                <a:solidFill>
                  <a:schemeClr val="bg1"/>
                </a:solidFill>
              </a:rPr>
              <a:t>Moura</a:t>
            </a:r>
            <a:r>
              <a:rPr lang="en-US" sz="3600" dirty="0" smtClean="0">
                <a:solidFill>
                  <a:schemeClr val="bg1"/>
                </a:solidFill>
              </a:rPr>
              <a:t> Costa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649172" cy="440690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Qual a melhor decisão para o Agente 1, dado que ele considera na sua decisão a estratégia do Agente 2?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Qual a decisão que otimiza a sua função Utilidade, independente do que o comparsa faça?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E o incentivo - ficar apenas um ano - a trair, é válido?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649172" cy="440690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Existe nessa situação o Equilíbrio de Nash. Isto é...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Cada um buscando maximizar sua própria função utilidade, adota uma decisão que não é a melhor possível para ambos.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E se os ladrões forem presos novamente e passarem pela mesma situação?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Reputação (</a:t>
            </a:r>
            <a:r>
              <a:rPr lang="pt-BR" u="sng" dirty="0" smtClean="0">
                <a:solidFill>
                  <a:schemeClr val="bg1"/>
                </a:solidFill>
              </a:rPr>
              <a:t>confiança</a:t>
            </a:r>
            <a:r>
              <a:rPr lang="pt-BR" dirty="0" smtClean="0">
                <a:solidFill>
                  <a:schemeClr val="bg1"/>
                </a:solidFill>
              </a:rPr>
              <a:t>) + Incentivo =&gt; Cooperação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Revisão</a:t>
            </a:r>
            <a:r>
              <a:rPr lang="en-US" dirty="0" smtClean="0"/>
              <a:t> – </a:t>
            </a:r>
            <a:r>
              <a:rPr lang="en-US" dirty="0" err="1" smtClean="0"/>
              <a:t>Ética</a:t>
            </a:r>
            <a:r>
              <a:rPr lang="en-US" dirty="0" smtClean="0"/>
              <a:t>: </a:t>
            </a:r>
            <a:r>
              <a:rPr lang="en-US" dirty="0" err="1" smtClean="0"/>
              <a:t>conceito</a:t>
            </a:r>
            <a:endParaRPr lang="pt-BR" dirty="0" smtClean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052513"/>
            <a:ext cx="9799638" cy="4392612"/>
          </a:xfrm>
        </p:spPr>
        <p:txBody>
          <a:bodyPr/>
          <a:lstStyle/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Pressupõe a existência de:</a:t>
            </a:r>
          </a:p>
        </p:txBody>
      </p:sp>
      <p:sp>
        <p:nvSpPr>
          <p:cNvPr id="6" name="Oval 16"/>
          <p:cNvSpPr>
            <a:spLocks noChangeArrowheads="1"/>
          </p:cNvSpPr>
          <p:nvPr/>
        </p:nvSpPr>
        <p:spPr bwMode="auto">
          <a:xfrm>
            <a:off x="4737770" y="1124744"/>
            <a:ext cx="172720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u="sng">
                <a:solidFill>
                  <a:schemeClr val="tx1"/>
                </a:solidFill>
              </a:rPr>
              <a:t>Ética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328007" y="2348880"/>
            <a:ext cx="7306307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Sistema de </a:t>
            </a:r>
            <a:r>
              <a:rPr lang="pt-BR" u="sng" dirty="0" smtClean="0">
                <a:solidFill>
                  <a:schemeClr val="tx1"/>
                </a:solidFill>
              </a:rPr>
              <a:t>Princípios</a:t>
            </a:r>
            <a:r>
              <a:rPr lang="pt-BR" dirty="0" smtClean="0">
                <a:solidFill>
                  <a:schemeClr val="tx1"/>
                </a:solidFill>
              </a:rPr>
              <a:t> e </a:t>
            </a:r>
            <a:r>
              <a:rPr lang="pt-BR" u="sng" dirty="0" smtClean="0">
                <a:solidFill>
                  <a:schemeClr val="tx1"/>
                </a:solidFill>
              </a:rPr>
              <a:t>Valores</a:t>
            </a:r>
            <a:r>
              <a:rPr lang="pt-BR" dirty="0" smtClean="0">
                <a:solidFill>
                  <a:schemeClr val="tx1"/>
                </a:solidFill>
              </a:rPr>
              <a:t> Compartilhados</a:t>
            </a:r>
            <a:endParaRPr lang="en-US" dirty="0" smtClean="0"/>
          </a:p>
          <a:p>
            <a:r>
              <a:rPr lang="pt-BR" dirty="0" smtClean="0">
                <a:solidFill>
                  <a:schemeClr val="tx1"/>
                </a:solidFill>
              </a:rPr>
              <a:t>por uma comunidade simples ou complexa: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Exemplo para: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Habitantes de um país, estado ou município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Membros de uma mesma microrregião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Membros de uma ordem religiosa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Funcionários dentro da empresa</a:t>
            </a:r>
          </a:p>
        </p:txBody>
      </p:sp>
      <p:graphicFrame>
        <p:nvGraphicFramePr>
          <p:cNvPr id="203779" name="Object 3"/>
          <p:cNvGraphicFramePr>
            <a:graphicFrameLocks noChangeAspect="1"/>
          </p:cNvGraphicFramePr>
          <p:nvPr/>
        </p:nvGraphicFramePr>
        <p:xfrm>
          <a:off x="8986242" y="2348880"/>
          <a:ext cx="319087" cy="400050"/>
        </p:xfrm>
        <a:graphic>
          <a:graphicData uri="http://schemas.openxmlformats.org/presentationml/2006/ole">
            <p:oleObj spid="_x0000_s219138" name="Equation" r:id="rId3" imgW="11412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Revisão</a:t>
            </a:r>
            <a:r>
              <a:rPr lang="en-US" dirty="0" smtClean="0"/>
              <a:t> – </a:t>
            </a:r>
            <a:r>
              <a:rPr lang="en-US" dirty="0" err="1" smtClean="0"/>
              <a:t>Ética</a:t>
            </a:r>
            <a:r>
              <a:rPr lang="en-US" dirty="0" smtClean="0"/>
              <a:t> </a:t>
            </a:r>
            <a:r>
              <a:rPr lang="en-US" dirty="0" err="1" smtClean="0"/>
              <a:t>aplicada</a:t>
            </a:r>
            <a:r>
              <a:rPr lang="en-US" dirty="0" smtClean="0"/>
              <a:t>: </a:t>
            </a:r>
            <a:r>
              <a:rPr lang="en-US" dirty="0" err="1" smtClean="0"/>
              <a:t>conceito</a:t>
            </a:r>
            <a:endParaRPr lang="pt-BR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103500" y="1815207"/>
            <a:ext cx="212013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Ética Aplicada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5427" y="3083476"/>
            <a:ext cx="9411551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Tenta resolver problemas pontuais. Por exemplo, de alocação.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- Dado a escassez de recursos, em que o governo deveria investir?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		# Educação para crianças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		# Programas de seguridade social para velhos</a:t>
            </a:r>
          </a:p>
        </p:txBody>
      </p:sp>
      <p:sp>
        <p:nvSpPr>
          <p:cNvPr id="15" name="Seta para baixo 14"/>
          <p:cNvSpPr/>
          <p:nvPr/>
        </p:nvSpPr>
        <p:spPr bwMode="auto">
          <a:xfrm>
            <a:off x="849338" y="2420888"/>
            <a:ext cx="360040" cy="57606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6" name="Seta para baixo 15"/>
          <p:cNvSpPr/>
          <p:nvPr/>
        </p:nvSpPr>
        <p:spPr bwMode="auto">
          <a:xfrm rot="5400000">
            <a:off x="2541526" y="1736812"/>
            <a:ext cx="360040" cy="57606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3081586" y="1412776"/>
            <a:ext cx="2736354" cy="122314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u="sng" dirty="0" smtClean="0">
                <a:solidFill>
                  <a:schemeClr val="tx1"/>
                </a:solidFill>
              </a:rPr>
              <a:t>Instituições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817890" y="1584625"/>
            <a:ext cx="1399742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Internas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Externas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smtClean="0"/>
              <a:t>Ética Econ</a:t>
            </a:r>
            <a:r>
              <a:rPr lang="pt-BR" smtClean="0"/>
              <a:t>ô</a:t>
            </a:r>
            <a:r>
              <a:rPr lang="en-US" smtClean="0"/>
              <a:t>mica: conceitos e pressupostos</a:t>
            </a:r>
            <a:endParaRPr lang="pt-BR" smtClean="0"/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17463" y="1052513"/>
            <a:ext cx="98901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u="sng" dirty="0"/>
              <a:t>Conceito 1</a:t>
            </a:r>
            <a:r>
              <a:rPr lang="pt-BR" dirty="0"/>
              <a:t>:</a:t>
            </a:r>
          </a:p>
          <a:p>
            <a:pPr>
              <a:lnSpc>
                <a:spcPct val="120000"/>
              </a:lnSpc>
            </a:pPr>
            <a:r>
              <a:rPr lang="pt-BR" dirty="0"/>
              <a:t>Ciência aplicada à avaliação dos vários ordenamentos econômicos</a:t>
            </a:r>
          </a:p>
          <a:p>
            <a:pPr>
              <a:lnSpc>
                <a:spcPct val="120000"/>
              </a:lnSpc>
            </a:pPr>
            <a:r>
              <a:rPr lang="pt-BR" dirty="0"/>
              <a:t>alternativos (</a:t>
            </a:r>
            <a:r>
              <a:rPr lang="pt-BR" i="1" dirty="0"/>
              <a:t>status </a:t>
            </a:r>
            <a:r>
              <a:rPr lang="pt-BR" i="1" dirty="0" err="1"/>
              <a:t>quo</a:t>
            </a:r>
            <a:r>
              <a:rPr lang="pt-BR" dirty="0"/>
              <a:t>) ou das decisões econômicas (dilemas) </a:t>
            </a:r>
            <a:br>
              <a:rPr lang="pt-BR" dirty="0"/>
            </a:br>
            <a:r>
              <a:rPr lang="pt-BR" dirty="0"/>
              <a:t>quanto a:</a:t>
            </a:r>
          </a:p>
          <a:p>
            <a:pPr>
              <a:lnSpc>
                <a:spcPct val="120000"/>
              </a:lnSpc>
            </a:pPr>
            <a:r>
              <a:rPr lang="pt-BR" dirty="0"/>
              <a:t>- ser “bom” ou “mau”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pt-BR" dirty="0"/>
              <a:t>- ser “correto” ou “incorreto”</a:t>
            </a:r>
          </a:p>
          <a:p>
            <a:pPr>
              <a:lnSpc>
                <a:spcPct val="120000"/>
              </a:lnSpc>
              <a:buFontTx/>
              <a:buNone/>
            </a:pPr>
            <a:endParaRPr lang="pt-BR" dirty="0"/>
          </a:p>
          <a:p>
            <a:pPr>
              <a:lnSpc>
                <a:spcPct val="120000"/>
              </a:lnSpc>
              <a:buFontTx/>
              <a:buNone/>
            </a:pPr>
            <a:r>
              <a:rPr lang="pt-BR" u="sng" dirty="0"/>
              <a:t>Conceito 2</a:t>
            </a:r>
            <a:r>
              <a:rPr lang="pt-BR" dirty="0"/>
              <a:t>: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pt-BR" dirty="0"/>
              <a:t>Código de conduta e comportamento que visa direcionar as decisões (escolhas) econômicas para a busca do bem estar coletivo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smtClean="0"/>
              <a:t>Ética Econ</a:t>
            </a:r>
            <a:r>
              <a:rPr lang="pt-BR" smtClean="0"/>
              <a:t>ô</a:t>
            </a:r>
            <a:r>
              <a:rPr lang="en-US" smtClean="0"/>
              <a:t>mica: conceito e pressuposto</a:t>
            </a:r>
            <a:endParaRPr lang="pt-BR" smtClean="0"/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57150" y="1125538"/>
            <a:ext cx="9850438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pt-BR" u="sng"/>
              <a:t>Pressuposto</a:t>
            </a:r>
            <a:r>
              <a:rPr lang="pt-BR"/>
              <a:t>: </a:t>
            </a:r>
          </a:p>
          <a:p>
            <a:pPr defTabSz="914400">
              <a:lnSpc>
                <a:spcPct val="150000"/>
              </a:lnSpc>
            </a:pPr>
            <a:r>
              <a:rPr lang="pt-BR"/>
              <a:t>1) Os homens agem de acordo com os incentivos (oportunismo)</a:t>
            </a:r>
          </a:p>
          <a:p>
            <a:pPr defTabSz="914400">
              <a:lnSpc>
                <a:spcPct val="150000"/>
              </a:lnSpc>
            </a:pPr>
            <a:r>
              <a:rPr lang="pt-BR"/>
              <a:t>2) O homem tem racionalidade limitada</a:t>
            </a:r>
          </a:p>
          <a:p>
            <a:pPr defTabSz="914400">
              <a:lnSpc>
                <a:spcPct val="150000"/>
              </a:lnSpc>
            </a:pPr>
            <a:r>
              <a:rPr lang="pt-BR"/>
              <a:t>3) As instituições compõem um meio que produz resultados diversos em termos de eficiência e justiça.</a:t>
            </a:r>
          </a:p>
          <a:p>
            <a:pPr defTabSz="914400">
              <a:lnSpc>
                <a:spcPct val="150000"/>
              </a:lnSpc>
            </a:pPr>
            <a:r>
              <a:rPr lang="pt-BR"/>
              <a:t>4) As instituições geram incentivos</a:t>
            </a:r>
          </a:p>
          <a:p>
            <a:pPr defTabSz="914400">
              <a:lnSpc>
                <a:spcPct val="150000"/>
              </a:lnSpc>
            </a:pPr>
            <a:r>
              <a:rPr lang="pt-BR"/>
              <a:t>5) O conjunto de valores são convencionados ex-ante</a:t>
            </a:r>
          </a:p>
          <a:p>
            <a:pPr defTabSz="914400">
              <a:lnSpc>
                <a:spcPct val="150000"/>
              </a:lnSpc>
            </a:pPr>
            <a:r>
              <a:rPr lang="pt-BR"/>
              <a:t>6) As decisões são condicionadas às regras auto-impostas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smtClean="0"/>
              <a:t>Aplicação dos Conceitos:</a:t>
            </a:r>
            <a:endParaRPr lang="pt-BR" smtClean="0"/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57150" y="1125538"/>
            <a:ext cx="9850438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40000"/>
              </a:lnSpc>
            </a:pPr>
            <a:r>
              <a:rPr lang="pt-BR"/>
              <a:t>Aplicação do conceito 1:</a:t>
            </a:r>
          </a:p>
          <a:p>
            <a:pPr defTabSz="914400">
              <a:lnSpc>
                <a:spcPct val="140000"/>
              </a:lnSpc>
            </a:pPr>
            <a:r>
              <a:rPr lang="pt-BR"/>
              <a:t>Como julgar se um “</a:t>
            </a:r>
            <a:r>
              <a:rPr lang="pt-BR" i="1"/>
              <a:t>status quo</a:t>
            </a:r>
            <a:r>
              <a:rPr lang="pt-BR"/>
              <a:t>” ou “decisão” foi ética?</a:t>
            </a:r>
          </a:p>
          <a:p>
            <a:pPr defTabSz="914400">
              <a:lnSpc>
                <a:spcPct val="140000"/>
              </a:lnSpc>
            </a:pPr>
            <a:r>
              <a:rPr lang="pt-BR"/>
              <a:t>Visões distintas: Utilitarista ou Deodontológica</a:t>
            </a:r>
          </a:p>
          <a:p>
            <a:pPr defTabSz="914400">
              <a:lnSpc>
                <a:spcPct val="140000"/>
              </a:lnSpc>
            </a:pPr>
            <a:r>
              <a:rPr lang="pt-BR" u="sng"/>
              <a:t>Visão Utilitarista</a:t>
            </a:r>
            <a:r>
              <a:rPr lang="pt-BR"/>
              <a:t> ou Neoutilitarista - </a:t>
            </a:r>
            <a:r>
              <a:rPr lang="pt-BR" u="sng"/>
              <a:t>Consequencialismo das decisões</a:t>
            </a:r>
          </a:p>
          <a:p>
            <a:pPr defTabSz="914400">
              <a:lnSpc>
                <a:spcPct val="140000"/>
              </a:lnSpc>
            </a:pPr>
            <a:r>
              <a:rPr lang="pt-BR"/>
              <a:t>John Stwart Mill (1861)</a:t>
            </a:r>
          </a:p>
          <a:p>
            <a:pPr defTabSz="914400">
              <a:lnSpc>
                <a:spcPct val="140000"/>
              </a:lnSpc>
            </a:pPr>
            <a:r>
              <a:rPr lang="pt-BR"/>
              <a:t>=&gt; Decidir de forma a maximizar a utilidade dos indivíduos.</a:t>
            </a:r>
          </a:p>
          <a:p>
            <a:pPr defTabSz="914400">
              <a:lnSpc>
                <a:spcPct val="140000"/>
              </a:lnSpc>
            </a:pPr>
            <a:r>
              <a:rPr lang="pt-BR"/>
              <a:t>=&gt; O valor de uma decisão é maior se tem consequências sobre Bem-estar dos indivíduos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smtClean="0"/>
              <a:t>Aplicação dos Conceitos:</a:t>
            </a:r>
            <a:endParaRPr lang="pt-BR" smtClean="0"/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57150" y="1125538"/>
            <a:ext cx="9850438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40000"/>
              </a:lnSpc>
            </a:pPr>
            <a:r>
              <a:rPr lang="pt-BR"/>
              <a:t>Aplicação do conceito 1:</a:t>
            </a:r>
          </a:p>
          <a:p>
            <a:pPr defTabSz="914400">
              <a:lnSpc>
                <a:spcPct val="140000"/>
              </a:lnSpc>
            </a:pPr>
            <a:r>
              <a:rPr lang="pt-BR"/>
              <a:t>Como julgar se um “</a:t>
            </a:r>
            <a:r>
              <a:rPr lang="pt-BR" i="1"/>
              <a:t>status quo</a:t>
            </a:r>
            <a:r>
              <a:rPr lang="pt-BR"/>
              <a:t>” ou “decisão” foi ética?</a:t>
            </a:r>
          </a:p>
          <a:p>
            <a:pPr defTabSz="914400">
              <a:lnSpc>
                <a:spcPct val="140000"/>
              </a:lnSpc>
            </a:pPr>
            <a:r>
              <a:rPr lang="pt-BR"/>
              <a:t>Visões distintas: Utilitarista ou Deodontológica</a:t>
            </a:r>
          </a:p>
          <a:p>
            <a:pPr defTabSz="914400">
              <a:lnSpc>
                <a:spcPct val="140000"/>
              </a:lnSpc>
            </a:pPr>
            <a:r>
              <a:rPr lang="pt-BR" u="sng"/>
              <a:t>Visão Deodontologista</a:t>
            </a:r>
            <a:r>
              <a:rPr lang="pt-BR"/>
              <a:t> das decisões</a:t>
            </a:r>
          </a:p>
          <a:p>
            <a:pPr defTabSz="914400">
              <a:lnSpc>
                <a:spcPct val="140000"/>
              </a:lnSpc>
            </a:pPr>
            <a:r>
              <a:rPr lang="pt-BR"/>
              <a:t>Robert Nozick (1974)</a:t>
            </a:r>
          </a:p>
          <a:p>
            <a:pPr defTabSz="914400">
              <a:lnSpc>
                <a:spcPct val="140000"/>
              </a:lnSpc>
            </a:pPr>
            <a:r>
              <a:rPr lang="pt-BR"/>
              <a:t>=&gt; Os fins não são em si suficientes, os meios importam.</a:t>
            </a:r>
          </a:p>
          <a:p>
            <a:pPr defTabSz="914400">
              <a:lnSpc>
                <a:spcPct val="140000"/>
              </a:lnSpc>
            </a:pPr>
            <a:r>
              <a:rPr lang="pt-BR"/>
              <a:t>=&gt; </a:t>
            </a:r>
            <a:r>
              <a:rPr lang="pt-BR" u="sng"/>
              <a:t>Não vale a pena</a:t>
            </a:r>
            <a:r>
              <a:rPr lang="pt-BR"/>
              <a:t>, se os direitos individuais são violados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dirty="0" err="1" smtClean="0"/>
              <a:t>Aplicação</a:t>
            </a:r>
            <a:r>
              <a:rPr lang="en-US" dirty="0" smtClean="0"/>
              <a:t> dos </a:t>
            </a:r>
            <a:r>
              <a:rPr lang="en-US" dirty="0" err="1" smtClean="0"/>
              <a:t>Conceitos</a:t>
            </a:r>
            <a:r>
              <a:rPr lang="en-US" dirty="0" smtClean="0"/>
              <a:t> – </a:t>
            </a:r>
            <a:r>
              <a:rPr lang="en-US" dirty="0" err="1" smtClean="0"/>
              <a:t>Exemplos</a:t>
            </a:r>
            <a:endParaRPr lang="pt-BR" dirty="0" smtClean="0"/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57150" y="1125538"/>
            <a:ext cx="9850438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60000"/>
              </a:lnSpc>
            </a:pPr>
            <a:r>
              <a:rPr lang="pt-BR" dirty="0" smtClean="0"/>
              <a:t>Suponha a situação: - ...</a:t>
            </a:r>
            <a:endParaRPr lang="pt-BR" dirty="0"/>
          </a:p>
          <a:p>
            <a:pPr defTabSz="914400">
              <a:lnSpc>
                <a:spcPct val="160000"/>
              </a:lnSpc>
            </a:pPr>
            <a:endParaRPr lang="pt-BR" u="sng" dirty="0"/>
          </a:p>
          <a:p>
            <a:pPr defTabSz="914400">
              <a:lnSpc>
                <a:spcPct val="160000"/>
              </a:lnSpc>
            </a:pPr>
            <a:r>
              <a:rPr lang="pt-BR" u="sng" dirty="0" smtClean="0"/>
              <a:t>Apresentar – qual a dualidade </a:t>
            </a:r>
            <a:r>
              <a:rPr lang="pt-BR" u="sng" dirty="0"/>
              <a:t>da decisão</a:t>
            </a:r>
            <a:endParaRPr lang="pt-BR" dirty="0"/>
          </a:p>
          <a:p>
            <a:pPr defTabSz="914400">
              <a:lnSpc>
                <a:spcPct val="160000"/>
              </a:lnSpc>
            </a:pPr>
            <a:r>
              <a:rPr lang="pt-BR" dirty="0"/>
              <a:t>Decisão A </a:t>
            </a:r>
            <a:r>
              <a:rPr lang="pt-BR" dirty="0" smtClean="0"/>
              <a:t>–</a:t>
            </a:r>
            <a:endParaRPr lang="pt-BR" dirty="0"/>
          </a:p>
          <a:p>
            <a:pPr defTabSz="914400">
              <a:lnSpc>
                <a:spcPct val="160000"/>
              </a:lnSpc>
            </a:pPr>
            <a:endParaRPr lang="pt-BR" dirty="0"/>
          </a:p>
          <a:p>
            <a:pPr defTabSz="914400">
              <a:lnSpc>
                <a:spcPct val="160000"/>
              </a:lnSpc>
            </a:pPr>
            <a:r>
              <a:rPr lang="pt-BR" dirty="0"/>
              <a:t>Decisão B –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smtClean="0"/>
              <a:t>Aplicação dos Conceitos: Situação 1</a:t>
            </a:r>
            <a:endParaRPr lang="pt-BR" smtClean="0"/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57150" y="1125538"/>
            <a:ext cx="9850438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40000"/>
              </a:lnSpc>
            </a:pPr>
            <a:r>
              <a:rPr lang="pt-BR" b="1" u="sng" dirty="0"/>
              <a:t>Visão Utilitarista</a:t>
            </a:r>
            <a:r>
              <a:rPr lang="pt-BR" u="sng" dirty="0"/>
              <a:t> </a:t>
            </a:r>
            <a:r>
              <a:rPr lang="pt-BR" b="1" u="sng" dirty="0"/>
              <a:t>da tomada de decisão</a:t>
            </a:r>
            <a:r>
              <a:rPr lang="pt-BR" dirty="0"/>
              <a:t>:</a:t>
            </a:r>
          </a:p>
          <a:p>
            <a:pPr defTabSz="914400">
              <a:lnSpc>
                <a:spcPct val="140000"/>
              </a:lnSpc>
            </a:pPr>
            <a:r>
              <a:rPr lang="pt-BR" dirty="0" smtClean="0"/>
              <a:t>- Os fins justificam os meios, assim:</a:t>
            </a:r>
          </a:p>
          <a:p>
            <a:pPr defTabSz="914400">
              <a:lnSpc>
                <a:spcPct val="140000"/>
              </a:lnSpc>
            </a:pPr>
            <a:endParaRPr lang="pt-BR" dirty="0" smtClean="0"/>
          </a:p>
          <a:p>
            <a:pPr defTabSz="914400">
              <a:lnSpc>
                <a:spcPct val="140000"/>
              </a:lnSpc>
            </a:pPr>
            <a:endParaRPr lang="pt-BR" dirty="0" smtClean="0"/>
          </a:p>
          <a:p>
            <a:pPr defTabSz="914400">
              <a:lnSpc>
                <a:spcPct val="140000"/>
              </a:lnSpc>
            </a:pPr>
            <a:endParaRPr lang="pt-BR" dirty="0" smtClean="0"/>
          </a:p>
          <a:p>
            <a:pPr defTabSz="914400">
              <a:lnSpc>
                <a:spcPct val="140000"/>
              </a:lnSpc>
            </a:pPr>
            <a:endParaRPr lang="pt-BR" dirty="0" smtClean="0"/>
          </a:p>
          <a:p>
            <a:pPr defTabSz="914400">
              <a:lnSpc>
                <a:spcPct val="140000"/>
              </a:lnSpc>
            </a:pPr>
            <a:endParaRPr lang="pt-BR" dirty="0" smtClean="0"/>
          </a:p>
          <a:p>
            <a:pPr defTabSz="914400">
              <a:lnSpc>
                <a:spcPct val="140000"/>
              </a:lnSpc>
            </a:pPr>
            <a:endParaRPr lang="pt-BR" dirty="0" smtClean="0"/>
          </a:p>
          <a:p>
            <a:pPr defTabSz="914400">
              <a:lnSpc>
                <a:spcPct val="140000"/>
              </a:lnSpc>
            </a:pPr>
            <a:r>
              <a:rPr lang="pt-BR" dirty="0" smtClean="0"/>
              <a:t>Há aumento do </a:t>
            </a:r>
            <a:r>
              <a:rPr lang="pt-BR" dirty="0" err="1" smtClean="0"/>
              <a:t>Bem-estar</a:t>
            </a:r>
            <a:r>
              <a:rPr lang="pt-BR" dirty="0" smtClean="0"/>
              <a:t> da sociedade onde a empresa está inserida?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</a:t>
            </a:r>
            <a:endParaRPr lang="pt-BR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742488" cy="4406900"/>
          </a:xfrm>
        </p:spPr>
        <p:txBody>
          <a:bodyPr/>
          <a:lstStyle/>
          <a:p>
            <a:pPr>
              <a:lnSpc>
                <a:spcPct val="23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Baseado no capítulo lido, aponte no que consiste </a:t>
            </a:r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principal diferença entre </a:t>
            </a:r>
            <a:r>
              <a:rPr lang="pt-BR" dirty="0" smtClean="0">
                <a:solidFill>
                  <a:schemeClr val="bg1"/>
                </a:solidFill>
              </a:rPr>
              <a:t>a visão utilitarista e a </a:t>
            </a:r>
            <a:r>
              <a:rPr lang="pt-BR" dirty="0" err="1" smtClean="0">
                <a:solidFill>
                  <a:schemeClr val="bg1"/>
                </a:solidFill>
              </a:rPr>
              <a:t>deodontológica</a:t>
            </a:r>
            <a:r>
              <a:rPr lang="pt-BR" dirty="0" smtClean="0">
                <a:solidFill>
                  <a:schemeClr val="bg1"/>
                </a:solidFill>
              </a:rPr>
              <a:t> de Ética.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dirty="0" err="1" smtClean="0"/>
              <a:t>Aplicação</a:t>
            </a:r>
            <a:r>
              <a:rPr lang="en-US" dirty="0" smtClean="0"/>
              <a:t> dos </a:t>
            </a:r>
            <a:r>
              <a:rPr lang="en-US" dirty="0" err="1" smtClean="0"/>
              <a:t>Conceitos</a:t>
            </a:r>
            <a:r>
              <a:rPr lang="en-US" dirty="0" smtClean="0"/>
              <a:t>: </a:t>
            </a:r>
            <a:r>
              <a:rPr lang="en-US" dirty="0" err="1" smtClean="0"/>
              <a:t>Situação</a:t>
            </a:r>
            <a:r>
              <a:rPr lang="en-US" dirty="0" smtClean="0"/>
              <a:t> 1</a:t>
            </a:r>
            <a:endParaRPr lang="pt-BR" dirty="0" smtClean="0"/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57150" y="1125538"/>
            <a:ext cx="9850438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40000"/>
              </a:lnSpc>
            </a:pPr>
            <a:r>
              <a:rPr lang="pt-BR" b="1" u="sng" dirty="0"/>
              <a:t>Visão </a:t>
            </a:r>
            <a:r>
              <a:rPr lang="pt-BR" b="1" u="sng" dirty="0" err="1"/>
              <a:t>Deodontologista</a:t>
            </a:r>
            <a:r>
              <a:rPr lang="pt-BR" b="1" u="sng" dirty="0"/>
              <a:t> da tomada de decisão</a:t>
            </a:r>
            <a:r>
              <a:rPr lang="pt-BR" dirty="0"/>
              <a:t>:</a:t>
            </a:r>
          </a:p>
          <a:p>
            <a:pPr defTabSz="914400">
              <a:lnSpc>
                <a:spcPct val="140000"/>
              </a:lnSpc>
            </a:pPr>
            <a:r>
              <a:rPr lang="pt-BR" dirty="0" smtClean="0"/>
              <a:t>Os meios (mecanismos) são importantes</a:t>
            </a:r>
          </a:p>
          <a:p>
            <a:pPr defTabSz="914400">
              <a:lnSpc>
                <a:spcPct val="140000"/>
              </a:lnSpc>
            </a:pPr>
            <a:endParaRPr lang="pt-BR" dirty="0" smtClean="0"/>
          </a:p>
          <a:p>
            <a:pPr defTabSz="914400">
              <a:lnSpc>
                <a:spcPct val="140000"/>
              </a:lnSpc>
            </a:pPr>
            <a:endParaRPr lang="pt-BR" dirty="0" smtClean="0"/>
          </a:p>
          <a:p>
            <a:pPr defTabSz="914400">
              <a:lnSpc>
                <a:spcPct val="140000"/>
              </a:lnSpc>
            </a:pPr>
            <a:endParaRPr lang="pt-BR" dirty="0" smtClean="0"/>
          </a:p>
          <a:p>
            <a:pPr defTabSz="914400">
              <a:lnSpc>
                <a:spcPct val="140000"/>
              </a:lnSpc>
            </a:pPr>
            <a:endParaRPr lang="pt-BR" dirty="0" smtClean="0"/>
          </a:p>
          <a:p>
            <a:pPr defTabSz="914400">
              <a:lnSpc>
                <a:spcPct val="140000"/>
              </a:lnSpc>
            </a:pPr>
            <a:endParaRPr lang="pt-BR" dirty="0" smtClean="0"/>
          </a:p>
          <a:p>
            <a:pPr defTabSz="914400">
              <a:lnSpc>
                <a:spcPct val="140000"/>
              </a:lnSpc>
            </a:pPr>
            <a:r>
              <a:rPr lang="pt-BR" dirty="0" smtClean="0"/>
              <a:t>Os meios violam direitos individuais?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smtClean="0"/>
              <a:t>Aplicação dos Conceitos:</a:t>
            </a:r>
            <a:endParaRPr lang="pt-BR" smtClean="0"/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273050" y="1412875"/>
            <a:ext cx="17287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40000"/>
              </a:lnSpc>
            </a:pPr>
            <a:r>
              <a:rPr lang="pt-BR" u="sng"/>
              <a:t>Dicotomia</a:t>
            </a:r>
            <a:r>
              <a:rPr lang="pt-BR"/>
              <a:t>: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274638" y="2166938"/>
            <a:ext cx="2713037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Consequencialistas</a:t>
            </a: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4594225" y="2159000"/>
            <a:ext cx="2493963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Deodontologistas</a:t>
            </a:r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3225800" y="2171700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i="1"/>
              <a:t>versus</a:t>
            </a:r>
          </a:p>
        </p:txBody>
      </p:sp>
      <p:sp>
        <p:nvSpPr>
          <p:cNvPr id="187400" name="Text Box 8"/>
          <p:cNvSpPr txBox="1">
            <a:spLocks noChangeArrowheads="1"/>
          </p:cNvSpPr>
          <p:nvPr/>
        </p:nvSpPr>
        <p:spPr bwMode="auto">
          <a:xfrm>
            <a:off x="273050" y="2997200"/>
            <a:ext cx="9432925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40000"/>
              </a:lnSpc>
            </a:pPr>
            <a:r>
              <a:rPr lang="pt-BR" u="sng"/>
              <a:t>Solução</a:t>
            </a:r>
            <a:r>
              <a:rPr lang="pt-BR"/>
              <a:t>:</a:t>
            </a:r>
          </a:p>
          <a:p>
            <a:pPr defTabSz="914400">
              <a:lnSpc>
                <a:spcPct val="140000"/>
              </a:lnSpc>
            </a:pPr>
            <a:r>
              <a:rPr lang="pt-BR"/>
              <a:t>Uma decisão é correta se promove a </a:t>
            </a:r>
            <a:r>
              <a:rPr lang="pt-BR" u="sng"/>
              <a:t>justiça</a:t>
            </a:r>
            <a:r>
              <a:rPr lang="pt-BR"/>
              <a:t> – altamente dependente do conceito de eficiência (produção e consumo)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smtClean="0"/>
              <a:t>Aplicação dos Conceitos – Eficiência e Justiça</a:t>
            </a:r>
            <a:endParaRPr lang="pt-BR" smtClean="0"/>
          </a:p>
        </p:txBody>
      </p:sp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73025" y="1193800"/>
            <a:ext cx="9705975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20000"/>
              </a:lnSpc>
            </a:pPr>
            <a:r>
              <a:rPr lang="pt-BR"/>
              <a:t>Universidade Pública Gratuíta é um tipo de política pública Justa?</a:t>
            </a:r>
          </a:p>
          <a:p>
            <a:pPr defTabSz="914400">
              <a:lnSpc>
                <a:spcPct val="120000"/>
              </a:lnSpc>
            </a:pPr>
            <a:endParaRPr lang="pt-BR"/>
          </a:p>
          <a:p>
            <a:pPr defTabSz="914400">
              <a:lnSpc>
                <a:spcPct val="120000"/>
              </a:lnSpc>
            </a:pPr>
            <a:r>
              <a:rPr lang="pt-BR"/>
              <a:t>Sistema público de saúde e universal é a solução mais eficiente e justa para o problema de saúde de um país?</a:t>
            </a:r>
          </a:p>
          <a:p>
            <a:pPr defTabSz="914400">
              <a:lnSpc>
                <a:spcPct val="120000"/>
              </a:lnSpc>
            </a:pPr>
            <a:endParaRPr lang="pt-BR"/>
          </a:p>
          <a:p>
            <a:pPr defTabSz="914400">
              <a:lnSpc>
                <a:spcPct val="120000"/>
              </a:lnSpc>
            </a:pPr>
            <a:r>
              <a:rPr lang="pt-BR"/>
              <a:t>A política de quotas raciais nas universidades, empresas são eficientes para os fins aos quais se propõem? São justas?</a:t>
            </a:r>
          </a:p>
          <a:p>
            <a:pPr defTabSz="914400">
              <a:lnSpc>
                <a:spcPct val="120000"/>
              </a:lnSpc>
            </a:pPr>
            <a:endParaRPr lang="pt-BR"/>
          </a:p>
          <a:p>
            <a:pPr defTabSz="914400">
              <a:lnSpc>
                <a:spcPct val="120000"/>
              </a:lnSpc>
            </a:pPr>
            <a:r>
              <a:rPr lang="pt-BR"/>
              <a:t>Estabillidade no emprego público gera eficiência? É justa?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smtClean="0"/>
              <a:t>Teorias da Justiça:</a:t>
            </a:r>
            <a:endParaRPr lang="pt-BR" smtClean="0"/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128588" y="1196975"/>
            <a:ext cx="9577387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70000"/>
              </a:lnSpc>
            </a:pPr>
            <a:r>
              <a:rPr lang="pt-BR"/>
              <a:t>Dilema nas Decisões:</a:t>
            </a:r>
          </a:p>
          <a:p>
            <a:pPr defTabSz="914400">
              <a:lnSpc>
                <a:spcPct val="170000"/>
              </a:lnSpc>
            </a:pPr>
            <a:r>
              <a:rPr lang="pt-BR"/>
              <a:t>- Sempre haverá uma tensão (</a:t>
            </a:r>
            <a:r>
              <a:rPr lang="pt-BR" i="1"/>
              <a:t>trade off</a:t>
            </a:r>
            <a:r>
              <a:rPr lang="pt-BR"/>
              <a:t>) entre Eficiência e Justiça</a:t>
            </a:r>
          </a:p>
          <a:p>
            <a:pPr defTabSz="914400">
              <a:lnSpc>
                <a:spcPct val="170000"/>
              </a:lnSpc>
            </a:pPr>
            <a:endParaRPr lang="pt-BR"/>
          </a:p>
          <a:p>
            <a:pPr defTabSz="914400">
              <a:lnSpc>
                <a:spcPct val="170000"/>
              </a:lnSpc>
            </a:pPr>
            <a:r>
              <a:rPr lang="pt-BR"/>
              <a:t>Justiça é um conceito </a:t>
            </a:r>
            <a:r>
              <a:rPr lang="pt-BR" u="sng"/>
              <a:t>subjetivo</a:t>
            </a:r>
          </a:p>
          <a:p>
            <a:pPr defTabSz="914400">
              <a:lnSpc>
                <a:spcPct val="170000"/>
              </a:lnSpc>
            </a:pPr>
            <a:r>
              <a:rPr lang="pt-BR"/>
              <a:t>- Depende da visão de mundo e de posições políticas</a:t>
            </a:r>
          </a:p>
          <a:p>
            <a:pPr defTabSz="914400">
              <a:lnSpc>
                <a:spcPct val="170000"/>
              </a:lnSpc>
            </a:pPr>
            <a:r>
              <a:rPr lang="pt-BR"/>
              <a:t>Eficiência é um conceito </a:t>
            </a:r>
            <a:r>
              <a:rPr lang="pt-BR" u="sng"/>
              <a:t>objetivo</a:t>
            </a:r>
            <a:r>
              <a:rPr lang="pt-BR"/>
              <a:t> (mensurável)</a:t>
            </a:r>
          </a:p>
          <a:p>
            <a:pPr defTabSz="914400">
              <a:lnSpc>
                <a:spcPct val="170000"/>
              </a:lnSpc>
            </a:pPr>
            <a:r>
              <a:rPr lang="pt-BR"/>
              <a:t>- Depende da alocação dos recursos utilizados</a:t>
            </a:r>
          </a:p>
        </p:txBody>
      </p:sp>
      <p:sp>
        <p:nvSpPr>
          <p:cNvPr id="197640" name="Text Box 8"/>
          <p:cNvSpPr txBox="1">
            <a:spLocks noChangeArrowheads="1"/>
          </p:cNvSpPr>
          <p:nvPr/>
        </p:nvSpPr>
        <p:spPr bwMode="auto">
          <a:xfrm>
            <a:off x="993775" y="2716213"/>
            <a:ext cx="1090613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pt-BR">
                <a:solidFill>
                  <a:schemeClr val="tx1"/>
                </a:solidFill>
              </a:rPr>
              <a:t>Justiça</a:t>
            </a:r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5313363" y="2708275"/>
            <a:ext cx="14351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pt-BR">
                <a:solidFill>
                  <a:schemeClr val="tx1"/>
                </a:solidFill>
              </a:rPr>
              <a:t>Eficiência</a:t>
            </a:r>
          </a:p>
        </p:txBody>
      </p:sp>
      <p:sp>
        <p:nvSpPr>
          <p:cNvPr id="197642" name="Text Box 10"/>
          <p:cNvSpPr txBox="1">
            <a:spLocks noChangeArrowheads="1"/>
          </p:cNvSpPr>
          <p:nvPr/>
        </p:nvSpPr>
        <p:spPr bwMode="auto">
          <a:xfrm>
            <a:off x="3225800" y="2720975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pt-BR" i="1"/>
              <a:t>versus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pt-BR" dirty="0" smtClean="0"/>
              <a:t>Para a próxima aula</a:t>
            </a:r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128588" y="1196975"/>
            <a:ext cx="9577387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70000"/>
              </a:lnSpc>
            </a:pPr>
            <a:r>
              <a:rPr lang="pt-BR" dirty="0" smtClean="0"/>
              <a:t>Lista de exercícios no EAD</a:t>
            </a:r>
          </a:p>
          <a:p>
            <a:pPr defTabSz="914400">
              <a:lnSpc>
                <a:spcPct val="170000"/>
              </a:lnSpc>
            </a:pPr>
            <a:r>
              <a:rPr lang="pt-BR" dirty="0" smtClean="0"/>
              <a:t>Roteiro de estudos – simulado no EAD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dirty="0" err="1" smtClean="0"/>
              <a:t>Atividade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próxima</a:t>
            </a:r>
            <a:r>
              <a:rPr lang="en-US" dirty="0" smtClean="0"/>
              <a:t> </a:t>
            </a:r>
            <a:r>
              <a:rPr lang="en-US" dirty="0" err="1" smtClean="0"/>
              <a:t>semana</a:t>
            </a:r>
            <a:r>
              <a:rPr lang="en-US" dirty="0" smtClean="0"/>
              <a:t> - </a:t>
            </a:r>
            <a:r>
              <a:rPr lang="en-US" dirty="0" err="1" smtClean="0"/>
              <a:t>exercícios</a:t>
            </a:r>
            <a:endParaRPr lang="pt-BR" dirty="0" smtClean="0"/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57150" y="1125538"/>
            <a:ext cx="9850438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60000"/>
              </a:lnSpc>
            </a:pPr>
            <a:r>
              <a:rPr lang="pt-BR" dirty="0" smtClean="0"/>
              <a:t>Ler o </a:t>
            </a:r>
            <a:r>
              <a:rPr lang="pt-BR" dirty="0"/>
              <a:t>caso da Santa Lina:</a:t>
            </a:r>
          </a:p>
          <a:p>
            <a:pPr defTabSz="914400">
              <a:lnSpc>
                <a:spcPct val="160000"/>
              </a:lnSpc>
            </a:pPr>
            <a:endParaRPr lang="pt-BR" u="sng" dirty="0"/>
          </a:p>
          <a:p>
            <a:pPr defTabSz="914400">
              <a:lnSpc>
                <a:spcPct val="160000"/>
              </a:lnSpc>
            </a:pPr>
            <a:r>
              <a:rPr lang="pt-BR" u="sng" dirty="0" smtClean="0"/>
              <a:t>Apontar a dualidade </a:t>
            </a:r>
            <a:r>
              <a:rPr lang="pt-BR" u="sng" dirty="0"/>
              <a:t>da decisão</a:t>
            </a:r>
            <a:endParaRPr lang="pt-BR" dirty="0"/>
          </a:p>
          <a:p>
            <a:pPr defTabSz="914400">
              <a:lnSpc>
                <a:spcPct val="160000"/>
              </a:lnSpc>
            </a:pPr>
            <a:r>
              <a:rPr lang="pt-BR" dirty="0"/>
              <a:t>Decisão A – </a:t>
            </a:r>
          </a:p>
          <a:p>
            <a:pPr defTabSz="914400">
              <a:lnSpc>
                <a:spcPct val="160000"/>
              </a:lnSpc>
            </a:pPr>
            <a:endParaRPr lang="pt-BR" dirty="0"/>
          </a:p>
          <a:p>
            <a:pPr defTabSz="914400">
              <a:lnSpc>
                <a:spcPct val="160000"/>
              </a:lnSpc>
            </a:pPr>
            <a:r>
              <a:rPr lang="pt-BR" dirty="0"/>
              <a:t>Decisão B –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dirty="0" err="1" smtClean="0"/>
              <a:t>Aplicação</a:t>
            </a:r>
            <a:r>
              <a:rPr lang="en-US" dirty="0" smtClean="0"/>
              <a:t> dos </a:t>
            </a:r>
            <a:r>
              <a:rPr lang="en-US" dirty="0" err="1" smtClean="0"/>
              <a:t>Conceitos</a:t>
            </a:r>
            <a:endParaRPr lang="pt-BR" dirty="0" smtClean="0"/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57150" y="1125538"/>
            <a:ext cx="9850438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40000"/>
              </a:lnSpc>
            </a:pPr>
            <a:r>
              <a:rPr lang="pt-BR" b="1" u="sng" dirty="0"/>
              <a:t>Visão Utilitarista</a:t>
            </a:r>
            <a:r>
              <a:rPr lang="pt-BR" u="sng" dirty="0"/>
              <a:t> </a:t>
            </a:r>
            <a:r>
              <a:rPr lang="pt-BR" b="1" u="sng" dirty="0"/>
              <a:t>da tomada de decisão</a:t>
            </a:r>
            <a:r>
              <a:rPr lang="pt-BR" dirty="0"/>
              <a:t>:</a:t>
            </a:r>
          </a:p>
          <a:p>
            <a:pPr defTabSz="914400">
              <a:lnSpc>
                <a:spcPct val="140000"/>
              </a:lnSpc>
            </a:pPr>
            <a:r>
              <a:rPr lang="pt-BR" dirty="0" smtClean="0"/>
              <a:t>=&gt; Meios e motivações na ótica Utilitarista</a:t>
            </a:r>
          </a:p>
          <a:p>
            <a:pPr defTabSz="914400">
              <a:lnSpc>
                <a:spcPct val="140000"/>
              </a:lnSpc>
            </a:pPr>
            <a:endParaRPr lang="pt-BR" u="sng" dirty="0" smtClean="0"/>
          </a:p>
          <a:p>
            <a:pPr defTabSz="914400">
              <a:lnSpc>
                <a:spcPct val="140000"/>
              </a:lnSpc>
            </a:pPr>
            <a:r>
              <a:rPr lang="pt-BR" dirty="0" smtClean="0"/>
              <a:t>=&gt; Pergunta-chave:</a:t>
            </a:r>
          </a:p>
          <a:p>
            <a:pPr defTabSz="914400">
              <a:lnSpc>
                <a:spcPct val="140000"/>
              </a:lnSpc>
            </a:pPr>
            <a:endParaRPr lang="pt-BR" dirty="0" smtClean="0"/>
          </a:p>
          <a:p>
            <a:pPr defTabSz="914400">
              <a:lnSpc>
                <a:spcPct val="140000"/>
              </a:lnSpc>
            </a:pPr>
            <a:r>
              <a:rPr lang="pt-BR" dirty="0" smtClean="0"/>
              <a:t>Há aumento do </a:t>
            </a:r>
            <a:r>
              <a:rPr lang="pt-BR" dirty="0" err="1" smtClean="0"/>
              <a:t>Bem-estar</a:t>
            </a:r>
            <a:r>
              <a:rPr lang="pt-BR" dirty="0" smtClean="0"/>
              <a:t> da sociedade onde a empresa está inserida?</a:t>
            </a:r>
          </a:p>
          <a:p>
            <a:pPr defTabSz="914400">
              <a:lnSpc>
                <a:spcPct val="140000"/>
              </a:lnSpc>
              <a:buFontTx/>
              <a:buChar char="-"/>
            </a:pPr>
            <a:endParaRPr lang="pt-BR" u="sng" dirty="0" smtClean="0"/>
          </a:p>
          <a:p>
            <a:pPr defTabSz="914400">
              <a:lnSpc>
                <a:spcPct val="140000"/>
              </a:lnSpc>
              <a:buFontTx/>
              <a:buChar char="-"/>
            </a:pPr>
            <a:endParaRPr lang="pt-BR" u="sng" dirty="0" smtClean="0"/>
          </a:p>
          <a:p>
            <a:pPr defTabSz="914400">
              <a:lnSpc>
                <a:spcPct val="140000"/>
              </a:lnSpc>
            </a:pPr>
            <a:endParaRPr lang="pt-BR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dirty="0" err="1" smtClean="0"/>
              <a:t>Aplicação</a:t>
            </a:r>
            <a:r>
              <a:rPr lang="en-US" dirty="0" smtClean="0"/>
              <a:t> dos </a:t>
            </a:r>
            <a:r>
              <a:rPr lang="en-US" dirty="0" err="1" smtClean="0"/>
              <a:t>Conceitos</a:t>
            </a:r>
            <a:r>
              <a:rPr lang="en-US" dirty="0" smtClean="0"/>
              <a:t>:</a:t>
            </a:r>
            <a:endParaRPr lang="pt-BR" dirty="0" smtClean="0"/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57150" y="1125538"/>
            <a:ext cx="9850438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40000"/>
              </a:lnSpc>
            </a:pPr>
            <a:r>
              <a:rPr lang="pt-BR" b="1" u="sng" dirty="0"/>
              <a:t>Visão </a:t>
            </a:r>
            <a:r>
              <a:rPr lang="pt-BR" b="1" u="sng" dirty="0" err="1"/>
              <a:t>Deodontologista</a:t>
            </a:r>
            <a:r>
              <a:rPr lang="pt-BR" b="1" u="sng" dirty="0"/>
              <a:t> da tomada de decisão</a:t>
            </a:r>
            <a:r>
              <a:rPr lang="pt-BR" dirty="0"/>
              <a:t>:</a:t>
            </a:r>
          </a:p>
          <a:p>
            <a:pPr defTabSz="914400">
              <a:lnSpc>
                <a:spcPct val="140000"/>
              </a:lnSpc>
            </a:pPr>
            <a:r>
              <a:rPr lang="pt-BR" dirty="0" smtClean="0"/>
              <a:t>=&gt; Meios e motivações por essa ótica</a:t>
            </a:r>
          </a:p>
          <a:p>
            <a:pPr defTabSz="914400">
              <a:lnSpc>
                <a:spcPct val="140000"/>
              </a:lnSpc>
            </a:pPr>
            <a:endParaRPr lang="pt-BR" u="sng" dirty="0" smtClean="0"/>
          </a:p>
          <a:p>
            <a:pPr defTabSz="914400">
              <a:lnSpc>
                <a:spcPct val="140000"/>
              </a:lnSpc>
            </a:pPr>
            <a:r>
              <a:rPr lang="pt-BR" dirty="0" smtClean="0"/>
              <a:t>=&gt; Pergunta-chave:</a:t>
            </a:r>
          </a:p>
          <a:p>
            <a:pPr defTabSz="914400">
              <a:lnSpc>
                <a:spcPct val="140000"/>
              </a:lnSpc>
            </a:pPr>
            <a:endParaRPr lang="pt-BR" dirty="0" smtClean="0"/>
          </a:p>
          <a:p>
            <a:pPr defTabSz="914400">
              <a:lnSpc>
                <a:spcPct val="140000"/>
              </a:lnSpc>
            </a:pPr>
            <a:r>
              <a:rPr lang="pt-BR" dirty="0" smtClean="0"/>
              <a:t>Eles </a:t>
            </a:r>
            <a:r>
              <a:rPr lang="pt-BR" dirty="0"/>
              <a:t>violam direitos individuais?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en-US" smtClean="0"/>
              <a:t>Resumo da aula</a:t>
            </a:r>
            <a:endParaRPr lang="pt-BR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742488" cy="4406900"/>
          </a:xfrm>
        </p:spPr>
        <p:txBody>
          <a:bodyPr/>
          <a:lstStyle/>
          <a:p>
            <a:pPr>
              <a:lnSpc>
                <a:spcPct val="23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Teoria dos Jogos - Dilema dos Prisioneiros</a:t>
            </a:r>
          </a:p>
          <a:p>
            <a:pPr>
              <a:lnSpc>
                <a:spcPct val="23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Continuação...revisão</a:t>
            </a:r>
          </a:p>
          <a:p>
            <a:pPr>
              <a:lnSpc>
                <a:spcPct val="23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Conceituação de ética aplicada a economia</a:t>
            </a:r>
          </a:p>
          <a:p>
            <a:pPr lvl="1">
              <a:lnSpc>
                <a:spcPct val="23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Arcabouço teórico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pic>
        <p:nvPicPr>
          <p:cNvPr id="220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758" y="1057246"/>
            <a:ext cx="4320480" cy="473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 bwMode="auto">
          <a:xfrm>
            <a:off x="11000" y="1052736"/>
            <a:ext cx="4582754" cy="237626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30000"/>
              </a:lnSpc>
              <a:buClr>
                <a:schemeClr val="bg1"/>
              </a:buClr>
            </a:pPr>
            <a:r>
              <a:rPr lang="pt-BR" u="sng" dirty="0" smtClean="0"/>
              <a:t>Dilema dos prisioneiros</a:t>
            </a:r>
          </a:p>
          <a:p>
            <a:pPr lvl="1">
              <a:lnSpc>
                <a:spcPct val="230000"/>
              </a:lnSpc>
              <a:buClr>
                <a:schemeClr val="bg1"/>
              </a:buClr>
            </a:pPr>
            <a:r>
              <a:rPr lang="pt-BR" dirty="0" smtClean="0"/>
              <a:t>1. Suponha uma situação:</a:t>
            </a:r>
          </a:p>
        </p:txBody>
      </p:sp>
      <p:pic>
        <p:nvPicPr>
          <p:cNvPr id="2201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8690" y="3443112"/>
            <a:ext cx="1329360" cy="236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ta para a direita 7"/>
          <p:cNvSpPr/>
          <p:nvPr/>
        </p:nvSpPr>
        <p:spPr bwMode="auto">
          <a:xfrm rot="10800000">
            <a:off x="4521746" y="4077072"/>
            <a:ext cx="1080120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tângulo 8"/>
          <p:cNvSpPr/>
          <p:nvPr/>
        </p:nvSpPr>
        <p:spPr bwMode="auto">
          <a:xfrm>
            <a:off x="4809778" y="1052736"/>
            <a:ext cx="4942794" cy="237626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pt-BR" dirty="0" smtClean="0"/>
              <a:t>2. Polícia prende os dois bandidos em flagrante.</a:t>
            </a:r>
          </a:p>
          <a:p>
            <a:pPr lvl="1">
              <a:lnSpc>
                <a:spcPct val="230000"/>
              </a:lnSpc>
              <a:buClr>
                <a:schemeClr val="bg1"/>
              </a:buClr>
            </a:pPr>
            <a:r>
              <a:rPr lang="pt-BR" dirty="0" smtClean="0"/>
              <a:t>2.1 Suspeitos de outros crimes</a:t>
            </a:r>
          </a:p>
          <a:p>
            <a:pPr lvl="1">
              <a:buClr>
                <a:schemeClr val="bg1"/>
              </a:buClr>
            </a:pPr>
            <a:r>
              <a:rPr lang="pt-BR" dirty="0" smtClean="0"/>
              <a:t>      2.2 Falta prova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649172" cy="4406900"/>
          </a:xfrm>
        </p:spPr>
        <p:txBody>
          <a:bodyPr/>
          <a:lstStyle/>
          <a:p>
            <a:pPr>
              <a:lnSpc>
                <a:spcPct val="23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Policia vai tentar obter a confissão de ao menos um deles</a:t>
            </a:r>
          </a:p>
          <a:p>
            <a:pPr>
              <a:lnSpc>
                <a:spcPct val="230000"/>
              </a:lnSpc>
              <a:buClr>
                <a:schemeClr val="bg1"/>
              </a:buClr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lnSpc>
                <a:spcPct val="23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									=&gt; Prisioneiros são separados em duas 									   Celas e não lhes é permitida a 												    comunicação. </a:t>
            </a:r>
          </a:p>
        </p:txBody>
      </p:sp>
      <p:pic>
        <p:nvPicPr>
          <p:cNvPr id="2211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266" y="2374751"/>
            <a:ext cx="33337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649172" cy="4406900"/>
          </a:xfrm>
        </p:spPr>
        <p:txBody>
          <a:bodyPr/>
          <a:lstStyle/>
          <a:p>
            <a:pPr>
              <a:lnSpc>
                <a:spcPct val="23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É a primeira vez que ambos são presos e interrogados...</a:t>
            </a:r>
          </a:p>
          <a:p>
            <a:pPr>
              <a:lnSpc>
                <a:spcPct val="23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									o processo de interrogação é idêntico.</a:t>
            </a:r>
          </a:p>
        </p:txBody>
      </p:sp>
      <p:pic>
        <p:nvPicPr>
          <p:cNvPr id="2211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266" y="2374751"/>
            <a:ext cx="33337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649172" cy="4406900"/>
          </a:xfrm>
        </p:spPr>
        <p:txBody>
          <a:bodyPr/>
          <a:lstStyle/>
          <a:p>
            <a:pPr algn="ctr">
              <a:lnSpc>
                <a:spcPct val="230000"/>
              </a:lnSpc>
              <a:buClr>
                <a:schemeClr val="bg1"/>
              </a:buClr>
              <a:buNone/>
            </a:pPr>
            <a:r>
              <a:rPr lang="pt-BR" u="sng" dirty="0" smtClean="0">
                <a:solidFill>
                  <a:schemeClr val="bg1"/>
                </a:solidFill>
              </a:rPr>
              <a:t>Considere as seguintes propostas ao bandidos: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801689" y="2708920"/>
            <a:ext cx="151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Confessar</a:t>
            </a:r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921346" y="3615407"/>
            <a:ext cx="151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Confessar</a:t>
            </a:r>
            <a:endParaRPr lang="en-US" dirty="0"/>
          </a:p>
        </p:txBody>
      </p:sp>
      <p:sp>
        <p:nvSpPr>
          <p:cNvPr id="8" name="CaixaDeTexto 7"/>
          <p:cNvSpPr txBox="1"/>
          <p:nvPr/>
        </p:nvSpPr>
        <p:spPr>
          <a:xfrm>
            <a:off x="921346" y="4623519"/>
            <a:ext cx="2142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Não Confessar</a:t>
            </a:r>
            <a:endParaRPr lang="en-US" dirty="0"/>
          </a:p>
        </p:txBody>
      </p:sp>
      <p:sp>
        <p:nvSpPr>
          <p:cNvPr id="9" name="CaixaDeTexto 8"/>
          <p:cNvSpPr txBox="1"/>
          <p:nvPr/>
        </p:nvSpPr>
        <p:spPr>
          <a:xfrm>
            <a:off x="6124037" y="2708920"/>
            <a:ext cx="2142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Não Confessar</a:t>
            </a:r>
            <a:endParaRPr lang="en-US" dirty="0"/>
          </a:p>
        </p:txBody>
      </p:sp>
      <p:cxnSp>
        <p:nvCxnSpPr>
          <p:cNvPr id="11" name="Conector reto 10"/>
          <p:cNvCxnSpPr/>
          <p:nvPr/>
        </p:nvCxnSpPr>
        <p:spPr bwMode="auto">
          <a:xfrm>
            <a:off x="2361506" y="4221088"/>
            <a:ext cx="69127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ector reto 13"/>
          <p:cNvCxnSpPr/>
          <p:nvPr/>
        </p:nvCxnSpPr>
        <p:spPr bwMode="auto">
          <a:xfrm rot="5400000">
            <a:off x="4629758" y="4401108"/>
            <a:ext cx="22322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aixaDeTexto 14"/>
          <p:cNvSpPr txBox="1"/>
          <p:nvPr/>
        </p:nvSpPr>
        <p:spPr>
          <a:xfrm>
            <a:off x="3837656" y="3501008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(-6; -6)</a:t>
            </a:r>
            <a:endParaRPr lang="en-US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837656" y="4551511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(-12; -1)</a:t>
            </a:r>
            <a:endParaRPr lang="en-US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621668" y="3501008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(-1; -12)</a:t>
            </a:r>
            <a:endParaRPr lang="en-US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573960" y="4551511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(-3; -3)</a:t>
            </a:r>
            <a:endParaRPr lang="en-US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064616" y="2204864"/>
            <a:ext cx="1401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Agente 1</a:t>
            </a:r>
            <a:endParaRPr lang="en-US" dirty="0"/>
          </a:p>
        </p:txBody>
      </p:sp>
      <p:sp>
        <p:nvSpPr>
          <p:cNvPr id="21" name="CaixaDeTexto 20"/>
          <p:cNvSpPr txBox="1"/>
          <p:nvPr/>
        </p:nvSpPr>
        <p:spPr>
          <a:xfrm rot="16200000">
            <a:off x="-268574" y="3937654"/>
            <a:ext cx="1401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Agente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649172" cy="440690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Traduzindo...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Se ambos confessarem - ficam </a:t>
            </a:r>
            <a:r>
              <a:rPr lang="pt-BR" u="sng" dirty="0" smtClean="0">
                <a:solidFill>
                  <a:schemeClr val="bg1"/>
                </a:solidFill>
              </a:rPr>
              <a:t>seis anos</a:t>
            </a:r>
            <a:r>
              <a:rPr lang="pt-BR" dirty="0" smtClean="0">
                <a:solidFill>
                  <a:schemeClr val="bg1"/>
                </a:solidFill>
              </a:rPr>
              <a:t> na cadeia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Se um não confessar, mas o “comparsa” confessar – delação premiada. Então, quem confessou fica </a:t>
            </a:r>
            <a:r>
              <a:rPr lang="pt-BR" u="sng" dirty="0" smtClean="0">
                <a:solidFill>
                  <a:schemeClr val="bg1"/>
                </a:solidFill>
              </a:rPr>
              <a:t>um ano</a:t>
            </a:r>
            <a:r>
              <a:rPr lang="pt-BR" dirty="0" smtClean="0">
                <a:solidFill>
                  <a:schemeClr val="bg1"/>
                </a:solidFill>
              </a:rPr>
              <a:t> e o outro fica </a:t>
            </a:r>
            <a:r>
              <a:rPr lang="pt-BR" u="sng" dirty="0" smtClean="0">
                <a:solidFill>
                  <a:schemeClr val="bg1"/>
                </a:solidFill>
              </a:rPr>
              <a:t>12 anos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Se ambos negarem – não confessarem – apenas </a:t>
            </a:r>
            <a:r>
              <a:rPr lang="pt-BR" u="sng" dirty="0" smtClean="0">
                <a:solidFill>
                  <a:schemeClr val="bg1"/>
                </a:solidFill>
              </a:rPr>
              <a:t>três 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649172" cy="440690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Traduzindo...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A delação premiada é um incentivo à traição entre os dois agentes.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endParaRPr lang="pt-BR" u="sng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Se um coopera (</a:t>
            </a:r>
            <a:r>
              <a:rPr lang="pt-BR" u="sng" dirty="0" smtClean="0">
                <a:solidFill>
                  <a:schemeClr val="bg1"/>
                </a:solidFill>
              </a:rPr>
              <a:t>não confessa</a:t>
            </a:r>
            <a:r>
              <a:rPr lang="pt-BR" dirty="0" smtClean="0">
                <a:solidFill>
                  <a:schemeClr val="bg1"/>
                </a:solidFill>
              </a:rPr>
              <a:t>) e ou outro não coopera (</a:t>
            </a:r>
            <a:r>
              <a:rPr lang="pt-BR" u="sng" dirty="0" smtClean="0">
                <a:solidFill>
                  <a:schemeClr val="bg1"/>
                </a:solidFill>
              </a:rPr>
              <a:t>confessa</a:t>
            </a:r>
            <a:r>
              <a:rPr lang="pt-BR" dirty="0" smtClean="0">
                <a:solidFill>
                  <a:schemeClr val="bg1"/>
                </a:solidFill>
              </a:rPr>
              <a:t>) – quem coopera fica 12 anos e quem confessa fica apenas hum ano.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3880</TotalTime>
  <Words>1056</Words>
  <Application>Microsoft Office PowerPoint</Application>
  <PresentationFormat>Personalizar</PresentationFormat>
  <Paragraphs>186</Paragraphs>
  <Slides>27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0" baseType="lpstr">
      <vt:lpstr>Design padrão</vt:lpstr>
      <vt:lpstr>1_Design padrão</vt:lpstr>
      <vt:lpstr>Equation</vt:lpstr>
      <vt:lpstr> RCC-8005   Aula 5 – 30/08/2011  Ética, Ética Econômica e Justiça  Davi R. de Moura Costa</vt:lpstr>
      <vt:lpstr>Exercício 1</vt:lpstr>
      <vt:lpstr>Resumo da aula</vt:lpstr>
      <vt:lpstr>Teoria dos Jogos – Predisposição a cooperação</vt:lpstr>
      <vt:lpstr>Teoria dos Jogos – Predisposição a cooperação</vt:lpstr>
      <vt:lpstr>Teoria dos Jogos – Predisposição a cooperação</vt:lpstr>
      <vt:lpstr>Teoria dos Jogos – Predisposição a cooperação</vt:lpstr>
      <vt:lpstr>Teoria dos Jogos – Predisposição a cooperação</vt:lpstr>
      <vt:lpstr>Teoria dos Jogos – Predisposição a cooperação</vt:lpstr>
      <vt:lpstr>Teoria dos Jogos – Predisposição a cooperação</vt:lpstr>
      <vt:lpstr>Teoria dos Jogos – Predisposição a cooperação</vt:lpstr>
      <vt:lpstr>Revisão – Ética: conceito</vt:lpstr>
      <vt:lpstr>Revisão – Ética aplicada: conceito</vt:lpstr>
      <vt:lpstr>Ética Econômica: conceitos e pressupostos</vt:lpstr>
      <vt:lpstr>Ética Econômica: conceito e pressuposto</vt:lpstr>
      <vt:lpstr>Aplicação dos Conceitos:</vt:lpstr>
      <vt:lpstr>Aplicação dos Conceitos:</vt:lpstr>
      <vt:lpstr>Aplicação dos Conceitos – Exemplos</vt:lpstr>
      <vt:lpstr>Aplicação dos Conceitos: Situação 1</vt:lpstr>
      <vt:lpstr>Aplicação dos Conceitos: Situação 1</vt:lpstr>
      <vt:lpstr>Aplicação dos Conceitos:</vt:lpstr>
      <vt:lpstr>Aplicação dos Conceitos – Eficiência e Justiça</vt:lpstr>
      <vt:lpstr>Teorias da Justiça:</vt:lpstr>
      <vt:lpstr>Para a próxima aula</vt:lpstr>
      <vt:lpstr>Atividade para a próxima semana - exercícios</vt:lpstr>
      <vt:lpstr>Aplicação dos Conceitos</vt:lpstr>
      <vt:lpstr>Aplicação dos Conceitos: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sbialosk</dc:creator>
  <cp:lastModifiedBy> </cp:lastModifiedBy>
  <cp:revision>535</cp:revision>
  <dcterms:modified xsi:type="dcterms:W3CDTF">2011-08-31T01:37:40Z</dcterms:modified>
</cp:coreProperties>
</file>