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 id="262" r:id="rId8"/>
    <p:sldId id="263" r:id="rId9"/>
    <p:sldId id="271" r:id="rId10"/>
    <p:sldId id="269" r:id="rId11"/>
    <p:sldId id="270" r:id="rId12"/>
    <p:sldId id="266" r:id="rId13"/>
    <p:sldId id="268" r:id="rId14"/>
    <p:sldId id="267"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5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3457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110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350978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1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75120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29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1358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9301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799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38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333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YRAAEkJ_DP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00051" y="4545072"/>
            <a:ext cx="10058400" cy="1143000"/>
          </a:xfrm>
        </p:spPr>
        <p:txBody>
          <a:bodyPr>
            <a:normAutofit fontScale="85000" lnSpcReduction="20000"/>
          </a:bodyPr>
          <a:lstStyle/>
          <a:p>
            <a:r>
              <a:rPr lang="pt-BR" dirty="0"/>
              <a:t>Cooperação e Gestão de Redes - RAD2214</a:t>
            </a:r>
          </a:p>
          <a:p>
            <a:r>
              <a:rPr lang="pt-BR" dirty="0"/>
              <a:t>TEMA – INTERNACIONALIZAÇÃO DE NEGÓCIOS</a:t>
            </a:r>
          </a:p>
          <a:p>
            <a:r>
              <a:rPr lang="pt-BR" dirty="0"/>
              <a:t>Prof. João Luiz Passador</a:t>
            </a:r>
          </a:p>
        </p:txBody>
      </p:sp>
      <p:pic>
        <p:nvPicPr>
          <p:cNvPr id="1026" name="Picture 2" descr="http://basedesenvolvimento.com.br/img/galeria/cooxu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279" y="1067145"/>
            <a:ext cx="9525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9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450757"/>
          </a:xfrm>
        </p:spPr>
        <p:txBody>
          <a:bodyPr/>
          <a:lstStyle/>
          <a:p>
            <a:r>
              <a:rPr lang="pt-BR" dirty="0"/>
              <a:t>PARCERIA NESPRESSO COOXUPÉ	</a:t>
            </a:r>
          </a:p>
        </p:txBody>
      </p:sp>
      <p:sp>
        <p:nvSpPr>
          <p:cNvPr id="3" name="Espaço Reservado para Conteúdo 2"/>
          <p:cNvSpPr>
            <a:spLocks noGrp="1"/>
          </p:cNvSpPr>
          <p:nvPr>
            <p:ph idx="1"/>
          </p:nvPr>
        </p:nvSpPr>
        <p:spPr/>
        <p:txBody>
          <a:bodyPr/>
          <a:lstStyle/>
          <a:p>
            <a:r>
              <a:rPr lang="pt-BR" dirty="0"/>
              <a:t>Selo de qualidade 3A - </a:t>
            </a:r>
            <a:r>
              <a:rPr lang="pt-BR" dirty="0" err="1"/>
              <a:t>Sustainable</a:t>
            </a:r>
            <a:r>
              <a:rPr lang="pt-BR" dirty="0"/>
              <a:t> </a:t>
            </a:r>
            <a:r>
              <a:rPr lang="pt-BR" dirty="0" err="1"/>
              <a:t>Quality</a:t>
            </a:r>
            <a:r>
              <a:rPr lang="pt-BR" dirty="0"/>
              <a:t> </a:t>
            </a:r>
            <a:r>
              <a:rPr lang="pt-BR" dirty="0" err="1"/>
              <a:t>Program</a:t>
            </a:r>
            <a:endParaRPr lang="pt-BR" dirty="0"/>
          </a:p>
          <a:p>
            <a:r>
              <a:rPr lang="pt-BR" dirty="0"/>
              <a:t>Exige que o café produzido respeite 4 dimensões:</a:t>
            </a:r>
          </a:p>
          <a:p>
            <a:r>
              <a:rPr lang="pt-BR" dirty="0"/>
              <a:t>Qualidade</a:t>
            </a:r>
          </a:p>
          <a:p>
            <a:r>
              <a:rPr lang="pt-BR" dirty="0"/>
              <a:t>Sustentabilidade econômica</a:t>
            </a:r>
          </a:p>
          <a:p>
            <a:r>
              <a:rPr lang="pt-BR" dirty="0"/>
              <a:t>Sustentabilidade social</a:t>
            </a:r>
          </a:p>
          <a:p>
            <a:r>
              <a:rPr lang="pt-BR" dirty="0"/>
              <a:t>Sustentabilidade ambiental</a:t>
            </a:r>
          </a:p>
          <a:p>
            <a:r>
              <a:rPr lang="pt-BR" dirty="0"/>
              <a:t>Cabe a Cooxupé adequar as práticas de seus cooperados às normas de produção do 3ª( melhora continua do cafezal)</a:t>
            </a:r>
          </a:p>
          <a:p>
            <a:r>
              <a:rPr lang="pt-BR" dirty="0"/>
              <a:t>A </a:t>
            </a:r>
            <a:r>
              <a:rPr lang="pt-BR" dirty="0" err="1"/>
              <a:t>Nespresso</a:t>
            </a:r>
            <a:r>
              <a:rPr lang="pt-BR" dirty="0"/>
              <a:t> paga US$7,00 a mais por saca</a:t>
            </a:r>
          </a:p>
          <a:p>
            <a:endParaRPr lang="pt-BR" dirty="0"/>
          </a:p>
        </p:txBody>
      </p:sp>
    </p:spTree>
    <p:extLst>
      <p:ext uri="{BB962C8B-B14F-4D97-AF65-F5344CB8AC3E}">
        <p14:creationId xmlns:p14="http://schemas.microsoft.com/office/powerpoint/2010/main" val="95537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projeto 4C</a:t>
            </a:r>
          </a:p>
        </p:txBody>
      </p:sp>
      <p:sp>
        <p:nvSpPr>
          <p:cNvPr id="3" name="Espaço Reservado para Conteúdo 2"/>
          <p:cNvSpPr>
            <a:spLocks noGrp="1"/>
          </p:cNvSpPr>
          <p:nvPr>
            <p:ph idx="1"/>
          </p:nvPr>
        </p:nvSpPr>
        <p:spPr/>
        <p:txBody>
          <a:bodyPr/>
          <a:lstStyle/>
          <a:p>
            <a:r>
              <a:rPr lang="pt-BR" dirty="0"/>
              <a:t>Criado em 2003</a:t>
            </a:r>
          </a:p>
          <a:p>
            <a:r>
              <a:rPr lang="pt-BR" dirty="0"/>
              <a:t>Programa mundial para promover a sustentabilidade da lavoura(</a:t>
            </a:r>
            <a:r>
              <a:rPr lang="pt-BR" dirty="0" err="1"/>
              <a:t>Tecnicas</a:t>
            </a:r>
            <a:r>
              <a:rPr lang="pt-BR" dirty="0"/>
              <a:t> de produção, processamento e venda mais sustentáveis)</a:t>
            </a:r>
          </a:p>
          <a:p>
            <a:r>
              <a:rPr lang="pt-BR" dirty="0"/>
              <a:t>Recebeu investimentos na ordem de 3,5 milhões de euros de organizações como Nestlé, Kraft e </a:t>
            </a:r>
            <a:r>
              <a:rPr lang="pt-BR" dirty="0" err="1"/>
              <a:t>Mellita</a:t>
            </a:r>
            <a:r>
              <a:rPr lang="pt-BR" dirty="0"/>
              <a:t>.</a:t>
            </a:r>
          </a:p>
          <a:p>
            <a:r>
              <a:rPr lang="pt-BR" dirty="0"/>
              <a:t>A Cooxupé foi a primeira empresa do mundo a se adequar completamente ás normas do 4C</a:t>
            </a:r>
          </a:p>
          <a:p>
            <a:r>
              <a:rPr lang="pt-BR" dirty="0"/>
              <a:t>A vantagem da relação é a garantia de compra das sacas por parte das empresas integrantes do projeto.</a:t>
            </a:r>
          </a:p>
        </p:txBody>
      </p:sp>
    </p:spTree>
    <p:extLst>
      <p:ext uri="{BB962C8B-B14F-4D97-AF65-F5344CB8AC3E}">
        <p14:creationId xmlns:p14="http://schemas.microsoft.com/office/powerpoint/2010/main" val="239529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endParaRPr lang="pt-BR" dirty="0"/>
          </a:p>
          <a:p>
            <a:endParaRPr lang="pt-BR" dirty="0"/>
          </a:p>
        </p:txBody>
      </p:sp>
      <p:pic>
        <p:nvPicPr>
          <p:cNvPr id="4" name="Imagem 3"/>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1900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clientes (Mercado Externo)	</a:t>
            </a:r>
          </a:p>
        </p:txBody>
      </p:sp>
      <p:sp>
        <p:nvSpPr>
          <p:cNvPr id="3" name="Espaço Reservado para Conteúdo 2"/>
          <p:cNvSpPr>
            <a:spLocks noGrp="1"/>
          </p:cNvSpPr>
          <p:nvPr>
            <p:ph idx="1"/>
          </p:nvPr>
        </p:nvSpPr>
        <p:spPr/>
        <p:txBody>
          <a:bodyPr>
            <a:normAutofit fontScale="85000" lnSpcReduction="20000"/>
          </a:bodyPr>
          <a:lstStyle/>
          <a:p>
            <a:r>
              <a:rPr lang="pt-BR" dirty="0"/>
              <a:t>EMPRESA ----------------------PAÍS---------- SACAS------CONTAINERS</a:t>
            </a:r>
          </a:p>
          <a:p>
            <a:r>
              <a:rPr lang="pt-BR" dirty="0"/>
              <a:t>1 – </a:t>
            </a:r>
            <a:r>
              <a:rPr lang="pt-BR" dirty="0" err="1"/>
              <a:t>Bernnard</a:t>
            </a:r>
            <a:r>
              <a:rPr lang="pt-BR" dirty="0"/>
              <a:t> </a:t>
            </a:r>
            <a:r>
              <a:rPr lang="pt-BR" dirty="0" err="1"/>
              <a:t>Rothfos</a:t>
            </a:r>
            <a:r>
              <a:rPr lang="pt-BR" dirty="0"/>
              <a:t> </a:t>
            </a:r>
            <a:r>
              <a:rPr lang="pt-BR" dirty="0" err="1"/>
              <a:t>Gmbh</a:t>
            </a:r>
            <a:r>
              <a:rPr lang="pt-BR" dirty="0"/>
              <a:t> &amp; </a:t>
            </a:r>
            <a:r>
              <a:rPr lang="pt-BR" dirty="0" err="1"/>
              <a:t>Co</a:t>
            </a:r>
            <a:r>
              <a:rPr lang="pt-BR" dirty="0"/>
              <a:t>. (Alemanha) 301.709 865 </a:t>
            </a:r>
          </a:p>
          <a:p>
            <a:r>
              <a:rPr lang="pt-BR" dirty="0"/>
              <a:t>2 – </a:t>
            </a:r>
            <a:r>
              <a:rPr lang="pt-BR" dirty="0" err="1"/>
              <a:t>Coex</a:t>
            </a:r>
            <a:r>
              <a:rPr lang="pt-BR" dirty="0"/>
              <a:t> </a:t>
            </a:r>
            <a:r>
              <a:rPr lang="pt-BR" dirty="0" err="1"/>
              <a:t>Coffee</a:t>
            </a:r>
            <a:r>
              <a:rPr lang="pt-BR" dirty="0"/>
              <a:t> </a:t>
            </a:r>
            <a:r>
              <a:rPr lang="pt-BR" dirty="0" err="1"/>
              <a:t>International</a:t>
            </a:r>
            <a:r>
              <a:rPr lang="pt-BR" dirty="0"/>
              <a:t> Inc. (EUA) 215.590 711 </a:t>
            </a:r>
          </a:p>
          <a:p>
            <a:r>
              <a:rPr lang="pt-BR" dirty="0"/>
              <a:t>3 – </a:t>
            </a:r>
            <a:r>
              <a:rPr lang="pt-BR" dirty="0" err="1"/>
              <a:t>Coffy</a:t>
            </a:r>
            <a:r>
              <a:rPr lang="pt-BR" dirty="0"/>
              <a:t> </a:t>
            </a:r>
            <a:r>
              <a:rPr lang="pt-BR" dirty="0" err="1"/>
              <a:t>Handels-Gesellschaft</a:t>
            </a:r>
            <a:r>
              <a:rPr lang="pt-BR" dirty="0"/>
              <a:t> Bremen </a:t>
            </a:r>
            <a:r>
              <a:rPr lang="pt-BR" dirty="0" err="1"/>
              <a:t>Mbh</a:t>
            </a:r>
            <a:r>
              <a:rPr lang="pt-BR" dirty="0"/>
              <a:t> (Alemanha) 147.974 425 </a:t>
            </a:r>
          </a:p>
          <a:p>
            <a:r>
              <a:rPr lang="pt-BR" dirty="0"/>
              <a:t>4 – </a:t>
            </a:r>
            <a:r>
              <a:rPr lang="pt-BR" dirty="0" err="1"/>
              <a:t>Volcafe</a:t>
            </a:r>
            <a:r>
              <a:rPr lang="pt-BR" dirty="0"/>
              <a:t> </a:t>
            </a:r>
            <a:r>
              <a:rPr lang="pt-BR" dirty="0" err="1"/>
              <a:t>Ltd</a:t>
            </a:r>
            <a:r>
              <a:rPr lang="pt-BR" dirty="0"/>
              <a:t>. (Suíça) 142.420 432 </a:t>
            </a:r>
          </a:p>
          <a:p>
            <a:r>
              <a:rPr lang="pt-BR" dirty="0"/>
              <a:t>5 – </a:t>
            </a:r>
            <a:r>
              <a:rPr lang="pt-BR" dirty="0" err="1"/>
              <a:t>Constantia</a:t>
            </a:r>
            <a:r>
              <a:rPr lang="pt-BR" dirty="0"/>
              <a:t> Trading S.A. (Suíça) 120.500 376 </a:t>
            </a:r>
          </a:p>
          <a:p>
            <a:r>
              <a:rPr lang="pt-BR" dirty="0"/>
              <a:t>6 – </a:t>
            </a:r>
            <a:r>
              <a:rPr lang="pt-BR" dirty="0" err="1"/>
              <a:t>Decotrade</a:t>
            </a:r>
            <a:r>
              <a:rPr lang="pt-BR" dirty="0"/>
              <a:t> A.G. (Suíça) 82.400 229 </a:t>
            </a:r>
          </a:p>
          <a:p>
            <a:r>
              <a:rPr lang="pt-BR" dirty="0"/>
              <a:t>7 – </a:t>
            </a:r>
            <a:r>
              <a:rPr lang="pt-BR" dirty="0" err="1"/>
              <a:t>Coffee</a:t>
            </a:r>
            <a:r>
              <a:rPr lang="pt-BR" dirty="0"/>
              <a:t> América (EUA) Corporation (EUA) 65.280 209 </a:t>
            </a:r>
          </a:p>
          <a:p>
            <a:r>
              <a:rPr lang="pt-BR" dirty="0"/>
              <a:t>8 – </a:t>
            </a:r>
            <a:r>
              <a:rPr lang="pt-BR" dirty="0" err="1"/>
              <a:t>Nethgrain</a:t>
            </a:r>
            <a:r>
              <a:rPr lang="pt-BR" dirty="0"/>
              <a:t> B.V. (EUA) 52.840 177 </a:t>
            </a:r>
          </a:p>
          <a:p>
            <a:r>
              <a:rPr lang="pt-BR" dirty="0"/>
              <a:t>9 – Louis Dreyfus Commodities </a:t>
            </a:r>
            <a:r>
              <a:rPr lang="pt-BR" dirty="0" err="1"/>
              <a:t>Suisse</a:t>
            </a:r>
            <a:r>
              <a:rPr lang="pt-BR" dirty="0"/>
              <a:t> AS (Suíça) 49.600 155 </a:t>
            </a:r>
          </a:p>
          <a:p>
            <a:r>
              <a:rPr lang="pt-BR" dirty="0"/>
              <a:t>10 – </a:t>
            </a:r>
            <a:r>
              <a:rPr lang="pt-BR" dirty="0" err="1"/>
              <a:t>Mercon</a:t>
            </a:r>
            <a:r>
              <a:rPr lang="pt-BR" dirty="0"/>
              <a:t> </a:t>
            </a:r>
            <a:r>
              <a:rPr lang="pt-BR" dirty="0" err="1"/>
              <a:t>Coffee</a:t>
            </a:r>
            <a:r>
              <a:rPr lang="pt-BR" dirty="0"/>
              <a:t> Corporation (EUA) 40.000 125 </a:t>
            </a:r>
          </a:p>
          <a:p>
            <a:endParaRPr lang="pt-BR" dirty="0"/>
          </a:p>
        </p:txBody>
      </p:sp>
    </p:spTree>
    <p:extLst>
      <p:ext uri="{BB962C8B-B14F-4D97-AF65-F5344CB8AC3E}">
        <p14:creationId xmlns:p14="http://schemas.microsoft.com/office/powerpoint/2010/main" val="411071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Desempenho em 2015</a:t>
            </a:r>
          </a:p>
        </p:txBody>
      </p:sp>
      <p:sp>
        <p:nvSpPr>
          <p:cNvPr id="3" name="Espaço Reservado para Conteúdo 2"/>
          <p:cNvSpPr>
            <a:spLocks noGrp="1"/>
          </p:cNvSpPr>
          <p:nvPr>
            <p:ph idx="1"/>
          </p:nvPr>
        </p:nvSpPr>
        <p:spPr/>
        <p:txBody>
          <a:bodyPr/>
          <a:lstStyle/>
          <a:p>
            <a:endParaRPr lang="pt-BR" dirty="0"/>
          </a:p>
          <a:p>
            <a:pPr>
              <a:buFont typeface="Arial" panose="020B0604020202020204" pitchFamily="34" charset="0"/>
              <a:buChar char="•"/>
            </a:pPr>
            <a:r>
              <a:rPr lang="pt-BR" dirty="0"/>
              <a:t>A Cooperativa Regional de Cafeicultores em Guaxupé (</a:t>
            </a:r>
            <a:r>
              <a:rPr lang="pt-BR" b="1" dirty="0"/>
              <a:t>Cooxupé</a:t>
            </a:r>
            <a:r>
              <a:rPr lang="pt-BR" dirty="0"/>
              <a:t>), maior exportadora do </a:t>
            </a:r>
            <a:r>
              <a:rPr lang="pt-BR" b="1" dirty="0"/>
              <a:t>grão </a:t>
            </a:r>
            <a:r>
              <a:rPr lang="pt-BR" dirty="0"/>
              <a:t>do país, faturou R$ 4,002 bilhões em 2015, resultado que corresponde a um crescimento de 57% ante 2014 (R$ 2,544 bilhões). Comparado ao ano de 2013, o faturamento cresceu 103%.</a:t>
            </a:r>
          </a:p>
          <a:p>
            <a:endParaRPr lang="pt-BR" dirty="0"/>
          </a:p>
          <a:p>
            <a:pPr>
              <a:buFont typeface="Arial" panose="020B0604020202020204" pitchFamily="34" charset="0"/>
              <a:buChar char="•"/>
            </a:pPr>
            <a:r>
              <a:rPr lang="pt-BR" dirty="0"/>
              <a:t>A Cooxupé cresceu 26% em termos de exportação, enviando para o exterior cerca de 4,1 milhões de sacas de 60 kg </a:t>
            </a:r>
            <a:r>
              <a:rPr lang="pt-BR" dirty="0" err="1"/>
              <a:t>do</a:t>
            </a:r>
            <a:r>
              <a:rPr lang="pt-BR" b="1" dirty="0" err="1"/>
              <a:t>café</a:t>
            </a:r>
            <a:r>
              <a:rPr lang="pt-BR" b="1" dirty="0"/>
              <a:t> verde</a:t>
            </a:r>
            <a:r>
              <a:rPr lang="pt-BR" dirty="0"/>
              <a:t>, tipo </a:t>
            </a:r>
            <a:r>
              <a:rPr lang="pt-BR" b="1" dirty="0"/>
              <a:t>arábica</a:t>
            </a:r>
            <a:r>
              <a:rPr lang="pt-BR" dirty="0"/>
              <a:t>. Já a quantidade de sacas comercializadas entregues foi de 5,6 milhões. O volume de recebimento de </a:t>
            </a:r>
            <a:r>
              <a:rPr lang="pt-BR" b="1" dirty="0"/>
              <a:t>café </a:t>
            </a:r>
            <a:r>
              <a:rPr lang="pt-BR" dirty="0"/>
              <a:t>alcançou 5,2 milhões de sacas, mesmo em um ano de </a:t>
            </a:r>
            <a:r>
              <a:rPr lang="pt-BR" dirty="0" err="1"/>
              <a:t>bienalidade</a:t>
            </a:r>
            <a:r>
              <a:rPr lang="pt-BR" dirty="0"/>
              <a:t> baixa (o café alterna ano de safra cheia seguida de uma colheita menor).</a:t>
            </a:r>
          </a:p>
          <a:p>
            <a:endParaRPr lang="pt-BR" dirty="0"/>
          </a:p>
        </p:txBody>
      </p:sp>
    </p:spTree>
    <p:extLst>
      <p:ext uri="{BB962C8B-B14F-4D97-AF65-F5344CB8AC3E}">
        <p14:creationId xmlns:p14="http://schemas.microsoft.com/office/powerpoint/2010/main" val="52126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Vídeo - Café Cooxupé</a:t>
            </a:r>
          </a:p>
        </p:txBody>
      </p:sp>
      <p:sp>
        <p:nvSpPr>
          <p:cNvPr id="3" name="Espaço Reservado para Conteúdo 2"/>
          <p:cNvSpPr>
            <a:spLocks noGrp="1"/>
          </p:cNvSpPr>
          <p:nvPr>
            <p:ph idx="1"/>
          </p:nvPr>
        </p:nvSpPr>
        <p:spPr>
          <a:xfrm>
            <a:off x="1097280" y="2064395"/>
            <a:ext cx="10058400" cy="4023360"/>
          </a:xfrm>
        </p:spPr>
        <p:txBody>
          <a:bodyPr/>
          <a:lstStyle/>
          <a:p>
            <a:endParaRPr lang="pt-BR" dirty="0">
              <a:hlinkClick r:id="rId2"/>
            </a:endParaRPr>
          </a:p>
          <a:p>
            <a:endParaRPr lang="pt-BR" dirty="0">
              <a:hlinkClick r:id="rId2"/>
            </a:endParaRPr>
          </a:p>
          <a:p>
            <a:pPr>
              <a:buFont typeface="Arial" panose="020B0604020202020204" pitchFamily="34" charset="0"/>
              <a:buChar char="•"/>
            </a:pPr>
            <a:r>
              <a:rPr lang="pt-BR" dirty="0">
                <a:hlinkClick r:id="rId2"/>
              </a:rPr>
              <a:t>https://www.youtube.com/watch?v=YRAAEkJ_DPo</a:t>
            </a:r>
            <a:r>
              <a:rPr lang="pt-BR" dirty="0"/>
              <a:t> – Institucional</a:t>
            </a:r>
          </a:p>
          <a:p>
            <a:endParaRPr lang="pt-BR" dirty="0"/>
          </a:p>
          <a:p>
            <a:endParaRPr lang="pt-BR" dirty="0"/>
          </a:p>
          <a:p>
            <a:pPr>
              <a:buFont typeface="Arial" panose="020B0604020202020204" pitchFamily="34" charset="0"/>
              <a:buChar char="•"/>
            </a:pPr>
            <a:r>
              <a:rPr lang="pt-BR" dirty="0"/>
              <a:t>http://g1.globo.com/mg/sul-de-minas/noticia/2015/12/cooxupe-termina-2015-com-recorde-de-exportacoes-de-cafe-em-guaxupe.html</a:t>
            </a:r>
          </a:p>
          <a:p>
            <a:endParaRPr lang="pt-BR" dirty="0"/>
          </a:p>
          <a:p>
            <a:endParaRPr lang="pt-BR" dirty="0"/>
          </a:p>
        </p:txBody>
      </p:sp>
    </p:spTree>
    <p:extLst>
      <p:ext uri="{BB962C8B-B14F-4D97-AF65-F5344CB8AC3E}">
        <p14:creationId xmlns:p14="http://schemas.microsoft.com/office/powerpoint/2010/main" val="262059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Obrigado!</a:t>
            </a:r>
          </a:p>
        </p:txBody>
      </p:sp>
      <p:sp>
        <p:nvSpPr>
          <p:cNvPr id="3" name="Espaço Reservado para Conteúdo 2"/>
          <p:cNvSpPr>
            <a:spLocks noGrp="1"/>
          </p:cNvSpPr>
          <p:nvPr>
            <p:ph idx="1"/>
          </p:nvPr>
        </p:nvSpPr>
        <p:spPr>
          <a:xfrm>
            <a:off x="1097280" y="1885490"/>
            <a:ext cx="10058400" cy="4023360"/>
          </a:xfrm>
        </p:spPr>
        <p:txBody>
          <a:bodyPr>
            <a:normAutofit fontScale="25000" lnSpcReduction="20000"/>
          </a:bodyPr>
          <a:lstStyle/>
          <a:p>
            <a:endParaRPr lang="pt-BR" sz="5100" dirty="0"/>
          </a:p>
          <a:p>
            <a:pPr marL="0" indent="0">
              <a:buNone/>
            </a:pPr>
            <a:r>
              <a:rPr lang="pt-BR" sz="5100" dirty="0"/>
              <a:t>  </a:t>
            </a:r>
            <a:r>
              <a:rPr lang="pt-BR" sz="14400" dirty="0"/>
              <a:t>Milos Almeida da Silveira – 7561228</a:t>
            </a:r>
          </a:p>
          <a:p>
            <a:r>
              <a:rPr lang="pt-BR" sz="14400" dirty="0"/>
              <a:t>Fabio Luiz </a:t>
            </a:r>
            <a:r>
              <a:rPr lang="pt-BR" sz="14400" dirty="0" err="1"/>
              <a:t>Lascala</a:t>
            </a:r>
            <a:r>
              <a:rPr lang="pt-BR" sz="14400" dirty="0"/>
              <a:t> </a:t>
            </a:r>
            <a:r>
              <a:rPr lang="pt-BR" sz="14400" dirty="0" err="1"/>
              <a:t>Aude</a:t>
            </a:r>
            <a:r>
              <a:rPr lang="pt-BR" sz="14400" dirty="0"/>
              <a:t> – 8927001</a:t>
            </a:r>
          </a:p>
          <a:p>
            <a:r>
              <a:rPr lang="pt-BR" sz="14400" dirty="0"/>
              <a:t>Pedro Antônio </a:t>
            </a:r>
            <a:r>
              <a:rPr lang="pt-BR" sz="14400" dirty="0" err="1"/>
              <a:t>Biasoli</a:t>
            </a:r>
            <a:r>
              <a:rPr lang="pt-BR" sz="14400" dirty="0"/>
              <a:t> de Carvalho Villela – 8926803</a:t>
            </a:r>
          </a:p>
          <a:p>
            <a:r>
              <a:rPr lang="pt-BR" sz="14400" dirty="0"/>
              <a:t>Pedro Balbo – 9005759</a:t>
            </a:r>
          </a:p>
          <a:p>
            <a:r>
              <a:rPr lang="pt-BR" sz="14400" dirty="0"/>
              <a:t>Lucas </a:t>
            </a:r>
            <a:r>
              <a:rPr lang="pt-BR" sz="14400" dirty="0" err="1"/>
              <a:t>Marchioto</a:t>
            </a:r>
            <a:r>
              <a:rPr lang="pt-BR" sz="14400" dirty="0"/>
              <a:t> – 7562171</a:t>
            </a:r>
          </a:p>
          <a:p>
            <a:r>
              <a:rPr lang="pt-BR" sz="14400" dirty="0"/>
              <a:t>Rafael Serafim - 7654166</a:t>
            </a:r>
          </a:p>
          <a:p>
            <a:endParaRPr lang="pt-BR" sz="14400" dirty="0"/>
          </a:p>
          <a:p>
            <a:endParaRPr lang="pt-BR" sz="14400" dirty="0"/>
          </a:p>
          <a:p>
            <a:endParaRPr lang="pt-BR" dirty="0"/>
          </a:p>
          <a:p>
            <a:endParaRPr lang="pt-BR" dirty="0"/>
          </a:p>
          <a:p>
            <a:endParaRPr lang="pt-BR" dirty="0"/>
          </a:p>
          <a:p>
            <a:pPr marL="0" indent="0">
              <a:buNone/>
            </a:pPr>
            <a:r>
              <a:rPr lang="pt-BR" dirty="0"/>
              <a:t> </a:t>
            </a:r>
          </a:p>
          <a:p>
            <a:endParaRPr lang="pt-BR" dirty="0"/>
          </a:p>
        </p:txBody>
      </p:sp>
    </p:spTree>
    <p:extLst>
      <p:ext uri="{BB962C8B-B14F-4D97-AF65-F5344CB8AC3E}">
        <p14:creationId xmlns:p14="http://schemas.microsoft.com/office/powerpoint/2010/main" val="413580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401" y="584777"/>
            <a:ext cx="10058400" cy="1154571"/>
          </a:xfrm>
        </p:spPr>
        <p:txBody>
          <a:bodyPr/>
          <a:lstStyle/>
          <a:p>
            <a:pPr algn="ctr"/>
            <a:r>
              <a:rPr lang="pt-BR" dirty="0"/>
              <a:t>Sobre a Cooxupé</a:t>
            </a:r>
          </a:p>
        </p:txBody>
      </p:sp>
      <p:sp>
        <p:nvSpPr>
          <p:cNvPr id="3" name="Espaço Reservado para Conteúdo 2"/>
          <p:cNvSpPr>
            <a:spLocks noGrp="1"/>
          </p:cNvSpPr>
          <p:nvPr>
            <p:ph idx="1"/>
          </p:nvPr>
        </p:nvSpPr>
        <p:spPr>
          <a:xfrm>
            <a:off x="596349" y="2173726"/>
            <a:ext cx="4462670" cy="4023360"/>
          </a:xfrm>
        </p:spPr>
        <p:txBody>
          <a:bodyPr>
            <a:normAutofit/>
          </a:bodyPr>
          <a:lstStyle/>
          <a:p>
            <a:pPr algn="just"/>
            <a:r>
              <a:rPr lang="pt-BR" sz="2400" dirty="0"/>
              <a:t>Com mais de 80 anos de história, a Cooxupé (Cooperativa Regional de Cafeicultores em Guaxupé </a:t>
            </a:r>
            <a:r>
              <a:rPr lang="pt-BR" sz="2400" dirty="0" err="1"/>
              <a:t>Ltda</a:t>
            </a:r>
            <a:r>
              <a:rPr lang="pt-BR" sz="2400" dirty="0"/>
              <a:t>) iniciou suas atividades em 1932</a:t>
            </a:r>
          </a:p>
          <a:p>
            <a:pPr algn="just"/>
            <a:r>
              <a:rPr lang="pt-BR" sz="2400" dirty="0"/>
              <a:t>Transformada em 1957 em Cooperativa de Cafeicultores com a fundação de uma Cooperativa de Crédito Agrícola. </a:t>
            </a:r>
          </a:p>
          <a:p>
            <a:pPr algn="just"/>
            <a:r>
              <a:rPr lang="pt-BR" sz="2400" dirty="0"/>
              <a:t>Fica localizada em Guaxupé, Sul de Minas.</a:t>
            </a:r>
          </a:p>
        </p:txBody>
      </p:sp>
      <p:pic>
        <p:nvPicPr>
          <p:cNvPr id="2052" name="Picture 4" descr="http://revistadinheirorural.terra.com.br/media/images/large/2013/01/17/img-340720-nova-logistica-do-cafe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767" y="2052840"/>
            <a:ext cx="57150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1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1192" y="296542"/>
            <a:ext cx="10058400" cy="1450757"/>
          </a:xfrm>
        </p:spPr>
        <p:txBody>
          <a:bodyPr/>
          <a:lstStyle/>
          <a:p>
            <a:pPr algn="ctr"/>
            <a:r>
              <a:rPr lang="pt-BR" dirty="0"/>
              <a:t>Principal produto - Café</a:t>
            </a:r>
          </a:p>
        </p:txBody>
      </p:sp>
      <p:sp>
        <p:nvSpPr>
          <p:cNvPr id="3" name="Espaço Reservado para Conteúdo 2"/>
          <p:cNvSpPr>
            <a:spLocks noGrp="1"/>
          </p:cNvSpPr>
          <p:nvPr>
            <p:ph idx="1"/>
          </p:nvPr>
        </p:nvSpPr>
        <p:spPr>
          <a:xfrm>
            <a:off x="7050157" y="2133969"/>
            <a:ext cx="4558747" cy="4023360"/>
          </a:xfrm>
        </p:spPr>
        <p:txBody>
          <a:bodyPr>
            <a:normAutofit/>
          </a:bodyPr>
          <a:lstStyle/>
          <a:p>
            <a:pPr algn="just"/>
            <a:r>
              <a:rPr lang="pt-BR" sz="2400" dirty="0"/>
              <a:t>Atualmente a Cooxupé possui mais de 12 mil cooperados - 84% deles pequenos produtores que vivem da agricultura familiar –, recebendo café produzido em mais de 200 municípios de sua área de ação, localizada nas regiões do Sul de Minas, Cerrado Mineiro e Vale do Rio Pardo</a:t>
            </a:r>
          </a:p>
        </p:txBody>
      </p:sp>
      <p:pic>
        <p:nvPicPr>
          <p:cNvPr id="3076" name="Picture 4" descr="https://image.freepik.com/fotos-gratis/cafe--textura--mocha--grao-de-cafe_318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92" y="2005543"/>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3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descr="http://www.weg.net/silos/images/ilustra-silos.jpg"/>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 y="-1"/>
            <a:ext cx="12201277"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45164" y="431320"/>
            <a:ext cx="6722165" cy="2677656"/>
          </a:xfrm>
          <a:prstGeom prst="rect">
            <a:avLst/>
          </a:prstGeom>
        </p:spPr>
        <p:txBody>
          <a:bodyPr wrap="square">
            <a:spAutoFit/>
          </a:bodyPr>
          <a:lstStyle/>
          <a:p>
            <a:r>
              <a:rPr lang="pt-BR" sz="2800" dirty="0">
                <a:solidFill>
                  <a:srgbClr val="555555"/>
                </a:solidFill>
              </a:rPr>
              <a:t>A Cooxupé também possui projetos como torrefação própria, auxilio na produção e comercialização de milho, fábrica de rações, laboratórios para análise do solo, geoprocessamento, entre outros investimentos.</a:t>
            </a:r>
            <a:endParaRPr lang="pt-BR" sz="2800" dirty="0"/>
          </a:p>
        </p:txBody>
      </p:sp>
    </p:spTree>
    <p:extLst>
      <p:ext uri="{BB962C8B-B14F-4D97-AF65-F5344CB8AC3E}">
        <p14:creationId xmlns:p14="http://schemas.microsoft.com/office/powerpoint/2010/main" val="168135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7889" y="556591"/>
            <a:ext cx="10058400" cy="1160891"/>
          </a:xfrm>
        </p:spPr>
        <p:txBody>
          <a:bodyPr/>
          <a:lstStyle/>
          <a:p>
            <a:pPr algn="ctr"/>
            <a:r>
              <a:rPr lang="pt-BR" dirty="0"/>
              <a:t>Representatividade</a:t>
            </a:r>
          </a:p>
        </p:txBody>
      </p:sp>
      <p:sp>
        <p:nvSpPr>
          <p:cNvPr id="3" name="Espaço Reservado para Conteúdo 2"/>
          <p:cNvSpPr>
            <a:spLocks noGrp="1"/>
          </p:cNvSpPr>
          <p:nvPr>
            <p:ph idx="1"/>
          </p:nvPr>
        </p:nvSpPr>
        <p:spPr>
          <a:xfrm>
            <a:off x="6788426" y="2312873"/>
            <a:ext cx="4367254" cy="4023360"/>
          </a:xfrm>
        </p:spPr>
        <p:txBody>
          <a:bodyPr>
            <a:normAutofit/>
          </a:bodyPr>
          <a:lstStyle/>
          <a:p>
            <a:pPr algn="just"/>
            <a:r>
              <a:rPr lang="pt-BR" sz="2400" dirty="0"/>
              <a:t>A COOXUPÉ possui operações na </a:t>
            </a:r>
            <a:r>
              <a:rPr lang="pt-BR" sz="2400" dirty="0" err="1"/>
              <a:t>BM&amp;FBovespa</a:t>
            </a:r>
            <a:r>
              <a:rPr lang="pt-BR" sz="2400" dirty="0"/>
              <a:t> e é membro do conselho da bolsa, além de operar em Nova York e outros mercados internacionais de commodities.</a:t>
            </a:r>
          </a:p>
        </p:txBody>
      </p:sp>
      <p:pic>
        <p:nvPicPr>
          <p:cNvPr id="5122" name="Picture 2" descr="http://www.cncafe.com.br/ba/image/Cooxupe_BMF%20-%20to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36" y="2014326"/>
            <a:ext cx="5553075"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4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Certificações</a:t>
            </a:r>
          </a:p>
        </p:txBody>
      </p:sp>
      <p:sp>
        <p:nvSpPr>
          <p:cNvPr id="4" name="Espaço Reservado para Conteúdo 3"/>
          <p:cNvSpPr>
            <a:spLocks noGrp="1"/>
          </p:cNvSpPr>
          <p:nvPr>
            <p:ph idx="1"/>
          </p:nvPr>
        </p:nvSpPr>
        <p:spPr>
          <a:xfrm>
            <a:off x="5377070" y="2442082"/>
            <a:ext cx="5460558" cy="4023360"/>
          </a:xfrm>
        </p:spPr>
        <p:txBody>
          <a:bodyPr>
            <a:normAutofit/>
          </a:bodyPr>
          <a:lstStyle/>
          <a:p>
            <a:pPr algn="just"/>
            <a:r>
              <a:rPr lang="pt-BR" sz="2400" dirty="0"/>
              <a:t>A COOXUPÉ, em setembro de 2012, reforçando a sua credibilidade junto a seus clientes do mercado nacional e internacional, cooperados e fornecedores, por mais uma vez recertificou seu Sistema de Gestão ISO 9001, implantado desde 1998. </a:t>
            </a:r>
          </a:p>
        </p:txBody>
      </p:sp>
      <p:pic>
        <p:nvPicPr>
          <p:cNvPr id="6148" name="Picture 4" descr="https://www.cooxupe.com.br/imagens/certificaco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214770"/>
            <a:ext cx="4432839" cy="346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4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Parcerias</a:t>
            </a:r>
          </a:p>
        </p:txBody>
      </p:sp>
      <p:pic>
        <p:nvPicPr>
          <p:cNvPr id="7170" name="Picture 2" descr="https://www.cooxupe.com.br/imagens/certi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201907"/>
            <a:ext cx="12152205" cy="272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6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200524" y="286603"/>
            <a:ext cx="7137341" cy="5942838"/>
          </a:xfrm>
          <a:prstGeom prst="rect">
            <a:avLst/>
          </a:prstGeom>
        </p:spPr>
      </p:pic>
      <p:sp>
        <p:nvSpPr>
          <p:cNvPr id="5" name="Espaço Reservado para Conteúdo 4"/>
          <p:cNvSpPr>
            <a:spLocks noGrp="1"/>
          </p:cNvSpPr>
          <p:nvPr>
            <p:ph idx="1"/>
          </p:nvPr>
        </p:nvSpPr>
        <p:spPr/>
        <p:txBody>
          <a:bodyPr/>
          <a:lstStyle/>
          <a:p>
            <a:endParaRPr lang="pt-BR" dirty="0"/>
          </a:p>
        </p:txBody>
      </p:sp>
      <p:sp>
        <p:nvSpPr>
          <p:cNvPr id="6" name="Título 5"/>
          <p:cNvSpPr>
            <a:spLocks noGrp="1"/>
          </p:cNvSpPr>
          <p:nvPr>
            <p:ph type="title"/>
          </p:nvPr>
        </p:nvSpPr>
        <p:spPr/>
        <p:txBody>
          <a:bodyPr/>
          <a:lstStyle/>
          <a:p>
            <a:endParaRPr lang="pt-BR" dirty="0"/>
          </a:p>
        </p:txBody>
      </p:sp>
    </p:spTree>
    <p:extLst>
      <p:ext uri="{BB962C8B-B14F-4D97-AF65-F5344CB8AC3E}">
        <p14:creationId xmlns:p14="http://schemas.microsoft.com/office/powerpoint/2010/main" val="336791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Importância do cooperativismo para os pequenos produtores</a:t>
            </a:r>
          </a:p>
        </p:txBody>
      </p:sp>
      <p:sp>
        <p:nvSpPr>
          <p:cNvPr id="3" name="Espaço Reservado para Conteúdo 2"/>
          <p:cNvSpPr>
            <a:spLocks noGrp="1"/>
          </p:cNvSpPr>
          <p:nvPr>
            <p:ph idx="1"/>
          </p:nvPr>
        </p:nvSpPr>
        <p:spPr>
          <a:xfrm>
            <a:off x="1097280" y="1911995"/>
            <a:ext cx="10058400" cy="4023360"/>
          </a:xfrm>
        </p:spPr>
        <p:txBody>
          <a:bodyPr/>
          <a:lstStyle/>
          <a:p>
            <a:pPr>
              <a:buFont typeface="Arial" panose="020B0604020202020204" pitchFamily="34" charset="0"/>
              <a:buChar char="•"/>
            </a:pPr>
            <a:r>
              <a:rPr lang="pt-BR" dirty="0"/>
              <a:t>Cooperativas conciliam benefícios sociais e eficiência econômica por meio do trabalho associado e ajuda mútua, armazenam as safras dos produtores, fornecem os insumos necessários, como adubos, sementes, entre outros itens necessários, proporcionam assistência durante a produção, muitas vezes proporcionam cursos de aprimoramento aos produtores, e principalmente, buscam o melhor valor no mercado para a venda dos produtos, garantindo o alicerce necessário para a sustentação da produção.</a:t>
            </a:r>
          </a:p>
          <a:p>
            <a:pPr>
              <a:buFont typeface="Arial" panose="020B0604020202020204" pitchFamily="34" charset="0"/>
              <a:buChar char="•"/>
            </a:pPr>
            <a:r>
              <a:rPr lang="pt-BR" dirty="0"/>
              <a:t> Possibilidade de Armazenamento da produção por parte dos pequenos produtores, garantindo preços melhores.</a:t>
            </a:r>
          </a:p>
          <a:p>
            <a:pPr>
              <a:buFont typeface="Arial" panose="020B0604020202020204" pitchFamily="34" charset="0"/>
              <a:buChar char="•"/>
            </a:pPr>
            <a:r>
              <a:rPr lang="pt-BR" dirty="0"/>
              <a:t>Negociação profissional no Mercado Internacional </a:t>
            </a:r>
          </a:p>
          <a:p>
            <a:pPr>
              <a:buFont typeface="Arial" panose="020B0604020202020204" pitchFamily="34" charset="0"/>
              <a:buChar char="•"/>
            </a:pPr>
            <a:r>
              <a:rPr lang="pt-BR" dirty="0"/>
              <a:t>União das produções para conseguir atender a demanda do mercado Internacional</a:t>
            </a:r>
          </a:p>
          <a:p>
            <a:pPr>
              <a:buFont typeface="Arial" panose="020B0604020202020204" pitchFamily="34" charset="0"/>
              <a:buChar char="•"/>
            </a:pPr>
            <a:r>
              <a:rPr lang="pt-BR" dirty="0"/>
              <a:t>Possibilidade de acesso ao mercado mais atrativo  NY/BMF</a:t>
            </a:r>
          </a:p>
          <a:p>
            <a:pPr>
              <a:buFont typeface="Arial" panose="020B0604020202020204" pitchFamily="34" charset="0"/>
              <a:buChar char="•"/>
            </a:pPr>
            <a:endParaRPr lang="pt-BR"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spTree>
    <p:extLst>
      <p:ext uri="{BB962C8B-B14F-4D97-AF65-F5344CB8AC3E}">
        <p14:creationId xmlns:p14="http://schemas.microsoft.com/office/powerpoint/2010/main" val="2857877907"/>
      </p:ext>
    </p:extLst>
  </p:cSld>
  <p:clrMapOvr>
    <a:masterClrMapping/>
  </p:clrMapOvr>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TM02900769[[fn=Retrospectiva]]</Template>
  <TotalTime>123</TotalTime>
  <Words>665</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Calibri</vt:lpstr>
      <vt:lpstr>Calibri Light</vt:lpstr>
      <vt:lpstr>Retrospectiva</vt:lpstr>
      <vt:lpstr>Apresentação do PowerPoint</vt:lpstr>
      <vt:lpstr>Sobre a Cooxupé</vt:lpstr>
      <vt:lpstr>Principal produto - Café</vt:lpstr>
      <vt:lpstr>Apresentação do PowerPoint</vt:lpstr>
      <vt:lpstr>Representatividade</vt:lpstr>
      <vt:lpstr>Certificações</vt:lpstr>
      <vt:lpstr>Parcerias</vt:lpstr>
      <vt:lpstr>Apresentação do PowerPoint</vt:lpstr>
      <vt:lpstr>Importância do cooperativismo para os pequenos produtores</vt:lpstr>
      <vt:lpstr>PARCERIA NESPRESSO COOXUPÉ </vt:lpstr>
      <vt:lpstr>O projeto 4C</vt:lpstr>
      <vt:lpstr>Apresentação do PowerPoint</vt:lpstr>
      <vt:lpstr>Principais clientes (Mercado Externo) </vt:lpstr>
      <vt:lpstr>Desempenho em 2015</vt:lpstr>
      <vt:lpstr>Vídeo - Café Cooxupé</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Milos</dc:creator>
  <cp:lastModifiedBy>Pedro</cp:lastModifiedBy>
  <cp:revision>14</cp:revision>
  <dcterms:created xsi:type="dcterms:W3CDTF">2016-04-11T03:19:35Z</dcterms:created>
  <dcterms:modified xsi:type="dcterms:W3CDTF">2016-04-11T19:51:32Z</dcterms:modified>
</cp:coreProperties>
</file>