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notesSlides/notesSlide1.xml" ContentType="application/vnd.openxmlformats-officedocument.presentationml.notesSlide+xml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  <p:sldId id="297" r:id="rId49"/>
    <p:sldId id="298" r:id="rId50"/>
    <p:sldId id="299" r:id="rId51"/>
    <p:sldId id="300" r:id="rId52"/>
    <p:sldId id="301" r:id="rId53"/>
    <p:sldId id="302" r:id="rId54"/>
    <p:sldId id="303" r:id="rId55"/>
    <p:sldId id="304" r:id="rId56"/>
    <p:sldId id="305" r:id="rId57"/>
    <p:sldId id="306" r:id="rId58"/>
    <p:sldId id="307" r:id="rId59"/>
    <p:sldId id="308" r:id="rId60"/>
    <p:sldId id="309" r:id="rId61"/>
    <p:sldId id="310" r:id="rId62"/>
    <p:sldId id="311" r:id="rId63"/>
    <p:sldId id="312" r:id="rId64"/>
    <p:sldId id="313" r:id="rId65"/>
    <p:sldId id="314" r:id="rId66"/>
    <p:sldId id="315" r:id="rId67"/>
    <p:sldId id="316" r:id="rId68"/>
    <p:sldId id="317" r:id="rId69"/>
    <p:sldId id="318" r:id="rId70"/>
    <p:sldId id="319" r:id="rId71"/>
    <p:sldId id="320" r:id="rId72"/>
    <p:sldId id="321" r:id="rId73"/>
    <p:sldId id="322" r:id="rId74"/>
    <p:sldId id="323" r:id="rId75"/>
  </p:sldIdLst>
  <p:sldSz cx="9144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DEF6F1"/>
              </a:solidFill>
              <a:prstDash val="solid"/>
              <a:round/>
            </a:ln>
          </a:left>
          <a:right>
            <a:ln w="12700" cap="flat">
              <a:solidFill>
                <a:srgbClr val="DEF6F1"/>
              </a:solidFill>
              <a:prstDash val="solid"/>
              <a:round/>
            </a:ln>
          </a:right>
          <a:top>
            <a:ln w="12700" cap="flat">
              <a:solidFill>
                <a:srgbClr val="DEF6F1"/>
              </a:solidFill>
              <a:prstDash val="solid"/>
              <a:round/>
            </a:ln>
          </a:top>
          <a:bottom>
            <a:ln w="12700" cap="flat">
              <a:solidFill>
                <a:srgbClr val="DEF6F1"/>
              </a:solidFill>
              <a:prstDash val="solid"/>
              <a:round/>
            </a:ln>
          </a:bottom>
          <a:insideH>
            <a:ln w="12700" cap="flat">
              <a:solidFill>
                <a:srgbClr val="DEF6F1"/>
              </a:solidFill>
              <a:prstDash val="solid"/>
              <a:round/>
            </a:ln>
          </a:insideH>
          <a:insideV>
            <a:ln w="12700" cap="flat">
              <a:solidFill>
                <a:srgbClr val="DEF6F1"/>
              </a:solidFill>
              <a:prstDash val="solid"/>
              <a:round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DEF6F1"/>
        </a:fontRef>
        <a:srgbClr val="DEF6F1"/>
      </a:tcTxStyle>
      <a:tcStyle>
        <a:tcBdr>
          <a:left>
            <a:ln w="12700" cap="flat">
              <a:solidFill>
                <a:srgbClr val="DEF6F1"/>
              </a:solidFill>
              <a:prstDash val="solid"/>
              <a:round/>
            </a:ln>
          </a:left>
          <a:right>
            <a:ln w="12700" cap="flat">
              <a:solidFill>
                <a:srgbClr val="DEF6F1"/>
              </a:solidFill>
              <a:prstDash val="solid"/>
              <a:round/>
            </a:ln>
          </a:right>
          <a:top>
            <a:ln w="12700" cap="flat">
              <a:solidFill>
                <a:srgbClr val="DEF6F1"/>
              </a:solidFill>
              <a:prstDash val="solid"/>
              <a:round/>
            </a:ln>
          </a:top>
          <a:bottom>
            <a:ln w="12700" cap="flat">
              <a:solidFill>
                <a:srgbClr val="DEF6F1"/>
              </a:solidFill>
              <a:prstDash val="solid"/>
              <a:round/>
            </a:ln>
          </a:bottom>
          <a:insideH>
            <a:ln w="12700" cap="flat">
              <a:solidFill>
                <a:srgbClr val="DEF6F1"/>
              </a:solidFill>
              <a:prstDash val="solid"/>
              <a:round/>
            </a:ln>
          </a:insideH>
          <a:insideV>
            <a:ln w="12700" cap="flat">
              <a:solidFill>
                <a:srgbClr val="DEF6F1"/>
              </a:solidFill>
              <a:prstDash val="solid"/>
              <a:round/>
            </a:ln>
          </a:insideV>
        </a:tcBdr>
        <a:fill>
          <a:solidFill>
            <a:srgbClr val="FFFFFF"/>
          </a:solidFill>
        </a:fill>
      </a:tcStyle>
    </a:firstCol>
    <a:lastRow>
      <a:tcTxStyle b="on" i="off">
        <a:fontRef idx="minor">
          <a:srgbClr val="DEF6F1"/>
        </a:fontRef>
        <a:srgbClr val="DEF6F1"/>
      </a:tcTxStyle>
      <a:tcStyle>
        <a:tcBdr>
          <a:left>
            <a:ln w="12700" cap="flat">
              <a:solidFill>
                <a:srgbClr val="DEF6F1"/>
              </a:solidFill>
              <a:prstDash val="solid"/>
              <a:round/>
            </a:ln>
          </a:left>
          <a:right>
            <a:ln w="12700" cap="flat">
              <a:solidFill>
                <a:srgbClr val="DEF6F1"/>
              </a:solidFill>
              <a:prstDash val="solid"/>
              <a:round/>
            </a:ln>
          </a:right>
          <a:top>
            <a:ln w="38100" cap="flat">
              <a:solidFill>
                <a:srgbClr val="DEF6F1"/>
              </a:solidFill>
              <a:prstDash val="solid"/>
              <a:round/>
            </a:ln>
          </a:top>
          <a:bottom>
            <a:ln w="12700" cap="flat">
              <a:solidFill>
                <a:srgbClr val="DEF6F1"/>
              </a:solidFill>
              <a:prstDash val="solid"/>
              <a:round/>
            </a:ln>
          </a:bottom>
          <a:insideH>
            <a:ln w="12700" cap="flat">
              <a:solidFill>
                <a:srgbClr val="DEF6F1"/>
              </a:solidFill>
              <a:prstDash val="solid"/>
              <a:round/>
            </a:ln>
          </a:insideH>
          <a:insideV>
            <a:ln w="12700" cap="flat">
              <a:solidFill>
                <a:srgbClr val="DEF6F1"/>
              </a:solidFill>
              <a:prstDash val="solid"/>
              <a:round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DEF6F1"/>
        </a:fontRef>
        <a:srgbClr val="DEF6F1"/>
      </a:tcTxStyle>
      <a:tcStyle>
        <a:tcBdr>
          <a:left>
            <a:ln w="12700" cap="flat">
              <a:solidFill>
                <a:srgbClr val="DEF6F1"/>
              </a:solidFill>
              <a:prstDash val="solid"/>
              <a:round/>
            </a:ln>
          </a:left>
          <a:right>
            <a:ln w="12700" cap="flat">
              <a:solidFill>
                <a:srgbClr val="DEF6F1"/>
              </a:solidFill>
              <a:prstDash val="solid"/>
              <a:round/>
            </a:ln>
          </a:right>
          <a:top>
            <a:ln w="12700" cap="flat">
              <a:solidFill>
                <a:srgbClr val="DEF6F1"/>
              </a:solidFill>
              <a:prstDash val="solid"/>
              <a:round/>
            </a:ln>
          </a:top>
          <a:bottom>
            <a:ln w="38100" cap="flat">
              <a:solidFill>
                <a:srgbClr val="DEF6F1"/>
              </a:solidFill>
              <a:prstDash val="solid"/>
              <a:round/>
            </a:ln>
          </a:bottom>
          <a:insideH>
            <a:ln w="12700" cap="flat">
              <a:solidFill>
                <a:srgbClr val="DEF6F1"/>
              </a:solidFill>
              <a:prstDash val="solid"/>
              <a:round/>
            </a:ln>
          </a:insideH>
          <a:insideV>
            <a:ln w="12700" cap="flat">
              <a:solidFill>
                <a:srgbClr val="DEF6F1"/>
              </a:solidFill>
              <a:prstDash val="solid"/>
              <a:round/>
            </a:ln>
          </a:insideV>
        </a:tcBdr>
        <a:fill>
          <a:solidFill>
            <a:srgbClr val="FFFFFF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DEF6F1"/>
              </a:solidFill>
              <a:prstDash val="solid"/>
              <a:round/>
            </a:ln>
          </a:left>
          <a:right>
            <a:ln w="12700" cap="flat">
              <a:solidFill>
                <a:srgbClr val="DEF6F1"/>
              </a:solidFill>
              <a:prstDash val="solid"/>
              <a:round/>
            </a:ln>
          </a:right>
          <a:top>
            <a:ln w="12700" cap="flat">
              <a:solidFill>
                <a:srgbClr val="DEF6F1"/>
              </a:solidFill>
              <a:prstDash val="solid"/>
              <a:round/>
            </a:ln>
          </a:top>
          <a:bottom>
            <a:ln w="12700" cap="flat">
              <a:solidFill>
                <a:srgbClr val="DEF6F1"/>
              </a:solidFill>
              <a:prstDash val="solid"/>
              <a:round/>
            </a:ln>
          </a:bottom>
          <a:insideH>
            <a:ln w="12700" cap="flat">
              <a:solidFill>
                <a:srgbClr val="DEF6F1"/>
              </a:solidFill>
              <a:prstDash val="solid"/>
              <a:round/>
            </a:ln>
          </a:insideH>
          <a:insideV>
            <a:ln w="12700" cap="flat">
              <a:solidFill>
                <a:srgbClr val="DEF6F1"/>
              </a:solidFill>
              <a:prstDash val="solid"/>
              <a:round/>
            </a:ln>
          </a:insideV>
        </a:tcBdr>
        <a:fill>
          <a:solidFill>
            <a:srgbClr val="DBDBDB"/>
          </a:solidFill>
        </a:fill>
      </a:tcStyle>
    </a:wholeTbl>
    <a:band2H>
      <a:tcTxStyle b="def" i="def"/>
      <a:tcStyle>
        <a:tcBdr/>
        <a:fill>
          <a:solidFill>
            <a:srgbClr val="EEEEEE"/>
          </a:solidFill>
        </a:fill>
      </a:tcStyle>
    </a:band2H>
    <a:firstCol>
      <a:tcTxStyle b="on" i="off">
        <a:fontRef idx="major">
          <a:srgbClr val="DEF6F1"/>
        </a:fontRef>
        <a:srgbClr val="DEF6F1"/>
      </a:tcTxStyle>
      <a:tcStyle>
        <a:tcBdr>
          <a:left>
            <a:ln w="12700" cap="flat">
              <a:solidFill>
                <a:srgbClr val="DEF6F1"/>
              </a:solidFill>
              <a:prstDash val="solid"/>
              <a:round/>
            </a:ln>
          </a:left>
          <a:right>
            <a:ln w="12700" cap="flat">
              <a:solidFill>
                <a:srgbClr val="DEF6F1"/>
              </a:solidFill>
              <a:prstDash val="solid"/>
              <a:round/>
            </a:ln>
          </a:right>
          <a:top>
            <a:ln w="12700" cap="flat">
              <a:solidFill>
                <a:srgbClr val="DEF6F1"/>
              </a:solidFill>
              <a:prstDash val="solid"/>
              <a:round/>
            </a:ln>
          </a:top>
          <a:bottom>
            <a:ln w="12700" cap="flat">
              <a:solidFill>
                <a:srgbClr val="DEF6F1"/>
              </a:solidFill>
              <a:prstDash val="solid"/>
              <a:round/>
            </a:ln>
          </a:bottom>
          <a:insideH>
            <a:ln w="12700" cap="flat">
              <a:solidFill>
                <a:srgbClr val="DEF6F1"/>
              </a:solidFill>
              <a:prstDash val="solid"/>
              <a:round/>
            </a:ln>
          </a:insideH>
          <a:insideV>
            <a:ln w="12700" cap="flat">
              <a:solidFill>
                <a:srgbClr val="DEF6F1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DEF6F1"/>
        </a:fontRef>
        <a:srgbClr val="DEF6F1"/>
      </a:tcTxStyle>
      <a:tcStyle>
        <a:tcBdr>
          <a:left>
            <a:ln w="12700" cap="flat">
              <a:solidFill>
                <a:srgbClr val="DEF6F1"/>
              </a:solidFill>
              <a:prstDash val="solid"/>
              <a:round/>
            </a:ln>
          </a:left>
          <a:right>
            <a:ln w="12700" cap="flat">
              <a:solidFill>
                <a:srgbClr val="DEF6F1"/>
              </a:solidFill>
              <a:prstDash val="solid"/>
              <a:round/>
            </a:ln>
          </a:right>
          <a:top>
            <a:ln w="38100" cap="flat">
              <a:solidFill>
                <a:srgbClr val="DEF6F1"/>
              </a:solidFill>
              <a:prstDash val="solid"/>
              <a:round/>
            </a:ln>
          </a:top>
          <a:bottom>
            <a:ln w="12700" cap="flat">
              <a:solidFill>
                <a:srgbClr val="DEF6F1"/>
              </a:solidFill>
              <a:prstDash val="solid"/>
              <a:round/>
            </a:ln>
          </a:bottom>
          <a:insideH>
            <a:ln w="12700" cap="flat">
              <a:solidFill>
                <a:srgbClr val="DEF6F1"/>
              </a:solidFill>
              <a:prstDash val="solid"/>
              <a:round/>
            </a:ln>
          </a:insideH>
          <a:insideV>
            <a:ln w="12700" cap="flat">
              <a:solidFill>
                <a:srgbClr val="DEF6F1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DEF6F1"/>
        </a:fontRef>
        <a:srgbClr val="DEF6F1"/>
      </a:tcTxStyle>
      <a:tcStyle>
        <a:tcBdr>
          <a:left>
            <a:ln w="12700" cap="flat">
              <a:solidFill>
                <a:srgbClr val="DEF6F1"/>
              </a:solidFill>
              <a:prstDash val="solid"/>
              <a:round/>
            </a:ln>
          </a:left>
          <a:right>
            <a:ln w="12700" cap="flat">
              <a:solidFill>
                <a:srgbClr val="DEF6F1"/>
              </a:solidFill>
              <a:prstDash val="solid"/>
              <a:round/>
            </a:ln>
          </a:right>
          <a:top>
            <a:ln w="12700" cap="flat">
              <a:solidFill>
                <a:srgbClr val="DEF6F1"/>
              </a:solidFill>
              <a:prstDash val="solid"/>
              <a:round/>
            </a:ln>
          </a:top>
          <a:bottom>
            <a:ln w="38100" cap="flat">
              <a:solidFill>
                <a:srgbClr val="DEF6F1"/>
              </a:solidFill>
              <a:prstDash val="solid"/>
              <a:round/>
            </a:ln>
          </a:bottom>
          <a:insideH>
            <a:ln w="12700" cap="flat">
              <a:solidFill>
                <a:srgbClr val="DEF6F1"/>
              </a:solidFill>
              <a:prstDash val="solid"/>
              <a:round/>
            </a:ln>
          </a:insideH>
          <a:insideV>
            <a:ln w="12700" cap="flat">
              <a:solidFill>
                <a:srgbClr val="DEF6F1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DEF6F1"/>
              </a:solidFill>
              <a:prstDash val="solid"/>
              <a:round/>
            </a:ln>
          </a:left>
          <a:right>
            <a:ln w="12700" cap="flat">
              <a:solidFill>
                <a:srgbClr val="DEF6F1"/>
              </a:solidFill>
              <a:prstDash val="solid"/>
              <a:round/>
            </a:ln>
          </a:right>
          <a:top>
            <a:ln w="12700" cap="flat">
              <a:solidFill>
                <a:srgbClr val="DEF6F1"/>
              </a:solidFill>
              <a:prstDash val="solid"/>
              <a:round/>
            </a:ln>
          </a:top>
          <a:bottom>
            <a:ln w="12700" cap="flat">
              <a:solidFill>
                <a:srgbClr val="DEF6F1"/>
              </a:solidFill>
              <a:prstDash val="solid"/>
              <a:round/>
            </a:ln>
          </a:bottom>
          <a:insideH>
            <a:ln w="12700" cap="flat">
              <a:solidFill>
                <a:srgbClr val="DEF6F1"/>
              </a:solidFill>
              <a:prstDash val="solid"/>
              <a:round/>
            </a:ln>
          </a:insideH>
          <a:insideV>
            <a:ln w="12700" cap="flat">
              <a:solidFill>
                <a:srgbClr val="DEF6F1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 b="def" i="def"/>
      <a:tcStyle>
        <a:tcBdr/>
        <a:fill>
          <a:solidFill>
            <a:srgbClr val="EFF3E9"/>
          </a:solidFill>
        </a:fill>
      </a:tcStyle>
    </a:band2H>
    <a:firstCol>
      <a:tcTxStyle b="on" i="off">
        <a:fontRef idx="major">
          <a:srgbClr val="DEF6F1"/>
        </a:fontRef>
        <a:srgbClr val="DEF6F1"/>
      </a:tcTxStyle>
      <a:tcStyle>
        <a:tcBdr>
          <a:left>
            <a:ln w="12700" cap="flat">
              <a:solidFill>
                <a:srgbClr val="DEF6F1"/>
              </a:solidFill>
              <a:prstDash val="solid"/>
              <a:round/>
            </a:ln>
          </a:left>
          <a:right>
            <a:ln w="12700" cap="flat">
              <a:solidFill>
                <a:srgbClr val="DEF6F1"/>
              </a:solidFill>
              <a:prstDash val="solid"/>
              <a:round/>
            </a:ln>
          </a:right>
          <a:top>
            <a:ln w="12700" cap="flat">
              <a:solidFill>
                <a:srgbClr val="DEF6F1"/>
              </a:solidFill>
              <a:prstDash val="solid"/>
              <a:round/>
            </a:ln>
          </a:top>
          <a:bottom>
            <a:ln w="12700" cap="flat">
              <a:solidFill>
                <a:srgbClr val="DEF6F1"/>
              </a:solidFill>
              <a:prstDash val="solid"/>
              <a:round/>
            </a:ln>
          </a:bottom>
          <a:insideH>
            <a:ln w="12700" cap="flat">
              <a:solidFill>
                <a:srgbClr val="DEF6F1"/>
              </a:solidFill>
              <a:prstDash val="solid"/>
              <a:round/>
            </a:ln>
          </a:insideH>
          <a:insideV>
            <a:ln w="12700" cap="flat">
              <a:solidFill>
                <a:srgbClr val="DEF6F1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DEF6F1"/>
        </a:fontRef>
        <a:srgbClr val="DEF6F1"/>
      </a:tcTxStyle>
      <a:tcStyle>
        <a:tcBdr>
          <a:left>
            <a:ln w="12700" cap="flat">
              <a:solidFill>
                <a:srgbClr val="DEF6F1"/>
              </a:solidFill>
              <a:prstDash val="solid"/>
              <a:round/>
            </a:ln>
          </a:left>
          <a:right>
            <a:ln w="12700" cap="flat">
              <a:solidFill>
                <a:srgbClr val="DEF6F1"/>
              </a:solidFill>
              <a:prstDash val="solid"/>
              <a:round/>
            </a:ln>
          </a:right>
          <a:top>
            <a:ln w="38100" cap="flat">
              <a:solidFill>
                <a:srgbClr val="DEF6F1"/>
              </a:solidFill>
              <a:prstDash val="solid"/>
              <a:round/>
            </a:ln>
          </a:top>
          <a:bottom>
            <a:ln w="12700" cap="flat">
              <a:solidFill>
                <a:srgbClr val="DEF6F1"/>
              </a:solidFill>
              <a:prstDash val="solid"/>
              <a:round/>
            </a:ln>
          </a:bottom>
          <a:insideH>
            <a:ln w="12700" cap="flat">
              <a:solidFill>
                <a:srgbClr val="DEF6F1"/>
              </a:solidFill>
              <a:prstDash val="solid"/>
              <a:round/>
            </a:ln>
          </a:insideH>
          <a:insideV>
            <a:ln w="12700" cap="flat">
              <a:solidFill>
                <a:srgbClr val="DEF6F1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DEF6F1"/>
        </a:fontRef>
        <a:srgbClr val="DEF6F1"/>
      </a:tcTxStyle>
      <a:tcStyle>
        <a:tcBdr>
          <a:left>
            <a:ln w="12700" cap="flat">
              <a:solidFill>
                <a:srgbClr val="DEF6F1"/>
              </a:solidFill>
              <a:prstDash val="solid"/>
              <a:round/>
            </a:ln>
          </a:left>
          <a:right>
            <a:ln w="12700" cap="flat">
              <a:solidFill>
                <a:srgbClr val="DEF6F1"/>
              </a:solidFill>
              <a:prstDash val="solid"/>
              <a:round/>
            </a:ln>
          </a:right>
          <a:top>
            <a:ln w="12700" cap="flat">
              <a:solidFill>
                <a:srgbClr val="DEF6F1"/>
              </a:solidFill>
              <a:prstDash val="solid"/>
              <a:round/>
            </a:ln>
          </a:top>
          <a:bottom>
            <a:ln w="38100" cap="flat">
              <a:solidFill>
                <a:srgbClr val="DEF6F1"/>
              </a:solidFill>
              <a:prstDash val="solid"/>
              <a:round/>
            </a:ln>
          </a:bottom>
          <a:insideH>
            <a:ln w="12700" cap="flat">
              <a:solidFill>
                <a:srgbClr val="DEF6F1"/>
              </a:solidFill>
              <a:prstDash val="solid"/>
              <a:round/>
            </a:ln>
          </a:insideH>
          <a:insideV>
            <a:ln w="12700" cap="flat">
              <a:solidFill>
                <a:srgbClr val="DEF6F1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DEF6F1"/>
              </a:solidFill>
              <a:prstDash val="solid"/>
              <a:round/>
            </a:ln>
          </a:left>
          <a:right>
            <a:ln w="12700" cap="flat">
              <a:solidFill>
                <a:srgbClr val="DEF6F1"/>
              </a:solidFill>
              <a:prstDash val="solid"/>
              <a:round/>
            </a:ln>
          </a:right>
          <a:top>
            <a:ln w="12700" cap="flat">
              <a:solidFill>
                <a:srgbClr val="DEF6F1"/>
              </a:solidFill>
              <a:prstDash val="solid"/>
              <a:round/>
            </a:ln>
          </a:top>
          <a:bottom>
            <a:ln w="12700" cap="flat">
              <a:solidFill>
                <a:srgbClr val="DEF6F1"/>
              </a:solidFill>
              <a:prstDash val="solid"/>
              <a:round/>
            </a:ln>
          </a:bottom>
          <a:insideH>
            <a:ln w="12700" cap="flat">
              <a:solidFill>
                <a:srgbClr val="DEF6F1"/>
              </a:solidFill>
              <a:prstDash val="solid"/>
              <a:round/>
            </a:ln>
          </a:insideH>
          <a:insideV>
            <a:ln w="12700" cap="flat">
              <a:solidFill>
                <a:srgbClr val="DEF6F1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 b="def" i="def"/>
      <a:tcStyle>
        <a:tcBdr/>
        <a:fill>
          <a:solidFill>
            <a:srgbClr val="FDEEE8"/>
          </a:solidFill>
        </a:fill>
      </a:tcStyle>
    </a:band2H>
    <a:firstCol>
      <a:tcTxStyle b="on" i="off">
        <a:fontRef idx="major">
          <a:srgbClr val="DEF6F1"/>
        </a:fontRef>
        <a:srgbClr val="DEF6F1"/>
      </a:tcTxStyle>
      <a:tcStyle>
        <a:tcBdr>
          <a:left>
            <a:ln w="12700" cap="flat">
              <a:solidFill>
                <a:srgbClr val="DEF6F1"/>
              </a:solidFill>
              <a:prstDash val="solid"/>
              <a:round/>
            </a:ln>
          </a:left>
          <a:right>
            <a:ln w="12700" cap="flat">
              <a:solidFill>
                <a:srgbClr val="DEF6F1"/>
              </a:solidFill>
              <a:prstDash val="solid"/>
              <a:round/>
            </a:ln>
          </a:right>
          <a:top>
            <a:ln w="12700" cap="flat">
              <a:solidFill>
                <a:srgbClr val="DEF6F1"/>
              </a:solidFill>
              <a:prstDash val="solid"/>
              <a:round/>
            </a:ln>
          </a:top>
          <a:bottom>
            <a:ln w="12700" cap="flat">
              <a:solidFill>
                <a:srgbClr val="DEF6F1"/>
              </a:solidFill>
              <a:prstDash val="solid"/>
              <a:round/>
            </a:ln>
          </a:bottom>
          <a:insideH>
            <a:ln w="12700" cap="flat">
              <a:solidFill>
                <a:srgbClr val="DEF6F1"/>
              </a:solidFill>
              <a:prstDash val="solid"/>
              <a:round/>
            </a:ln>
          </a:insideH>
          <a:insideV>
            <a:ln w="12700" cap="flat">
              <a:solidFill>
                <a:srgbClr val="DEF6F1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DEF6F1"/>
        </a:fontRef>
        <a:srgbClr val="DEF6F1"/>
      </a:tcTxStyle>
      <a:tcStyle>
        <a:tcBdr>
          <a:left>
            <a:ln w="12700" cap="flat">
              <a:solidFill>
                <a:srgbClr val="DEF6F1"/>
              </a:solidFill>
              <a:prstDash val="solid"/>
              <a:round/>
            </a:ln>
          </a:left>
          <a:right>
            <a:ln w="12700" cap="flat">
              <a:solidFill>
                <a:srgbClr val="DEF6F1"/>
              </a:solidFill>
              <a:prstDash val="solid"/>
              <a:round/>
            </a:ln>
          </a:right>
          <a:top>
            <a:ln w="38100" cap="flat">
              <a:solidFill>
                <a:srgbClr val="DEF6F1"/>
              </a:solidFill>
              <a:prstDash val="solid"/>
              <a:round/>
            </a:ln>
          </a:top>
          <a:bottom>
            <a:ln w="12700" cap="flat">
              <a:solidFill>
                <a:srgbClr val="DEF6F1"/>
              </a:solidFill>
              <a:prstDash val="solid"/>
              <a:round/>
            </a:ln>
          </a:bottom>
          <a:insideH>
            <a:ln w="12700" cap="flat">
              <a:solidFill>
                <a:srgbClr val="DEF6F1"/>
              </a:solidFill>
              <a:prstDash val="solid"/>
              <a:round/>
            </a:ln>
          </a:insideH>
          <a:insideV>
            <a:ln w="12700" cap="flat">
              <a:solidFill>
                <a:srgbClr val="DEF6F1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DEF6F1"/>
        </a:fontRef>
        <a:srgbClr val="DEF6F1"/>
      </a:tcTxStyle>
      <a:tcStyle>
        <a:tcBdr>
          <a:left>
            <a:ln w="12700" cap="flat">
              <a:solidFill>
                <a:srgbClr val="DEF6F1"/>
              </a:solidFill>
              <a:prstDash val="solid"/>
              <a:round/>
            </a:ln>
          </a:left>
          <a:right>
            <a:ln w="12700" cap="flat">
              <a:solidFill>
                <a:srgbClr val="DEF6F1"/>
              </a:solidFill>
              <a:prstDash val="solid"/>
              <a:round/>
            </a:ln>
          </a:right>
          <a:top>
            <a:ln w="12700" cap="flat">
              <a:solidFill>
                <a:srgbClr val="DEF6F1"/>
              </a:solidFill>
              <a:prstDash val="solid"/>
              <a:round/>
            </a:ln>
          </a:top>
          <a:bottom>
            <a:ln w="38100" cap="flat">
              <a:solidFill>
                <a:srgbClr val="DEF6F1"/>
              </a:solidFill>
              <a:prstDash val="solid"/>
              <a:round/>
            </a:ln>
          </a:bottom>
          <a:insideH>
            <a:ln w="12700" cap="flat">
              <a:solidFill>
                <a:srgbClr val="DEF6F1"/>
              </a:solidFill>
              <a:prstDash val="solid"/>
              <a:round/>
            </a:ln>
          </a:insideH>
          <a:insideV>
            <a:ln w="12700" cap="flat">
              <a:solidFill>
                <a:srgbClr val="DEF6F1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DEF6F1"/>
          </a:solidFill>
        </a:fill>
      </a:tcStyle>
    </a:band2H>
    <a:firstCol>
      <a:tcTxStyle b="on" i="off">
        <a:fontRef idx="major">
          <a:srgbClr val="DEF6F1"/>
        </a:fontRef>
        <a:srgbClr val="DEF6F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EF6F1"/>
          </a:solidFill>
        </a:fill>
      </a:tcStyle>
    </a:lastRow>
    <a:firstRow>
      <a:tcTxStyle b="on" i="off">
        <a:fontRef idx="major">
          <a:srgbClr val="DEF6F1"/>
        </a:fontRef>
        <a:srgbClr val="DEF6F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DEF6F1"/>
              </a:solidFill>
              <a:prstDash val="solid"/>
              <a:round/>
            </a:ln>
          </a:left>
          <a:right>
            <a:ln w="12700" cap="flat">
              <a:solidFill>
                <a:srgbClr val="DEF6F1"/>
              </a:solidFill>
              <a:prstDash val="solid"/>
              <a:round/>
            </a:ln>
          </a:right>
          <a:top>
            <a:ln w="12700" cap="flat">
              <a:solidFill>
                <a:srgbClr val="DEF6F1"/>
              </a:solidFill>
              <a:prstDash val="solid"/>
              <a:round/>
            </a:ln>
          </a:top>
          <a:bottom>
            <a:ln w="12700" cap="flat">
              <a:solidFill>
                <a:srgbClr val="DEF6F1"/>
              </a:solidFill>
              <a:prstDash val="solid"/>
              <a:round/>
            </a:ln>
          </a:bottom>
          <a:insideH>
            <a:ln w="12700" cap="flat">
              <a:solidFill>
                <a:srgbClr val="DEF6F1"/>
              </a:solidFill>
              <a:prstDash val="solid"/>
              <a:round/>
            </a:ln>
          </a:insideH>
          <a:insideV>
            <a:ln w="12700" cap="flat">
              <a:solidFill>
                <a:srgbClr val="DEF6F1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DEF6F1"/>
        </a:fontRef>
        <a:srgbClr val="DEF6F1"/>
      </a:tcTxStyle>
      <a:tcStyle>
        <a:tcBdr>
          <a:left>
            <a:ln w="12700" cap="flat">
              <a:solidFill>
                <a:srgbClr val="DEF6F1"/>
              </a:solidFill>
              <a:prstDash val="solid"/>
              <a:round/>
            </a:ln>
          </a:left>
          <a:right>
            <a:ln w="12700" cap="flat">
              <a:solidFill>
                <a:srgbClr val="DEF6F1"/>
              </a:solidFill>
              <a:prstDash val="solid"/>
              <a:round/>
            </a:ln>
          </a:right>
          <a:top>
            <a:ln w="12700" cap="flat">
              <a:solidFill>
                <a:srgbClr val="DEF6F1"/>
              </a:solidFill>
              <a:prstDash val="solid"/>
              <a:round/>
            </a:ln>
          </a:top>
          <a:bottom>
            <a:ln w="12700" cap="flat">
              <a:solidFill>
                <a:srgbClr val="DEF6F1"/>
              </a:solidFill>
              <a:prstDash val="solid"/>
              <a:round/>
            </a:ln>
          </a:bottom>
          <a:insideH>
            <a:ln w="12700" cap="flat">
              <a:solidFill>
                <a:srgbClr val="DEF6F1"/>
              </a:solidFill>
              <a:prstDash val="solid"/>
              <a:round/>
            </a:ln>
          </a:insideH>
          <a:insideV>
            <a:ln w="12700" cap="flat">
              <a:solidFill>
                <a:srgbClr val="DEF6F1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DEF6F1"/>
        </a:fontRef>
        <a:srgbClr val="DEF6F1"/>
      </a:tcTxStyle>
      <a:tcStyle>
        <a:tcBdr>
          <a:left>
            <a:ln w="12700" cap="flat">
              <a:solidFill>
                <a:srgbClr val="DEF6F1"/>
              </a:solidFill>
              <a:prstDash val="solid"/>
              <a:round/>
            </a:ln>
          </a:left>
          <a:right>
            <a:ln w="12700" cap="flat">
              <a:solidFill>
                <a:srgbClr val="DEF6F1"/>
              </a:solidFill>
              <a:prstDash val="solid"/>
              <a:round/>
            </a:ln>
          </a:right>
          <a:top>
            <a:ln w="38100" cap="flat">
              <a:solidFill>
                <a:srgbClr val="DEF6F1"/>
              </a:solidFill>
              <a:prstDash val="solid"/>
              <a:round/>
            </a:ln>
          </a:top>
          <a:bottom>
            <a:ln w="12700" cap="flat">
              <a:solidFill>
                <a:srgbClr val="DEF6F1"/>
              </a:solidFill>
              <a:prstDash val="solid"/>
              <a:round/>
            </a:ln>
          </a:bottom>
          <a:insideH>
            <a:ln w="12700" cap="flat">
              <a:solidFill>
                <a:srgbClr val="DEF6F1"/>
              </a:solidFill>
              <a:prstDash val="solid"/>
              <a:round/>
            </a:ln>
          </a:insideH>
          <a:insideV>
            <a:ln w="12700" cap="flat">
              <a:solidFill>
                <a:srgbClr val="DEF6F1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DEF6F1"/>
        </a:fontRef>
        <a:srgbClr val="DEF6F1"/>
      </a:tcTxStyle>
      <a:tcStyle>
        <a:tcBdr>
          <a:left>
            <a:ln w="12700" cap="flat">
              <a:solidFill>
                <a:srgbClr val="DEF6F1"/>
              </a:solidFill>
              <a:prstDash val="solid"/>
              <a:round/>
            </a:ln>
          </a:left>
          <a:right>
            <a:ln w="12700" cap="flat">
              <a:solidFill>
                <a:srgbClr val="DEF6F1"/>
              </a:solidFill>
              <a:prstDash val="solid"/>
              <a:round/>
            </a:ln>
          </a:right>
          <a:top>
            <a:ln w="12700" cap="flat">
              <a:solidFill>
                <a:srgbClr val="DEF6F1"/>
              </a:solidFill>
              <a:prstDash val="solid"/>
              <a:round/>
            </a:ln>
          </a:top>
          <a:bottom>
            <a:ln w="38100" cap="flat">
              <a:solidFill>
                <a:srgbClr val="DEF6F1"/>
              </a:solidFill>
              <a:prstDash val="solid"/>
              <a:round/>
            </a:ln>
          </a:bottom>
          <a:insideH>
            <a:ln w="12700" cap="flat">
              <a:solidFill>
                <a:srgbClr val="DEF6F1"/>
              </a:solidFill>
              <a:prstDash val="solid"/>
              <a:round/>
            </a:ln>
          </a:insideH>
          <a:insideV>
            <a:ln w="12700" cap="flat">
              <a:solidFill>
                <a:srgbClr val="DEF6F1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40" Type="http://schemas.openxmlformats.org/officeDocument/2006/relationships/slide" Target="slides/slide33.xml"/><Relationship Id="rId41" Type="http://schemas.openxmlformats.org/officeDocument/2006/relationships/slide" Target="slides/slide34.xml"/><Relationship Id="rId42" Type="http://schemas.openxmlformats.org/officeDocument/2006/relationships/slide" Target="slides/slide35.xml"/><Relationship Id="rId43" Type="http://schemas.openxmlformats.org/officeDocument/2006/relationships/slide" Target="slides/slide36.xml"/><Relationship Id="rId44" Type="http://schemas.openxmlformats.org/officeDocument/2006/relationships/slide" Target="slides/slide37.xml"/><Relationship Id="rId45" Type="http://schemas.openxmlformats.org/officeDocument/2006/relationships/slide" Target="slides/slide38.xml"/><Relationship Id="rId46" Type="http://schemas.openxmlformats.org/officeDocument/2006/relationships/slide" Target="slides/slide39.xml"/><Relationship Id="rId47" Type="http://schemas.openxmlformats.org/officeDocument/2006/relationships/slide" Target="slides/slide40.xml"/><Relationship Id="rId48" Type="http://schemas.openxmlformats.org/officeDocument/2006/relationships/slide" Target="slides/slide41.xml"/><Relationship Id="rId49" Type="http://schemas.openxmlformats.org/officeDocument/2006/relationships/slide" Target="slides/slide42.xml"/><Relationship Id="rId50" Type="http://schemas.openxmlformats.org/officeDocument/2006/relationships/slide" Target="slides/slide43.xml"/><Relationship Id="rId51" Type="http://schemas.openxmlformats.org/officeDocument/2006/relationships/slide" Target="slides/slide44.xml"/><Relationship Id="rId52" Type="http://schemas.openxmlformats.org/officeDocument/2006/relationships/slide" Target="slides/slide45.xml"/><Relationship Id="rId53" Type="http://schemas.openxmlformats.org/officeDocument/2006/relationships/slide" Target="slides/slide46.xml"/><Relationship Id="rId54" Type="http://schemas.openxmlformats.org/officeDocument/2006/relationships/slide" Target="slides/slide47.xml"/><Relationship Id="rId55" Type="http://schemas.openxmlformats.org/officeDocument/2006/relationships/slide" Target="slides/slide48.xml"/><Relationship Id="rId56" Type="http://schemas.openxmlformats.org/officeDocument/2006/relationships/slide" Target="slides/slide49.xml"/><Relationship Id="rId57" Type="http://schemas.openxmlformats.org/officeDocument/2006/relationships/slide" Target="slides/slide50.xml"/><Relationship Id="rId58" Type="http://schemas.openxmlformats.org/officeDocument/2006/relationships/slide" Target="slides/slide51.xml"/><Relationship Id="rId59" Type="http://schemas.openxmlformats.org/officeDocument/2006/relationships/slide" Target="slides/slide52.xml"/><Relationship Id="rId60" Type="http://schemas.openxmlformats.org/officeDocument/2006/relationships/slide" Target="slides/slide53.xml"/><Relationship Id="rId61" Type="http://schemas.openxmlformats.org/officeDocument/2006/relationships/slide" Target="slides/slide54.xml"/><Relationship Id="rId62" Type="http://schemas.openxmlformats.org/officeDocument/2006/relationships/slide" Target="slides/slide55.xml"/><Relationship Id="rId63" Type="http://schemas.openxmlformats.org/officeDocument/2006/relationships/slide" Target="slides/slide56.xml"/><Relationship Id="rId64" Type="http://schemas.openxmlformats.org/officeDocument/2006/relationships/slide" Target="slides/slide57.xml"/><Relationship Id="rId65" Type="http://schemas.openxmlformats.org/officeDocument/2006/relationships/slide" Target="slides/slide58.xml"/><Relationship Id="rId66" Type="http://schemas.openxmlformats.org/officeDocument/2006/relationships/slide" Target="slides/slide59.xml"/><Relationship Id="rId67" Type="http://schemas.openxmlformats.org/officeDocument/2006/relationships/slide" Target="slides/slide60.xml"/><Relationship Id="rId68" Type="http://schemas.openxmlformats.org/officeDocument/2006/relationships/slide" Target="slides/slide61.xml"/><Relationship Id="rId69" Type="http://schemas.openxmlformats.org/officeDocument/2006/relationships/slide" Target="slides/slide62.xml"/><Relationship Id="rId70" Type="http://schemas.openxmlformats.org/officeDocument/2006/relationships/slide" Target="slides/slide63.xml"/><Relationship Id="rId71" Type="http://schemas.openxmlformats.org/officeDocument/2006/relationships/slide" Target="slides/slide64.xml"/><Relationship Id="rId72" Type="http://schemas.openxmlformats.org/officeDocument/2006/relationships/slide" Target="slides/slide65.xml"/><Relationship Id="rId73" Type="http://schemas.openxmlformats.org/officeDocument/2006/relationships/slide" Target="slides/slide66.xml"/><Relationship Id="rId74" Type="http://schemas.openxmlformats.org/officeDocument/2006/relationships/slide" Target="slides/slide67.xml"/><Relationship Id="rId75" Type="http://schemas.openxmlformats.org/officeDocument/2006/relationships/slide" Target="slides/slide68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43" name="Shape 43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spcBef>
        <a:spcPts val="400"/>
      </a:spcBef>
      <a:defRPr sz="1200">
        <a:latin typeface="+mn-lt"/>
        <a:ea typeface="+mn-ea"/>
        <a:cs typeface="+mn-cs"/>
        <a:sym typeface="Arial"/>
      </a:defRPr>
    </a:lvl1pPr>
    <a:lvl2pPr indent="2286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2pPr>
    <a:lvl3pPr indent="4572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3pPr>
    <a:lvl4pPr indent="6858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4pPr>
    <a:lvl5pPr indent="9144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5pPr>
    <a:lvl6pPr indent="11430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6pPr>
    <a:lvl7pPr indent="13716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7pPr>
    <a:lvl8pPr indent="16002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8pPr>
    <a:lvl9pPr indent="18288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9pPr>
  </p:notesStyle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9.xml"/><Relationship Id="rId2" Type="http://schemas.openxmlformats.org/officeDocument/2006/relationships/notesMaster" Target="../notesMasters/notesMaster1.xml"/></Relationships>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89" name="Shape 89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Thymine dimers</a:t>
            </a:r>
          </a:p>
        </p:txBody>
      </p:sp>
    </p:spTree>
  </p:cSld>
  <p:clrMapOvr>
    <a:masterClrMapping/>
  </p:clrMapOvr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Text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 lIns="45719" tIns="45719" rIns="45719" bIns="45719"/>
          <a:lstStyle>
            <a:lvl1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36" name="Slide Number"/>
          <p:cNvSpPr txBox="1"/>
          <p:nvPr>
            <p:ph type="sldNum" sz="quarter" idx="2"/>
          </p:nvPr>
        </p:nvSpPr>
        <p:spPr>
          <a:xfrm>
            <a:off x="8176259" y="6248400"/>
            <a:ext cx="281941" cy="287087"/>
          </a:xfrm>
          <a:prstGeom prst="rect">
            <a:avLst/>
          </a:prstGeom>
        </p:spPr>
        <p:txBody>
          <a:bodyPr lIns="45719" tIns="45719" rIns="45719" bIns="45719"/>
          <a:lstStyle>
            <a:lvl1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DEF6F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457200" y="274636"/>
            <a:ext cx="8229600" cy="11430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8384894" y="6245225"/>
            <a:ext cx="301907" cy="288822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>
            <a:spAutoFit/>
          </a:bodyPr>
          <a:lstStyle>
            <a:lvl1pPr algn="r">
              <a:defRPr sz="1400"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</p:sldLayoutIdLst>
  <p:transition xmlns:p14="http://schemas.microsoft.com/office/powerpoint/2010/main" spd="med" advClick="1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»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1pPr>
      <a:lvl2pPr marL="783771" marR="0" indent="-32657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–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2pPr>
      <a:lvl3pPr marL="1219200" marR="0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3pPr>
      <a:lvl4pPr marL="17373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–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4pPr>
      <a:lvl5pPr marL="22352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»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22860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27432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3200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36576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pn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.jpe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.tif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jpeg"/><Relationship Id="rId3" Type="http://schemas.openxmlformats.org/officeDocument/2006/relationships/image" Target="../media/image6.jpeg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.jpeg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tif"/></Relationships>
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.jpeg"/><Relationship Id="rId3" Type="http://schemas.openxmlformats.org/officeDocument/2006/relationships/image" Target="../media/image9.jpeg"/></Relationships>
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tif"/><Relationship Id="rId3" Type="http://schemas.openxmlformats.org/officeDocument/2006/relationships/hyperlink" Target="https://www.nature.com/scitable/topicpage/dna-damage-repair-mechanisms-for-maintaining-dna-344#" TargetMode="External"/></Relationships>
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tif"/><Relationship Id="rId3" Type="http://schemas.openxmlformats.org/officeDocument/2006/relationships/hyperlink" Target="https://www.saudedica.com.br/as-5-melhores-ervas-antienvelhecimento/" TargetMode="External"/><Relationship Id="rId4" Type="http://schemas.openxmlformats.org/officeDocument/2006/relationships/image" Target="../media/image5.tif"/><Relationship Id="rId5" Type="http://schemas.openxmlformats.org/officeDocument/2006/relationships/image" Target="../media/image8.png"/><Relationship Id="rId6" Type="http://schemas.openxmlformats.org/officeDocument/2006/relationships/image" Target="../media/image6.tif"/></Relationships>
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
</file>

<file path=ppt/slides/_rels/slide3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3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
</file>

<file path=ppt/slides/_rels/slide3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
</file>

<file path=ppt/slides/_rels/slide3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
</file>

<file path=ppt/slides/_rels/slide3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4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
</file>

<file path=ppt/slides/_rels/slide4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
</file>

<file path=ppt/slides/_rels/slide4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
</file>

<file path=ppt/slides/_rels/slide4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
</file>

<file path=ppt/slides/_rels/slide4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
</file>

<file path=ppt/slides/_rels/slide4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/Relationships>

</file>

<file path=ppt/slides/_rels/slide4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Relationship Id="rId3" Type="http://schemas.openxmlformats.org/officeDocument/2006/relationships/image" Target="../media/image24.png"/></Relationships>

</file>

<file path=ppt/slides/_rels/slide4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Relationship Id="rId3" Type="http://schemas.openxmlformats.org/officeDocument/2006/relationships/image" Target="../media/image26.png"/></Relationships>

</file>

<file path=ppt/slides/_rels/slide4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4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5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
</file>

<file path=ppt/slides/_rels/slide5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
</file>

<file path=ppt/slides/_rels/slide5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
</file>

<file path=ppt/slides/_rels/slide5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Relationship Id="rId3" Type="http://schemas.openxmlformats.org/officeDocument/2006/relationships/image" Target="../media/image30.png"/></Relationships>

</file>

<file path=ppt/slides/_rels/slide5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5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5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en.wikipedia.org/wiki/June_16" TargetMode="External"/><Relationship Id="rId3" Type="http://schemas.openxmlformats.org/officeDocument/2006/relationships/hyperlink" Target="http://en.wikipedia.org/wiki/1902" TargetMode="External"/><Relationship Id="rId4" Type="http://schemas.openxmlformats.org/officeDocument/2006/relationships/hyperlink" Target="http://en.wikipedia.org/wiki/Hartford%2C_Connecticut" TargetMode="External"/><Relationship Id="rId5" Type="http://schemas.openxmlformats.org/officeDocument/2006/relationships/hyperlink" Target="http://en.wikipedia.org/wiki/September_2" TargetMode="External"/><Relationship Id="rId6" Type="http://schemas.openxmlformats.org/officeDocument/2006/relationships/hyperlink" Target="http://en.wikipedia.org/wiki/1992" TargetMode="External"/><Relationship Id="rId7" Type="http://schemas.openxmlformats.org/officeDocument/2006/relationships/hyperlink" Target="http://en.wikipedia.org/wiki/Huntington%2C_New_York" TargetMode="External"/><Relationship Id="rId8" Type="http://schemas.openxmlformats.org/officeDocument/2006/relationships/hyperlink" Target="http://en.wikipedia.org/wiki/Image:Nobel.svg" TargetMode="External"/><Relationship Id="rId9" Type="http://schemas.openxmlformats.org/officeDocument/2006/relationships/hyperlink" Target="http://en.wikipedia.org/wiki/Nobel_Prize_in_Physiology_or_Medicine" TargetMode="External"/><Relationship Id="rId10" Type="http://schemas.openxmlformats.org/officeDocument/2006/relationships/image" Target="../media/image31.png"/><Relationship Id="rId11" Type="http://schemas.openxmlformats.org/officeDocument/2006/relationships/image" Target="../media/image32.png"/><Relationship Id="rId12" Type="http://schemas.openxmlformats.org/officeDocument/2006/relationships/image" Target="../media/image12.jpeg"/></Relationships>

</file>

<file path=ppt/slides/_rels/slide5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5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5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en.wikipedia.org/wiki/June_16" TargetMode="External"/><Relationship Id="rId3" Type="http://schemas.openxmlformats.org/officeDocument/2006/relationships/hyperlink" Target="http://en.wikipedia.org/wiki/1902" TargetMode="External"/><Relationship Id="rId4" Type="http://schemas.openxmlformats.org/officeDocument/2006/relationships/hyperlink" Target="http://en.wikipedia.org/wiki/Hartford%2C_Connecticut" TargetMode="External"/><Relationship Id="rId5" Type="http://schemas.openxmlformats.org/officeDocument/2006/relationships/hyperlink" Target="http://en.wikipedia.org/wiki/September_2" TargetMode="External"/><Relationship Id="rId6" Type="http://schemas.openxmlformats.org/officeDocument/2006/relationships/hyperlink" Target="http://en.wikipedia.org/wiki/1992" TargetMode="External"/><Relationship Id="rId7" Type="http://schemas.openxmlformats.org/officeDocument/2006/relationships/hyperlink" Target="http://en.wikipedia.org/wiki/Huntington%2C_New_York" TargetMode="External"/><Relationship Id="rId8" Type="http://schemas.openxmlformats.org/officeDocument/2006/relationships/hyperlink" Target="http://en.wikipedia.org/wiki/Image:Nobel.svg" TargetMode="External"/><Relationship Id="rId9" Type="http://schemas.openxmlformats.org/officeDocument/2006/relationships/hyperlink" Target="http://en.wikipedia.org/wiki/Nobel_Prize_in_Physiology_or_Medicine" TargetMode="External"/><Relationship Id="rId10" Type="http://schemas.openxmlformats.org/officeDocument/2006/relationships/image" Target="../media/image31.png"/><Relationship Id="rId11" Type="http://schemas.openxmlformats.org/officeDocument/2006/relationships/image" Target="../media/image32.png"/><Relationship Id="rId12" Type="http://schemas.openxmlformats.org/officeDocument/2006/relationships/image" Target="../media/image12.jpe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
</file>

<file path=ppt/slides/_rels/slide6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6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6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6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
</file>

<file path=ppt/slides/_rels/slide6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
</file>

<file path=ppt/slides/_rels/slide6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35.png"/></Relationships>

</file>

<file path=ppt/slides/_rels/slide6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/Relationships>

</file>

<file path=ppt/slides/_rels/slide6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
</file>

<file path=ppt/slides/_rels/slide6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EBEBE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5" name="Table"/>
          <p:cNvGraphicFramePr/>
          <p:nvPr/>
        </p:nvGraphicFramePr>
        <p:xfrm>
          <a:off x="1359591" y="-148"/>
          <a:ext cx="7052506" cy="6867821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0">
                <a:tableStyleId>{4C3C2611-4C71-4FC5-86AE-919BDF0F9419}</a:tableStyleId>
              </a:tblPr>
              <a:tblGrid>
                <a:gridCol w="396560"/>
                <a:gridCol w="596114"/>
                <a:gridCol w="4358767"/>
                <a:gridCol w="1691538"/>
              </a:tblGrid>
              <a:tr h="197116">
                <a:tc gridSpan="4">
                  <a:txBody>
                    <a:bodyPr/>
                    <a:lstStyle/>
                    <a:p>
                      <a:pPr algn="ctr" defTabSz="449580">
                        <a:spcBef>
                          <a:spcPts val="500"/>
                        </a:spcBef>
                        <a:defRPr sz="700">
                          <a:uFill>
                            <a:solidFill>
                              <a:srgbClr val="000000"/>
                            </a:solidFill>
                          </a:uFill>
                          <a:latin typeface="Arial Unicode MS"/>
                          <a:ea typeface="Arial Unicode MS"/>
                          <a:cs typeface="Arial Unicode MS"/>
                          <a:sym typeface="Arial Unicode MS"/>
                        </a:defRPr>
                      </a:pPr>
                      <a:r>
                        <a:rPr b="1">
                          <a:latin typeface="+mn-lt"/>
                          <a:ea typeface="+mn-ea"/>
                          <a:cs typeface="+mn-cs"/>
                          <a:sym typeface="Arial"/>
                        </a:rPr>
                        <a:t>PÓS-GRADUAÇÃO EM BIOTECNOLOGIA   USP/I BUTANTAN/IPT</a:t>
                      </a:r>
                    </a:p>
                  </a:txBody>
                  <a:tcPr marL="50800" marR="50800" marT="50800" marB="50800" anchor="t" anchorCtr="0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197116">
                <a:tc gridSpan="4">
                  <a:txBody>
                    <a:bodyPr/>
                    <a:lstStyle/>
                    <a:p>
                      <a:pPr algn="ctr" defTabSz="449580">
                        <a:spcBef>
                          <a:spcPts val="500"/>
                        </a:spcBef>
                        <a:defRPr sz="700">
                          <a:uFill>
                            <a:solidFill>
                              <a:srgbClr val="000000"/>
                            </a:solidFill>
                          </a:uFill>
                          <a:latin typeface="Arial Unicode MS"/>
                          <a:ea typeface="Arial Unicode MS"/>
                          <a:cs typeface="Arial Unicode MS"/>
                          <a:sym typeface="Arial Unicode MS"/>
                        </a:defRPr>
                      </a:pPr>
                      <a:r>
                        <a:rPr b="1">
                          <a:latin typeface="+mn-lt"/>
                          <a:ea typeface="+mn-ea"/>
                          <a:cs typeface="+mn-cs"/>
                          <a:sym typeface="Arial"/>
                        </a:rPr>
                        <a:t>BTC 5702 – GENÉTICA BÁSICA   /   2019</a:t>
                      </a:r>
                    </a:p>
                  </a:txBody>
                  <a:tcPr marL="50800" marR="50800" marT="50800" marB="50800" anchor="t" anchorCtr="0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399255">
                <a:tc gridSpan="4">
                  <a:txBody>
                    <a:bodyPr/>
                    <a:lstStyle/>
                    <a:p>
                      <a:pPr algn="l" defTabSz="449580">
                        <a:defRPr sz="700">
                          <a:uFill>
                            <a:solidFill>
                              <a:srgbClr val="000000"/>
                            </a:solidFill>
                          </a:uFill>
                        </a:defRPr>
                      </a:pPr>
                      <a:r>
                        <a:t>Professores: </a:t>
                      </a:r>
                      <a:r>
                        <a:rPr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Elisabete José Vicente,    </a:t>
                      </a:r>
                      <a:r>
                        <a:t>Durvanei M. Augusto, </a:t>
                      </a:r>
                    </a:p>
                    <a:p>
                      <a:pPr algn="l" defTabSz="449580">
                        <a:defRPr sz="700">
                          <a:uFill>
                            <a:solidFill>
                              <a:srgbClr val="000000"/>
                            </a:solidFill>
                          </a:uFill>
                        </a:defRPr>
                      </a:pPr>
                    </a:p>
                    <a:p>
                      <a:pPr algn="l" defTabSz="449580">
                        <a:defRPr sz="700">
                          <a:uFill>
                            <a:solidFill>
                              <a:srgbClr val="000000"/>
                            </a:solidFill>
                          </a:uFill>
                          <a:latin typeface="Arial Unicode MS"/>
                          <a:ea typeface="Arial Unicode MS"/>
                          <a:cs typeface="Arial Unicode MS"/>
                          <a:sym typeface="Arial Unicode MS"/>
                        </a:defRPr>
                      </a:pPr>
                      <a:r>
                        <a:rPr>
                          <a:latin typeface="+mn-lt"/>
                          <a:ea typeface="+mn-ea"/>
                          <a:cs typeface="+mn-cs"/>
                          <a:sym typeface="Arial"/>
                        </a:rPr>
                        <a:t>ICV IV, 3a. feira, 9:00 - 12:00.</a:t>
                      </a:r>
                    </a:p>
                  </a:txBody>
                  <a:tcPr marL="50800" marR="50800" marT="50800" marB="50800" anchor="t" anchorCtr="0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208948">
                <a:tc>
                  <a:txBody>
                    <a:bodyPr/>
                    <a:lstStyle/>
                    <a:p>
                      <a:pPr algn="l" defTabSz="449580">
                        <a:defRPr sz="7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50800" marR="50800" marT="50800" marB="50800" anchor="t" anchorCtr="0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449580">
                        <a:defRPr sz="700">
                          <a:uFill>
                            <a:solidFill>
                              <a:srgbClr val="000000"/>
                            </a:solidFill>
                          </a:uFill>
                          <a:latin typeface="Arial Unicode MS"/>
                          <a:ea typeface="Arial Unicode MS"/>
                          <a:cs typeface="Arial Unicode MS"/>
                          <a:sym typeface="Arial Unicode MS"/>
                        </a:defRPr>
                      </a:pPr>
                      <a:r>
                        <a:rPr>
                          <a:latin typeface="+mn-lt"/>
                          <a:ea typeface="+mn-ea"/>
                          <a:cs typeface="+mn-cs"/>
                          <a:sym typeface="Arial"/>
                        </a:rPr>
                        <a:t>DATA</a:t>
                      </a:r>
                    </a:p>
                  </a:txBody>
                  <a:tcPr marL="50800" marR="50800" marT="50800" marB="50800" anchor="t" anchorCtr="0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449580">
                        <a:defRPr sz="700">
                          <a:uFill>
                            <a:solidFill>
                              <a:srgbClr val="000000"/>
                            </a:solidFill>
                          </a:uFill>
                          <a:latin typeface="Arial Unicode MS"/>
                          <a:ea typeface="Arial Unicode MS"/>
                          <a:cs typeface="Arial Unicode MS"/>
                          <a:sym typeface="Arial Unicode MS"/>
                        </a:defRPr>
                      </a:pPr>
                      <a:r>
                        <a:rPr>
                          <a:latin typeface="+mn-lt"/>
                          <a:ea typeface="+mn-ea"/>
                          <a:cs typeface="+mn-cs"/>
                          <a:sym typeface="Arial"/>
                        </a:rPr>
                        <a:t>TEMAS</a:t>
                      </a:r>
                    </a:p>
                  </a:txBody>
                  <a:tcPr marL="50800" marR="50800" marT="50800" marB="50800" anchor="t" anchorCtr="0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449580">
                        <a:defRPr sz="700">
                          <a:uFill>
                            <a:solidFill>
                              <a:srgbClr val="000000"/>
                            </a:solidFill>
                          </a:uFill>
                          <a:latin typeface="Arial Unicode MS"/>
                          <a:ea typeface="Arial Unicode MS"/>
                          <a:cs typeface="Arial Unicode MS"/>
                          <a:sym typeface="Arial Unicode MS"/>
                        </a:defRPr>
                      </a:pPr>
                      <a:r>
                        <a:rPr>
                          <a:latin typeface="+mn-lt"/>
                          <a:ea typeface="+mn-ea"/>
                          <a:cs typeface="+mn-cs"/>
                          <a:sym typeface="Arial"/>
                        </a:rPr>
                        <a:t>REFERÊNCIAS</a:t>
                      </a:r>
                    </a:p>
                  </a:txBody>
                  <a:tcPr marL="50800" marR="50800" marT="50800" marB="50800" anchor="t" anchorCtr="0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</a:tr>
              <a:tr h="287649">
                <a:tc>
                  <a:txBody>
                    <a:bodyPr/>
                    <a:lstStyle/>
                    <a:p>
                      <a:pPr algn="l" defTabSz="449580">
                        <a:defRPr sz="700">
                          <a:uFill>
                            <a:solidFill>
                              <a:srgbClr val="000000"/>
                            </a:solidFill>
                          </a:uFill>
                          <a:latin typeface="Arial Unicode MS"/>
                          <a:ea typeface="Arial Unicode MS"/>
                          <a:cs typeface="Arial Unicode MS"/>
                          <a:sym typeface="Arial Unicode MS"/>
                        </a:defRPr>
                      </a:pPr>
                      <a:r>
                        <a:rPr>
                          <a:latin typeface="+mn-lt"/>
                          <a:ea typeface="+mn-ea"/>
                          <a:cs typeface="+mn-cs"/>
                          <a:sym typeface="Arial"/>
                        </a:rPr>
                        <a:t>1.</a:t>
                      </a:r>
                    </a:p>
                  </a:txBody>
                  <a:tcPr marL="50800" marR="50800" marT="50800" marB="50800" anchor="t" anchorCtr="0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449580">
                        <a:defRPr sz="700">
                          <a:uFill>
                            <a:solidFill>
                              <a:srgbClr val="000000"/>
                            </a:solidFill>
                          </a:uFill>
                          <a:latin typeface="Arial Unicode MS"/>
                          <a:ea typeface="Arial Unicode MS"/>
                          <a:cs typeface="Arial Unicode MS"/>
                          <a:sym typeface="Arial Unicode MS"/>
                        </a:defRPr>
                      </a:pPr>
                      <a:r>
                        <a:rPr>
                          <a:latin typeface="+mn-lt"/>
                          <a:ea typeface="+mn-ea"/>
                          <a:cs typeface="+mn-cs"/>
                          <a:sym typeface="Arial"/>
                        </a:rPr>
                        <a:t>23/4</a:t>
                      </a:r>
                    </a:p>
                  </a:txBody>
                  <a:tcPr marL="50800" marR="50800" marT="50800" marB="50800" anchor="t" anchorCtr="0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449580">
                        <a:defRPr sz="700">
                          <a:uFill>
                            <a:solidFill>
                              <a:srgbClr val="000000"/>
                            </a:solidFill>
                          </a:uFill>
                        </a:defRPr>
                      </a:pPr>
                      <a:r>
                        <a:t>- Introdução: A Genética e os Organismos</a:t>
                      </a:r>
                    </a:p>
                    <a:p>
                      <a:pPr algn="l" defTabSz="449580">
                        <a:defRPr sz="700">
                          <a:uFill>
                            <a:solidFill>
                              <a:srgbClr val="000000"/>
                            </a:solidFill>
                          </a:uFill>
                          <a:latin typeface="Arial Unicode MS"/>
                          <a:ea typeface="Arial Unicode MS"/>
                          <a:cs typeface="Arial Unicode MS"/>
                          <a:sym typeface="Arial Unicode MS"/>
                        </a:defRPr>
                      </a:pPr>
                      <a:r>
                        <a:rPr>
                          <a:latin typeface="+mn-lt"/>
                          <a:ea typeface="+mn-ea"/>
                          <a:cs typeface="+mn-cs"/>
                          <a:sym typeface="Arial"/>
                        </a:rPr>
                        <a:t>- Análise Mendeliana                                   </a:t>
                      </a:r>
                      <a:r>
                        <a:rPr>
                          <a:solidFill>
                            <a:srgbClr val="FF40FF"/>
                          </a:solidFill>
                          <a:uFill>
                            <a:solidFill>
                              <a:srgbClr val="0066FF"/>
                            </a:solidFill>
                          </a:uFill>
                          <a:latin typeface="+mn-lt"/>
                          <a:ea typeface="+mn-ea"/>
                          <a:cs typeface="+mn-cs"/>
                          <a:sym typeface="Arial"/>
                        </a:rPr>
                        <a:t>(Bete)</a:t>
                      </a:r>
                    </a:p>
                  </a:txBody>
                  <a:tcPr marL="50800" marR="50800" marT="50800" marB="50800" anchor="t" anchorCtr="0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449580">
                        <a:defRPr sz="700">
                          <a:uFill>
                            <a:solidFill>
                              <a:srgbClr val="000000"/>
                            </a:solidFill>
                          </a:uFill>
                          <a:latin typeface="Arial Unicode MS"/>
                          <a:ea typeface="Arial Unicode MS"/>
                          <a:cs typeface="Arial Unicode MS"/>
                          <a:sym typeface="Arial Unicode MS"/>
                        </a:defRPr>
                      </a:pPr>
                      <a:r>
                        <a:rPr>
                          <a:latin typeface="+mn-lt"/>
                          <a:ea typeface="+mn-ea"/>
                          <a:cs typeface="+mn-cs"/>
                          <a:sym typeface="Arial"/>
                        </a:rPr>
                        <a:t>Griffiths Cap. 2-6 Gardner Cap. 2</a:t>
                      </a:r>
                    </a:p>
                  </a:txBody>
                  <a:tcPr marL="50800" marR="50800" marT="50800" marB="50800" anchor="t" anchorCtr="0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</a:tr>
              <a:tr h="197116">
                <a:tc>
                  <a:txBody>
                    <a:bodyPr/>
                    <a:lstStyle/>
                    <a:p>
                      <a:pPr algn="l" defTabSz="449580">
                        <a:defRPr sz="700">
                          <a:uFill>
                            <a:solidFill>
                              <a:srgbClr val="000000"/>
                            </a:solidFill>
                          </a:uFill>
                          <a:latin typeface="Arial Unicode MS"/>
                          <a:ea typeface="Arial Unicode MS"/>
                          <a:cs typeface="Arial Unicode MS"/>
                          <a:sym typeface="Arial Unicode MS"/>
                        </a:defRPr>
                      </a:pPr>
                      <a:r>
                        <a:rPr>
                          <a:latin typeface="+mn-lt"/>
                          <a:ea typeface="+mn-ea"/>
                          <a:cs typeface="+mn-cs"/>
                          <a:sym typeface="Arial"/>
                        </a:rPr>
                        <a:t>2.</a:t>
                      </a:r>
                    </a:p>
                  </a:txBody>
                  <a:tcPr marL="50800" marR="50800" marT="50800" marB="50800" anchor="t" anchorCtr="0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449580">
                        <a:defRPr sz="700">
                          <a:uFill>
                            <a:solidFill>
                              <a:srgbClr val="000000"/>
                            </a:solidFill>
                          </a:uFill>
                          <a:latin typeface="Arial Unicode MS"/>
                          <a:ea typeface="Arial Unicode MS"/>
                          <a:cs typeface="Arial Unicode MS"/>
                          <a:sym typeface="Arial Unicode MS"/>
                        </a:defRPr>
                      </a:pPr>
                      <a:r>
                        <a:rPr>
                          <a:latin typeface="+mn-lt"/>
                          <a:ea typeface="+mn-ea"/>
                          <a:cs typeface="+mn-cs"/>
                          <a:sym typeface="Arial"/>
                        </a:rPr>
                        <a:t>30/04</a:t>
                      </a:r>
                    </a:p>
                  </a:txBody>
                  <a:tcPr marL="50800" marR="50800" marT="50800" marB="50800" anchor="t" anchorCtr="0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449580">
                        <a:defRPr sz="700">
                          <a:uFill>
                            <a:solidFill>
                              <a:srgbClr val="000000"/>
                            </a:solidFill>
                          </a:uFill>
                          <a:latin typeface="Arial Unicode MS"/>
                          <a:ea typeface="Arial Unicode MS"/>
                          <a:cs typeface="Arial Unicode MS"/>
                          <a:sym typeface="Arial Unicode MS"/>
                        </a:defRPr>
                      </a:pPr>
                      <a:r>
                        <a:rPr>
                          <a:latin typeface="+mn-lt"/>
                          <a:ea typeface="+mn-ea"/>
                          <a:cs typeface="+mn-cs"/>
                          <a:sym typeface="Arial"/>
                        </a:rPr>
                        <a:t>- Replicação do DNA                                   </a:t>
                      </a:r>
                      <a:r>
                        <a:rPr>
                          <a:solidFill>
                            <a:srgbClr val="FF40FF"/>
                          </a:solidFill>
                          <a:uFill>
                            <a:solidFill>
                              <a:srgbClr val="0066FF"/>
                            </a:solidFill>
                          </a:uFill>
                          <a:latin typeface="+mn-lt"/>
                          <a:ea typeface="+mn-ea"/>
                          <a:cs typeface="+mn-cs"/>
                          <a:sym typeface="Arial"/>
                        </a:rPr>
                        <a:t>(Bete)</a:t>
                      </a:r>
                    </a:p>
                  </a:txBody>
                  <a:tcPr marL="50800" marR="50800" marT="50800" marB="50800" anchor="t" anchorCtr="0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449580">
                        <a:defRPr sz="700">
                          <a:uFill>
                            <a:solidFill>
                              <a:srgbClr val="000000"/>
                            </a:solidFill>
                          </a:uFill>
                          <a:latin typeface="Arial Unicode MS"/>
                          <a:ea typeface="Arial Unicode MS"/>
                          <a:cs typeface="Arial Unicode MS"/>
                          <a:sym typeface="Arial Unicode MS"/>
                        </a:defRPr>
                      </a:pPr>
                      <a:r>
                        <a:rPr>
                          <a:latin typeface="+mn-lt"/>
                          <a:ea typeface="+mn-ea"/>
                          <a:cs typeface="+mn-cs"/>
                          <a:sym typeface="Arial"/>
                        </a:rPr>
                        <a:t>Griffiths Cap. 11 Gardner Cap. 5</a:t>
                      </a:r>
                    </a:p>
                  </a:txBody>
                  <a:tcPr marL="50800" marR="50800" marT="50800" marB="50800" anchor="t" anchorCtr="0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</a:tr>
              <a:tr h="208948">
                <a:tc>
                  <a:txBody>
                    <a:bodyPr/>
                    <a:lstStyle/>
                    <a:p>
                      <a:pPr algn="l" defTabSz="449580">
                        <a:defRPr sz="700">
                          <a:uFill>
                            <a:solidFill>
                              <a:srgbClr val="000000"/>
                            </a:solidFill>
                          </a:uFill>
                          <a:latin typeface="Arial Unicode MS"/>
                          <a:ea typeface="Arial Unicode MS"/>
                          <a:cs typeface="Arial Unicode MS"/>
                          <a:sym typeface="Arial Unicode MS"/>
                        </a:defRPr>
                      </a:pPr>
                      <a:r>
                        <a:rPr>
                          <a:latin typeface="+mn-lt"/>
                          <a:ea typeface="+mn-ea"/>
                          <a:cs typeface="+mn-cs"/>
                          <a:sym typeface="Arial"/>
                        </a:rPr>
                        <a:t>2.</a:t>
                      </a:r>
                    </a:p>
                  </a:txBody>
                  <a:tcPr marL="50800" marR="50800" marT="50800" marB="50800" anchor="t" anchorCtr="0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449580">
                        <a:defRPr sz="7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50800" marR="50800" marT="50800" marB="50800" anchor="t" anchorCtr="0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449580">
                        <a:defRPr sz="700">
                          <a:uFill>
                            <a:solidFill>
                              <a:srgbClr val="000000"/>
                            </a:solidFill>
                          </a:uFill>
                          <a:latin typeface="Arial Unicode MS"/>
                          <a:ea typeface="Arial Unicode MS"/>
                          <a:cs typeface="Arial Unicode MS"/>
                          <a:sym typeface="Arial Unicode MS"/>
                        </a:defRPr>
                      </a:pPr>
                      <a:r>
                        <a:rPr>
                          <a:latin typeface="+mn-lt"/>
                          <a:ea typeface="+mn-ea"/>
                          <a:cs typeface="+mn-cs"/>
                          <a:sym typeface="Arial"/>
                        </a:rPr>
                        <a:t>- Transcrição                                               </a:t>
                      </a:r>
                      <a:r>
                        <a:rPr>
                          <a:solidFill>
                            <a:srgbClr val="FF40FF"/>
                          </a:solidFill>
                          <a:uFill>
                            <a:solidFill>
                              <a:srgbClr val="0066FF"/>
                            </a:solidFill>
                          </a:uFill>
                          <a:latin typeface="+mn-lt"/>
                          <a:ea typeface="+mn-ea"/>
                          <a:cs typeface="+mn-cs"/>
                          <a:sym typeface="Arial"/>
                        </a:rPr>
                        <a:t>(Bete)</a:t>
                      </a:r>
                    </a:p>
                  </a:txBody>
                  <a:tcPr marL="50800" marR="50800" marT="50800" marB="50800" anchor="t" anchorCtr="0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449580">
                        <a:defRPr sz="700">
                          <a:uFill>
                            <a:solidFill>
                              <a:srgbClr val="000000"/>
                            </a:solidFill>
                          </a:uFill>
                          <a:latin typeface="Arial Unicode MS"/>
                          <a:ea typeface="Arial Unicode MS"/>
                          <a:cs typeface="Arial Unicode MS"/>
                          <a:sym typeface="Arial Unicode MS"/>
                        </a:defRPr>
                      </a:pPr>
                      <a:r>
                        <a:rPr>
                          <a:latin typeface="+mn-lt"/>
                          <a:ea typeface="+mn-ea"/>
                          <a:cs typeface="+mn-cs"/>
                          <a:sym typeface="Arial"/>
                        </a:rPr>
                        <a:t>Griffiths Cap. 13 Gardner Cap. 10</a:t>
                      </a:r>
                    </a:p>
                  </a:txBody>
                  <a:tcPr marL="50800" marR="50800" marT="50800" marB="50800" anchor="t" anchorCtr="0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</a:tr>
              <a:tr h="208948">
                <a:tc>
                  <a:txBody>
                    <a:bodyPr/>
                    <a:lstStyle/>
                    <a:p>
                      <a:pPr algn="l" defTabSz="449580">
                        <a:defRPr sz="700">
                          <a:uFill>
                            <a:solidFill>
                              <a:srgbClr val="000000"/>
                            </a:solidFill>
                          </a:uFill>
                          <a:latin typeface="Arial Unicode MS"/>
                          <a:ea typeface="Arial Unicode MS"/>
                          <a:cs typeface="Arial Unicode MS"/>
                          <a:sym typeface="Arial Unicode MS"/>
                        </a:defRPr>
                      </a:pPr>
                      <a:r>
                        <a:rPr>
                          <a:latin typeface="+mn-lt"/>
                          <a:ea typeface="+mn-ea"/>
                          <a:cs typeface="+mn-cs"/>
                          <a:sym typeface="Arial"/>
                        </a:rPr>
                        <a:t>2.</a:t>
                      </a:r>
                    </a:p>
                  </a:txBody>
                  <a:tcPr marL="50800" marR="50800" marT="50800" marB="50800" anchor="t" anchorCtr="0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449580">
                        <a:defRPr sz="7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50800" marR="50800" marT="50800" marB="50800" anchor="t" anchorCtr="0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449580">
                        <a:defRPr sz="700">
                          <a:uFill>
                            <a:solidFill>
                              <a:srgbClr val="000000"/>
                            </a:solidFill>
                          </a:uFill>
                          <a:latin typeface="Arial Unicode MS"/>
                          <a:ea typeface="Arial Unicode MS"/>
                          <a:cs typeface="Arial Unicode MS"/>
                          <a:sym typeface="Arial Unicode MS"/>
                        </a:defRPr>
                      </a:pPr>
                      <a:r>
                        <a:rPr>
                          <a:latin typeface="+mn-lt"/>
                          <a:ea typeface="+mn-ea"/>
                          <a:cs typeface="+mn-cs"/>
                          <a:sym typeface="Arial"/>
                        </a:rPr>
                        <a:t>- Tradução                                                   </a:t>
                      </a:r>
                      <a:r>
                        <a:rPr>
                          <a:solidFill>
                            <a:srgbClr val="FF40FF"/>
                          </a:solidFill>
                          <a:uFill>
                            <a:solidFill>
                              <a:srgbClr val="0066FF"/>
                            </a:solidFill>
                          </a:uFill>
                          <a:latin typeface="+mn-lt"/>
                          <a:ea typeface="+mn-ea"/>
                          <a:cs typeface="+mn-cs"/>
                          <a:sym typeface="Arial"/>
                        </a:rPr>
                        <a:t>(Bete)</a:t>
                      </a:r>
                    </a:p>
                  </a:txBody>
                  <a:tcPr marL="50800" marR="50800" marT="50800" marB="50800" anchor="t" anchorCtr="0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449580">
                        <a:defRPr sz="700">
                          <a:uFill>
                            <a:solidFill>
                              <a:srgbClr val="000000"/>
                            </a:solidFill>
                          </a:uFill>
                          <a:latin typeface="Arial Unicode MS"/>
                          <a:ea typeface="Arial Unicode MS"/>
                          <a:cs typeface="Arial Unicode MS"/>
                          <a:sym typeface="Arial Unicode MS"/>
                        </a:defRPr>
                      </a:pPr>
                      <a:r>
                        <a:rPr>
                          <a:latin typeface="+mn-lt"/>
                          <a:ea typeface="+mn-ea"/>
                          <a:cs typeface="+mn-cs"/>
                          <a:sym typeface="Arial"/>
                        </a:rPr>
                        <a:t>Griffiths Cap. 13 Gardner Cap. 10</a:t>
                      </a:r>
                    </a:p>
                  </a:txBody>
                  <a:tcPr marL="50800" marR="50800" marT="50800" marB="50800" anchor="t" anchorCtr="0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</a:tr>
              <a:tr h="385384">
                <a:tc>
                  <a:txBody>
                    <a:bodyPr/>
                    <a:lstStyle/>
                    <a:p>
                      <a:pPr algn="l" defTabSz="449580">
                        <a:defRPr sz="700">
                          <a:uFill>
                            <a:solidFill>
                              <a:srgbClr val="000000"/>
                            </a:solidFill>
                          </a:uFill>
                          <a:latin typeface="Arial Unicode MS"/>
                          <a:ea typeface="Arial Unicode MS"/>
                          <a:cs typeface="Arial Unicode MS"/>
                          <a:sym typeface="Arial Unicode MS"/>
                        </a:defRPr>
                      </a:pPr>
                      <a:r>
                        <a:rPr b="1">
                          <a:latin typeface="+mn-lt"/>
                          <a:ea typeface="+mn-ea"/>
                          <a:cs typeface="+mn-cs"/>
                          <a:sym typeface="Arial"/>
                        </a:rPr>
                        <a:t>3a.</a:t>
                      </a:r>
                    </a:p>
                  </a:txBody>
                  <a:tcPr marL="76200" marR="76200" marT="76200" marB="76200" anchor="t" anchorCtr="0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  <a:solidFill>
                      <a:srgbClr val="FFFC79">
                        <a:alpha val="3724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49580">
                        <a:defRPr sz="700">
                          <a:uFill>
                            <a:solidFill>
                              <a:srgbClr val="000000"/>
                            </a:solidFill>
                          </a:uFill>
                          <a:latin typeface="Arial Unicode MS"/>
                          <a:ea typeface="Arial Unicode MS"/>
                          <a:cs typeface="Arial Unicode MS"/>
                          <a:sym typeface="Arial Unicode MS"/>
                        </a:defRPr>
                      </a:pPr>
                      <a:r>
                        <a:rPr b="1">
                          <a:latin typeface="+mn-lt"/>
                          <a:ea typeface="+mn-ea"/>
                          <a:cs typeface="+mn-cs"/>
                          <a:sym typeface="Arial"/>
                        </a:rPr>
                        <a:t>07/5</a:t>
                      </a:r>
                    </a:p>
                  </a:txBody>
                  <a:tcPr marL="76200" marR="76200" marT="76200" marB="76200" anchor="t" anchorCtr="0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  <a:solidFill>
                      <a:srgbClr val="FFFC79">
                        <a:alpha val="3724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70132" indent="-70132" algn="l" defTabSz="449580">
                        <a:buSzPct val="100000"/>
                        <a:buFont typeface="Arial Unicode MS"/>
                        <a:buChar char="-"/>
                        <a:tabLst>
                          <a:tab pos="88900" algn="l"/>
                        </a:tabLst>
                        <a:defRPr b="1" sz="700">
                          <a:uFill>
                            <a:solidFill>
                              <a:srgbClr val="000000"/>
                            </a:solidFill>
                          </a:uFill>
                        </a:defRPr>
                      </a:pPr>
                      <a:r>
                        <a:t>Mecanismos de Alteração Genética 1:</a:t>
                      </a:r>
                    </a:p>
                    <a:p>
                      <a:pPr marL="62864" indent="-62864" algn="l" defTabSz="449580">
                        <a:tabLst>
                          <a:tab pos="88900" algn="l"/>
                        </a:tabLst>
                        <a:defRPr sz="700">
                          <a:uFill>
                            <a:solidFill>
                              <a:srgbClr val="000000"/>
                            </a:solidFill>
                          </a:uFill>
                          <a:latin typeface="Arial Unicode MS"/>
                          <a:ea typeface="Arial Unicode MS"/>
                          <a:cs typeface="Arial Unicode MS"/>
                          <a:sym typeface="Arial Unicode MS"/>
                        </a:defRPr>
                      </a:pPr>
                      <a:r>
                        <a:rPr b="1">
                          <a:latin typeface="+mn-lt"/>
                          <a:ea typeface="+mn-ea"/>
                          <a:cs typeface="+mn-cs"/>
                          <a:sym typeface="Arial"/>
                        </a:rPr>
                        <a:t>   - A genética da bactéria e seus virus - Recombinação bacteriana:  Conjugação, Transformação, Transdução                                               </a:t>
                      </a:r>
                      <a:r>
                        <a:rPr b="1">
                          <a:solidFill>
                            <a:srgbClr val="FF40FF"/>
                          </a:solidFill>
                          <a:uFill>
                            <a:solidFill>
                              <a:srgbClr val="0066FF"/>
                            </a:solidFill>
                          </a:uFill>
                          <a:latin typeface="+mn-lt"/>
                          <a:ea typeface="+mn-ea"/>
                          <a:cs typeface="+mn-cs"/>
                          <a:sym typeface="Arial"/>
                        </a:rPr>
                        <a:t>(Bete)</a:t>
                      </a:r>
                    </a:p>
                  </a:txBody>
                  <a:tcPr marL="76200" marR="76200" marT="76200" marB="76200" anchor="t" anchorCtr="0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  <a:solidFill>
                      <a:srgbClr val="FFFC79">
                        <a:alpha val="3724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49580">
                        <a:defRPr sz="700">
                          <a:uFill>
                            <a:solidFill>
                              <a:srgbClr val="000000"/>
                            </a:solidFill>
                          </a:uFill>
                          <a:latin typeface="Arial Unicode MS"/>
                          <a:ea typeface="Arial Unicode MS"/>
                          <a:cs typeface="Arial Unicode MS"/>
                          <a:sym typeface="Arial Unicode MS"/>
                        </a:defRPr>
                      </a:pPr>
                      <a:r>
                        <a:rPr b="1">
                          <a:latin typeface="+mn-lt"/>
                          <a:ea typeface="+mn-ea"/>
                          <a:cs typeface="+mn-cs"/>
                          <a:sym typeface="Arial"/>
                        </a:rPr>
                        <a:t>Griffiths 7,8,9,10, 19, 20 Gardner Cap. 8,11</a:t>
                      </a:r>
                    </a:p>
                  </a:txBody>
                  <a:tcPr marL="76200" marR="76200" marT="76200" marB="76200" anchor="t" anchorCtr="0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  <a:solidFill>
                      <a:srgbClr val="FFFC79">
                        <a:alpha val="37248"/>
                      </a:srgbClr>
                    </a:solidFill>
                  </a:tcPr>
                </a:tc>
              </a:tr>
              <a:tr h="385384">
                <a:tc>
                  <a:txBody>
                    <a:bodyPr/>
                    <a:lstStyle/>
                    <a:p>
                      <a:pPr algn="l" defTabSz="449580">
                        <a:defRPr sz="700">
                          <a:uFill>
                            <a:solidFill>
                              <a:srgbClr val="000000"/>
                            </a:solidFill>
                          </a:uFill>
                          <a:latin typeface="Arial Unicode MS"/>
                          <a:ea typeface="Arial Unicode MS"/>
                          <a:cs typeface="Arial Unicode MS"/>
                          <a:sym typeface="Arial Unicode MS"/>
                        </a:defRPr>
                      </a:pPr>
                      <a:r>
                        <a:rPr b="1">
                          <a:latin typeface="+mn-lt"/>
                          <a:ea typeface="+mn-ea"/>
                          <a:cs typeface="+mn-cs"/>
                          <a:sym typeface="Arial"/>
                        </a:rPr>
                        <a:t>3b.</a:t>
                      </a:r>
                    </a:p>
                  </a:txBody>
                  <a:tcPr marL="76200" marR="76200" marT="76200" marB="76200" anchor="t" anchorCtr="0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  <a:solidFill>
                      <a:srgbClr val="FFFC79">
                        <a:alpha val="3724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49580">
                        <a:defRPr b="1" sz="7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76200" marR="76200" marT="76200" marB="76200" anchor="t" anchorCtr="0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  <a:solidFill>
                      <a:srgbClr val="FFFC79">
                        <a:alpha val="3724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70132" indent="-70132" algn="l" defTabSz="449580">
                        <a:buSzPct val="100000"/>
                        <a:buFont typeface="Arial Unicode MS"/>
                        <a:buChar char="-"/>
                        <a:tabLst>
                          <a:tab pos="88900" algn="l"/>
                        </a:tabLst>
                        <a:defRPr b="1" sz="700">
                          <a:uFill>
                            <a:solidFill>
                              <a:srgbClr val="000000"/>
                            </a:solidFill>
                          </a:uFill>
                        </a:defRPr>
                      </a:pPr>
                      <a:r>
                        <a:t>Mecanismos de Alteração Genética 2:</a:t>
                      </a:r>
                    </a:p>
                    <a:p>
                      <a:pPr marL="62864" indent="-62864" algn="l" defTabSz="449580">
                        <a:tabLst>
                          <a:tab pos="88900" algn="l"/>
                        </a:tabLst>
                        <a:defRPr sz="700">
                          <a:uFill>
                            <a:solidFill>
                              <a:srgbClr val="000000"/>
                            </a:solidFill>
                          </a:uFill>
                          <a:latin typeface="Arial Unicode MS"/>
                          <a:ea typeface="Arial Unicode MS"/>
                          <a:cs typeface="Arial Unicode MS"/>
                          <a:sym typeface="Arial Unicode MS"/>
                        </a:defRPr>
                      </a:pPr>
                      <a:r>
                        <a:rPr b="1">
                          <a:latin typeface="+mn-lt"/>
                          <a:ea typeface="+mn-ea"/>
                          <a:cs typeface="+mn-cs"/>
                          <a:sym typeface="Arial"/>
                        </a:rPr>
                        <a:t>   - Mutação  e Reparo do DNA                                                                                                      </a:t>
                      </a:r>
                      <a:r>
                        <a:rPr b="1">
                          <a:solidFill>
                            <a:srgbClr val="FF40FF"/>
                          </a:solidFill>
                          <a:uFill>
                            <a:solidFill>
                              <a:srgbClr val="0066FF"/>
                            </a:solidFill>
                          </a:uFill>
                          <a:latin typeface="+mn-lt"/>
                          <a:ea typeface="+mn-ea"/>
                          <a:cs typeface="+mn-cs"/>
                          <a:sym typeface="Arial"/>
                        </a:rPr>
                        <a:t>(Bete)</a:t>
                      </a:r>
                    </a:p>
                  </a:txBody>
                  <a:tcPr marL="76200" marR="76200" marT="76200" marB="76200" anchor="t" anchorCtr="0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  <a:solidFill>
                      <a:srgbClr val="FFFC79">
                        <a:alpha val="3724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49580">
                        <a:defRPr sz="700">
                          <a:uFill>
                            <a:solidFill>
                              <a:srgbClr val="000000"/>
                            </a:solidFill>
                          </a:uFill>
                          <a:latin typeface="Arial Unicode MS"/>
                          <a:ea typeface="Arial Unicode MS"/>
                          <a:cs typeface="Arial Unicode MS"/>
                          <a:sym typeface="Arial Unicode MS"/>
                        </a:defRPr>
                      </a:pPr>
                      <a:r>
                        <a:rPr b="1">
                          <a:latin typeface="+mn-lt"/>
                          <a:ea typeface="+mn-ea"/>
                          <a:cs typeface="+mn-cs"/>
                          <a:sym typeface="Arial"/>
                        </a:rPr>
                        <a:t>Griffiths Cap. 10 Gardner Cap. 8</a:t>
                      </a:r>
                    </a:p>
                  </a:txBody>
                  <a:tcPr marL="76200" marR="76200" marT="76200" marB="76200" anchor="t" anchorCtr="0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  <a:solidFill>
                      <a:srgbClr val="FFFC79">
                        <a:alpha val="37248"/>
                      </a:srgbClr>
                    </a:solidFill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algn="l" defTabSz="449580">
                        <a:defRPr sz="700">
                          <a:uFill>
                            <a:solidFill>
                              <a:srgbClr val="000000"/>
                            </a:solidFill>
                          </a:uFill>
                          <a:latin typeface="Arial Unicode MS"/>
                          <a:ea typeface="Arial Unicode MS"/>
                          <a:cs typeface="Arial Unicode MS"/>
                          <a:sym typeface="Arial Unicode MS"/>
                        </a:defRPr>
                      </a:pPr>
                      <a:r>
                        <a:rPr>
                          <a:latin typeface="+mn-lt"/>
                          <a:ea typeface="+mn-ea"/>
                          <a:cs typeface="+mn-cs"/>
                          <a:sym typeface="Arial"/>
                        </a:rPr>
                        <a:t>4a.</a:t>
                      </a:r>
                    </a:p>
                  </a:txBody>
                  <a:tcPr marL="50800" marR="50800" marT="50800" marB="50800" anchor="t" anchorCtr="0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449580">
                        <a:defRPr sz="700">
                          <a:uFill>
                            <a:solidFill>
                              <a:srgbClr val="000000"/>
                            </a:solidFill>
                          </a:uFill>
                          <a:latin typeface="Arial Unicode MS"/>
                          <a:ea typeface="Arial Unicode MS"/>
                          <a:cs typeface="Arial Unicode MS"/>
                          <a:sym typeface="Arial Unicode MS"/>
                        </a:defRPr>
                      </a:pPr>
                      <a:r>
                        <a:t>14</a:t>
                      </a:r>
                      <a:r>
                        <a:rPr>
                          <a:latin typeface="+mn-lt"/>
                          <a:ea typeface="+mn-ea"/>
                          <a:cs typeface="+mn-cs"/>
                          <a:sym typeface="Arial"/>
                        </a:rPr>
                        <a:t>/5</a:t>
                      </a:r>
                    </a:p>
                  </a:txBody>
                  <a:tcPr marL="50800" marR="50800" marT="50800" marB="50800" anchor="t" anchorCtr="0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0132" indent="-70132" algn="l" defTabSz="449580">
                        <a:spcBef>
                          <a:spcPts val="500"/>
                        </a:spcBef>
                        <a:buSzPct val="100000"/>
                        <a:buFont typeface="Arial Unicode MS"/>
                        <a:buChar char="-"/>
                        <a:defRPr sz="700">
                          <a:uFill>
                            <a:solidFill>
                              <a:srgbClr val="000000"/>
                            </a:solidFill>
                          </a:uFill>
                          <a:latin typeface="Arial Unicode MS"/>
                          <a:ea typeface="Arial Unicode MS"/>
                          <a:cs typeface="Arial Unicode MS"/>
                          <a:sym typeface="Arial Unicode MS"/>
                        </a:defRPr>
                      </a:pPr>
                      <a:r>
                        <a:t>Mecanismos de Alteração Genética 3:                                      - Elementos </a:t>
                      </a:r>
                      <a:r>
                        <a:rPr>
                          <a:latin typeface="+mn-lt"/>
                          <a:ea typeface="+mn-ea"/>
                          <a:cs typeface="+mn-cs"/>
                          <a:sym typeface="Arial"/>
                        </a:rPr>
                        <a:t>Genéticos Transponíveis    e os  Rearranjos     cromossômicos                     </a:t>
                      </a:r>
                      <a:r>
                        <a:rPr>
                          <a:solidFill>
                            <a:srgbClr val="FF40FF"/>
                          </a:solidFill>
                          <a:uFill>
                            <a:solidFill>
                              <a:srgbClr val="0066FF"/>
                            </a:solidFill>
                          </a:uFill>
                          <a:latin typeface="+mn-lt"/>
                          <a:ea typeface="+mn-ea"/>
                          <a:cs typeface="+mn-cs"/>
                          <a:sym typeface="Arial"/>
                        </a:rPr>
                        <a:t>(Bete)</a:t>
                      </a:r>
                    </a:p>
                  </a:txBody>
                  <a:tcPr marL="50800" marR="50800" marT="50800" marB="50800" anchor="t" anchorCtr="0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449580">
                        <a:defRPr sz="700">
                          <a:uFill>
                            <a:solidFill>
                              <a:srgbClr val="000000"/>
                            </a:solidFill>
                          </a:uFill>
                          <a:latin typeface="Arial Unicode MS"/>
                          <a:ea typeface="Arial Unicode MS"/>
                          <a:cs typeface="Arial Unicode MS"/>
                          <a:sym typeface="Arial Unicode MS"/>
                        </a:defRPr>
                      </a:pPr>
                      <a:r>
                        <a:rPr>
                          <a:latin typeface="+mn-lt"/>
                          <a:ea typeface="+mn-ea"/>
                          <a:cs typeface="+mn-cs"/>
                          <a:sym typeface="Arial"/>
                        </a:rPr>
                        <a:t>Griffiths Cap. 21 Gardner Cap. 9</a:t>
                      </a:r>
                    </a:p>
                  </a:txBody>
                  <a:tcPr marL="50800" marR="50800" marT="50800" marB="50800" anchor="t" anchorCtr="0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</a:tr>
              <a:tr h="225425">
                <a:tc>
                  <a:txBody>
                    <a:bodyPr/>
                    <a:lstStyle/>
                    <a:p>
                      <a:pPr algn="l" defTabSz="449580">
                        <a:defRPr sz="700">
                          <a:uFill>
                            <a:solidFill>
                              <a:srgbClr val="000000"/>
                            </a:solidFill>
                          </a:uFill>
                          <a:latin typeface="Arial Unicode MS"/>
                          <a:ea typeface="Arial Unicode MS"/>
                          <a:cs typeface="Arial Unicode MS"/>
                          <a:sym typeface="Arial Unicode MS"/>
                        </a:defRPr>
                      </a:pPr>
                      <a:r>
                        <a:rPr>
                          <a:latin typeface="+mn-lt"/>
                          <a:ea typeface="+mn-ea"/>
                          <a:cs typeface="+mn-cs"/>
                          <a:sym typeface="Arial"/>
                        </a:rPr>
                        <a:t>4b.</a:t>
                      </a:r>
                    </a:p>
                  </a:txBody>
                  <a:tcPr marL="50800" marR="50800" marT="50800" marB="50800" anchor="t" anchorCtr="0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449580">
                        <a:defRPr sz="7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50800" marR="50800" marT="50800" marB="50800" anchor="t" anchorCtr="0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0132" indent="-70132" algn="l" defTabSz="449580">
                        <a:buSzPct val="100000"/>
                        <a:buFont typeface="Arial Unicode MS"/>
                        <a:buChar char="-"/>
                        <a:tabLst>
                          <a:tab pos="88900" algn="l"/>
                        </a:tabLst>
                        <a:defRPr sz="700">
                          <a:uFill>
                            <a:solidFill>
                              <a:srgbClr val="000000"/>
                            </a:solidFill>
                          </a:uFill>
                          <a:latin typeface="Arial Unicode MS"/>
                          <a:ea typeface="Arial Unicode MS"/>
                          <a:cs typeface="Arial Unicode MS"/>
                          <a:sym typeface="Arial Unicode MS"/>
                        </a:defRPr>
                      </a:pPr>
                      <a:r>
                        <a:t>Discuss</a:t>
                      </a:r>
                      <a:r>
                        <a:t>ão: dos Exerc</a:t>
                      </a:r>
                      <a:r>
                        <a:t>í</a:t>
                      </a:r>
                      <a:r>
                        <a:t>cios, das Monografias, etc.  </a:t>
                      </a:r>
                      <a:r>
                        <a:rPr>
                          <a:solidFill>
                            <a:srgbClr val="FF40FF"/>
                          </a:solidFill>
                          <a:uFill>
                            <a:solidFill>
                              <a:srgbClr val="0066FF"/>
                            </a:solidFill>
                          </a:uFill>
                          <a:latin typeface="+mn-lt"/>
                          <a:ea typeface="+mn-ea"/>
                          <a:cs typeface="+mn-cs"/>
                          <a:sym typeface="Arial"/>
                        </a:rPr>
                        <a:t>(Bete</a:t>
                      </a:r>
                    </a:p>
                  </a:txBody>
                  <a:tcPr marL="50800" marR="50800" marT="50800" marB="50800" anchor="t" anchorCtr="0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449580">
                        <a:defRPr sz="7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50800" marR="50800" marT="50800" marB="50800" anchor="t" anchorCtr="0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</a:tr>
              <a:tr h="507681">
                <a:tc>
                  <a:txBody>
                    <a:bodyPr/>
                    <a:lstStyle/>
                    <a:p>
                      <a:pPr algn="l" defTabSz="449580">
                        <a:defRPr sz="700">
                          <a:uFill>
                            <a:solidFill>
                              <a:srgbClr val="000000"/>
                            </a:solidFill>
                          </a:uFill>
                          <a:latin typeface="Arial Unicode MS"/>
                          <a:ea typeface="Arial Unicode MS"/>
                          <a:cs typeface="Arial Unicode MS"/>
                          <a:sym typeface="Arial Unicode MS"/>
                        </a:defRPr>
                      </a:pPr>
                      <a:r>
                        <a:rPr>
                          <a:latin typeface="+mn-lt"/>
                          <a:ea typeface="+mn-ea"/>
                          <a:cs typeface="+mn-cs"/>
                          <a:sym typeface="Arial"/>
                        </a:rPr>
                        <a:t>4c.</a:t>
                      </a:r>
                    </a:p>
                  </a:txBody>
                  <a:tcPr marL="50800" marR="50800" marT="50800" marB="50800" anchor="t" anchorCtr="0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449580">
                        <a:defRPr sz="7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50800" marR="50800" marT="50800" marB="50800" anchor="t" anchorCtr="0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0132" indent="-70132" algn="l" defTabSz="449580">
                        <a:buSzPct val="100000"/>
                        <a:buFont typeface="Arial Unicode MS"/>
                        <a:buChar char="-"/>
                        <a:tabLst>
                          <a:tab pos="88900" algn="l"/>
                        </a:tabLst>
                        <a:defRPr sz="700">
                          <a:uFill>
                            <a:solidFill>
                              <a:srgbClr val="000000"/>
                            </a:solidFill>
                          </a:uFill>
                          <a:latin typeface="Arial Unicode MS"/>
                          <a:ea typeface="Arial Unicode MS"/>
                          <a:cs typeface="Arial Unicode MS"/>
                          <a:sym typeface="Arial Unicode MS"/>
                        </a:defRPr>
                      </a:pPr>
                      <a:r>
                        <a:rPr>
                          <a:latin typeface="+mn-lt"/>
                          <a:ea typeface="+mn-ea"/>
                          <a:cs typeface="+mn-cs"/>
                          <a:sym typeface="Arial"/>
                        </a:rPr>
                        <a:t>Introdução aos Recursos de Bioinformática 1:                  Teoria e Prática   </a:t>
                      </a:r>
                      <a:r>
                        <a:rPr>
                          <a:solidFill>
                            <a:srgbClr val="FF40FF"/>
                          </a:solidFill>
                          <a:uFill>
                            <a:solidFill>
                              <a:srgbClr val="0066FF"/>
                            </a:solidFill>
                          </a:uFill>
                          <a:latin typeface="+mn-lt"/>
                          <a:ea typeface="+mn-ea"/>
                          <a:cs typeface="+mn-cs"/>
                          <a:sym typeface="Arial"/>
                        </a:rPr>
                        <a:t>Bete)</a:t>
                      </a:r>
                    </a:p>
                    <a:p>
                      <a:pPr marL="62864" indent="-62864" algn="l" defTabSz="449580">
                        <a:defRPr sz="700">
                          <a:solidFill>
                            <a:srgbClr val="FF2600"/>
                          </a:solidFill>
                          <a:uFill>
                            <a:solidFill>
                              <a:srgbClr val="0066FF"/>
                            </a:solidFill>
                          </a:uFill>
                        </a:defRPr>
                      </a:pPr>
                      <a:r>
                        <a:t>Ou</a:t>
                      </a:r>
                    </a:p>
                    <a:p>
                      <a:pPr marL="70132" indent="-70132" algn="l" defTabSz="449580">
                        <a:buSzPct val="100000"/>
                        <a:buFont typeface="Arial Unicode MS"/>
                        <a:buChar char="-"/>
                        <a:tabLst>
                          <a:tab pos="88900" algn="l"/>
                        </a:tabLst>
                        <a:defRPr sz="700">
                          <a:solidFill>
                            <a:srgbClr val="FF26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Arial Unicode MS"/>
                          <a:ea typeface="Arial Unicode MS"/>
                          <a:cs typeface="Arial Unicode MS"/>
                          <a:sym typeface="Arial Unicode MS"/>
                        </a:defRPr>
                      </a:pPr>
                      <a:r>
                        <a:t>O mundo dos </a:t>
                      </a:r>
                      <a:r>
                        <a:rPr>
                          <a:latin typeface="+mn-lt"/>
                          <a:ea typeface="+mn-ea"/>
                          <a:cs typeface="+mn-cs"/>
                          <a:sym typeface="Arial"/>
                        </a:rPr>
                        <a:t>vírus</a:t>
                      </a:r>
                      <a:r>
                        <a:t>  e as </a:t>
                      </a:r>
                      <a:r>
                        <a:rPr>
                          <a:latin typeface="+mn-lt"/>
                          <a:ea typeface="+mn-ea"/>
                          <a:cs typeface="+mn-cs"/>
                          <a:sym typeface="Arial"/>
                        </a:rPr>
                        <a:t>Viroses emergentes </a:t>
                      </a:r>
                    </a:p>
                    <a:p>
                      <a:pPr marL="62864" indent="-62864" algn="l" defTabSz="449580">
                        <a:defRPr sz="7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>
                          <a:solidFill>
                            <a:srgbClr val="FF2600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  (Convidado: Prof. Edson Durigon)</a:t>
                      </a:r>
                    </a:p>
                  </a:txBody>
                  <a:tcPr marL="50800" marR="50800" marT="50800" marB="50800" anchor="t" anchorCtr="0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449580">
                        <a:defRPr sz="7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50800" marR="50800" marT="50800" marB="50800" anchor="t" anchorCtr="0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algn="l" defTabSz="449580">
                        <a:defRPr sz="700">
                          <a:uFill>
                            <a:solidFill>
                              <a:srgbClr val="000000"/>
                            </a:solidFill>
                          </a:uFill>
                          <a:latin typeface="Arial Unicode MS"/>
                          <a:ea typeface="Arial Unicode MS"/>
                          <a:cs typeface="Arial Unicode MS"/>
                          <a:sym typeface="Arial Unicode MS"/>
                        </a:defRPr>
                      </a:pPr>
                      <a:r>
                        <a:rPr>
                          <a:latin typeface="+mn-lt"/>
                          <a:ea typeface="+mn-ea"/>
                          <a:cs typeface="+mn-cs"/>
                          <a:sym typeface="Arial"/>
                        </a:rPr>
                        <a:t>5a.</a:t>
                      </a:r>
                    </a:p>
                  </a:txBody>
                  <a:tcPr marL="50800" marR="50800" marT="50800" marB="50800" anchor="t" anchorCtr="0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449580">
                        <a:defRPr sz="700">
                          <a:uFill>
                            <a:solidFill>
                              <a:srgbClr val="000000"/>
                            </a:solidFill>
                          </a:uFill>
                          <a:latin typeface="Arial Unicode MS"/>
                          <a:ea typeface="Arial Unicode MS"/>
                          <a:cs typeface="Arial Unicode MS"/>
                          <a:sym typeface="Arial Unicode MS"/>
                        </a:defRPr>
                      </a:pPr>
                      <a:r>
                        <a:rPr>
                          <a:latin typeface="+mn-lt"/>
                          <a:ea typeface="+mn-ea"/>
                          <a:cs typeface="+mn-cs"/>
                          <a:sym typeface="Arial"/>
                        </a:rPr>
                        <a:t>21/05</a:t>
                      </a:r>
                    </a:p>
                  </a:txBody>
                  <a:tcPr marL="50800" marR="50800" marT="50800" marB="50800" anchor="t" anchorCtr="0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2864" indent="-62864" algn="l" defTabSz="449580">
                        <a:defRPr sz="700">
                          <a:uFill>
                            <a:solidFill>
                              <a:srgbClr val="000000"/>
                            </a:solidFill>
                          </a:uFill>
                          <a:latin typeface="Arial Unicode MS"/>
                          <a:ea typeface="Arial Unicode MS"/>
                          <a:cs typeface="Arial Unicode MS"/>
                          <a:sym typeface="Arial Unicode MS"/>
                        </a:defRPr>
                      </a:pPr>
                      <a:r>
                        <a:rPr>
                          <a:latin typeface="+mn-lt"/>
                          <a:ea typeface="+mn-ea"/>
                          <a:cs typeface="+mn-cs"/>
                          <a:sym typeface="Arial"/>
                        </a:rPr>
                        <a:t>- Regulação da Expressão Genética em Procariotos: Regulação da transcrição, Operon </a:t>
                      </a:r>
                      <a:r>
                        <a:rPr i="1">
                          <a:latin typeface="+mn-lt"/>
                          <a:ea typeface="+mn-ea"/>
                          <a:cs typeface="+mn-cs"/>
                          <a:sym typeface="Arial"/>
                        </a:rPr>
                        <a:t>lac </a:t>
                      </a:r>
                      <a:r>
                        <a:rPr>
                          <a:latin typeface="+mn-lt"/>
                          <a:ea typeface="+mn-ea"/>
                          <a:cs typeface="+mn-cs"/>
                          <a:sym typeface="Arial"/>
                        </a:rPr>
                        <a:t>e outros </a:t>
                      </a:r>
                      <a:r>
                        <a:rPr i="1">
                          <a:latin typeface="+mn-lt"/>
                          <a:ea typeface="+mn-ea"/>
                          <a:cs typeface="+mn-cs"/>
                          <a:sym typeface="Arial"/>
                        </a:rPr>
                        <a:t>operons</a:t>
                      </a:r>
                      <a:r>
                        <a:t> </a:t>
                      </a:r>
                      <a:r>
                        <a:rPr>
                          <a:solidFill>
                            <a:srgbClr val="FF40FF"/>
                          </a:solidFill>
                          <a:uFill>
                            <a:solidFill>
                              <a:srgbClr val="0066FF"/>
                            </a:solidFill>
                          </a:uFill>
                          <a:latin typeface="+mn-lt"/>
                          <a:ea typeface="+mn-ea"/>
                          <a:cs typeface="+mn-cs"/>
                          <a:sym typeface="Arial"/>
                        </a:rPr>
                        <a:t>(Bete)</a:t>
                      </a:r>
                    </a:p>
                  </a:txBody>
                  <a:tcPr marL="50800" marR="50800" marT="50800" marB="50800" anchor="t" anchorCtr="0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449580">
                        <a:defRPr sz="700">
                          <a:uFill>
                            <a:solidFill>
                              <a:srgbClr val="000000"/>
                            </a:solidFill>
                          </a:uFill>
                        </a:defRPr>
                      </a:pPr>
                      <a:r>
                        <a:t>Griffiths Cap. 18 </a:t>
                      </a:r>
                    </a:p>
                    <a:p>
                      <a:pPr algn="l" defTabSz="449580">
                        <a:defRPr sz="700">
                          <a:uFill>
                            <a:solidFill>
                              <a:srgbClr val="000000"/>
                            </a:solidFill>
                          </a:uFill>
                          <a:latin typeface="Arial Unicode MS"/>
                          <a:ea typeface="Arial Unicode MS"/>
                          <a:cs typeface="Arial Unicode MS"/>
                          <a:sym typeface="Arial Unicode MS"/>
                        </a:defRPr>
                      </a:pPr>
                      <a:r>
                        <a:rPr>
                          <a:latin typeface="+mn-lt"/>
                          <a:ea typeface="+mn-ea"/>
                          <a:cs typeface="+mn-cs"/>
                          <a:sym typeface="Arial"/>
                        </a:rPr>
                        <a:t>Gardner Cap. 14</a:t>
                      </a:r>
                    </a:p>
                  </a:txBody>
                  <a:tcPr marL="50800" marR="50800" marT="50800" marB="50800" anchor="t" anchorCtr="0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</a:tr>
              <a:tr h="208948">
                <a:tc>
                  <a:txBody>
                    <a:bodyPr/>
                    <a:lstStyle/>
                    <a:p>
                      <a:pPr algn="l" defTabSz="449580">
                        <a:defRPr sz="700">
                          <a:uFill>
                            <a:solidFill>
                              <a:srgbClr val="000000"/>
                            </a:solidFill>
                          </a:uFill>
                          <a:latin typeface="Arial Unicode MS"/>
                          <a:ea typeface="Arial Unicode MS"/>
                          <a:cs typeface="Arial Unicode MS"/>
                          <a:sym typeface="Arial Unicode MS"/>
                        </a:defRPr>
                      </a:pPr>
                      <a:r>
                        <a:rPr>
                          <a:latin typeface="+mn-lt"/>
                          <a:ea typeface="+mn-ea"/>
                          <a:cs typeface="+mn-cs"/>
                          <a:sym typeface="Arial"/>
                        </a:rPr>
                        <a:t>5b.</a:t>
                      </a:r>
                    </a:p>
                  </a:txBody>
                  <a:tcPr marL="50800" marR="50800" marT="50800" marB="50800" anchor="t" anchorCtr="0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449580">
                        <a:defRPr sz="7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50800" marR="50800" marT="50800" marB="50800" anchor="t" anchorCtr="0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  <a:solidFill>
                      <a:srgbClr val="CED7E7"/>
                    </a:solidFill>
                  </a:tcPr>
                </a:tc>
                <a:tc>
                  <a:txBody>
                    <a:bodyPr/>
                    <a:lstStyle/>
                    <a:p>
                      <a:pPr marL="62864" indent="-62864" algn="l" defTabSz="449580">
                        <a:defRPr sz="700">
                          <a:uFill>
                            <a:solidFill>
                              <a:srgbClr val="000000"/>
                            </a:solidFill>
                          </a:uFill>
                          <a:latin typeface="Arial Unicode MS"/>
                          <a:ea typeface="Arial Unicode MS"/>
                          <a:cs typeface="Arial Unicode MS"/>
                          <a:sym typeface="Arial Unicode MS"/>
                        </a:defRPr>
                      </a:pPr>
                      <a:r>
                        <a:rPr>
                          <a:latin typeface="+mn-lt"/>
                          <a:ea typeface="+mn-ea"/>
                          <a:cs typeface="+mn-cs"/>
                          <a:sym typeface="Arial"/>
                        </a:rPr>
                        <a:t>- O mundo dos vírus  e as </a:t>
                      </a:r>
                      <a:r>
                        <a:rPr>
                          <a:latin typeface="+mn-lt"/>
                          <a:ea typeface="+mn-ea"/>
                          <a:cs typeface="+mn-cs"/>
                          <a:sym typeface="Arial"/>
                        </a:rPr>
                        <a:t>Viroses emergentes           </a:t>
                      </a:r>
                    </a:p>
                  </a:txBody>
                  <a:tcPr marL="50800" marR="50800" marT="50800" marB="50800" anchor="t" anchorCtr="0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449580">
                        <a:defRPr sz="7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50800" marR="50800" marT="50800" marB="50800" anchor="t" anchorCtr="0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</a:tr>
              <a:tr h="605416">
                <a:tc>
                  <a:txBody>
                    <a:bodyPr/>
                    <a:lstStyle/>
                    <a:p>
                      <a:pPr algn="l" defTabSz="449580">
                        <a:defRPr sz="700">
                          <a:uFill>
                            <a:solidFill>
                              <a:srgbClr val="000000"/>
                            </a:solidFill>
                          </a:uFill>
                          <a:latin typeface="Arial Unicode MS"/>
                          <a:ea typeface="Arial Unicode MS"/>
                          <a:cs typeface="Arial Unicode MS"/>
                          <a:sym typeface="Arial Unicode MS"/>
                        </a:defRPr>
                      </a:pPr>
                      <a:r>
                        <a:rPr>
                          <a:latin typeface="+mn-lt"/>
                          <a:ea typeface="+mn-ea"/>
                          <a:cs typeface="+mn-cs"/>
                          <a:sym typeface="Arial"/>
                        </a:rPr>
                        <a:t>5c.</a:t>
                      </a:r>
                    </a:p>
                  </a:txBody>
                  <a:tcPr marL="50800" marR="50800" marT="50800" marB="50800" anchor="t" anchorCtr="0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449580">
                        <a:defRPr sz="7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50800" marR="50800" marT="50800" marB="50800" anchor="t" anchorCtr="0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3344" indent="-93344" algn="l" defTabSz="449580">
                        <a:buSzPct val="100000"/>
                        <a:buFont typeface="Arial Unicode MS"/>
                        <a:buChar char="-"/>
                        <a:tabLst>
                          <a:tab pos="114300" algn="l"/>
                        </a:tabLst>
                        <a:defRPr sz="700">
                          <a:uFill>
                            <a:solidFill>
                              <a:srgbClr val="000000"/>
                            </a:solidFill>
                          </a:uFill>
                          <a:latin typeface="Arial Unicode MS"/>
                          <a:ea typeface="Arial Unicode MS"/>
                          <a:cs typeface="Arial Unicode MS"/>
                          <a:sym typeface="Arial Unicode MS"/>
                        </a:defRPr>
                      </a:pPr>
                      <a:r>
                        <a:rPr>
                          <a:latin typeface="+mn-lt"/>
                          <a:ea typeface="+mn-ea"/>
                          <a:cs typeface="+mn-cs"/>
                          <a:sym typeface="Arial"/>
                        </a:rPr>
                        <a:t>Introdução aos Recursos de Bioinformática 1:</a:t>
                      </a:r>
                    </a:p>
                    <a:p>
                      <a:pPr marL="62864" indent="-62864" algn="l" defTabSz="449580">
                        <a:defRPr sz="700">
                          <a:solidFill>
                            <a:srgbClr val="FF40FF"/>
                          </a:solidFill>
                          <a:uFill>
                            <a:solidFill>
                              <a:srgbClr val="0066FF"/>
                            </a:solidFill>
                          </a:uFill>
                        </a:defRPr>
                      </a:pPr>
                      <a:r>
                        <a:rPr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rPr>
                        <a:t>    Teoria e </a:t>
                      </a:r>
                      <a:r>
                        <a:t>(Bete)</a:t>
                      </a:r>
                    </a:p>
                    <a:p>
                      <a:pPr marL="62864" indent="-62864" algn="l" defTabSz="449580">
                        <a:defRPr sz="700">
                          <a:solidFill>
                            <a:srgbClr val="FF2600"/>
                          </a:solidFill>
                          <a:uFill>
                            <a:solidFill>
                              <a:srgbClr val="0066FF"/>
                            </a:solidFill>
                          </a:uFill>
                        </a:defRPr>
                      </a:pPr>
                      <a:r>
                        <a:t>Ou</a:t>
                      </a:r>
                    </a:p>
                    <a:p>
                      <a:pPr marL="70132" indent="-70132" algn="l" defTabSz="449580">
                        <a:buSzPct val="100000"/>
                        <a:buFont typeface="Arial Unicode MS"/>
                        <a:buChar char="-"/>
                        <a:tabLst>
                          <a:tab pos="88900" algn="l"/>
                        </a:tabLst>
                        <a:defRPr sz="700">
                          <a:solidFill>
                            <a:srgbClr val="FF26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Arial Unicode MS"/>
                          <a:ea typeface="Arial Unicode MS"/>
                          <a:cs typeface="Arial Unicode MS"/>
                          <a:sym typeface="Arial Unicode MS"/>
                        </a:defRPr>
                      </a:pPr>
                      <a:r>
                        <a:t>O mundo dos </a:t>
                      </a:r>
                      <a:r>
                        <a:rPr>
                          <a:latin typeface="+mn-lt"/>
                          <a:ea typeface="+mn-ea"/>
                          <a:cs typeface="+mn-cs"/>
                          <a:sym typeface="Arial"/>
                        </a:rPr>
                        <a:t>vírus</a:t>
                      </a:r>
                      <a:r>
                        <a:t>  e as </a:t>
                      </a:r>
                      <a:r>
                        <a:rPr>
                          <a:latin typeface="+mn-lt"/>
                          <a:ea typeface="+mn-ea"/>
                          <a:cs typeface="+mn-cs"/>
                          <a:sym typeface="Arial"/>
                        </a:rPr>
                        <a:t>Viroses emergentes </a:t>
                      </a:r>
                    </a:p>
                    <a:p>
                      <a:pPr marL="62864" indent="-62864" algn="l" defTabSz="449580">
                        <a:defRPr sz="7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>
                          <a:solidFill>
                            <a:srgbClr val="FF2600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  (Convidado: Prof. Edson Durigon)</a:t>
                      </a:r>
                    </a:p>
                  </a:txBody>
                  <a:tcPr marL="50800" marR="50800" marT="50800" marB="50800" anchor="t" anchorCtr="0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449580">
                        <a:defRPr sz="700">
                          <a:uFill>
                            <a:solidFill>
                              <a:srgbClr val="000000"/>
                            </a:solidFill>
                          </a:uFill>
                          <a:latin typeface="Arial Unicode MS"/>
                          <a:ea typeface="Arial Unicode MS"/>
                          <a:cs typeface="Arial Unicode MS"/>
                          <a:sym typeface="Arial Unicode MS"/>
                        </a:defRPr>
                      </a:pPr>
                      <a:r>
                        <a:rPr>
                          <a:latin typeface="+mn-lt"/>
                          <a:ea typeface="+mn-ea"/>
                          <a:cs typeface="+mn-cs"/>
                          <a:sym typeface="Arial"/>
                        </a:rPr>
                        <a:t>Griffiths Apêndice B</a:t>
                      </a:r>
                    </a:p>
                  </a:txBody>
                  <a:tcPr marL="50800" marR="50800" marT="50800" marB="50800" anchor="t" anchorCtr="0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</a:tr>
              <a:tr h="225425">
                <a:tc>
                  <a:txBody>
                    <a:bodyPr/>
                    <a:lstStyle/>
                    <a:p>
                      <a:pPr algn="l" defTabSz="449580">
                        <a:defRPr sz="700">
                          <a:uFill>
                            <a:solidFill>
                              <a:srgbClr val="000000"/>
                            </a:solidFill>
                          </a:uFill>
                          <a:latin typeface="Arial Unicode MS"/>
                          <a:ea typeface="Arial Unicode MS"/>
                          <a:cs typeface="Arial Unicode MS"/>
                          <a:sym typeface="Arial Unicode MS"/>
                        </a:defRPr>
                      </a:pPr>
                      <a:r>
                        <a:rPr>
                          <a:latin typeface="+mn-lt"/>
                          <a:ea typeface="+mn-ea"/>
                          <a:cs typeface="+mn-cs"/>
                          <a:sym typeface="Arial"/>
                        </a:rPr>
                        <a:t>6a.</a:t>
                      </a:r>
                    </a:p>
                  </a:txBody>
                  <a:tcPr marL="50800" marR="50800" marT="50800" marB="50800" anchor="t" anchorCtr="0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449580">
                        <a:defRPr sz="700">
                          <a:uFill>
                            <a:solidFill>
                              <a:srgbClr val="000000"/>
                            </a:solidFill>
                          </a:uFill>
                          <a:latin typeface="Arial Unicode MS"/>
                          <a:ea typeface="Arial Unicode MS"/>
                          <a:cs typeface="Arial Unicode MS"/>
                          <a:sym typeface="Arial Unicode MS"/>
                        </a:defRPr>
                      </a:pPr>
                      <a:r>
                        <a:rPr>
                          <a:latin typeface="+mn-lt"/>
                          <a:ea typeface="+mn-ea"/>
                          <a:cs typeface="+mn-cs"/>
                          <a:sym typeface="Arial"/>
                        </a:rPr>
                        <a:t>28/5</a:t>
                      </a:r>
                    </a:p>
                  </a:txBody>
                  <a:tcPr marL="50800" marR="50800" marT="50800" marB="50800" anchor="t" anchorCtr="0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2864" indent="-62864" algn="l" defTabSz="449580">
                        <a:defRPr sz="700">
                          <a:uFill>
                            <a:solidFill>
                              <a:srgbClr val="000000"/>
                            </a:solidFill>
                          </a:uFill>
                          <a:latin typeface="Arial Unicode MS"/>
                          <a:ea typeface="Arial Unicode MS"/>
                          <a:cs typeface="Arial Unicode MS"/>
                          <a:sym typeface="Arial Unicode MS"/>
                        </a:defRPr>
                      </a:pPr>
                      <a:r>
                        <a:rPr>
                          <a:latin typeface="+mn-lt"/>
                          <a:ea typeface="+mn-ea"/>
                          <a:cs typeface="+mn-cs"/>
                          <a:sym typeface="Arial"/>
                        </a:rPr>
                        <a:t>- Regulação da Expressão Genética em Eucariotos</a:t>
                      </a:r>
                      <a:r>
                        <a:t> </a:t>
                      </a:r>
                      <a:r>
                        <a:rPr>
                          <a:solidFill>
                            <a:srgbClr val="FF40FF"/>
                          </a:solidFill>
                          <a:uFill>
                            <a:solidFill>
                              <a:srgbClr val="0066FF"/>
                            </a:solidFill>
                          </a:uFill>
                          <a:latin typeface="+mn-lt"/>
                          <a:ea typeface="+mn-ea"/>
                          <a:cs typeface="+mn-cs"/>
                          <a:sym typeface="Arial"/>
                        </a:rPr>
                        <a:t>(Bete)</a:t>
                      </a:r>
                    </a:p>
                  </a:txBody>
                  <a:tcPr marL="50800" marR="50800" marT="50800" marB="50800" anchor="t" anchorCtr="0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449580">
                        <a:defRPr sz="7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50800" marR="50800" marT="50800" marB="50800" anchor="t" anchorCtr="0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</a:tr>
              <a:tr h="287649">
                <a:tc>
                  <a:txBody>
                    <a:bodyPr/>
                    <a:lstStyle/>
                    <a:p>
                      <a:pPr algn="l" defTabSz="449580">
                        <a:defRPr sz="700">
                          <a:uFill>
                            <a:solidFill>
                              <a:srgbClr val="000000"/>
                            </a:solidFill>
                          </a:uFill>
                          <a:latin typeface="Arial Unicode MS"/>
                          <a:ea typeface="Arial Unicode MS"/>
                          <a:cs typeface="Arial Unicode MS"/>
                          <a:sym typeface="Arial Unicode MS"/>
                        </a:defRPr>
                      </a:pPr>
                      <a:r>
                        <a:rPr>
                          <a:latin typeface="+mn-lt"/>
                          <a:ea typeface="+mn-ea"/>
                          <a:cs typeface="+mn-cs"/>
                          <a:sym typeface="Arial"/>
                        </a:rPr>
                        <a:t>6b.</a:t>
                      </a:r>
                    </a:p>
                  </a:txBody>
                  <a:tcPr marL="50800" marR="50800" marT="50800" marB="50800" anchor="t" anchorCtr="0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449580">
                        <a:defRPr sz="7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50800" marR="50800" marT="50800" marB="50800" anchor="t" anchorCtr="0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  <a:solidFill>
                      <a:srgbClr val="E8ECF3"/>
                    </a:solidFill>
                  </a:tcPr>
                </a:tc>
                <a:tc>
                  <a:txBody>
                    <a:bodyPr/>
                    <a:lstStyle/>
                    <a:p>
                      <a:pPr marL="93344" indent="-93344" algn="l" defTabSz="449580">
                        <a:buSzPct val="100000"/>
                        <a:buFont typeface="Arial Unicode MS"/>
                        <a:buChar char="-"/>
                        <a:tabLst>
                          <a:tab pos="114300" algn="l"/>
                        </a:tabLst>
                        <a:defRPr sz="700">
                          <a:uFill>
                            <a:solidFill>
                              <a:srgbClr val="000000"/>
                            </a:solidFill>
                          </a:uFill>
                          <a:latin typeface="Arial Unicode MS"/>
                          <a:ea typeface="Arial Unicode MS"/>
                          <a:cs typeface="Arial Unicode MS"/>
                          <a:sym typeface="Arial Unicode MS"/>
                        </a:defRPr>
                      </a:pPr>
                      <a:r>
                        <a:rPr>
                          <a:latin typeface="+mn-lt"/>
                          <a:ea typeface="+mn-ea"/>
                          <a:cs typeface="+mn-cs"/>
                          <a:sym typeface="Arial"/>
                        </a:rPr>
                        <a:t>Genética de leveduras: </a:t>
                      </a:r>
                      <a:r>
                        <a:rPr i="1">
                          <a:latin typeface="+mn-lt"/>
                          <a:ea typeface="+mn-ea"/>
                          <a:cs typeface="+mn-cs"/>
                          <a:sym typeface="Arial"/>
                        </a:rPr>
                        <a:t>Saccharomyces cerevisiae  </a:t>
                      </a:r>
                      <a:r>
                        <a:rPr>
                          <a:latin typeface="+mn-lt"/>
                          <a:ea typeface="+mn-ea"/>
                          <a:cs typeface="+mn-cs"/>
                          <a:sym typeface="Arial"/>
                        </a:rPr>
                        <a:t>e</a:t>
                      </a:r>
                      <a:r>
                        <a:rPr i="1">
                          <a:latin typeface="+mn-lt"/>
                          <a:ea typeface="+mn-ea"/>
                          <a:cs typeface="+mn-cs"/>
                          <a:sym typeface="Arial"/>
                        </a:rPr>
                        <a:t>  </a:t>
                      </a:r>
                      <a:r>
                        <a:rPr>
                          <a:latin typeface="+mn-lt"/>
                          <a:ea typeface="+mn-ea"/>
                          <a:cs typeface="+mn-cs"/>
                          <a:sym typeface="Arial"/>
                        </a:rPr>
                        <a:t>outras</a:t>
                      </a:r>
                    </a:p>
                    <a:p>
                      <a:pPr marL="62864" indent="-62864" algn="l" defTabSz="449580">
                        <a:tabLst>
                          <a:tab pos="114300" algn="l"/>
                        </a:tabLst>
                        <a:defRPr sz="700">
                          <a:uFill>
                            <a:solidFill>
                              <a:srgbClr val="000000"/>
                            </a:solidFill>
                          </a:uFill>
                          <a:latin typeface="Arial Unicode MS"/>
                          <a:ea typeface="Arial Unicode MS"/>
                          <a:cs typeface="Arial Unicode MS"/>
                          <a:sym typeface="Arial Unicode MS"/>
                        </a:defRPr>
                      </a:pPr>
                      <a:r>
                        <a:rPr>
                          <a:solidFill>
                            <a:srgbClr val="008F51"/>
                          </a:solidFill>
                          <a:uFill>
                            <a:solidFill>
                              <a:srgbClr val="008F51"/>
                            </a:solidFill>
                          </a:uFill>
                          <a:latin typeface="+mn-lt"/>
                          <a:ea typeface="+mn-ea"/>
                          <a:cs typeface="+mn-cs"/>
                          <a:sym typeface="Arial"/>
                        </a:rPr>
                        <a:t>(Convidado: a confirmar)</a:t>
                      </a:r>
                    </a:p>
                  </a:txBody>
                  <a:tcPr marL="50800" marR="50800" marT="50800" marB="50800" anchor="t" anchorCtr="0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449580">
                        <a:defRPr sz="700">
                          <a:uFill>
                            <a:solidFill>
                              <a:srgbClr val="000000"/>
                            </a:solidFill>
                          </a:uFill>
                          <a:latin typeface="Arial Unicode MS"/>
                          <a:ea typeface="Arial Unicode MS"/>
                          <a:cs typeface="Arial Unicode MS"/>
                          <a:sym typeface="Arial Unicode MS"/>
                        </a:defRPr>
                      </a:pPr>
                      <a:r>
                        <a:rPr>
                          <a:latin typeface="+mn-lt"/>
                          <a:ea typeface="+mn-ea"/>
                          <a:cs typeface="+mn-cs"/>
                          <a:sym typeface="Arial"/>
                        </a:rPr>
                        <a:t>Griffiths Cap 13,21, 22</a:t>
                      </a:r>
                    </a:p>
                  </a:txBody>
                  <a:tcPr marL="50800" marR="50800" marT="50800" marB="50800" anchor="t" anchorCtr="0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</a:tr>
              <a:tr h="287649">
                <a:tc>
                  <a:txBody>
                    <a:bodyPr/>
                    <a:lstStyle/>
                    <a:p>
                      <a:pPr algn="l" defTabSz="449580">
                        <a:defRPr sz="700">
                          <a:uFill>
                            <a:solidFill>
                              <a:srgbClr val="000000"/>
                            </a:solidFill>
                          </a:uFill>
                          <a:latin typeface="Arial Unicode MS"/>
                          <a:ea typeface="Arial Unicode MS"/>
                          <a:cs typeface="Arial Unicode MS"/>
                          <a:sym typeface="Arial Unicode MS"/>
                        </a:defRPr>
                      </a:pPr>
                      <a:r>
                        <a:rPr>
                          <a:latin typeface="+mn-lt"/>
                          <a:ea typeface="+mn-ea"/>
                          <a:cs typeface="+mn-cs"/>
                          <a:sym typeface="Arial"/>
                        </a:rPr>
                        <a:t>6c.</a:t>
                      </a:r>
                    </a:p>
                  </a:txBody>
                  <a:tcPr marL="50800" marR="50800" marT="50800" marB="50800" anchor="t" anchorCtr="0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449580">
                        <a:defRPr sz="7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50800" marR="50800" marT="50800" marB="50800" anchor="t" anchorCtr="0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2864" indent="-62864" algn="l" defTabSz="449580">
                        <a:defRPr sz="700">
                          <a:uFill>
                            <a:solidFill>
                              <a:srgbClr val="000000"/>
                            </a:solidFill>
                          </a:uFill>
                        </a:defRPr>
                      </a:pPr>
                      <a:r>
                        <a:t> - Introdução aos Recursos de Bioinformática 2:</a:t>
                      </a:r>
                    </a:p>
                    <a:p>
                      <a:pPr marL="62864" indent="-62864" algn="l" defTabSz="449580">
                        <a:defRPr sz="700">
                          <a:uFill>
                            <a:solidFill>
                              <a:srgbClr val="000000"/>
                            </a:solidFill>
                          </a:uFill>
                          <a:latin typeface="Arial Unicode MS"/>
                          <a:ea typeface="Arial Unicode MS"/>
                          <a:cs typeface="Arial Unicode MS"/>
                          <a:sym typeface="Arial Unicode MS"/>
                        </a:defRPr>
                      </a:pPr>
                      <a:r>
                        <a:rPr>
                          <a:latin typeface="+mn-lt"/>
                          <a:ea typeface="+mn-ea"/>
                          <a:cs typeface="+mn-cs"/>
                          <a:sym typeface="Arial"/>
                        </a:rPr>
                        <a:t>   Teoria e Prática</a:t>
                      </a:r>
                    </a:p>
                  </a:txBody>
                  <a:tcPr marL="50800" marR="50800" marT="50800" marB="50800" anchor="t" anchorCtr="0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449580">
                        <a:defRPr sz="700">
                          <a:uFill>
                            <a:solidFill>
                              <a:srgbClr val="000000"/>
                            </a:solidFill>
                          </a:uFill>
                          <a:latin typeface="Arial Unicode MS"/>
                          <a:ea typeface="Arial Unicode MS"/>
                          <a:cs typeface="Arial Unicode MS"/>
                          <a:sym typeface="Arial Unicode MS"/>
                        </a:defRPr>
                      </a:pPr>
                      <a:r>
                        <a:rPr>
                          <a:latin typeface="+mn-lt"/>
                          <a:ea typeface="+mn-ea"/>
                          <a:cs typeface="+mn-cs"/>
                          <a:sym typeface="Arial"/>
                        </a:rPr>
                        <a:t>Griffiths Apêndice B</a:t>
                      </a:r>
                    </a:p>
                  </a:txBody>
                  <a:tcPr marL="50800" marR="50800" marT="50800" marB="50800" anchor="t" anchorCtr="0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</a:tr>
              <a:tr h="342633">
                <a:tc>
                  <a:txBody>
                    <a:bodyPr/>
                    <a:lstStyle/>
                    <a:p>
                      <a:pPr algn="l" defTabSz="449580">
                        <a:defRPr sz="700">
                          <a:uFill>
                            <a:solidFill>
                              <a:srgbClr val="000000"/>
                            </a:solidFill>
                          </a:uFill>
                          <a:latin typeface="Arial Unicode MS"/>
                          <a:ea typeface="Arial Unicode MS"/>
                          <a:cs typeface="Arial Unicode MS"/>
                          <a:sym typeface="Arial Unicode MS"/>
                        </a:defRPr>
                      </a:pPr>
                      <a:r>
                        <a:rPr>
                          <a:latin typeface="+mn-lt"/>
                          <a:ea typeface="+mn-ea"/>
                          <a:cs typeface="+mn-cs"/>
                          <a:sym typeface="Arial"/>
                        </a:rPr>
                        <a:t>7.</a:t>
                      </a:r>
                    </a:p>
                  </a:txBody>
                  <a:tcPr marL="50800" marR="50800" marT="50800" marB="50800" anchor="t" anchorCtr="0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449580">
                        <a:defRPr sz="700">
                          <a:uFill>
                            <a:solidFill>
                              <a:srgbClr val="000000"/>
                            </a:solidFill>
                          </a:uFill>
                          <a:latin typeface="Arial Unicode MS"/>
                          <a:ea typeface="Arial Unicode MS"/>
                          <a:cs typeface="Arial Unicode MS"/>
                          <a:sym typeface="Arial Unicode MS"/>
                        </a:defRPr>
                      </a:pPr>
                      <a:r>
                        <a:rPr>
                          <a:latin typeface="+mn-lt"/>
                          <a:ea typeface="+mn-ea"/>
                          <a:cs typeface="+mn-cs"/>
                          <a:sym typeface="Arial"/>
                        </a:rPr>
                        <a:t>04/6</a:t>
                      </a:r>
                    </a:p>
                  </a:txBody>
                  <a:tcPr marL="50800" marR="50800" marT="50800" marB="50800" anchor="t" anchorCtr="0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449580">
                        <a:defRPr sz="700">
                          <a:uFill>
                            <a:solidFill>
                              <a:srgbClr val="000000"/>
                            </a:solidFill>
                          </a:uFill>
                          <a:latin typeface="Arial Unicode MS"/>
                          <a:ea typeface="Arial Unicode MS"/>
                          <a:cs typeface="Arial Unicode MS"/>
                          <a:sym typeface="Arial Unicode MS"/>
                        </a:defRPr>
                      </a:pPr>
                      <a:r>
                        <a:rPr>
                          <a:latin typeface="+mn-lt"/>
                          <a:ea typeface="+mn-ea"/>
                          <a:cs typeface="+mn-cs"/>
                          <a:sym typeface="Arial"/>
                        </a:rPr>
                        <a:t>- Aspectos genéticos das neoplasias  </a:t>
                      </a:r>
                      <a:r>
                        <a:rPr>
                          <a:solidFill>
                            <a:srgbClr val="0066FF"/>
                          </a:solidFill>
                          <a:uFill>
                            <a:solidFill>
                              <a:srgbClr val="0066FF"/>
                            </a:solidFill>
                          </a:uFill>
                          <a:latin typeface="+mn-lt"/>
                          <a:ea typeface="+mn-ea"/>
                          <a:cs typeface="+mn-cs"/>
                          <a:sym typeface="Arial"/>
                        </a:rPr>
                        <a:t>(</a:t>
                      </a:r>
                      <a:r>
                        <a:rPr i="1">
                          <a:solidFill>
                            <a:srgbClr val="0066FF"/>
                          </a:solidFill>
                          <a:uFill>
                            <a:solidFill>
                              <a:srgbClr val="0066FF"/>
                            </a:solidFill>
                          </a:uFill>
                          <a:latin typeface="+mn-lt"/>
                          <a:ea typeface="+mn-ea"/>
                          <a:cs typeface="+mn-cs"/>
                          <a:sym typeface="Arial"/>
                        </a:rPr>
                        <a:t>Durvanei</a:t>
                      </a:r>
                      <a:r>
                        <a:rPr>
                          <a:solidFill>
                            <a:srgbClr val="0066FF"/>
                          </a:solidFill>
                          <a:uFill>
                            <a:solidFill>
                              <a:srgbClr val="0066FF"/>
                            </a:solidFill>
                          </a:uFill>
                          <a:latin typeface="+mn-lt"/>
                          <a:ea typeface="+mn-ea"/>
                          <a:cs typeface="+mn-cs"/>
                          <a:sym typeface="Arial"/>
                        </a:rPr>
                        <a:t>)</a:t>
                      </a:r>
                    </a:p>
                  </a:txBody>
                  <a:tcPr marL="50800" marR="50800" marT="50800" marB="50800" anchor="t" anchorCtr="0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449580">
                        <a:defRPr sz="700">
                          <a:uFill>
                            <a:solidFill>
                              <a:srgbClr val="000000"/>
                            </a:solidFill>
                          </a:uFill>
                          <a:latin typeface="Arial Unicode MS"/>
                          <a:ea typeface="Arial Unicode MS"/>
                          <a:cs typeface="Arial Unicode MS"/>
                          <a:sym typeface="Arial Unicode MS"/>
                        </a:defRPr>
                      </a:pPr>
                      <a:r>
                        <a:rPr>
                          <a:latin typeface="+mn-lt"/>
                          <a:ea typeface="+mn-ea"/>
                          <a:cs typeface="+mn-cs"/>
                          <a:sym typeface="Arial"/>
                        </a:rPr>
                        <a:t>Molecular Biology of the Cell </a:t>
                      </a:r>
                      <a:r>
                        <a:t>Cap 17 e 18</a:t>
                      </a:r>
                    </a:p>
                  </a:txBody>
                  <a:tcPr marL="50800" marR="50800" marT="50800" marB="50800" anchor="t" anchorCtr="0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</a:tr>
              <a:tr h="287649">
                <a:tc>
                  <a:txBody>
                    <a:bodyPr/>
                    <a:lstStyle/>
                    <a:p>
                      <a:pPr algn="l" defTabSz="449580">
                        <a:defRPr sz="700">
                          <a:uFill>
                            <a:solidFill>
                              <a:srgbClr val="000000"/>
                            </a:solidFill>
                          </a:uFill>
                          <a:latin typeface="Arial Unicode MS"/>
                          <a:ea typeface="Arial Unicode MS"/>
                          <a:cs typeface="Arial Unicode MS"/>
                          <a:sym typeface="Arial Unicode MS"/>
                        </a:defRPr>
                      </a:pPr>
                      <a:r>
                        <a:rPr>
                          <a:latin typeface="+mn-lt"/>
                          <a:ea typeface="+mn-ea"/>
                          <a:cs typeface="+mn-cs"/>
                          <a:sym typeface="Arial"/>
                        </a:rPr>
                        <a:t>8.</a:t>
                      </a:r>
                    </a:p>
                  </a:txBody>
                  <a:tcPr marL="50800" marR="50800" marT="50800" marB="50800" anchor="t" anchorCtr="0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449580">
                        <a:defRPr sz="700">
                          <a:uFill>
                            <a:solidFill>
                              <a:srgbClr val="000000"/>
                            </a:solidFill>
                          </a:uFill>
                          <a:latin typeface="Arial Unicode MS"/>
                          <a:ea typeface="Arial Unicode MS"/>
                          <a:cs typeface="Arial Unicode MS"/>
                          <a:sym typeface="Arial Unicode MS"/>
                        </a:defRPr>
                      </a:pPr>
                      <a:r>
                        <a:rPr>
                          <a:latin typeface="+mn-lt"/>
                          <a:ea typeface="+mn-ea"/>
                          <a:cs typeface="+mn-cs"/>
                          <a:sym typeface="Arial"/>
                        </a:rPr>
                        <a:t>11/6</a:t>
                      </a:r>
                    </a:p>
                  </a:txBody>
                  <a:tcPr marL="50800" marR="50800" marT="50800" marB="50800" anchor="t" anchorCtr="0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449580">
                        <a:defRPr sz="700">
                          <a:uFill>
                            <a:solidFill>
                              <a:srgbClr val="000000"/>
                            </a:solidFill>
                          </a:uFill>
                          <a:latin typeface="Arial Unicode MS"/>
                          <a:ea typeface="Arial Unicode MS"/>
                          <a:cs typeface="Arial Unicode MS"/>
                          <a:sym typeface="Arial Unicode MS"/>
                        </a:defRPr>
                      </a:pPr>
                      <a:r>
                        <a:rPr>
                          <a:latin typeface="+mn-lt"/>
                          <a:ea typeface="+mn-ea"/>
                          <a:cs typeface="+mn-cs"/>
                          <a:sym typeface="Arial"/>
                        </a:rPr>
                        <a:t>- Ciclo celular                                       </a:t>
                      </a:r>
                      <a:r>
                        <a:rPr>
                          <a:solidFill>
                            <a:srgbClr val="0066FF"/>
                          </a:solidFill>
                          <a:uFill>
                            <a:solidFill>
                              <a:srgbClr val="0066FF"/>
                            </a:solidFill>
                          </a:uFill>
                          <a:latin typeface="+mn-lt"/>
                          <a:ea typeface="+mn-ea"/>
                          <a:cs typeface="+mn-cs"/>
                          <a:sym typeface="Arial"/>
                        </a:rPr>
                        <a:t>(</a:t>
                      </a:r>
                      <a:r>
                        <a:rPr i="1">
                          <a:solidFill>
                            <a:srgbClr val="0066FF"/>
                          </a:solidFill>
                          <a:uFill>
                            <a:solidFill>
                              <a:srgbClr val="0066FF"/>
                            </a:solidFill>
                          </a:uFill>
                          <a:latin typeface="+mn-lt"/>
                          <a:ea typeface="+mn-ea"/>
                          <a:cs typeface="+mn-cs"/>
                          <a:sym typeface="Arial"/>
                        </a:rPr>
                        <a:t>Durvanei</a:t>
                      </a:r>
                      <a:r>
                        <a:rPr>
                          <a:solidFill>
                            <a:srgbClr val="0066FF"/>
                          </a:solidFill>
                          <a:uFill>
                            <a:solidFill>
                              <a:srgbClr val="0066FF"/>
                            </a:solidFill>
                          </a:uFill>
                          <a:latin typeface="+mn-lt"/>
                          <a:ea typeface="+mn-ea"/>
                          <a:cs typeface="+mn-cs"/>
                          <a:sym typeface="Arial"/>
                        </a:rPr>
                        <a:t>)</a:t>
                      </a:r>
                    </a:p>
                  </a:txBody>
                  <a:tcPr marL="50800" marR="50800" marT="50800" marB="50800" anchor="t" anchorCtr="0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449580">
                        <a:defRPr sz="700">
                          <a:uFill>
                            <a:solidFill>
                              <a:srgbClr val="000000"/>
                            </a:solidFill>
                          </a:uFill>
                          <a:latin typeface="Arial Unicode MS"/>
                          <a:ea typeface="Arial Unicode MS"/>
                          <a:cs typeface="Arial Unicode MS"/>
                          <a:sym typeface="Arial Unicode MS"/>
                        </a:defRPr>
                      </a:pPr>
                      <a:r>
                        <a:rPr>
                          <a:latin typeface="+mn-lt"/>
                          <a:ea typeface="+mn-ea"/>
                          <a:cs typeface="+mn-cs"/>
                          <a:sym typeface="Arial"/>
                        </a:rPr>
                        <a:t>The Cell–A Molecular Approach, Cap14</a:t>
                      </a:r>
                    </a:p>
                  </a:txBody>
                  <a:tcPr marL="50800" marR="50800" marT="50800" marB="50800" anchor="t" anchorCtr="0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</a:tr>
              <a:tr h="287649">
                <a:tc>
                  <a:txBody>
                    <a:bodyPr/>
                    <a:lstStyle/>
                    <a:p>
                      <a:pPr algn="l" defTabSz="449580">
                        <a:defRPr sz="700">
                          <a:uFill>
                            <a:solidFill>
                              <a:srgbClr val="000000"/>
                            </a:solidFill>
                          </a:uFill>
                          <a:latin typeface="Arial Unicode MS"/>
                          <a:ea typeface="Arial Unicode MS"/>
                          <a:cs typeface="Arial Unicode MS"/>
                          <a:sym typeface="Arial Unicode MS"/>
                        </a:defRPr>
                      </a:pPr>
                      <a:r>
                        <a:rPr>
                          <a:latin typeface="+mn-lt"/>
                          <a:ea typeface="+mn-ea"/>
                          <a:cs typeface="+mn-cs"/>
                          <a:sym typeface="Arial"/>
                        </a:rPr>
                        <a:t>9.</a:t>
                      </a:r>
                    </a:p>
                  </a:txBody>
                  <a:tcPr marL="50800" marR="50800" marT="50800" marB="50800" anchor="t" anchorCtr="0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449580">
                        <a:defRPr sz="700">
                          <a:uFill>
                            <a:solidFill>
                              <a:srgbClr val="000000"/>
                            </a:solidFill>
                          </a:uFill>
                          <a:latin typeface="Arial Unicode MS"/>
                          <a:ea typeface="Arial Unicode MS"/>
                          <a:cs typeface="Arial Unicode MS"/>
                          <a:sym typeface="Arial Unicode MS"/>
                        </a:defRPr>
                      </a:pPr>
                      <a:r>
                        <a:rPr>
                          <a:latin typeface="+mn-lt"/>
                          <a:ea typeface="+mn-ea"/>
                          <a:cs typeface="+mn-cs"/>
                          <a:sym typeface="Arial"/>
                        </a:rPr>
                        <a:t>18/6</a:t>
                      </a:r>
                    </a:p>
                  </a:txBody>
                  <a:tcPr marL="50800" marR="50800" marT="50800" marB="50800" anchor="t" anchorCtr="0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0132" indent="-70132" algn="l" defTabSz="449580">
                        <a:buSzPct val="100000"/>
                        <a:buFont typeface="Arial Unicode MS"/>
                        <a:buChar char="-"/>
                        <a:defRPr sz="700">
                          <a:uFill>
                            <a:solidFill>
                              <a:srgbClr val="000000"/>
                            </a:solidFill>
                          </a:uFill>
                        </a:defRPr>
                      </a:pPr>
                      <a:r>
                        <a:t>Utilização da citometria de fluxo: </a:t>
                      </a:r>
                    </a:p>
                    <a:p>
                      <a:pPr algn="l" defTabSz="449580">
                        <a:defRPr sz="700">
                          <a:uFill>
                            <a:solidFill>
                              <a:srgbClr val="000000"/>
                            </a:solidFill>
                          </a:uFill>
                          <a:latin typeface="Arial Unicode MS"/>
                          <a:ea typeface="Arial Unicode MS"/>
                          <a:cs typeface="Arial Unicode MS"/>
                          <a:sym typeface="Arial Unicode MS"/>
                        </a:defRPr>
                      </a:pPr>
                      <a:r>
                        <a:rPr>
                          <a:latin typeface="+mn-lt"/>
                          <a:ea typeface="+mn-ea"/>
                          <a:cs typeface="+mn-cs"/>
                          <a:sym typeface="Arial"/>
                        </a:rPr>
                        <a:t>  Aneuploidias  e     Apoptose            </a:t>
                      </a:r>
                      <a:r>
                        <a:rPr>
                          <a:solidFill>
                            <a:srgbClr val="0066FF"/>
                          </a:solidFill>
                          <a:uFill>
                            <a:solidFill>
                              <a:srgbClr val="0066FF"/>
                            </a:solidFill>
                          </a:uFill>
                          <a:latin typeface="+mn-lt"/>
                          <a:ea typeface="+mn-ea"/>
                          <a:cs typeface="+mn-cs"/>
                          <a:sym typeface="Arial"/>
                        </a:rPr>
                        <a:t>(</a:t>
                      </a:r>
                      <a:r>
                        <a:rPr i="1">
                          <a:solidFill>
                            <a:srgbClr val="0066FF"/>
                          </a:solidFill>
                          <a:uFill>
                            <a:solidFill>
                              <a:srgbClr val="0066FF"/>
                            </a:solidFill>
                          </a:uFill>
                          <a:latin typeface="+mn-lt"/>
                          <a:ea typeface="+mn-ea"/>
                          <a:cs typeface="+mn-cs"/>
                          <a:sym typeface="Arial"/>
                        </a:rPr>
                        <a:t>Durvanei</a:t>
                      </a:r>
                      <a:r>
                        <a:rPr>
                          <a:solidFill>
                            <a:srgbClr val="0066FF"/>
                          </a:solidFill>
                          <a:uFill>
                            <a:solidFill>
                              <a:srgbClr val="0066FF"/>
                            </a:solidFill>
                          </a:uFill>
                          <a:latin typeface="+mn-lt"/>
                          <a:ea typeface="+mn-ea"/>
                          <a:cs typeface="+mn-cs"/>
                          <a:sym typeface="Arial"/>
                        </a:rPr>
                        <a:t>)</a:t>
                      </a:r>
                    </a:p>
                  </a:txBody>
                  <a:tcPr marL="50800" marR="50800" marT="50800" marB="50800" anchor="t" anchorCtr="0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449580">
                        <a:defRPr sz="700">
                          <a:uFill>
                            <a:solidFill>
                              <a:srgbClr val="000000"/>
                            </a:solidFill>
                          </a:uFill>
                          <a:latin typeface="Arial Unicode MS"/>
                          <a:ea typeface="Arial Unicode MS"/>
                          <a:cs typeface="Arial Unicode MS"/>
                          <a:sym typeface="Arial Unicode MS"/>
                        </a:defRPr>
                      </a:pPr>
                      <a:r>
                        <a:rPr>
                          <a:latin typeface="+mn-lt"/>
                          <a:ea typeface="+mn-ea"/>
                          <a:cs typeface="+mn-cs"/>
                          <a:sym typeface="Arial"/>
                        </a:rPr>
                        <a:t>The Cell–A Molecular Approach</a:t>
                      </a:r>
                    </a:p>
                  </a:txBody>
                  <a:tcPr marL="50800" marR="50800" marT="50800" marB="50800" anchor="t" anchorCtr="0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</a:tr>
              <a:tr h="287649">
                <a:tc>
                  <a:txBody>
                    <a:bodyPr/>
                    <a:lstStyle/>
                    <a:p>
                      <a:pPr algn="l" defTabSz="449580">
                        <a:defRPr sz="700">
                          <a:uFill>
                            <a:solidFill>
                              <a:srgbClr val="000000"/>
                            </a:solidFill>
                          </a:uFill>
                          <a:latin typeface="Arial Unicode MS"/>
                          <a:ea typeface="Arial Unicode MS"/>
                          <a:cs typeface="Arial Unicode MS"/>
                          <a:sym typeface="Arial Unicode MS"/>
                        </a:defRPr>
                      </a:pPr>
                      <a:r>
                        <a:rPr>
                          <a:latin typeface="+mn-lt"/>
                          <a:ea typeface="+mn-ea"/>
                          <a:cs typeface="+mn-cs"/>
                          <a:sym typeface="Arial"/>
                        </a:rPr>
                        <a:t>10.</a:t>
                      </a:r>
                    </a:p>
                  </a:txBody>
                  <a:tcPr marL="50800" marR="50800" marT="50800" marB="50800" anchor="t" anchorCtr="0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449580">
                        <a:defRPr sz="700">
                          <a:uFill>
                            <a:solidFill>
                              <a:srgbClr val="000000"/>
                            </a:solidFill>
                          </a:uFill>
                          <a:latin typeface="Arial Unicode MS"/>
                          <a:ea typeface="Arial Unicode MS"/>
                          <a:cs typeface="Arial Unicode MS"/>
                          <a:sym typeface="Arial Unicode MS"/>
                        </a:defRPr>
                      </a:pPr>
                      <a:r>
                        <a:rPr>
                          <a:latin typeface="+mn-lt"/>
                          <a:ea typeface="+mn-ea"/>
                          <a:cs typeface="+mn-cs"/>
                          <a:sym typeface="Arial"/>
                        </a:rPr>
                        <a:t>25/6</a:t>
                      </a:r>
                    </a:p>
                  </a:txBody>
                  <a:tcPr marL="50800" marR="50800" marT="50800" marB="50800" anchor="t" anchorCtr="0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0132" indent="-70132" algn="l" defTabSz="449580">
                        <a:buSzPct val="100000"/>
                        <a:buFont typeface="Arial Unicode MS"/>
                        <a:buChar char="-"/>
                        <a:defRPr sz="700">
                          <a:uFill>
                            <a:solidFill>
                              <a:srgbClr val="000000"/>
                            </a:solidFill>
                          </a:uFill>
                        </a:defRPr>
                      </a:pPr>
                      <a:r>
                        <a:t>Variabilidade Genética</a:t>
                      </a:r>
                    </a:p>
                    <a:p>
                      <a:pPr marL="70132" indent="-70132" algn="l" defTabSz="449580">
                        <a:buSzPct val="100000"/>
                        <a:buFont typeface="Arial Unicode MS"/>
                        <a:buChar char="-"/>
                        <a:defRPr sz="700">
                          <a:uFill>
                            <a:solidFill>
                              <a:srgbClr val="000000"/>
                            </a:solidFill>
                          </a:uFill>
                        </a:defRPr>
                      </a:pPr>
                      <a:r>
                        <a:t>Células Tronco                                    </a:t>
                      </a:r>
                      <a:r>
                        <a:rPr>
                          <a:solidFill>
                            <a:srgbClr val="0066FF"/>
                          </a:solidFill>
                          <a:uFill>
                            <a:solidFill>
                              <a:srgbClr val="0066FF"/>
                            </a:solidFill>
                          </a:uFill>
                        </a:rPr>
                        <a:t>(</a:t>
                      </a:r>
                      <a:r>
                        <a:rPr i="1">
                          <a:solidFill>
                            <a:srgbClr val="0066FF"/>
                          </a:solidFill>
                          <a:uFill>
                            <a:solidFill>
                              <a:srgbClr val="0066FF"/>
                            </a:solidFill>
                          </a:uFill>
                        </a:rPr>
                        <a:t>Durvanei</a:t>
                      </a:r>
                      <a:r>
                        <a:rPr>
                          <a:solidFill>
                            <a:srgbClr val="0066FF"/>
                          </a:solidFill>
                          <a:uFill>
                            <a:solidFill>
                              <a:srgbClr val="0066FF"/>
                            </a:solidFill>
                          </a:uFill>
                        </a:rPr>
                        <a:t>)</a:t>
                      </a:r>
                    </a:p>
                  </a:txBody>
                  <a:tcPr marL="50800" marR="50800" marT="50800" marB="50800" anchor="t" anchorCtr="0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449580">
                        <a:defRPr sz="700">
                          <a:uFill>
                            <a:solidFill>
                              <a:srgbClr val="000000"/>
                            </a:solidFill>
                          </a:uFill>
                          <a:latin typeface="Arial Unicode MS"/>
                          <a:ea typeface="Arial Unicode MS"/>
                          <a:cs typeface="Arial Unicode MS"/>
                          <a:sym typeface="Arial Unicode MS"/>
                        </a:defRPr>
                      </a:pPr>
                      <a:r>
                        <a:rPr>
                          <a:latin typeface="+mn-lt"/>
                          <a:ea typeface="+mn-ea"/>
                          <a:cs typeface="+mn-cs"/>
                          <a:sym typeface="Arial"/>
                        </a:rPr>
                        <a:t>Revista Fapesp</a:t>
                      </a:r>
                    </a:p>
                  </a:txBody>
                  <a:tcPr marL="50800" marR="50800" marT="50800" marB="50800" anchor="t" anchorCtr="0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Transição: substituição de uma purina por outra purina ou       de uma pirimidina por outra pirimidina.…"/>
          <p:cNvSpPr txBox="1"/>
          <p:nvPr/>
        </p:nvSpPr>
        <p:spPr>
          <a:xfrm>
            <a:off x="228600" y="609599"/>
            <a:ext cx="8686800" cy="16154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buSzPct val="100000"/>
              <a:buChar char="•"/>
              <a:defRPr b="1" sz="2000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 Transição:   </a:t>
            </a:r>
            <a:r>
              <a:rPr b="0">
                <a:solidFill>
                  <a:srgbClr val="000000"/>
                </a:solidFill>
              </a:rPr>
              <a:t>substituição de uma </a:t>
            </a:r>
            <a:r>
              <a:rPr>
                <a:solidFill>
                  <a:srgbClr val="000000"/>
                </a:solidFill>
              </a:rPr>
              <a:t>purina</a:t>
            </a:r>
            <a:r>
              <a:rPr b="0">
                <a:solidFill>
                  <a:srgbClr val="000000"/>
                </a:solidFill>
              </a:rPr>
              <a:t> por outra </a:t>
            </a:r>
            <a:r>
              <a:rPr>
                <a:solidFill>
                  <a:srgbClr val="000000"/>
                </a:solidFill>
              </a:rPr>
              <a:t>purina</a:t>
            </a:r>
            <a:r>
              <a:rPr b="0">
                <a:solidFill>
                  <a:srgbClr val="000000"/>
                </a:solidFill>
              </a:rPr>
              <a:t> ou       de uma </a:t>
            </a:r>
            <a:r>
              <a:rPr>
                <a:solidFill>
                  <a:srgbClr val="000000"/>
                </a:solidFill>
              </a:rPr>
              <a:t>pirimidina</a:t>
            </a:r>
            <a:r>
              <a:rPr b="0">
                <a:solidFill>
                  <a:srgbClr val="000000"/>
                </a:solidFill>
              </a:rPr>
              <a:t> por outra </a:t>
            </a:r>
            <a:r>
              <a:rPr>
                <a:solidFill>
                  <a:srgbClr val="000000"/>
                </a:solidFill>
              </a:rPr>
              <a:t>pirimidina</a:t>
            </a:r>
            <a:r>
              <a:rPr b="0">
                <a:solidFill>
                  <a:srgbClr val="000000"/>
                </a:solidFill>
              </a:rPr>
              <a:t>.</a:t>
            </a:r>
          </a:p>
          <a:p>
            <a:pPr algn="ctr">
              <a:buSzPct val="100000"/>
              <a:buChar char="•"/>
              <a:defRPr sz="2000">
                <a:latin typeface="Verdana"/>
                <a:ea typeface="Verdana"/>
                <a:cs typeface="Verdana"/>
                <a:sym typeface="Verdana"/>
              </a:defRPr>
            </a:pPr>
          </a:p>
          <a:p>
            <a:pPr algn="ctr">
              <a:buSzPct val="100000"/>
              <a:buChar char="•"/>
              <a:defRPr sz="2000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 </a:t>
            </a:r>
            <a:r>
              <a:rPr b="1"/>
              <a:t>Transversão:</a:t>
            </a:r>
            <a:r>
              <a:rPr>
                <a:solidFill>
                  <a:srgbClr val="000000"/>
                </a:solidFill>
              </a:rPr>
              <a:t> substituição de uma </a:t>
            </a:r>
            <a:r>
              <a:rPr b="1">
                <a:solidFill>
                  <a:srgbClr val="000000"/>
                </a:solidFill>
              </a:rPr>
              <a:t>purina</a:t>
            </a:r>
            <a:r>
              <a:rPr>
                <a:solidFill>
                  <a:srgbClr val="000000"/>
                </a:solidFill>
              </a:rPr>
              <a:t> por uma </a:t>
            </a:r>
            <a:r>
              <a:rPr b="1">
                <a:solidFill>
                  <a:srgbClr val="000000"/>
                </a:solidFill>
              </a:rPr>
              <a:t>pirimidina</a:t>
            </a:r>
            <a:r>
              <a:rPr>
                <a:solidFill>
                  <a:srgbClr val="000000"/>
                </a:solidFill>
              </a:rPr>
              <a:t> ou vice-versa </a:t>
            </a:r>
          </a:p>
        </p:txBody>
      </p:sp>
      <p:sp>
        <p:nvSpPr>
          <p:cNvPr id="92" name="A"/>
          <p:cNvSpPr txBox="1"/>
          <p:nvPr/>
        </p:nvSpPr>
        <p:spPr>
          <a:xfrm>
            <a:off x="998057" y="3580634"/>
            <a:ext cx="324255" cy="4213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A</a:t>
            </a:r>
          </a:p>
        </p:txBody>
      </p:sp>
      <p:sp>
        <p:nvSpPr>
          <p:cNvPr id="93" name="T"/>
          <p:cNvSpPr txBox="1"/>
          <p:nvPr/>
        </p:nvSpPr>
        <p:spPr>
          <a:xfrm>
            <a:off x="1658995" y="3581400"/>
            <a:ext cx="290323" cy="4213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T</a:t>
            </a:r>
          </a:p>
        </p:txBody>
      </p:sp>
      <p:sp>
        <p:nvSpPr>
          <p:cNvPr id="94" name="A"/>
          <p:cNvSpPr txBox="1"/>
          <p:nvPr/>
        </p:nvSpPr>
        <p:spPr>
          <a:xfrm>
            <a:off x="6036791" y="3835236"/>
            <a:ext cx="324256" cy="4213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A</a:t>
            </a:r>
          </a:p>
        </p:txBody>
      </p:sp>
      <p:sp>
        <p:nvSpPr>
          <p:cNvPr id="95" name="C"/>
          <p:cNvSpPr txBox="1"/>
          <p:nvPr/>
        </p:nvSpPr>
        <p:spPr>
          <a:xfrm>
            <a:off x="1014874" y="4495800"/>
            <a:ext cx="307439" cy="4213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C</a:t>
            </a:r>
          </a:p>
        </p:txBody>
      </p:sp>
      <p:sp>
        <p:nvSpPr>
          <p:cNvPr id="96" name="G"/>
          <p:cNvSpPr txBox="1"/>
          <p:nvPr/>
        </p:nvSpPr>
        <p:spPr>
          <a:xfrm>
            <a:off x="1642028" y="4488365"/>
            <a:ext cx="324256" cy="4213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G</a:t>
            </a:r>
          </a:p>
        </p:txBody>
      </p:sp>
      <p:sp>
        <p:nvSpPr>
          <p:cNvPr id="97" name="G"/>
          <p:cNvSpPr txBox="1"/>
          <p:nvPr/>
        </p:nvSpPr>
        <p:spPr>
          <a:xfrm>
            <a:off x="2269033" y="4538724"/>
            <a:ext cx="324256" cy="4213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G</a:t>
            </a:r>
          </a:p>
        </p:txBody>
      </p:sp>
      <p:sp>
        <p:nvSpPr>
          <p:cNvPr id="98" name="C"/>
          <p:cNvSpPr txBox="1"/>
          <p:nvPr/>
        </p:nvSpPr>
        <p:spPr>
          <a:xfrm>
            <a:off x="2904008" y="4538724"/>
            <a:ext cx="307438" cy="4213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C</a:t>
            </a:r>
          </a:p>
        </p:txBody>
      </p:sp>
      <p:sp>
        <p:nvSpPr>
          <p:cNvPr id="99" name="A"/>
          <p:cNvSpPr txBox="1"/>
          <p:nvPr/>
        </p:nvSpPr>
        <p:spPr>
          <a:xfrm>
            <a:off x="5537200" y="3225923"/>
            <a:ext cx="324255" cy="4213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A</a:t>
            </a:r>
          </a:p>
        </p:txBody>
      </p:sp>
      <p:sp>
        <p:nvSpPr>
          <p:cNvPr id="100" name="T"/>
          <p:cNvSpPr txBox="1"/>
          <p:nvPr/>
        </p:nvSpPr>
        <p:spPr>
          <a:xfrm>
            <a:off x="7323757" y="3218303"/>
            <a:ext cx="290323" cy="4213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T</a:t>
            </a:r>
          </a:p>
        </p:txBody>
      </p:sp>
      <p:sp>
        <p:nvSpPr>
          <p:cNvPr id="101" name="T"/>
          <p:cNvSpPr txBox="1"/>
          <p:nvPr/>
        </p:nvSpPr>
        <p:spPr>
          <a:xfrm>
            <a:off x="2286000" y="3581400"/>
            <a:ext cx="290322" cy="4213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T</a:t>
            </a:r>
          </a:p>
        </p:txBody>
      </p:sp>
      <p:sp>
        <p:nvSpPr>
          <p:cNvPr id="102" name="A"/>
          <p:cNvSpPr txBox="1"/>
          <p:nvPr/>
        </p:nvSpPr>
        <p:spPr>
          <a:xfrm>
            <a:off x="2895600" y="3581400"/>
            <a:ext cx="324255" cy="4213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A</a:t>
            </a:r>
          </a:p>
        </p:txBody>
      </p:sp>
      <p:sp>
        <p:nvSpPr>
          <p:cNvPr id="103" name="C"/>
          <p:cNvSpPr txBox="1"/>
          <p:nvPr/>
        </p:nvSpPr>
        <p:spPr>
          <a:xfrm>
            <a:off x="6045200" y="2819400"/>
            <a:ext cx="307438" cy="4213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C</a:t>
            </a:r>
          </a:p>
        </p:txBody>
      </p:sp>
      <p:sp>
        <p:nvSpPr>
          <p:cNvPr id="104" name="G"/>
          <p:cNvSpPr txBox="1"/>
          <p:nvPr/>
        </p:nvSpPr>
        <p:spPr>
          <a:xfrm>
            <a:off x="6036790" y="3276600"/>
            <a:ext cx="324256" cy="4213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G</a:t>
            </a:r>
          </a:p>
        </p:txBody>
      </p:sp>
      <p:sp>
        <p:nvSpPr>
          <p:cNvPr id="105" name="C"/>
          <p:cNvSpPr txBox="1"/>
          <p:nvPr/>
        </p:nvSpPr>
        <p:spPr>
          <a:xfrm>
            <a:off x="6053759" y="4538724"/>
            <a:ext cx="290323" cy="4213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T</a:t>
            </a:r>
          </a:p>
        </p:txBody>
      </p:sp>
      <p:sp>
        <p:nvSpPr>
          <p:cNvPr id="106" name="Transições"/>
          <p:cNvSpPr txBox="1"/>
          <p:nvPr/>
        </p:nvSpPr>
        <p:spPr>
          <a:xfrm>
            <a:off x="1447800" y="5089525"/>
            <a:ext cx="1634836" cy="3962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b="1" sz="2000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Transições</a:t>
            </a:r>
          </a:p>
        </p:txBody>
      </p:sp>
      <p:sp>
        <p:nvSpPr>
          <p:cNvPr id="107" name="Transversões"/>
          <p:cNvSpPr txBox="1"/>
          <p:nvPr/>
        </p:nvSpPr>
        <p:spPr>
          <a:xfrm>
            <a:off x="6019800" y="5089525"/>
            <a:ext cx="2009263" cy="3962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b="1" sz="2000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Transversões</a:t>
            </a:r>
          </a:p>
        </p:txBody>
      </p:sp>
      <p:sp>
        <p:nvSpPr>
          <p:cNvPr id="108" name="Conceitos:"/>
          <p:cNvSpPr txBox="1"/>
          <p:nvPr/>
        </p:nvSpPr>
        <p:spPr>
          <a:xfrm>
            <a:off x="609600" y="-1"/>
            <a:ext cx="2133600" cy="430916"/>
          </a:xfrm>
          <a:prstGeom prst="rect">
            <a:avLst/>
          </a:prstGeom>
          <a:solidFill>
            <a:srgbClr val="FFFF66"/>
          </a:solidFill>
          <a:ln>
            <a:solidFill>
              <a:schemeClr val="accent2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spcBef>
                <a:spcPts val="1400"/>
              </a:spcBef>
              <a:defRPr b="1" sz="24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Conceitos:</a:t>
            </a:r>
          </a:p>
        </p:txBody>
      </p:sp>
      <p:sp>
        <p:nvSpPr>
          <p:cNvPr id="109" name="C"/>
          <p:cNvSpPr txBox="1"/>
          <p:nvPr/>
        </p:nvSpPr>
        <p:spPr>
          <a:xfrm>
            <a:off x="7901482" y="2819400"/>
            <a:ext cx="307439" cy="4213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C</a:t>
            </a:r>
          </a:p>
        </p:txBody>
      </p:sp>
      <p:sp>
        <p:nvSpPr>
          <p:cNvPr id="110" name="G"/>
          <p:cNvSpPr txBox="1"/>
          <p:nvPr/>
        </p:nvSpPr>
        <p:spPr>
          <a:xfrm>
            <a:off x="7893073" y="3276600"/>
            <a:ext cx="324256" cy="4213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G</a:t>
            </a:r>
          </a:p>
        </p:txBody>
      </p:sp>
      <p:sp>
        <p:nvSpPr>
          <p:cNvPr id="111" name="A"/>
          <p:cNvSpPr txBox="1"/>
          <p:nvPr/>
        </p:nvSpPr>
        <p:spPr>
          <a:xfrm>
            <a:off x="7910041" y="3835236"/>
            <a:ext cx="324256" cy="4213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A</a:t>
            </a:r>
          </a:p>
        </p:txBody>
      </p:sp>
      <p:sp>
        <p:nvSpPr>
          <p:cNvPr id="112" name="C"/>
          <p:cNvSpPr txBox="1"/>
          <p:nvPr/>
        </p:nvSpPr>
        <p:spPr>
          <a:xfrm>
            <a:off x="7910041" y="4495801"/>
            <a:ext cx="290323" cy="4213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T</a:t>
            </a:r>
          </a:p>
        </p:txBody>
      </p:sp>
      <p:sp>
        <p:nvSpPr>
          <p:cNvPr id="113" name="C"/>
          <p:cNvSpPr txBox="1"/>
          <p:nvPr/>
        </p:nvSpPr>
        <p:spPr>
          <a:xfrm>
            <a:off x="5545608" y="4152900"/>
            <a:ext cx="307438" cy="4213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C</a:t>
            </a:r>
          </a:p>
        </p:txBody>
      </p:sp>
      <p:sp>
        <p:nvSpPr>
          <p:cNvPr id="114" name="G"/>
          <p:cNvSpPr txBox="1"/>
          <p:nvPr/>
        </p:nvSpPr>
        <p:spPr>
          <a:xfrm>
            <a:off x="7229501" y="4152900"/>
            <a:ext cx="324256" cy="4213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G</a:t>
            </a:r>
          </a:p>
        </p:txBody>
      </p:sp>
      <p:sp>
        <p:nvSpPr>
          <p:cNvPr id="115" name="Line"/>
          <p:cNvSpPr/>
          <p:nvPr/>
        </p:nvSpPr>
        <p:spPr>
          <a:xfrm flipV="1">
            <a:off x="5791200" y="3034268"/>
            <a:ext cx="275021" cy="275022"/>
          </a:xfrm>
          <a:prstGeom prst="line">
            <a:avLst/>
          </a:prstGeom>
          <a:ln w="25400">
            <a:solidFill>
              <a:schemeClr val="accent1"/>
            </a:solidFill>
            <a:tailEnd type="triangle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16" name="Line"/>
          <p:cNvSpPr/>
          <p:nvPr/>
        </p:nvSpPr>
        <p:spPr>
          <a:xfrm flipV="1">
            <a:off x="7614641" y="3046968"/>
            <a:ext cx="275022" cy="275022"/>
          </a:xfrm>
          <a:prstGeom prst="line">
            <a:avLst/>
          </a:prstGeom>
          <a:ln w="25400">
            <a:solidFill>
              <a:schemeClr val="accent1"/>
            </a:solidFill>
            <a:tailEnd type="triangle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17" name="Line"/>
          <p:cNvSpPr/>
          <p:nvPr/>
        </p:nvSpPr>
        <p:spPr>
          <a:xfrm flipV="1">
            <a:off x="5791200" y="3964912"/>
            <a:ext cx="275021" cy="275021"/>
          </a:xfrm>
          <a:prstGeom prst="line">
            <a:avLst/>
          </a:prstGeom>
          <a:ln w="25400">
            <a:solidFill>
              <a:schemeClr val="accent1"/>
            </a:solidFill>
            <a:tailEnd type="triangle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18" name="Line"/>
          <p:cNvSpPr/>
          <p:nvPr/>
        </p:nvSpPr>
        <p:spPr>
          <a:xfrm flipV="1">
            <a:off x="7594600" y="4068246"/>
            <a:ext cx="275021" cy="275022"/>
          </a:xfrm>
          <a:prstGeom prst="line">
            <a:avLst/>
          </a:prstGeom>
          <a:ln w="25400">
            <a:solidFill>
              <a:schemeClr val="accent1"/>
            </a:solidFill>
            <a:tailEnd type="triangle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19" name="Line"/>
          <p:cNvSpPr/>
          <p:nvPr/>
        </p:nvSpPr>
        <p:spPr>
          <a:xfrm>
            <a:off x="5768000" y="3388977"/>
            <a:ext cx="318262" cy="164163"/>
          </a:xfrm>
          <a:prstGeom prst="line">
            <a:avLst/>
          </a:prstGeom>
          <a:ln w="25400">
            <a:solidFill>
              <a:schemeClr val="accent1"/>
            </a:solidFill>
            <a:tailEnd type="triangle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20" name="Line"/>
          <p:cNvSpPr/>
          <p:nvPr/>
        </p:nvSpPr>
        <p:spPr>
          <a:xfrm>
            <a:off x="7591442" y="3410858"/>
            <a:ext cx="318262" cy="164163"/>
          </a:xfrm>
          <a:prstGeom prst="line">
            <a:avLst/>
          </a:prstGeom>
          <a:ln w="25400">
            <a:solidFill>
              <a:schemeClr val="accent1"/>
            </a:solidFill>
            <a:tailEnd type="triangle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21" name="Line"/>
          <p:cNvSpPr/>
          <p:nvPr/>
        </p:nvSpPr>
        <p:spPr>
          <a:xfrm>
            <a:off x="5768000" y="4408963"/>
            <a:ext cx="318262" cy="164164"/>
          </a:xfrm>
          <a:prstGeom prst="line">
            <a:avLst/>
          </a:prstGeom>
          <a:ln w="25400">
            <a:solidFill>
              <a:schemeClr val="accent1"/>
            </a:solidFill>
            <a:tailEnd type="triangle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22" name="Line"/>
          <p:cNvSpPr/>
          <p:nvPr/>
        </p:nvSpPr>
        <p:spPr>
          <a:xfrm>
            <a:off x="7571400" y="4410129"/>
            <a:ext cx="318262" cy="164163"/>
          </a:xfrm>
          <a:prstGeom prst="line">
            <a:avLst/>
          </a:prstGeom>
          <a:ln w="25400">
            <a:solidFill>
              <a:schemeClr val="accent1"/>
            </a:solidFill>
            <a:tailEnd type="triangle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23" name="Line"/>
          <p:cNvSpPr/>
          <p:nvPr/>
        </p:nvSpPr>
        <p:spPr>
          <a:xfrm>
            <a:off x="1313508" y="3791329"/>
            <a:ext cx="324083" cy="1"/>
          </a:xfrm>
          <a:prstGeom prst="line">
            <a:avLst/>
          </a:prstGeom>
          <a:ln w="25400">
            <a:solidFill>
              <a:schemeClr val="accent1"/>
            </a:solidFill>
            <a:tailEnd type="triangle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24" name="Line"/>
          <p:cNvSpPr/>
          <p:nvPr/>
        </p:nvSpPr>
        <p:spPr>
          <a:xfrm>
            <a:off x="2593859" y="3792096"/>
            <a:ext cx="324084" cy="1"/>
          </a:xfrm>
          <a:prstGeom prst="line">
            <a:avLst/>
          </a:prstGeom>
          <a:ln w="25400">
            <a:solidFill>
              <a:schemeClr val="accent1"/>
            </a:solidFill>
            <a:tailEnd type="triangle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25" name="Line"/>
          <p:cNvSpPr/>
          <p:nvPr/>
        </p:nvSpPr>
        <p:spPr>
          <a:xfrm>
            <a:off x="1313508" y="4706496"/>
            <a:ext cx="324083" cy="1"/>
          </a:xfrm>
          <a:prstGeom prst="line">
            <a:avLst/>
          </a:prstGeom>
          <a:ln w="25400">
            <a:solidFill>
              <a:schemeClr val="accent1"/>
            </a:solidFill>
            <a:tailEnd type="triangle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26" name="Line"/>
          <p:cNvSpPr/>
          <p:nvPr/>
        </p:nvSpPr>
        <p:spPr>
          <a:xfrm>
            <a:off x="2593859" y="4706496"/>
            <a:ext cx="324084" cy="1"/>
          </a:xfrm>
          <a:prstGeom prst="line">
            <a:avLst/>
          </a:prstGeom>
          <a:ln w="25400">
            <a:solidFill>
              <a:schemeClr val="accent1"/>
            </a:solidFill>
            <a:tailEnd type="triangle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27" name="(As 8 possíveis transversões)"/>
          <p:cNvSpPr txBox="1"/>
          <p:nvPr/>
        </p:nvSpPr>
        <p:spPr>
          <a:xfrm>
            <a:off x="5392323" y="5800847"/>
            <a:ext cx="3061019" cy="3073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algn="ctr">
              <a:defRPr b="1" sz="1400">
                <a:solidFill>
                  <a:srgbClr val="0433FF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(As </a:t>
            </a:r>
            <a:r>
              <a:rPr u="sng"/>
              <a:t>8</a:t>
            </a:r>
            <a:r>
              <a:t> possíveis transversões)</a:t>
            </a:r>
          </a:p>
        </p:txBody>
      </p:sp>
      <p:sp>
        <p:nvSpPr>
          <p:cNvPr id="128" name="(As 4 possíveis transições)"/>
          <p:cNvSpPr txBox="1"/>
          <p:nvPr/>
        </p:nvSpPr>
        <p:spPr>
          <a:xfrm>
            <a:off x="607140" y="5800847"/>
            <a:ext cx="2798920" cy="3073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algn="ctr">
              <a:defRPr b="1" sz="1400">
                <a:solidFill>
                  <a:srgbClr val="0433FF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(As </a:t>
            </a:r>
            <a:r>
              <a:rPr u="sng"/>
              <a:t>4 </a:t>
            </a:r>
            <a:r>
              <a:t>possíveis transições)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IMPORTANTE:"/>
          <p:cNvSpPr txBox="1"/>
          <p:nvPr/>
        </p:nvSpPr>
        <p:spPr>
          <a:xfrm>
            <a:off x="288924" y="209550"/>
            <a:ext cx="3321035" cy="5232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buSzPct val="100000"/>
              <a:buFont typeface="Verdana"/>
              <a:buChar char="✓"/>
              <a:defRPr sz="2800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 </a:t>
            </a:r>
            <a:r>
              <a:rPr b="1" u="sng"/>
              <a:t>IMPORTANTE:</a:t>
            </a:r>
          </a:p>
        </p:txBody>
      </p:sp>
      <p:sp>
        <p:nvSpPr>
          <p:cNvPr id="131" name="As Mutações mutações diretas (“forward mutations”) inativam o gene.…"/>
          <p:cNvSpPr txBox="1"/>
          <p:nvPr/>
        </p:nvSpPr>
        <p:spPr>
          <a:xfrm>
            <a:off x="228600" y="1371600"/>
            <a:ext cx="8550275" cy="4322448"/>
          </a:xfrm>
          <a:prstGeom prst="rect">
            <a:avLst/>
          </a:prstGeom>
          <a:ln>
            <a:solidFill>
              <a:schemeClr val="accent2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marL="342900" indent="-342900" algn="just">
              <a:defRPr sz="2000">
                <a:latin typeface="Marlett"/>
                <a:ea typeface="Marlett"/>
                <a:cs typeface="Marlett"/>
                <a:sym typeface="Marlett"/>
              </a:defRPr>
            </a:pPr>
            <a:r>
              <a:rPr>
                <a:latin typeface="Wingdings"/>
                <a:ea typeface="Wingdings"/>
                <a:cs typeface="Wingdings"/>
                <a:sym typeface="Wingdings"/>
              </a:rPr>
              <a:t>A </a:t>
            </a:r>
            <a:r>
              <a:rPr>
                <a:latin typeface="Verdana"/>
                <a:ea typeface="Verdana"/>
                <a:cs typeface="Verdana"/>
                <a:sym typeface="Verdana"/>
              </a:rPr>
              <a:t>As Mutações </a:t>
            </a:r>
            <a:r>
              <a:rPr b="1" sz="2400" u="sng">
                <a:solidFill>
                  <a:srgbClr val="0000FF"/>
                </a:solidFill>
                <a:latin typeface="Verdana"/>
                <a:ea typeface="Verdana"/>
                <a:cs typeface="Verdana"/>
                <a:sym typeface="Verdana"/>
              </a:rPr>
              <a:t>mutações diretas</a:t>
            </a:r>
            <a:r>
              <a:rPr b="1">
                <a:solidFill>
                  <a:srgbClr val="0000FF"/>
                </a:solidFill>
                <a:latin typeface="Verdana"/>
                <a:ea typeface="Verdana"/>
                <a:cs typeface="Verdana"/>
                <a:sym typeface="Verdana"/>
              </a:rPr>
              <a:t> (“forward mutations”)</a:t>
            </a:r>
            <a:r>
              <a:rPr>
                <a:latin typeface="Verdana"/>
                <a:ea typeface="Verdana"/>
                <a:cs typeface="Verdana"/>
                <a:sym typeface="Verdana"/>
              </a:rPr>
              <a:t> inativam o gene.</a:t>
            </a:r>
            <a:endParaRPr>
              <a:latin typeface="Verdana"/>
              <a:ea typeface="Verdana"/>
              <a:cs typeface="Verdana"/>
              <a:sym typeface="Verdana"/>
            </a:endParaRPr>
          </a:p>
          <a:p>
            <a:pPr marL="342900" indent="-342900" algn="just">
              <a:defRPr sz="2000">
                <a:latin typeface="Marlett"/>
                <a:ea typeface="Marlett"/>
                <a:cs typeface="Marlett"/>
                <a:sym typeface="Marlett"/>
              </a:defRPr>
            </a:pPr>
            <a:r>
              <a:t>Os efeitos de uma </a:t>
            </a:r>
            <a:r>
              <a:rPr b="1" u="sng">
                <a:latin typeface="Verdana"/>
                <a:ea typeface="Verdana"/>
                <a:cs typeface="Verdana"/>
                <a:sym typeface="Verdana"/>
              </a:rPr>
              <a:t>mutação direta</a:t>
            </a:r>
            <a:r>
              <a:t> podem ser revertidos pelas mutações chamadas de</a:t>
            </a:r>
            <a:r>
              <a:rPr b="1">
                <a:solidFill>
                  <a:schemeClr val="accent2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b="1" sz="2400" u="sng">
                <a:solidFill>
                  <a:srgbClr val="0000FF"/>
                </a:solidFill>
                <a:latin typeface="Verdana"/>
                <a:ea typeface="Verdana"/>
                <a:cs typeface="Verdana"/>
                <a:sym typeface="Verdana"/>
              </a:rPr>
              <a:t>reversões</a:t>
            </a:r>
            <a:r>
              <a:rPr b="1">
                <a:solidFill>
                  <a:srgbClr val="0000FF"/>
                </a:solidFill>
                <a:latin typeface="Verdana"/>
                <a:ea typeface="Verdana"/>
                <a:cs typeface="Verdana"/>
                <a:sym typeface="Verdana"/>
              </a:rPr>
              <a:t> (“back mutations</a:t>
            </a:r>
            <a:r>
              <a:rPr b="1" i="1">
                <a:solidFill>
                  <a:srgbClr val="0000FF"/>
                </a:solidFill>
                <a:latin typeface="Verdana"/>
                <a:ea typeface="Verdana"/>
                <a:cs typeface="Verdana"/>
                <a:sym typeface="Verdana"/>
              </a:rPr>
              <a:t>”</a:t>
            </a:r>
            <a:r>
              <a:rPr b="1">
                <a:solidFill>
                  <a:srgbClr val="0000FF"/>
                </a:solidFill>
                <a:latin typeface="Verdana"/>
                <a:ea typeface="Verdana"/>
                <a:cs typeface="Verdana"/>
                <a:sym typeface="Verdana"/>
              </a:rPr>
              <a:t>),</a:t>
            </a:r>
            <a:r>
              <a:rPr b="1"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t>que podem ser de dois tipos: </a:t>
            </a:r>
            <a:endParaRPr>
              <a:latin typeface="Verdana"/>
              <a:ea typeface="Verdana"/>
              <a:cs typeface="Verdana"/>
              <a:sym typeface="Verdana"/>
            </a:endParaRPr>
          </a:p>
          <a:p>
            <a:pPr marL="342900" indent="-342900" algn="just">
              <a:defRPr sz="2000">
                <a:latin typeface="Verdana"/>
                <a:ea typeface="Verdana"/>
                <a:cs typeface="Verdana"/>
                <a:sym typeface="Verdana"/>
              </a:defRPr>
            </a:pPr>
          </a:p>
          <a:p>
            <a:pPr marL="342900" indent="-342900" algn="just">
              <a:defRPr sz="2000">
                <a:latin typeface="Verdana"/>
                <a:ea typeface="Verdana"/>
                <a:cs typeface="Verdana"/>
                <a:sym typeface="Verdana"/>
              </a:defRPr>
            </a:pPr>
          </a:p>
          <a:p>
            <a:pPr marL="342900" indent="-342900" algn="just">
              <a:buSzPct val="100000"/>
              <a:buAutoNum type="arabicPeriod" startAt="1"/>
              <a:defRPr>
                <a:latin typeface="Verdana"/>
                <a:ea typeface="Verdana"/>
                <a:cs typeface="Verdana"/>
                <a:sym typeface="Verdana"/>
              </a:defRPr>
            </a:pPr>
            <a:r>
              <a:t>Uma reversão exata, no mesmo sítio da mutação original, é chamada de </a:t>
            </a:r>
            <a:r>
              <a:rPr b="1">
                <a:solidFill>
                  <a:srgbClr val="0433FF"/>
                </a:solidFill>
              </a:rPr>
              <a:t>reversão verdadeira</a:t>
            </a:r>
            <a:r>
              <a:t>, restaura a seqüência selvagem original. </a:t>
            </a:r>
          </a:p>
          <a:p>
            <a:pPr marL="342900" indent="-342900" algn="just">
              <a:buSzPct val="100000"/>
              <a:buAutoNum type="arabicPeriod" startAt="1"/>
              <a:defRPr>
                <a:latin typeface="Verdana"/>
                <a:ea typeface="Verdana"/>
                <a:cs typeface="Verdana"/>
                <a:sym typeface="Verdana"/>
              </a:defRPr>
            </a:pPr>
          </a:p>
          <a:p>
            <a:pPr marL="342900" indent="-342900" algn="just">
              <a:defRPr b="1">
                <a:latin typeface="Verdana"/>
                <a:ea typeface="Verdana"/>
                <a:cs typeface="Verdana"/>
                <a:sym typeface="Verdana"/>
              </a:defRPr>
            </a:pPr>
            <a:r>
              <a:t>2</a:t>
            </a:r>
            <a:r>
              <a:rPr b="0"/>
              <a:t>. Ocorrência de uma segunda mutação, em um local diferente no genoma, que, de alguma forma, compensa a primeira mutação, é denominada de </a:t>
            </a:r>
            <a:r>
              <a:rPr>
                <a:solidFill>
                  <a:srgbClr val="0433FF"/>
                </a:solidFill>
              </a:rPr>
              <a:t>mutação supressora</a:t>
            </a:r>
            <a:r>
              <a:rPr b="0"/>
              <a:t> ou </a:t>
            </a:r>
            <a:r>
              <a:rPr>
                <a:solidFill>
                  <a:srgbClr val="0433FF"/>
                </a:solidFill>
              </a:rPr>
              <a:t>reversão de segundo sítio</a:t>
            </a:r>
            <a:r>
              <a:rPr b="0"/>
              <a:t>, pois “suprime” os efeitos da mutação original.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DNA"/>
          <p:cNvSpPr txBox="1"/>
          <p:nvPr/>
        </p:nvSpPr>
        <p:spPr>
          <a:xfrm>
            <a:off x="3819525" y="142875"/>
            <a:ext cx="976470" cy="5232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b="1" sz="2800">
                <a:solidFill>
                  <a:srgbClr val="0000FF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DNA</a:t>
            </a:r>
          </a:p>
        </p:txBody>
      </p:sp>
      <p:sp>
        <p:nvSpPr>
          <p:cNvPr id="134" name="Rectangle"/>
          <p:cNvSpPr/>
          <p:nvPr/>
        </p:nvSpPr>
        <p:spPr>
          <a:xfrm>
            <a:off x="3886200" y="152400"/>
            <a:ext cx="914400" cy="533400"/>
          </a:xfrm>
          <a:prstGeom prst="rect">
            <a:avLst/>
          </a:prstGeom>
          <a:ln w="25400">
            <a:solidFill>
              <a:srgbClr val="000000"/>
            </a:solidFill>
          </a:ln>
        </p:spPr>
        <p:txBody>
          <a:bodyPr lIns="45718" tIns="45718" rIns="45718" bIns="45718" anchor="ctr"/>
          <a:lstStyle/>
          <a:p>
            <a:pPr>
              <a:defRPr>
                <a:latin typeface="+mn-lt"/>
                <a:ea typeface="+mn-ea"/>
                <a:cs typeface="+mn-cs"/>
                <a:sym typeface="Arial"/>
              </a:defRPr>
            </a:pPr>
          </a:p>
        </p:txBody>
      </p:sp>
      <p:sp>
        <p:nvSpPr>
          <p:cNvPr id="135" name="Shape"/>
          <p:cNvSpPr/>
          <p:nvPr/>
        </p:nvSpPr>
        <p:spPr>
          <a:xfrm>
            <a:off x="4191000" y="762000"/>
            <a:ext cx="304801" cy="6858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6200"/>
                </a:moveTo>
                <a:lnTo>
                  <a:pt x="5400" y="16200"/>
                </a:lnTo>
                <a:lnTo>
                  <a:pt x="5400" y="0"/>
                </a:lnTo>
                <a:lnTo>
                  <a:pt x="16200" y="0"/>
                </a:lnTo>
                <a:lnTo>
                  <a:pt x="16200" y="16200"/>
                </a:lnTo>
                <a:lnTo>
                  <a:pt x="21600" y="16200"/>
                </a:lnTo>
                <a:lnTo>
                  <a:pt x="10800" y="21600"/>
                </a:lnTo>
                <a:close/>
              </a:path>
            </a:pathLst>
          </a:custGeo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45718" tIns="45718" rIns="45718" bIns="45718" anchor="ctr"/>
          <a:lstStyle/>
          <a:p>
            <a:pPr>
              <a:defRPr>
                <a:latin typeface="+mn-lt"/>
                <a:ea typeface="+mn-ea"/>
                <a:cs typeface="+mn-cs"/>
                <a:sym typeface="Arial"/>
              </a:defRPr>
            </a:pPr>
          </a:p>
        </p:txBody>
      </p:sp>
      <p:sp>
        <p:nvSpPr>
          <p:cNvPr id="136" name="Tratamento com agentes químicos ou físicos"/>
          <p:cNvSpPr txBox="1"/>
          <p:nvPr/>
        </p:nvSpPr>
        <p:spPr>
          <a:xfrm>
            <a:off x="1219199" y="1355725"/>
            <a:ext cx="6462573" cy="3962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b="1" sz="2000" u="sng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Tratamento com agentes químicos ou físicos</a:t>
            </a:r>
          </a:p>
        </p:txBody>
      </p:sp>
      <p:sp>
        <p:nvSpPr>
          <p:cNvPr id="137" name="Shape"/>
          <p:cNvSpPr/>
          <p:nvPr/>
        </p:nvSpPr>
        <p:spPr>
          <a:xfrm>
            <a:off x="4191000" y="1752600"/>
            <a:ext cx="304801" cy="6858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6200"/>
                </a:moveTo>
                <a:lnTo>
                  <a:pt x="5400" y="16200"/>
                </a:lnTo>
                <a:lnTo>
                  <a:pt x="5400" y="0"/>
                </a:lnTo>
                <a:lnTo>
                  <a:pt x="16200" y="0"/>
                </a:lnTo>
                <a:lnTo>
                  <a:pt x="16200" y="16200"/>
                </a:lnTo>
                <a:lnTo>
                  <a:pt x="21600" y="16200"/>
                </a:lnTo>
                <a:lnTo>
                  <a:pt x="10800" y="21600"/>
                </a:lnTo>
                <a:close/>
              </a:path>
            </a:pathLst>
          </a:custGeo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45718" tIns="45718" rIns="45718" bIns="45718" anchor="ctr"/>
          <a:lstStyle/>
          <a:p>
            <a:pPr>
              <a:defRPr>
                <a:latin typeface="+mn-lt"/>
                <a:ea typeface="+mn-ea"/>
                <a:cs typeface="+mn-cs"/>
                <a:sym typeface="Arial"/>
              </a:defRPr>
            </a:pPr>
          </a:p>
        </p:txBody>
      </p:sp>
      <p:sp>
        <p:nvSpPr>
          <p:cNvPr id="138" name="DNA lesado"/>
          <p:cNvSpPr txBox="1"/>
          <p:nvPr/>
        </p:nvSpPr>
        <p:spPr>
          <a:xfrm>
            <a:off x="3081336" y="2505075"/>
            <a:ext cx="2396961" cy="5232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b="1" sz="2800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DNA lesado</a:t>
            </a:r>
          </a:p>
        </p:txBody>
      </p:sp>
      <p:sp>
        <p:nvSpPr>
          <p:cNvPr id="139" name="Rectangle"/>
          <p:cNvSpPr/>
          <p:nvPr/>
        </p:nvSpPr>
        <p:spPr>
          <a:xfrm>
            <a:off x="3071811" y="2514600"/>
            <a:ext cx="2438402" cy="533400"/>
          </a:xfrm>
          <a:prstGeom prst="rect">
            <a:avLst/>
          </a:prstGeom>
          <a:ln w="25400">
            <a:solidFill>
              <a:srgbClr val="000000"/>
            </a:solidFill>
          </a:ln>
        </p:spPr>
        <p:txBody>
          <a:bodyPr lIns="45718" tIns="45718" rIns="45718" bIns="45718" anchor="ctr"/>
          <a:lstStyle/>
          <a:p>
            <a:pPr>
              <a:defRPr>
                <a:latin typeface="+mn-lt"/>
                <a:ea typeface="+mn-ea"/>
                <a:cs typeface="+mn-cs"/>
                <a:sym typeface="Arial"/>
              </a:defRPr>
            </a:pPr>
          </a:p>
        </p:txBody>
      </p:sp>
      <p:sp>
        <p:nvSpPr>
          <p:cNvPr id="140" name="DNA…"/>
          <p:cNvSpPr txBox="1"/>
          <p:nvPr/>
        </p:nvSpPr>
        <p:spPr>
          <a:xfrm>
            <a:off x="236469" y="4911725"/>
            <a:ext cx="2389321" cy="9550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algn="ctr">
              <a:defRPr b="1" sz="2800">
                <a:solidFill>
                  <a:srgbClr val="0000FF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DNA</a:t>
            </a:r>
          </a:p>
          <a:p>
            <a:pPr algn="ctr">
              <a:defRPr b="1" sz="2800">
                <a:solidFill>
                  <a:srgbClr val="0000FF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Restaurado</a:t>
            </a:r>
          </a:p>
        </p:txBody>
      </p:sp>
      <p:sp>
        <p:nvSpPr>
          <p:cNvPr id="141" name="Rectangle"/>
          <p:cNvSpPr/>
          <p:nvPr/>
        </p:nvSpPr>
        <p:spPr>
          <a:xfrm>
            <a:off x="228600" y="4921250"/>
            <a:ext cx="2438400" cy="914400"/>
          </a:xfrm>
          <a:prstGeom prst="rect">
            <a:avLst/>
          </a:prstGeom>
          <a:ln w="25400">
            <a:solidFill>
              <a:srgbClr val="000000"/>
            </a:solidFill>
          </a:ln>
        </p:spPr>
        <p:txBody>
          <a:bodyPr lIns="45718" tIns="45718" rIns="45718" bIns="45718" anchor="ctr"/>
          <a:lstStyle/>
          <a:p>
            <a:pPr>
              <a:defRPr>
                <a:latin typeface="+mn-lt"/>
                <a:ea typeface="+mn-ea"/>
                <a:cs typeface="+mn-cs"/>
                <a:sym typeface="Arial"/>
              </a:defRPr>
            </a:pPr>
          </a:p>
        </p:txBody>
      </p:sp>
      <p:sp>
        <p:nvSpPr>
          <p:cNvPr id="142" name="Rectangle"/>
          <p:cNvSpPr/>
          <p:nvPr/>
        </p:nvSpPr>
        <p:spPr>
          <a:xfrm>
            <a:off x="3124200" y="4921250"/>
            <a:ext cx="2743200" cy="914400"/>
          </a:xfrm>
          <a:prstGeom prst="rect">
            <a:avLst/>
          </a:prstGeom>
          <a:ln w="25400">
            <a:solidFill>
              <a:srgbClr val="000000"/>
            </a:solidFill>
          </a:ln>
        </p:spPr>
        <p:txBody>
          <a:bodyPr lIns="45718" tIns="45718" rIns="45718" bIns="45718" anchor="ctr"/>
          <a:lstStyle/>
          <a:p>
            <a:pPr>
              <a:defRPr>
                <a:latin typeface="+mn-lt"/>
                <a:ea typeface="+mn-ea"/>
                <a:cs typeface="+mn-cs"/>
                <a:sym typeface="Arial"/>
              </a:defRPr>
            </a:pPr>
          </a:p>
        </p:txBody>
      </p:sp>
      <p:sp>
        <p:nvSpPr>
          <p:cNvPr id="143" name="Perda da atividade biológica"/>
          <p:cNvSpPr txBox="1"/>
          <p:nvPr/>
        </p:nvSpPr>
        <p:spPr>
          <a:xfrm>
            <a:off x="2971800" y="4981573"/>
            <a:ext cx="3048000" cy="7010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b="1" sz="2000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Perda da atividade biológica</a:t>
            </a:r>
          </a:p>
        </p:txBody>
      </p:sp>
      <p:sp>
        <p:nvSpPr>
          <p:cNvPr id="144" name="DNA…"/>
          <p:cNvSpPr txBox="1"/>
          <p:nvPr/>
        </p:nvSpPr>
        <p:spPr>
          <a:xfrm>
            <a:off x="6733734" y="4921250"/>
            <a:ext cx="1586790" cy="9550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algn="ctr">
              <a:defRPr b="1" sz="2800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DNA</a:t>
            </a:r>
          </a:p>
          <a:p>
            <a:pPr algn="ctr">
              <a:defRPr b="1" sz="2800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Mutado</a:t>
            </a:r>
          </a:p>
        </p:txBody>
      </p:sp>
      <p:sp>
        <p:nvSpPr>
          <p:cNvPr id="145" name="Rectangle"/>
          <p:cNvSpPr/>
          <p:nvPr/>
        </p:nvSpPr>
        <p:spPr>
          <a:xfrm>
            <a:off x="6324600" y="4930775"/>
            <a:ext cx="2438400" cy="914400"/>
          </a:xfrm>
          <a:prstGeom prst="rect">
            <a:avLst/>
          </a:prstGeom>
          <a:ln w="25400">
            <a:solidFill>
              <a:srgbClr val="000000"/>
            </a:solidFill>
          </a:ln>
        </p:spPr>
        <p:txBody>
          <a:bodyPr lIns="45718" tIns="45718" rIns="45718" bIns="45718" anchor="ctr"/>
          <a:lstStyle/>
          <a:p>
            <a:pPr>
              <a:defRPr>
                <a:latin typeface="+mn-lt"/>
                <a:ea typeface="+mn-ea"/>
                <a:cs typeface="+mn-cs"/>
                <a:sym typeface="Arial"/>
              </a:defRPr>
            </a:pPr>
          </a:p>
        </p:txBody>
      </p:sp>
      <p:sp>
        <p:nvSpPr>
          <p:cNvPr id="146" name="Reparação correta"/>
          <p:cNvSpPr txBox="1"/>
          <p:nvPr/>
        </p:nvSpPr>
        <p:spPr>
          <a:xfrm>
            <a:off x="-1" y="3717925"/>
            <a:ext cx="2725375" cy="3962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b="1" sz="2000" u="sng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Reparação correta</a:t>
            </a:r>
          </a:p>
        </p:txBody>
      </p:sp>
      <p:sp>
        <p:nvSpPr>
          <p:cNvPr id="147" name="Shape"/>
          <p:cNvSpPr/>
          <p:nvPr/>
        </p:nvSpPr>
        <p:spPr>
          <a:xfrm rot="2218975">
            <a:off x="2620961" y="3032125"/>
            <a:ext cx="304802" cy="838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6200"/>
                </a:moveTo>
                <a:lnTo>
                  <a:pt x="5400" y="16200"/>
                </a:lnTo>
                <a:lnTo>
                  <a:pt x="5400" y="0"/>
                </a:lnTo>
                <a:lnTo>
                  <a:pt x="16200" y="0"/>
                </a:lnTo>
                <a:lnTo>
                  <a:pt x="16200" y="16200"/>
                </a:lnTo>
                <a:lnTo>
                  <a:pt x="21600" y="16200"/>
                </a:lnTo>
                <a:lnTo>
                  <a:pt x="10800" y="21600"/>
                </a:lnTo>
                <a:close/>
              </a:path>
            </a:pathLst>
          </a:custGeo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45718" tIns="45718" rIns="45718" bIns="45718" anchor="ctr"/>
          <a:lstStyle/>
          <a:p>
            <a:pPr>
              <a:defRPr>
                <a:latin typeface="+mn-lt"/>
                <a:ea typeface="+mn-ea"/>
                <a:cs typeface="+mn-cs"/>
                <a:sym typeface="Arial"/>
              </a:defRPr>
            </a:pPr>
          </a:p>
        </p:txBody>
      </p:sp>
      <p:sp>
        <p:nvSpPr>
          <p:cNvPr id="148" name="Shape"/>
          <p:cNvSpPr/>
          <p:nvPr/>
        </p:nvSpPr>
        <p:spPr>
          <a:xfrm>
            <a:off x="1295400" y="4114800"/>
            <a:ext cx="304801" cy="6858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6200"/>
                </a:moveTo>
                <a:lnTo>
                  <a:pt x="5400" y="16200"/>
                </a:lnTo>
                <a:lnTo>
                  <a:pt x="5400" y="0"/>
                </a:lnTo>
                <a:lnTo>
                  <a:pt x="16200" y="0"/>
                </a:lnTo>
                <a:lnTo>
                  <a:pt x="16200" y="16200"/>
                </a:lnTo>
                <a:lnTo>
                  <a:pt x="21600" y="16200"/>
                </a:lnTo>
                <a:lnTo>
                  <a:pt x="10800" y="21600"/>
                </a:lnTo>
                <a:close/>
              </a:path>
            </a:pathLst>
          </a:custGeo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45718" tIns="45718" rIns="45718" bIns="45718" anchor="ctr"/>
          <a:lstStyle/>
          <a:p>
            <a:pPr>
              <a:defRPr>
                <a:latin typeface="+mn-lt"/>
                <a:ea typeface="+mn-ea"/>
                <a:cs typeface="+mn-cs"/>
                <a:sym typeface="Arial"/>
              </a:defRPr>
            </a:pPr>
          </a:p>
        </p:txBody>
      </p:sp>
      <p:sp>
        <p:nvSpPr>
          <p:cNvPr id="149" name="Shape"/>
          <p:cNvSpPr/>
          <p:nvPr/>
        </p:nvSpPr>
        <p:spPr>
          <a:xfrm>
            <a:off x="4191000" y="3124200"/>
            <a:ext cx="304801" cy="6858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6200"/>
                </a:moveTo>
                <a:lnTo>
                  <a:pt x="5400" y="16200"/>
                </a:lnTo>
                <a:lnTo>
                  <a:pt x="5400" y="0"/>
                </a:lnTo>
                <a:lnTo>
                  <a:pt x="16200" y="0"/>
                </a:lnTo>
                <a:lnTo>
                  <a:pt x="16200" y="16200"/>
                </a:lnTo>
                <a:lnTo>
                  <a:pt x="21600" y="16200"/>
                </a:lnTo>
                <a:lnTo>
                  <a:pt x="10800" y="21600"/>
                </a:lnTo>
                <a:close/>
              </a:path>
            </a:pathLst>
          </a:custGeo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45718" tIns="45718" rIns="45718" bIns="45718" anchor="ctr"/>
          <a:lstStyle/>
          <a:p>
            <a:pPr>
              <a:defRPr>
                <a:latin typeface="+mn-lt"/>
                <a:ea typeface="+mn-ea"/>
                <a:cs typeface="+mn-cs"/>
                <a:sym typeface="Arial"/>
              </a:defRPr>
            </a:pPr>
          </a:p>
        </p:txBody>
      </p:sp>
      <p:sp>
        <p:nvSpPr>
          <p:cNvPr id="150" name="Ausência ou insucesso da reparação"/>
          <p:cNvSpPr txBox="1"/>
          <p:nvPr/>
        </p:nvSpPr>
        <p:spPr>
          <a:xfrm>
            <a:off x="2667000" y="3717923"/>
            <a:ext cx="3597275" cy="7010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b="1" sz="2000" u="sng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Ausência ou insucesso da reparação</a:t>
            </a:r>
          </a:p>
        </p:txBody>
      </p:sp>
      <p:sp>
        <p:nvSpPr>
          <p:cNvPr id="151" name="Shape"/>
          <p:cNvSpPr/>
          <p:nvPr/>
        </p:nvSpPr>
        <p:spPr>
          <a:xfrm>
            <a:off x="4191000" y="4419600"/>
            <a:ext cx="304801" cy="4572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6200"/>
                </a:moveTo>
                <a:lnTo>
                  <a:pt x="5400" y="16200"/>
                </a:lnTo>
                <a:lnTo>
                  <a:pt x="5400" y="0"/>
                </a:lnTo>
                <a:lnTo>
                  <a:pt x="16200" y="0"/>
                </a:lnTo>
                <a:lnTo>
                  <a:pt x="16200" y="16200"/>
                </a:lnTo>
                <a:lnTo>
                  <a:pt x="21600" y="16200"/>
                </a:lnTo>
                <a:lnTo>
                  <a:pt x="10800" y="21600"/>
                </a:lnTo>
                <a:close/>
              </a:path>
            </a:pathLst>
          </a:custGeo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45718" tIns="45718" rIns="45718" bIns="45718" anchor="ctr"/>
          <a:lstStyle/>
          <a:p>
            <a:pPr>
              <a:defRPr>
                <a:latin typeface="+mn-lt"/>
                <a:ea typeface="+mn-ea"/>
                <a:cs typeface="+mn-cs"/>
                <a:sym typeface="Arial"/>
              </a:defRPr>
            </a:pPr>
          </a:p>
        </p:txBody>
      </p:sp>
      <p:sp>
        <p:nvSpPr>
          <p:cNvPr id="152" name="Shape"/>
          <p:cNvSpPr/>
          <p:nvPr/>
        </p:nvSpPr>
        <p:spPr>
          <a:xfrm rot="18694708">
            <a:off x="5784848" y="2938461"/>
            <a:ext cx="304802" cy="10287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6200"/>
                </a:moveTo>
                <a:lnTo>
                  <a:pt x="5400" y="16200"/>
                </a:lnTo>
                <a:lnTo>
                  <a:pt x="5400" y="0"/>
                </a:lnTo>
                <a:lnTo>
                  <a:pt x="16200" y="0"/>
                </a:lnTo>
                <a:lnTo>
                  <a:pt x="16200" y="16200"/>
                </a:lnTo>
                <a:lnTo>
                  <a:pt x="21600" y="16200"/>
                </a:lnTo>
                <a:lnTo>
                  <a:pt x="10800" y="21600"/>
                </a:lnTo>
                <a:close/>
              </a:path>
            </a:pathLst>
          </a:custGeo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45718" tIns="45718" rIns="45718" bIns="45718" anchor="ctr"/>
          <a:lstStyle/>
          <a:p>
            <a:pPr>
              <a:defRPr>
                <a:latin typeface="+mn-lt"/>
                <a:ea typeface="+mn-ea"/>
                <a:cs typeface="+mn-cs"/>
                <a:sym typeface="Arial"/>
              </a:defRPr>
            </a:pPr>
          </a:p>
        </p:txBody>
      </p:sp>
      <p:sp>
        <p:nvSpPr>
          <p:cNvPr id="153" name="Reparação incorreta"/>
          <p:cNvSpPr txBox="1"/>
          <p:nvPr/>
        </p:nvSpPr>
        <p:spPr>
          <a:xfrm>
            <a:off x="6096000" y="3794125"/>
            <a:ext cx="2993140" cy="3962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b="1" sz="2000" u="sng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Reparação incorreta</a:t>
            </a:r>
          </a:p>
        </p:txBody>
      </p:sp>
      <p:sp>
        <p:nvSpPr>
          <p:cNvPr id="154" name="Shape"/>
          <p:cNvSpPr/>
          <p:nvPr/>
        </p:nvSpPr>
        <p:spPr>
          <a:xfrm>
            <a:off x="7391400" y="4191000"/>
            <a:ext cx="304801" cy="6858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6200"/>
                </a:moveTo>
                <a:lnTo>
                  <a:pt x="5400" y="16200"/>
                </a:lnTo>
                <a:lnTo>
                  <a:pt x="5400" y="0"/>
                </a:lnTo>
                <a:lnTo>
                  <a:pt x="16200" y="0"/>
                </a:lnTo>
                <a:lnTo>
                  <a:pt x="16200" y="16200"/>
                </a:lnTo>
                <a:lnTo>
                  <a:pt x="21600" y="16200"/>
                </a:lnTo>
                <a:lnTo>
                  <a:pt x="10800" y="21600"/>
                </a:lnTo>
                <a:close/>
              </a:path>
            </a:pathLst>
          </a:custGeo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45718" tIns="45718" rIns="45718" bIns="45718" anchor="ctr"/>
          <a:lstStyle/>
          <a:p>
            <a:pPr>
              <a:defRPr>
                <a:latin typeface="+mn-lt"/>
                <a:ea typeface="+mn-ea"/>
                <a:cs typeface="+mn-cs"/>
                <a:sym typeface="Arial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Mecanismos de Reparo do DNA:"/>
          <p:cNvSpPr txBox="1"/>
          <p:nvPr/>
        </p:nvSpPr>
        <p:spPr>
          <a:xfrm>
            <a:off x="288924" y="209550"/>
            <a:ext cx="6835015" cy="5232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buSzPct val="100000"/>
              <a:buFont typeface="Verdana"/>
              <a:buChar char="✓"/>
              <a:defRPr b="1" sz="2800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 Mecanismos de Reparo do DNA:</a:t>
            </a:r>
          </a:p>
        </p:txBody>
      </p:sp>
      <p:sp>
        <p:nvSpPr>
          <p:cNvPr id="157" name="Reparação por Fotorreativação Enzimática:"/>
          <p:cNvSpPr txBox="1"/>
          <p:nvPr/>
        </p:nvSpPr>
        <p:spPr>
          <a:xfrm>
            <a:off x="212724" y="1022350"/>
            <a:ext cx="7868800" cy="4597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buSzPct val="100000"/>
              <a:buFont typeface="Verdana"/>
              <a:buChar char="➢"/>
              <a:defRPr b="1" sz="2400">
                <a:solidFill>
                  <a:schemeClr val="accent2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 Reparação por Fotorreativação Enzimática:</a:t>
            </a:r>
          </a:p>
        </p:txBody>
      </p:sp>
      <p:pic>
        <p:nvPicPr>
          <p:cNvPr id="158" name="DNA3.jpeg" descr="DNA3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59" name="Mecanismos de Reparo de DNA"/>
          <p:cNvSpPr txBox="1"/>
          <p:nvPr/>
        </p:nvSpPr>
        <p:spPr>
          <a:xfrm>
            <a:off x="762000" y="228600"/>
            <a:ext cx="7467600" cy="735963"/>
          </a:xfrm>
          <a:prstGeom prst="rect">
            <a:avLst/>
          </a:prstGeom>
          <a:ln>
            <a:solidFill>
              <a:schemeClr val="accent2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b="1" sz="3600">
                <a:solidFill>
                  <a:srgbClr val="011993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pPr/>
            <a:r>
              <a:t>Mecanismos de Reparo de DNA</a:t>
            </a:r>
          </a:p>
        </p:txBody>
      </p:sp>
      <p:sp>
        <p:nvSpPr>
          <p:cNvPr id="160" name="Todos os seres possuem mecanismos multienzimáticos para a eliminação (reparo) das lesões  presentes no DNA"/>
          <p:cNvSpPr txBox="1"/>
          <p:nvPr/>
        </p:nvSpPr>
        <p:spPr>
          <a:xfrm>
            <a:off x="827086" y="1268412"/>
            <a:ext cx="4343403" cy="1459615"/>
          </a:xfrm>
          <a:prstGeom prst="rect">
            <a:avLst/>
          </a:prstGeom>
          <a:ln>
            <a:solidFill>
              <a:schemeClr val="accent2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spcBef>
                <a:spcPts val="1400"/>
              </a:spcBef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Todos os seres possuem mecanismos multi-enzimáticos para a eliminação (reparo) das lesões  presentes no DNA</a:t>
            </a:r>
          </a:p>
        </p:txBody>
      </p:sp>
      <p:sp>
        <p:nvSpPr>
          <p:cNvPr id="161" name="Em presença de Luz:"/>
          <p:cNvSpPr txBox="1"/>
          <p:nvPr/>
        </p:nvSpPr>
        <p:spPr>
          <a:xfrm>
            <a:off x="1042986" y="3357562"/>
            <a:ext cx="3886203" cy="430916"/>
          </a:xfrm>
          <a:prstGeom prst="rect">
            <a:avLst/>
          </a:prstGeom>
          <a:solidFill>
            <a:srgbClr val="FFFF66"/>
          </a:solidFill>
          <a:ln>
            <a:solidFill>
              <a:srgbClr val="FF000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spcBef>
                <a:spcPts val="1400"/>
              </a:spcBef>
              <a:defRPr b="1" sz="24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Em presença de Luz:</a:t>
            </a:r>
          </a:p>
        </p:txBody>
      </p:sp>
      <p:pic>
        <p:nvPicPr>
          <p:cNvPr id="162" name="SO01038_.pdf" descr="SO01038_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003800" y="2924175"/>
            <a:ext cx="1620838" cy="1630364"/>
          </a:xfrm>
          <a:prstGeom prst="rect">
            <a:avLst/>
          </a:prstGeom>
          <a:ln w="12700">
            <a:miter lim="400000"/>
          </a:ln>
        </p:spPr>
      </p:pic>
      <p:sp>
        <p:nvSpPr>
          <p:cNvPr id="163" name="Na Ausência de Luz:"/>
          <p:cNvSpPr txBox="1"/>
          <p:nvPr/>
        </p:nvSpPr>
        <p:spPr>
          <a:xfrm>
            <a:off x="900111" y="5589587"/>
            <a:ext cx="3886203" cy="430916"/>
          </a:xfrm>
          <a:prstGeom prst="rect">
            <a:avLst/>
          </a:prstGeom>
          <a:solidFill>
            <a:srgbClr val="FFFF66"/>
          </a:solidFill>
          <a:ln>
            <a:solidFill>
              <a:srgbClr val="FF000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spcBef>
                <a:spcPts val="1400"/>
              </a:spcBef>
              <a:defRPr b="1" sz="24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Na Ausência de Luz:</a:t>
            </a:r>
          </a:p>
        </p:txBody>
      </p:sp>
      <p:pic>
        <p:nvPicPr>
          <p:cNvPr id="164" name="NA01062_.pdf" descr="NA01062_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716462" y="4956175"/>
            <a:ext cx="2133602" cy="1901825"/>
          </a:xfrm>
          <a:prstGeom prst="rect">
            <a:avLst/>
          </a:prstGeom>
          <a:ln w="12700">
            <a:miter lim="400000"/>
          </a:ln>
        </p:spPr>
      </p:pic>
      <p:sp>
        <p:nvSpPr>
          <p:cNvPr id="165" name="fotorreativação"/>
          <p:cNvSpPr txBox="1"/>
          <p:nvPr/>
        </p:nvSpPr>
        <p:spPr>
          <a:xfrm>
            <a:off x="6588125" y="4005262"/>
            <a:ext cx="1755684" cy="3506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b="1">
                <a:solidFill>
                  <a:srgbClr val="FF0000"/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/>
            <a:r>
              <a:t>fotorreativação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81100" y="1805855"/>
            <a:ext cx="5791200" cy="3246290"/>
          </a:xfrm>
          <a:prstGeom prst="rect">
            <a:avLst/>
          </a:prstGeom>
          <a:ln w="12700">
            <a:miter lim="400000"/>
          </a:ln>
        </p:spPr>
      </p:pic>
      <p:sp>
        <p:nvSpPr>
          <p:cNvPr id="168" name="Em presença de Luz:"/>
          <p:cNvSpPr txBox="1"/>
          <p:nvPr/>
        </p:nvSpPr>
        <p:spPr>
          <a:xfrm>
            <a:off x="1743818" y="6088062"/>
            <a:ext cx="5877820" cy="430916"/>
          </a:xfrm>
          <a:prstGeom prst="rect">
            <a:avLst/>
          </a:prstGeom>
          <a:solidFill>
            <a:srgbClr val="73FDFF">
              <a:alpha val="43501"/>
            </a:srgbClr>
          </a:solidFill>
          <a:ln>
            <a:solidFill>
              <a:srgbClr val="FF000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spcBef>
                <a:spcPts val="1400"/>
              </a:spcBef>
              <a:defRPr b="1" sz="24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Em presença de radiação visível (luz azul)</a:t>
            </a:r>
          </a:p>
        </p:txBody>
      </p:sp>
      <p:sp>
        <p:nvSpPr>
          <p:cNvPr id="169" name="1) Reparo por reversão direta da lesão- fotorreativação"/>
          <p:cNvSpPr txBox="1"/>
          <p:nvPr/>
        </p:nvSpPr>
        <p:spPr>
          <a:xfrm>
            <a:off x="703261" y="620712"/>
            <a:ext cx="7143703" cy="384754"/>
          </a:xfrm>
          <a:prstGeom prst="rect">
            <a:avLst/>
          </a:prstGeom>
          <a:solidFill>
            <a:srgbClr val="FFFB00">
              <a:alpha val="82574"/>
            </a:srgbClr>
          </a:solidFill>
          <a:ln>
            <a:solidFill>
              <a:srgbClr val="FF000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b="1" sz="2000">
                <a:solidFill>
                  <a:srgbClr val="FF0000"/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/>
            <a:r>
              <a:t>1. Reparo por reversão direta da lesão - Fotorreativação</a:t>
            </a:r>
          </a:p>
        </p:txBody>
      </p:sp>
      <p:sp>
        <p:nvSpPr>
          <p:cNvPr id="170" name="Line"/>
          <p:cNvSpPr/>
          <p:nvPr/>
        </p:nvSpPr>
        <p:spPr>
          <a:xfrm flipV="1">
            <a:off x="4550975" y="4851400"/>
            <a:ext cx="236628" cy="1282452"/>
          </a:xfrm>
          <a:prstGeom prst="line">
            <a:avLst/>
          </a:prstGeom>
          <a:ln w="25400">
            <a:solidFill>
              <a:schemeClr val="accent1"/>
            </a:solidFill>
            <a:tailEnd type="triangle"/>
          </a:ln>
        </p:spPr>
        <p:txBody>
          <a:bodyPr lIns="45718" tIns="45718" rIns="45718" bIns="45718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Mecanismos de Reparo do DNA:"/>
          <p:cNvSpPr txBox="1"/>
          <p:nvPr/>
        </p:nvSpPr>
        <p:spPr>
          <a:xfrm>
            <a:off x="288924" y="209550"/>
            <a:ext cx="6835015" cy="5232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buSzPct val="100000"/>
              <a:buFont typeface="Verdana"/>
              <a:buChar char="✓"/>
              <a:defRPr b="1" sz="2800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 Mecanismos de Reparo do DNA:</a:t>
            </a:r>
          </a:p>
        </p:txBody>
      </p:sp>
      <p:sp>
        <p:nvSpPr>
          <p:cNvPr id="173" name="Reparação por Fotorreativação Enzimática:"/>
          <p:cNvSpPr txBox="1"/>
          <p:nvPr/>
        </p:nvSpPr>
        <p:spPr>
          <a:xfrm>
            <a:off x="212724" y="1022350"/>
            <a:ext cx="7868800" cy="4597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buSzPct val="100000"/>
              <a:buFont typeface="Verdana"/>
              <a:buChar char="➢"/>
              <a:defRPr b="1" sz="2400">
                <a:solidFill>
                  <a:schemeClr val="accent2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 Reparação por Fotorreativação Enzimática:</a:t>
            </a:r>
          </a:p>
        </p:txBody>
      </p:sp>
      <p:pic>
        <p:nvPicPr>
          <p:cNvPr id="174" name="DNA3.jpeg" descr="DNA3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75" name="Mecanismos de Reparo de DNA"/>
          <p:cNvSpPr txBox="1"/>
          <p:nvPr/>
        </p:nvSpPr>
        <p:spPr>
          <a:xfrm>
            <a:off x="827087" y="-1"/>
            <a:ext cx="7467601" cy="735964"/>
          </a:xfrm>
          <a:prstGeom prst="rect">
            <a:avLst/>
          </a:prstGeom>
          <a:ln>
            <a:solidFill>
              <a:schemeClr val="accent2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b="1" sz="3600">
                <a:solidFill>
                  <a:srgbClr val="0433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pPr/>
            <a:r>
              <a:t>Mecanismos de Reparo de DNA</a:t>
            </a:r>
          </a:p>
        </p:txBody>
      </p:sp>
      <p:sp>
        <p:nvSpPr>
          <p:cNvPr id="176" name="1) Reparo por reversão direta da lesão- fotorreativação"/>
          <p:cNvSpPr txBox="1"/>
          <p:nvPr/>
        </p:nvSpPr>
        <p:spPr>
          <a:xfrm>
            <a:off x="461961" y="988405"/>
            <a:ext cx="8220078" cy="384755"/>
          </a:xfrm>
          <a:prstGeom prst="rect">
            <a:avLst/>
          </a:prstGeom>
          <a:solidFill>
            <a:srgbClr val="DEF6F1"/>
          </a:solidFill>
          <a:ln>
            <a:solidFill>
              <a:srgbClr val="FF000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b="1" sz="2000"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/>
            <a:r>
              <a:t>1. Reparo por reversão direta da lesão - Fotorreativação</a:t>
            </a:r>
          </a:p>
        </p:txBody>
      </p:sp>
      <p:grpSp>
        <p:nvGrpSpPr>
          <p:cNvPr id="179" name="Group"/>
          <p:cNvGrpSpPr/>
          <p:nvPr/>
        </p:nvGrpSpPr>
        <p:grpSpPr>
          <a:xfrm>
            <a:off x="3492499" y="1628774"/>
            <a:ext cx="2924176" cy="4786315"/>
            <a:chOff x="0" y="0"/>
            <a:chExt cx="2924175" cy="4786313"/>
          </a:xfrm>
        </p:grpSpPr>
        <p:pic>
          <p:nvPicPr>
            <p:cNvPr id="177" name="fotorreativação.png" descr="fotorreativação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71436"/>
              <a:ext cx="2924175" cy="471487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78" name="Rectangle"/>
            <p:cNvSpPr/>
            <p:nvPr/>
          </p:nvSpPr>
          <p:spPr>
            <a:xfrm>
              <a:off x="-1" y="-1"/>
              <a:ext cx="2160589" cy="431801"/>
            </a:xfrm>
            <a:prstGeom prst="rect">
              <a:avLst/>
            </a:prstGeom>
            <a:solidFill>
              <a:srgbClr val="DEF6F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</p:grpSp>
      <p:sp>
        <p:nvSpPr>
          <p:cNvPr id="180" name="Radiação  UV"/>
          <p:cNvSpPr txBox="1"/>
          <p:nvPr/>
        </p:nvSpPr>
        <p:spPr>
          <a:xfrm>
            <a:off x="4787900" y="2636836"/>
            <a:ext cx="1240478" cy="288823"/>
          </a:xfrm>
          <a:prstGeom prst="rect">
            <a:avLst/>
          </a:prstGeom>
          <a:solidFill>
            <a:srgbClr val="FFFFCC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b="1" sz="1400">
                <a:solidFill>
                  <a:srgbClr val="FF3300"/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/>
            <a:r>
              <a:t>Radiação  UV</a:t>
            </a:r>
          </a:p>
        </p:txBody>
      </p:sp>
      <p:sp>
        <p:nvSpPr>
          <p:cNvPr id="181" name="Fotorreativação"/>
          <p:cNvSpPr txBox="1"/>
          <p:nvPr/>
        </p:nvSpPr>
        <p:spPr>
          <a:xfrm>
            <a:off x="3429000" y="1524000"/>
            <a:ext cx="2495550" cy="437067"/>
          </a:xfrm>
          <a:prstGeom prst="rect">
            <a:avLst/>
          </a:prstGeom>
          <a:solidFill>
            <a:srgbClr val="FFFFCC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b="1" sz="2400">
                <a:solidFill>
                  <a:srgbClr val="FF0000"/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/>
            <a:r>
              <a:t>Fotorreativação</a:t>
            </a:r>
          </a:p>
        </p:txBody>
      </p:sp>
      <p:sp>
        <p:nvSpPr>
          <p:cNvPr id="182" name="dímero pirimidina"/>
          <p:cNvSpPr txBox="1"/>
          <p:nvPr/>
        </p:nvSpPr>
        <p:spPr>
          <a:xfrm>
            <a:off x="5435600" y="3284537"/>
            <a:ext cx="1595905" cy="288822"/>
          </a:xfrm>
          <a:prstGeom prst="rect">
            <a:avLst/>
          </a:prstGeom>
          <a:solidFill>
            <a:srgbClr val="FFFFCC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b="1" sz="1400">
                <a:solidFill>
                  <a:srgbClr val="FF3300"/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/>
            <a:r>
              <a:t>dímero pirimidina</a:t>
            </a:r>
          </a:p>
        </p:txBody>
      </p:sp>
      <p:sp>
        <p:nvSpPr>
          <p:cNvPr id="183" name="Enzima DNA fotoliase"/>
          <p:cNvSpPr txBox="1"/>
          <p:nvPr/>
        </p:nvSpPr>
        <p:spPr>
          <a:xfrm>
            <a:off x="5508625" y="4149725"/>
            <a:ext cx="1673531" cy="264253"/>
          </a:xfrm>
          <a:prstGeom prst="rect">
            <a:avLst/>
          </a:prstGeom>
          <a:solidFill>
            <a:srgbClr val="FFFFCC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b="1" sz="1200">
                <a:solidFill>
                  <a:srgbClr val="0000FF"/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/>
            <a:r>
              <a:t>Enzima DNA fotoliase</a:t>
            </a:r>
          </a:p>
        </p:txBody>
      </p:sp>
      <p:sp>
        <p:nvSpPr>
          <p:cNvPr id="184" name="luz visível (400-700 nm)"/>
          <p:cNvSpPr txBox="1"/>
          <p:nvPr/>
        </p:nvSpPr>
        <p:spPr>
          <a:xfrm>
            <a:off x="5029200" y="4505325"/>
            <a:ext cx="2080601" cy="288822"/>
          </a:xfrm>
          <a:prstGeom prst="rect">
            <a:avLst/>
          </a:prstGeom>
          <a:solidFill>
            <a:srgbClr val="FFFFCC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b="1" sz="1400">
                <a:solidFill>
                  <a:srgbClr val="0000FF"/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/>
            <a:r>
              <a:t>luz visível (400-700 nm)</a:t>
            </a:r>
          </a:p>
        </p:txBody>
      </p:sp>
      <p:sp>
        <p:nvSpPr>
          <p:cNvPr id="185" name="Em presença de Luz:"/>
          <p:cNvSpPr txBox="1"/>
          <p:nvPr/>
        </p:nvSpPr>
        <p:spPr>
          <a:xfrm>
            <a:off x="250825" y="6308725"/>
            <a:ext cx="2555875" cy="357952"/>
          </a:xfrm>
          <a:prstGeom prst="rect">
            <a:avLst/>
          </a:prstGeom>
          <a:solidFill>
            <a:srgbClr val="FFFF66"/>
          </a:solidFill>
          <a:ln>
            <a:solidFill>
              <a:srgbClr val="FF000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spcBef>
                <a:spcPts val="1000"/>
              </a:spcBef>
              <a:defRPr b="1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Em presença de Luz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0725.jpeg" descr="0725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638425" y="1028700"/>
            <a:ext cx="4181475" cy="4800600"/>
          </a:xfrm>
          <a:prstGeom prst="rect">
            <a:avLst/>
          </a:prstGeom>
          <a:ln w="12700">
            <a:miter lim="400000"/>
          </a:ln>
        </p:spPr>
      </p:pic>
      <p:sp>
        <p:nvSpPr>
          <p:cNvPr id="188" name="Rectangle"/>
          <p:cNvSpPr/>
          <p:nvPr/>
        </p:nvSpPr>
        <p:spPr>
          <a:xfrm>
            <a:off x="2330450" y="5791200"/>
            <a:ext cx="2514600" cy="457200"/>
          </a:xfrm>
          <a:prstGeom prst="rect">
            <a:avLst/>
          </a:prstGeom>
          <a:solidFill>
            <a:srgbClr val="DEF6F1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>
                <a:latin typeface="+mn-lt"/>
                <a:ea typeface="+mn-ea"/>
                <a:cs typeface="+mn-cs"/>
                <a:sym typeface="Arial"/>
              </a:defRPr>
            </a:pPr>
          </a:p>
        </p:txBody>
      </p:sp>
      <p:sp>
        <p:nvSpPr>
          <p:cNvPr id="189" name="Na Ausência de Luz"/>
          <p:cNvSpPr txBox="1"/>
          <p:nvPr/>
        </p:nvSpPr>
        <p:spPr>
          <a:xfrm>
            <a:off x="1741486" y="5527675"/>
            <a:ext cx="2916240" cy="430915"/>
          </a:xfrm>
          <a:prstGeom prst="rect">
            <a:avLst/>
          </a:prstGeom>
          <a:solidFill>
            <a:srgbClr val="FFFF66"/>
          </a:solidFill>
          <a:ln>
            <a:solidFill>
              <a:srgbClr val="FF000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spcBef>
                <a:spcPts val="1400"/>
              </a:spcBef>
              <a:defRPr b="1" sz="24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Na Ausência de Luz</a:t>
            </a:r>
          </a:p>
        </p:txBody>
      </p:sp>
      <p:sp>
        <p:nvSpPr>
          <p:cNvPr id="190" name="2.  Reparo Excisão-ressíntese:"/>
          <p:cNvSpPr txBox="1"/>
          <p:nvPr/>
        </p:nvSpPr>
        <p:spPr>
          <a:xfrm>
            <a:off x="50800" y="12700"/>
            <a:ext cx="6105426" cy="469264"/>
          </a:xfrm>
          <a:prstGeom prst="rect">
            <a:avLst/>
          </a:prstGeom>
          <a:solidFill>
            <a:srgbClr val="FFFB00">
              <a:alpha val="54888"/>
            </a:srgbClr>
          </a:solidFill>
          <a:ln>
            <a:solidFill>
              <a:srgbClr val="FF000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b="1" sz="2400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2.  Reparo Excisão-ressíntese: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45442" y="498851"/>
            <a:ext cx="5921217" cy="6327243"/>
          </a:xfrm>
          <a:prstGeom prst="rect">
            <a:avLst/>
          </a:prstGeom>
          <a:ln>
            <a:solidFill>
              <a:srgbClr val="797979"/>
            </a:solidFill>
          </a:ln>
        </p:spPr>
      </p:pic>
      <p:sp>
        <p:nvSpPr>
          <p:cNvPr id="193" name="1. A lesão provoca uma distorção…"/>
          <p:cNvSpPr txBox="1"/>
          <p:nvPr/>
        </p:nvSpPr>
        <p:spPr>
          <a:xfrm>
            <a:off x="3153744" y="551181"/>
            <a:ext cx="3040630" cy="497838"/>
          </a:xfrm>
          <a:prstGeom prst="rect">
            <a:avLst/>
          </a:prstGeom>
          <a:solidFill>
            <a:srgbClr val="EBEBEB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defTabSz="457200">
              <a:defRPr b="1" sz="1300">
                <a:latin typeface="Lucida Grande"/>
                <a:ea typeface="Lucida Grande"/>
                <a:cs typeface="Lucida Grande"/>
                <a:sym typeface="Lucida Grande"/>
              </a:defRPr>
            </a:pPr>
            <a:r>
              <a:t>1. A lesão provoca uma distorção </a:t>
            </a:r>
          </a:p>
          <a:p>
            <a:pPr defTabSz="457200">
              <a:defRPr b="1" sz="1300">
                <a:latin typeface="Lucida Grande"/>
                <a:ea typeface="Lucida Grande"/>
                <a:cs typeface="Lucida Grande"/>
                <a:sym typeface="Lucida Grande"/>
              </a:defRPr>
            </a:pPr>
            <a:r>
              <a:t>na estrutura do DNA</a:t>
            </a:r>
          </a:p>
        </p:txBody>
      </p:sp>
      <p:sp>
        <p:nvSpPr>
          <p:cNvPr id="194" name="2. Um complexo enzimático reconhece a distorção"/>
          <p:cNvSpPr txBox="1"/>
          <p:nvPr/>
        </p:nvSpPr>
        <p:spPr>
          <a:xfrm>
            <a:off x="3545841" y="1451386"/>
            <a:ext cx="2836512" cy="701039"/>
          </a:xfrm>
          <a:prstGeom prst="rect">
            <a:avLst/>
          </a:prstGeom>
          <a:solidFill>
            <a:srgbClr val="EBEBEB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defTabSz="457200">
              <a:defRPr b="1" sz="1300"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pPr/>
            <a:r>
              <a:t>2. Um complexo enzimático reconhece a distorção</a:t>
            </a:r>
          </a:p>
        </p:txBody>
      </p:sp>
      <p:sp>
        <p:nvSpPr>
          <p:cNvPr id="195" name="3. As duas cadeias do DNA são separadas e as proteínas de ligação de cadeia simples (esferas laranja) estabilizam as cadeias simples"/>
          <p:cNvSpPr txBox="1"/>
          <p:nvPr/>
        </p:nvSpPr>
        <p:spPr>
          <a:xfrm>
            <a:off x="3322032" y="2554791"/>
            <a:ext cx="4235775" cy="701039"/>
          </a:xfrm>
          <a:prstGeom prst="rect">
            <a:avLst/>
          </a:prstGeom>
          <a:solidFill>
            <a:srgbClr val="EBEBEB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defTabSz="457200">
              <a:defRPr b="1" sz="1300"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pPr/>
            <a:r>
              <a:t>3. As duas cadeias do DNA são separadas e as proteínas de ligação de cadeia simples (esferas laranja) estabilizam as cadeias simples</a:t>
            </a:r>
          </a:p>
        </p:txBody>
      </p:sp>
      <p:sp>
        <p:nvSpPr>
          <p:cNvPr id="196" name="4. Uma enzima (estrutura globular azul clara) cliva o filamento distorcido em ambos os lados do dano"/>
          <p:cNvSpPr txBox="1"/>
          <p:nvPr/>
        </p:nvSpPr>
        <p:spPr>
          <a:xfrm>
            <a:off x="3519545" y="3606463"/>
            <a:ext cx="3382060" cy="701039"/>
          </a:xfrm>
          <a:prstGeom prst="rect">
            <a:avLst/>
          </a:prstGeom>
          <a:solidFill>
            <a:srgbClr val="EBEBEB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defTabSz="457200">
              <a:defRPr b="1" sz="1300"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pPr/>
            <a:r>
              <a:t>4. Uma enzima (estrutura globular azul clara) cliva o filamento distorcido em ambos os lados do dano</a:t>
            </a:r>
          </a:p>
        </p:txBody>
      </p:sp>
      <p:sp>
        <p:nvSpPr>
          <p:cNvPr id="197" name="5. A parte danificada é removida"/>
          <p:cNvSpPr txBox="1"/>
          <p:nvPr/>
        </p:nvSpPr>
        <p:spPr>
          <a:xfrm>
            <a:off x="3544926" y="4761601"/>
            <a:ext cx="2054148" cy="538479"/>
          </a:xfrm>
          <a:prstGeom prst="rect">
            <a:avLst/>
          </a:prstGeom>
          <a:solidFill>
            <a:srgbClr val="EBEBEB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defTabSz="457200">
              <a:lnSpc>
                <a:spcPct val="120000"/>
              </a:lnSpc>
              <a:defRPr b="1" sz="1300"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pPr/>
            <a:r>
              <a:t>5. A parte danificada é removida</a:t>
            </a:r>
          </a:p>
        </p:txBody>
      </p:sp>
      <p:sp>
        <p:nvSpPr>
          <p:cNvPr id="198" name="6. A lacuna é preenchida por DNA polimerase (estrutura azul em forma de luva) e selada por DNA ligase"/>
          <p:cNvSpPr txBox="1"/>
          <p:nvPr/>
        </p:nvSpPr>
        <p:spPr>
          <a:xfrm>
            <a:off x="3531355" y="5761541"/>
            <a:ext cx="2284490" cy="1107439"/>
          </a:xfrm>
          <a:prstGeom prst="rect">
            <a:avLst/>
          </a:prstGeom>
          <a:solidFill>
            <a:srgbClr val="EBEBEB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defTabSz="457200">
              <a:defRPr b="1" sz="1300"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pPr/>
            <a:r>
              <a:t>6. A lacuna é preenchida por DNA polimerase (estrutura azul em forma de luva) e selada por DNA ligase </a:t>
            </a:r>
          </a:p>
        </p:txBody>
      </p:sp>
      <p:sp>
        <p:nvSpPr>
          <p:cNvPr id="199" name="Figura: Mecanismo de reparo de excisão de nucleotídeos em eucariotos."/>
          <p:cNvSpPr txBox="1"/>
          <p:nvPr/>
        </p:nvSpPr>
        <p:spPr>
          <a:xfrm>
            <a:off x="6262882" y="5837741"/>
            <a:ext cx="2054147" cy="955039"/>
          </a:xfrm>
          <a:prstGeom prst="rect">
            <a:avLst/>
          </a:prstGeom>
          <a:solidFill>
            <a:srgbClr val="EBEBEB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defTabSz="457200">
              <a:defRPr b="1" sz="1400">
                <a:latin typeface="Lucida Grande"/>
                <a:ea typeface="Lucida Grande"/>
                <a:cs typeface="Lucida Grande"/>
                <a:sym typeface="Lucida Grande"/>
              </a:defRPr>
            </a:pPr>
            <a:r>
              <a:t>Figura: </a:t>
            </a:r>
            <a:r>
              <a:rPr b="0"/>
              <a:t>Mecanismo de reparo de excisão de nucleotídeos em eucariotos.</a:t>
            </a:r>
          </a:p>
        </p:txBody>
      </p:sp>
      <p:sp>
        <p:nvSpPr>
          <p:cNvPr id="200" name="2.  Reparo Excisão-ressíntese:"/>
          <p:cNvSpPr txBox="1"/>
          <p:nvPr/>
        </p:nvSpPr>
        <p:spPr>
          <a:xfrm>
            <a:off x="50800" y="12700"/>
            <a:ext cx="6105426" cy="469264"/>
          </a:xfrm>
          <a:prstGeom prst="rect">
            <a:avLst/>
          </a:prstGeom>
          <a:solidFill>
            <a:srgbClr val="FFFB00">
              <a:alpha val="54888"/>
            </a:srgbClr>
          </a:solidFill>
          <a:ln>
            <a:solidFill>
              <a:srgbClr val="FF000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b="1" sz="2400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2.  Reparo Excisão-ressíntese: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2.  Reparo Excisão-ressíntese:"/>
          <p:cNvSpPr txBox="1"/>
          <p:nvPr/>
        </p:nvSpPr>
        <p:spPr>
          <a:xfrm>
            <a:off x="0" y="228600"/>
            <a:ext cx="3048000" cy="1205864"/>
          </a:xfrm>
          <a:prstGeom prst="rect">
            <a:avLst/>
          </a:prstGeom>
          <a:ln>
            <a:solidFill>
              <a:srgbClr val="FF000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b="1" sz="2400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2.  Reparo Excisão-ressíntese:</a:t>
            </a:r>
          </a:p>
        </p:txBody>
      </p:sp>
      <p:pic>
        <p:nvPicPr>
          <p:cNvPr id="203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76600" y="0"/>
            <a:ext cx="58674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04" name="Na Ausência de Luz…"/>
          <p:cNvSpPr txBox="1"/>
          <p:nvPr/>
        </p:nvSpPr>
        <p:spPr>
          <a:xfrm>
            <a:off x="253999" y="3370262"/>
            <a:ext cx="2916240" cy="3253553"/>
          </a:xfrm>
          <a:prstGeom prst="rect">
            <a:avLst/>
          </a:prstGeom>
          <a:solidFill>
            <a:srgbClr val="FFFF66"/>
          </a:solidFill>
          <a:ln>
            <a:solidFill>
              <a:srgbClr val="0000FF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spcBef>
                <a:spcPts val="1400"/>
              </a:spcBef>
              <a:defRPr b="1" sz="24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Na Ausência de Luz</a:t>
            </a:r>
          </a:p>
          <a:p>
            <a:pPr>
              <a:spcBef>
                <a:spcPts val="1000"/>
              </a:spcBef>
              <a:defRPr b="1" sz="24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>
              <a:spcBef>
                <a:spcPts val="900"/>
              </a:spcBef>
              <a:defRPr b="1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Genes em:</a:t>
            </a:r>
          </a:p>
          <a:p>
            <a:pPr>
              <a:spcBef>
                <a:spcPts val="900"/>
              </a:spcBef>
              <a:buSzPct val="100000"/>
              <a:buChar char="-"/>
              <a:defRPr b="1" i="1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 E. coli</a:t>
            </a:r>
            <a:r>
              <a:rPr i="0"/>
              <a:t>: </a:t>
            </a:r>
            <a:r>
              <a:t>uvrA</a:t>
            </a:r>
            <a:r>
              <a:rPr i="0"/>
              <a:t>, </a:t>
            </a:r>
            <a:r>
              <a:t>uvrB</a:t>
            </a:r>
            <a:r>
              <a:rPr i="0"/>
              <a:t>, </a:t>
            </a:r>
            <a:r>
              <a:t>uvrC</a:t>
            </a:r>
          </a:p>
          <a:p>
            <a:pPr>
              <a:spcBef>
                <a:spcPts val="1000"/>
              </a:spcBef>
              <a:buSzPct val="100000"/>
              <a:buChar char="-"/>
              <a:defRPr b="1" i="1"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>
              <a:spcBef>
                <a:spcPts val="1000"/>
              </a:spcBef>
              <a:defRPr b="1" i="1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- S. cerevisiae: </a:t>
            </a:r>
            <a:r>
              <a:rPr i="0"/>
              <a:t>via de reparação error free (</a:t>
            </a:r>
            <a:r>
              <a:t>RAD 3</a:t>
            </a:r>
            <a:r>
              <a:rPr i="0"/>
              <a:t>) que contem cerca de 30 genes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3. Reparo por Recombinação:"/>
          <p:cNvSpPr txBox="1"/>
          <p:nvPr/>
        </p:nvSpPr>
        <p:spPr>
          <a:xfrm>
            <a:off x="228600" y="457200"/>
            <a:ext cx="3581400" cy="837563"/>
          </a:xfrm>
          <a:prstGeom prst="rect">
            <a:avLst/>
          </a:prstGeom>
          <a:ln>
            <a:solidFill>
              <a:srgbClr val="FF000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b="1" sz="2400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3. Reparo por Recombinação:</a:t>
            </a:r>
          </a:p>
        </p:txBody>
      </p:sp>
      <p:pic>
        <p:nvPicPr>
          <p:cNvPr id="207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rcRect l="11003" t="5796" r="4565" b="0"/>
          <a:stretch>
            <a:fillRect/>
          </a:stretch>
        </p:blipFill>
        <p:spPr>
          <a:xfrm>
            <a:off x="4184648" y="0"/>
            <a:ext cx="4959353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08" name="Na Ausência de Luz…"/>
          <p:cNvSpPr txBox="1"/>
          <p:nvPr/>
        </p:nvSpPr>
        <p:spPr>
          <a:xfrm>
            <a:off x="250824" y="3284537"/>
            <a:ext cx="2916240" cy="3253553"/>
          </a:xfrm>
          <a:prstGeom prst="rect">
            <a:avLst/>
          </a:prstGeom>
          <a:solidFill>
            <a:srgbClr val="FFFF66"/>
          </a:solidFill>
          <a:ln>
            <a:solidFill>
              <a:srgbClr val="0000FF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spcBef>
                <a:spcPts val="1400"/>
              </a:spcBef>
              <a:defRPr b="1" sz="24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Na Ausência de Luz</a:t>
            </a:r>
          </a:p>
          <a:p>
            <a:pPr>
              <a:spcBef>
                <a:spcPts val="1000"/>
              </a:spcBef>
              <a:defRPr b="1" sz="24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>
              <a:spcBef>
                <a:spcPts val="900"/>
              </a:spcBef>
              <a:defRPr b="1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Genes em:</a:t>
            </a:r>
          </a:p>
          <a:p>
            <a:pPr>
              <a:spcBef>
                <a:spcPts val="900"/>
              </a:spcBef>
              <a:buSzPct val="100000"/>
              <a:buChar char="-"/>
              <a:defRPr b="1" i="1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 E. coli</a:t>
            </a:r>
            <a:r>
              <a:rPr i="0"/>
              <a:t>: </a:t>
            </a:r>
            <a:r>
              <a:t>recA</a:t>
            </a:r>
          </a:p>
          <a:p>
            <a:pPr>
              <a:spcBef>
                <a:spcPts val="1000"/>
              </a:spcBef>
              <a:buSzPct val="100000"/>
              <a:buChar char="-"/>
              <a:defRPr b="1" i="1"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>
              <a:spcBef>
                <a:spcPts val="1000"/>
              </a:spcBef>
              <a:buSzPct val="100000"/>
              <a:buChar char="-"/>
              <a:defRPr b="1" i="1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S. cerevisiae: </a:t>
            </a:r>
            <a:r>
              <a:rPr i="0"/>
              <a:t>via de reparação error free (</a:t>
            </a:r>
            <a:r>
              <a:t>RAD 50</a:t>
            </a:r>
            <a:r>
              <a:rPr i="0"/>
              <a:t>) que contem cerca de outros 30 genes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ENÉTICA    BACTERIANA"/>
          <p:cNvSpPr txBox="1"/>
          <p:nvPr/>
        </p:nvSpPr>
        <p:spPr>
          <a:xfrm>
            <a:off x="539749" y="476250"/>
            <a:ext cx="7704140" cy="360185"/>
          </a:xfrm>
          <a:prstGeom prst="rect">
            <a:avLst/>
          </a:prstGeom>
          <a:solidFill>
            <a:schemeClr val="accent2"/>
          </a:solidFill>
          <a:ln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spcBef>
                <a:spcPts val="1000"/>
              </a:spcBef>
              <a:defRPr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/>
            <a:r>
              <a:t>GENÉTICA    BACTERIANA</a:t>
            </a:r>
          </a:p>
        </p:txBody>
      </p:sp>
      <p:sp>
        <p:nvSpPr>
          <p:cNvPr id="48" name="Do que é constituído o material genético?"/>
          <p:cNvSpPr txBox="1"/>
          <p:nvPr/>
        </p:nvSpPr>
        <p:spPr>
          <a:xfrm>
            <a:off x="1116011" y="1484312"/>
            <a:ext cx="6192840" cy="360185"/>
          </a:xfrm>
          <a:prstGeom prst="rect">
            <a:avLst/>
          </a:prstGeom>
          <a:ln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spcBef>
                <a:spcPts val="1000"/>
              </a:spcBef>
              <a:defRPr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/>
            <a:r>
              <a:t>Do que é constituído o material genético?</a:t>
            </a:r>
          </a:p>
        </p:txBody>
      </p:sp>
      <p:sp>
        <p:nvSpPr>
          <p:cNvPr id="49" name="Como o material genético está organizado nas bactérias (procariotos)  e  nos organismos eucariotos?"/>
          <p:cNvSpPr txBox="1"/>
          <p:nvPr/>
        </p:nvSpPr>
        <p:spPr>
          <a:xfrm>
            <a:off x="2195511" y="3644900"/>
            <a:ext cx="6048378" cy="626885"/>
          </a:xfrm>
          <a:prstGeom prst="rect">
            <a:avLst/>
          </a:prstGeom>
          <a:ln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spcBef>
                <a:spcPts val="1000"/>
              </a:spcBef>
              <a:defRPr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/>
            <a:r>
              <a:t>Como o material genético está organizado nas bactérias (procariotos)  e  nos organismos eucariotos?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" name="0729.jpeg" descr="0729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50900" y="609600"/>
            <a:ext cx="2189164" cy="5943600"/>
          </a:xfrm>
          <a:prstGeom prst="rect">
            <a:avLst/>
          </a:prstGeom>
          <a:ln w="12700">
            <a:miter lim="400000"/>
          </a:ln>
        </p:spPr>
      </p:pic>
      <p:sp>
        <p:nvSpPr>
          <p:cNvPr id="211" name="Rectangle"/>
          <p:cNvSpPr/>
          <p:nvPr/>
        </p:nvSpPr>
        <p:spPr>
          <a:xfrm>
            <a:off x="533400" y="571500"/>
            <a:ext cx="2514600" cy="457200"/>
          </a:xfrm>
          <a:prstGeom prst="rect">
            <a:avLst/>
          </a:prstGeom>
          <a:solidFill>
            <a:srgbClr val="DEF6F1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>
                <a:latin typeface="+mn-lt"/>
                <a:ea typeface="+mn-ea"/>
                <a:cs typeface="+mn-cs"/>
                <a:sym typeface="Arial"/>
              </a:defRPr>
            </a:pPr>
          </a:p>
        </p:txBody>
      </p:sp>
      <p:pic>
        <p:nvPicPr>
          <p:cNvPr id="212" name="image.png" descr="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191000" y="2327275"/>
            <a:ext cx="4102100" cy="3235325"/>
          </a:xfrm>
          <a:prstGeom prst="rect">
            <a:avLst/>
          </a:prstGeom>
          <a:ln w="12700">
            <a:miter lim="400000"/>
          </a:ln>
        </p:spPr>
      </p:pic>
      <p:sp>
        <p:nvSpPr>
          <p:cNvPr id="213" name="Other possible mechanisms of…"/>
          <p:cNvSpPr txBox="1"/>
          <p:nvPr/>
        </p:nvSpPr>
        <p:spPr>
          <a:xfrm>
            <a:off x="4229100" y="1269999"/>
            <a:ext cx="4025900" cy="837564"/>
          </a:xfrm>
          <a:prstGeom prst="rect">
            <a:avLst/>
          </a:prstGeom>
          <a:ln>
            <a:solidFill>
              <a:srgbClr val="A9A9A9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defRPr sz="2400">
                <a:latin typeface="Times"/>
                <a:ea typeface="Times"/>
                <a:cs typeface="Times"/>
                <a:sym typeface="Times"/>
              </a:defRPr>
            </a:pPr>
            <a:r>
              <a:t>Possíveis mecanismos do </a:t>
            </a:r>
          </a:p>
          <a:p>
            <a:pPr algn="ctr">
              <a:defRPr b="1" sz="2400">
                <a:latin typeface="Times"/>
                <a:ea typeface="Times"/>
                <a:cs typeface="Times"/>
                <a:sym typeface="Times"/>
              </a:defRPr>
            </a:pPr>
            <a:r>
              <a:t>reparo por recombinação </a:t>
            </a:r>
          </a:p>
        </p:txBody>
      </p:sp>
      <p:sp>
        <p:nvSpPr>
          <p:cNvPr id="214" name="3. Reparo por Recombinação:"/>
          <p:cNvSpPr txBox="1"/>
          <p:nvPr/>
        </p:nvSpPr>
        <p:spPr>
          <a:xfrm>
            <a:off x="660400" y="241299"/>
            <a:ext cx="6299697" cy="469264"/>
          </a:xfrm>
          <a:prstGeom prst="rect">
            <a:avLst/>
          </a:prstGeom>
          <a:solidFill>
            <a:srgbClr val="FFFB00">
              <a:alpha val="58687"/>
            </a:srgbClr>
          </a:solidFill>
          <a:ln>
            <a:solidFill>
              <a:srgbClr val="FF000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b="1" sz="2400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3. Reparo por Recombinação: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4. Síntese Translesão:"/>
          <p:cNvSpPr txBox="1"/>
          <p:nvPr/>
        </p:nvSpPr>
        <p:spPr>
          <a:xfrm>
            <a:off x="212725" y="184150"/>
            <a:ext cx="3597275" cy="837563"/>
          </a:xfrm>
          <a:prstGeom prst="rect">
            <a:avLst/>
          </a:prstGeom>
          <a:ln>
            <a:solidFill>
              <a:srgbClr val="FF000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b="1" sz="2400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4. Síntese Translesão:</a:t>
            </a:r>
          </a:p>
        </p:txBody>
      </p:sp>
      <p:pic>
        <p:nvPicPr>
          <p:cNvPr id="217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rcRect l="7618" t="0" r="4762" b="0"/>
          <a:stretch>
            <a:fillRect/>
          </a:stretch>
        </p:blipFill>
        <p:spPr>
          <a:xfrm>
            <a:off x="3886200" y="0"/>
            <a:ext cx="52578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18" name="È uma via de tolerancia a lesão…"/>
          <p:cNvSpPr txBox="1"/>
          <p:nvPr/>
        </p:nvSpPr>
        <p:spPr>
          <a:xfrm>
            <a:off x="250824" y="2997200"/>
            <a:ext cx="3097215" cy="3483231"/>
          </a:xfrm>
          <a:prstGeom prst="rect">
            <a:avLst/>
          </a:prstGeom>
          <a:solidFill>
            <a:srgbClr val="FFFF66"/>
          </a:solidFill>
          <a:ln>
            <a:solidFill>
              <a:srgbClr val="0000FF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spcBef>
                <a:spcPts val="1400"/>
              </a:spcBef>
              <a:defRPr b="1" sz="24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É uma via de tolerância a lesão</a:t>
            </a:r>
          </a:p>
          <a:p>
            <a:pPr>
              <a:spcBef>
                <a:spcPts val="1000"/>
              </a:spcBef>
              <a:defRPr b="1" sz="24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>
              <a:spcBef>
                <a:spcPts val="900"/>
              </a:spcBef>
              <a:defRPr b="1" sz="16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Genes em:</a:t>
            </a:r>
          </a:p>
          <a:p>
            <a:pPr>
              <a:spcBef>
                <a:spcPts val="900"/>
              </a:spcBef>
              <a:buSzPct val="100000"/>
              <a:buChar char="-"/>
              <a:defRPr b="1" i="1" sz="16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 E. coli</a:t>
            </a:r>
            <a:r>
              <a:rPr i="0"/>
              <a:t>: </a:t>
            </a:r>
            <a:r>
              <a:t>lexA</a:t>
            </a:r>
            <a:r>
              <a:rPr i="0"/>
              <a:t>, </a:t>
            </a:r>
            <a:r>
              <a:t>recA</a:t>
            </a:r>
          </a:p>
          <a:p>
            <a:pPr>
              <a:spcBef>
                <a:spcPts val="1000"/>
              </a:spcBef>
              <a:buSzPct val="100000"/>
              <a:buChar char="-"/>
              <a:defRPr b="1" i="1" sz="1600"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>
              <a:spcBef>
                <a:spcPts val="1000"/>
              </a:spcBef>
              <a:buSzPct val="100000"/>
              <a:buChar char="-"/>
              <a:defRPr b="1" i="1" sz="16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 S. cerevisiae: </a:t>
            </a:r>
            <a:r>
              <a:rPr i="0"/>
              <a:t>via de reparação </a:t>
            </a:r>
            <a:r>
              <a:rPr i="0" sz="1800"/>
              <a:t>error prone</a:t>
            </a:r>
            <a:r>
              <a:rPr i="0"/>
              <a:t> (</a:t>
            </a:r>
            <a:r>
              <a:t>RAD 6)</a:t>
            </a:r>
            <a:r>
              <a:rPr i="0"/>
              <a:t> </a:t>
            </a:r>
          </a:p>
          <a:p>
            <a:pPr>
              <a:spcBef>
                <a:spcPts val="900"/>
              </a:spcBef>
              <a:buSzPct val="100000"/>
              <a:buChar char="-"/>
              <a:defRPr b="1" sz="16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 que contem cerca de outros 20 genes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" name="0730.jpeg" descr="0730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76400" y="1341437"/>
            <a:ext cx="6094413" cy="5516563"/>
          </a:xfrm>
          <a:prstGeom prst="rect">
            <a:avLst/>
          </a:prstGeom>
          <a:ln w="12700">
            <a:miter lim="400000"/>
          </a:ln>
        </p:spPr>
      </p:pic>
      <p:sp>
        <p:nvSpPr>
          <p:cNvPr id="221" name="Error Prone Bypass  (E. coli)"/>
          <p:cNvSpPr txBox="1"/>
          <p:nvPr>
            <p:ph type="title"/>
          </p:nvPr>
        </p:nvSpPr>
        <p:spPr>
          <a:xfrm>
            <a:off x="685799" y="-34877"/>
            <a:ext cx="7772401" cy="1122614"/>
          </a:xfrm>
          <a:prstGeom prst="rect">
            <a:avLst/>
          </a:prstGeom>
          <a:solidFill>
            <a:srgbClr val="FFFB00">
              <a:alpha val="50000"/>
            </a:srgbClr>
          </a:solidFill>
        </p:spPr>
        <p:txBody>
          <a:bodyPr/>
          <a:lstStyle/>
          <a:p>
            <a:pPr defTabSz="749808">
              <a:defRPr sz="2624"/>
            </a:pPr>
          </a:p>
          <a:p>
            <a:pPr defTabSz="749808">
              <a:defRPr sz="2624"/>
            </a:pPr>
            <a:r>
              <a:t>4. Síntese Translesão (</a:t>
            </a:r>
            <a:r>
              <a:rPr>
                <a:solidFill>
                  <a:srgbClr val="FF2600"/>
                </a:solidFill>
              </a:rPr>
              <a:t>Error Prone)</a:t>
            </a:r>
            <a:r>
              <a:t> </a:t>
            </a:r>
            <a:br/>
            <a:r>
              <a:rPr i="1" sz="1640"/>
              <a:t>(E. coli)</a:t>
            </a:r>
          </a:p>
        </p:txBody>
      </p:sp>
      <p:sp>
        <p:nvSpPr>
          <p:cNvPr id="222" name="Rectangle"/>
          <p:cNvSpPr/>
          <p:nvPr/>
        </p:nvSpPr>
        <p:spPr>
          <a:xfrm>
            <a:off x="1219200" y="1265237"/>
            <a:ext cx="2514600" cy="457202"/>
          </a:xfrm>
          <a:prstGeom prst="rect">
            <a:avLst/>
          </a:prstGeom>
          <a:solidFill>
            <a:srgbClr val="DEF6F1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>
                <a:latin typeface="+mn-lt"/>
                <a:ea typeface="+mn-ea"/>
                <a:cs typeface="+mn-cs"/>
                <a:sym typeface="Arial"/>
              </a:defRPr>
            </a:pPr>
          </a:p>
        </p:txBody>
      </p:sp>
      <p:sp>
        <p:nvSpPr>
          <p:cNvPr id="223" name="Surgimento de…"/>
          <p:cNvSpPr txBox="1"/>
          <p:nvPr/>
        </p:nvSpPr>
        <p:spPr>
          <a:xfrm>
            <a:off x="309806" y="2252980"/>
            <a:ext cx="1275987" cy="1209039"/>
          </a:xfrm>
          <a:prstGeom prst="rect">
            <a:avLst/>
          </a:prstGeom>
          <a:solidFill>
            <a:srgbClr val="FF8AD8">
              <a:alpha val="37714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/>
            <a:r>
              <a:t>Surgimento de </a:t>
            </a:r>
          </a:p>
          <a:p>
            <a:pPr algn="ctr"/>
          </a:p>
          <a:p>
            <a:pPr algn="ctr"/>
            <a:r>
              <a:rPr b="1">
                <a:solidFill>
                  <a:srgbClr val="FF2600"/>
                </a:solidFill>
              </a:rPr>
              <a:t>Mutação</a:t>
            </a:r>
            <a:r>
              <a:t>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Aplicações"/>
          <p:cNvSpPr txBox="1"/>
          <p:nvPr/>
        </p:nvSpPr>
        <p:spPr>
          <a:xfrm>
            <a:off x="876300" y="533400"/>
            <a:ext cx="3886200" cy="430915"/>
          </a:xfrm>
          <a:prstGeom prst="rect">
            <a:avLst/>
          </a:prstGeom>
          <a:solidFill>
            <a:srgbClr val="FFFF66"/>
          </a:solidFill>
          <a:ln>
            <a:solidFill>
              <a:srgbClr val="FF9999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spcBef>
                <a:spcPts val="1400"/>
              </a:spcBef>
              <a:defRPr b="1" sz="24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Aplicações</a:t>
            </a:r>
          </a:p>
        </p:txBody>
      </p:sp>
      <p:sp>
        <p:nvSpPr>
          <p:cNvPr id="226" name="1. Obtenção de Mutantes"/>
          <p:cNvSpPr txBox="1"/>
          <p:nvPr/>
        </p:nvSpPr>
        <p:spPr>
          <a:xfrm>
            <a:off x="914400" y="1193800"/>
            <a:ext cx="4648200" cy="430915"/>
          </a:xfrm>
          <a:prstGeom prst="rect">
            <a:avLst/>
          </a:prstGeom>
          <a:solidFill>
            <a:srgbClr val="FFFFCC"/>
          </a:solidFill>
          <a:ln>
            <a:solidFill>
              <a:srgbClr val="FF9999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spcBef>
                <a:spcPts val="1400"/>
              </a:spcBef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1. Obtenção de Mutantes </a:t>
            </a:r>
          </a:p>
        </p:txBody>
      </p:sp>
      <p:sp>
        <p:nvSpPr>
          <p:cNvPr id="227" name="2. Testes de Detecção de substancias  mutagênicas"/>
          <p:cNvSpPr txBox="1"/>
          <p:nvPr/>
        </p:nvSpPr>
        <p:spPr>
          <a:xfrm>
            <a:off x="889000" y="1854200"/>
            <a:ext cx="6324600" cy="430915"/>
          </a:xfrm>
          <a:prstGeom prst="rect">
            <a:avLst/>
          </a:prstGeom>
          <a:solidFill>
            <a:srgbClr val="FFFFCC"/>
          </a:solidFill>
          <a:ln>
            <a:solidFill>
              <a:srgbClr val="FF9999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spcBef>
                <a:spcPts val="1400"/>
              </a:spcBef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2. Testes de Detecção de substancias  mutagênicas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Aplicações"/>
          <p:cNvSpPr txBox="1"/>
          <p:nvPr/>
        </p:nvSpPr>
        <p:spPr>
          <a:xfrm>
            <a:off x="342900" y="177800"/>
            <a:ext cx="3886200" cy="430915"/>
          </a:xfrm>
          <a:prstGeom prst="rect">
            <a:avLst/>
          </a:prstGeom>
          <a:solidFill>
            <a:srgbClr val="FFFF66"/>
          </a:solidFill>
          <a:ln>
            <a:solidFill>
              <a:srgbClr val="FF9999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spcBef>
                <a:spcPts val="1400"/>
              </a:spcBef>
              <a:defRPr b="1" sz="24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Aplicações:</a:t>
            </a:r>
          </a:p>
        </p:txBody>
      </p:sp>
      <p:sp>
        <p:nvSpPr>
          <p:cNvPr id="230" name="1. Obtenção de Mutantes"/>
          <p:cNvSpPr txBox="1"/>
          <p:nvPr/>
        </p:nvSpPr>
        <p:spPr>
          <a:xfrm>
            <a:off x="355600" y="607218"/>
            <a:ext cx="4648200" cy="430916"/>
          </a:xfrm>
          <a:prstGeom prst="rect">
            <a:avLst/>
          </a:prstGeom>
          <a:solidFill>
            <a:srgbClr val="FFFFCC"/>
          </a:solidFill>
          <a:ln>
            <a:solidFill>
              <a:srgbClr val="FF9999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spcBef>
                <a:spcPts val="1400"/>
              </a:spcBef>
              <a:defRPr b="1" sz="24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1. Obtenção de Mutantes </a:t>
            </a:r>
          </a:p>
        </p:txBody>
      </p:sp>
      <p:pic>
        <p:nvPicPr>
          <p:cNvPr id="231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40448" y="1328737"/>
            <a:ext cx="8463104" cy="5126223"/>
          </a:xfrm>
          <a:prstGeom prst="rect">
            <a:avLst/>
          </a:prstGeom>
          <a:ln>
            <a:solidFill>
              <a:srgbClr val="FF9999"/>
            </a:solidFill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" name="Group"/>
          <p:cNvGrpSpPr/>
          <p:nvPr/>
        </p:nvGrpSpPr>
        <p:grpSpPr>
          <a:xfrm>
            <a:off x="5092700" y="1524000"/>
            <a:ext cx="3733800" cy="990600"/>
            <a:chOff x="0" y="0"/>
            <a:chExt cx="3733800" cy="990600"/>
          </a:xfrm>
        </p:grpSpPr>
        <p:sp>
          <p:nvSpPr>
            <p:cNvPr id="233" name="Rectangle"/>
            <p:cNvSpPr/>
            <p:nvPr/>
          </p:nvSpPr>
          <p:spPr>
            <a:xfrm>
              <a:off x="0" y="0"/>
              <a:ext cx="3733800" cy="990600"/>
            </a:xfrm>
            <a:prstGeom prst="rect">
              <a:avLst/>
            </a:prstGeom>
            <a:solidFill>
              <a:srgbClr val="FFFF66"/>
            </a:solidFill>
            <a:ln w="9525" cap="flat">
              <a:solidFill>
                <a:srgbClr val="FF9999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sz="3200"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</a:p>
          </p:txBody>
        </p:sp>
        <p:sp>
          <p:nvSpPr>
            <p:cNvPr id="234" name="Cromoteste…"/>
            <p:cNvSpPr txBox="1"/>
            <p:nvPr/>
          </p:nvSpPr>
          <p:spPr>
            <a:xfrm>
              <a:off x="0" y="73974"/>
              <a:ext cx="3733800" cy="84264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3200"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rPr sz="2800"/>
                <a:t>Cromoteste</a:t>
              </a:r>
              <a:r>
                <a:t> </a:t>
              </a:r>
            </a:p>
            <a:p>
              <a:pPr algn="ctr">
                <a:defRPr sz="2000"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t>(</a:t>
              </a:r>
              <a:r>
                <a:rPr i="1"/>
                <a:t>Escherichia coli - </a:t>
              </a:r>
              <a:r>
                <a:t>fusão</a:t>
              </a:r>
              <a:r>
                <a:rPr i="1"/>
                <a:t> sfi-lacZ</a:t>
              </a:r>
              <a:r>
                <a:t>)</a:t>
              </a:r>
            </a:p>
          </p:txBody>
        </p:sp>
      </p:grpSp>
      <p:pic>
        <p:nvPicPr>
          <p:cNvPr id="236" name="0731.jpeg" descr="073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81000" y="2678906"/>
            <a:ext cx="3429000" cy="3379789"/>
          </a:xfrm>
          <a:prstGeom prst="rect">
            <a:avLst/>
          </a:prstGeom>
          <a:ln w="12700">
            <a:miter lim="400000"/>
          </a:ln>
        </p:spPr>
      </p:pic>
      <p:pic>
        <p:nvPicPr>
          <p:cNvPr id="237" name="0732.jpeg" descr="0732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116512" y="2743200"/>
            <a:ext cx="3228976" cy="3657600"/>
          </a:xfrm>
          <a:prstGeom prst="rect">
            <a:avLst/>
          </a:prstGeom>
          <a:ln w="12700">
            <a:miter lim="400000"/>
          </a:ln>
        </p:spPr>
      </p:pic>
      <p:sp>
        <p:nvSpPr>
          <p:cNvPr id="238" name="Teste de Ames  (Salmonella thiphimurium – gene umuCD)"/>
          <p:cNvSpPr txBox="1"/>
          <p:nvPr>
            <p:ph type="title"/>
          </p:nvPr>
        </p:nvSpPr>
        <p:spPr>
          <a:xfrm>
            <a:off x="342900" y="1481135"/>
            <a:ext cx="3617913" cy="1143003"/>
          </a:xfrm>
          <a:prstGeom prst="rect">
            <a:avLst/>
          </a:prstGeom>
          <a:solidFill>
            <a:srgbClr val="FFFF66">
              <a:alpha val="52119"/>
            </a:srgbClr>
          </a:solidFill>
          <a:ln w="9525">
            <a:solidFill>
              <a:srgbClr val="FF9999"/>
            </a:solidFill>
            <a:round/>
          </a:ln>
        </p:spPr>
        <p:txBody>
          <a:bodyPr/>
          <a:lstStyle/>
          <a:p>
            <a:pPr defTabSz="896111">
              <a:defRPr sz="3100"/>
            </a:pPr>
            <a:r>
              <a:rPr sz="2800"/>
              <a:t>Teste de Ames </a:t>
            </a:r>
            <a:br>
              <a:rPr sz="2800"/>
            </a:br>
            <a:r>
              <a:rPr sz="1900"/>
              <a:t>(</a:t>
            </a:r>
            <a:r>
              <a:rPr i="1" sz="1900"/>
              <a:t>Salmonella </a:t>
            </a:r>
            <a:r>
              <a:rPr sz="1900"/>
              <a:t>thiphimurium – gene </a:t>
            </a:r>
            <a:r>
              <a:rPr i="1" sz="1900"/>
              <a:t>umuCD</a:t>
            </a:r>
            <a:r>
              <a:rPr sz="1900"/>
              <a:t>)</a:t>
            </a:r>
          </a:p>
        </p:txBody>
      </p:sp>
      <p:sp>
        <p:nvSpPr>
          <p:cNvPr id="239" name="Rectangle"/>
          <p:cNvSpPr/>
          <p:nvPr/>
        </p:nvSpPr>
        <p:spPr>
          <a:xfrm>
            <a:off x="190500" y="5842000"/>
            <a:ext cx="1447800" cy="457200"/>
          </a:xfrm>
          <a:prstGeom prst="rect">
            <a:avLst/>
          </a:prstGeom>
          <a:solidFill>
            <a:srgbClr val="DEF6F1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>
                <a:latin typeface="+mn-lt"/>
                <a:ea typeface="+mn-ea"/>
                <a:cs typeface="+mn-cs"/>
                <a:sym typeface="Arial"/>
              </a:defRPr>
            </a:pPr>
          </a:p>
        </p:txBody>
      </p:sp>
      <p:sp>
        <p:nvSpPr>
          <p:cNvPr id="240" name="Detecção: Revertentes his+"/>
          <p:cNvSpPr/>
          <p:nvPr/>
        </p:nvSpPr>
        <p:spPr>
          <a:xfrm>
            <a:off x="370154" y="6108700"/>
            <a:ext cx="3450689" cy="469263"/>
          </a:xfrm>
          <a:prstGeom prst="rect">
            <a:avLst/>
          </a:prstGeom>
          <a:solidFill>
            <a:srgbClr val="FFFFCC"/>
          </a:solidFill>
          <a:ln>
            <a:solidFill>
              <a:srgbClr val="FF9999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defRPr sz="2400">
                <a:latin typeface="Times"/>
                <a:ea typeface="Times"/>
                <a:cs typeface="Times"/>
                <a:sym typeface="Times"/>
              </a:defRPr>
            </a:pPr>
            <a:r>
              <a:t>Detecção: Revertentes </a:t>
            </a:r>
            <a:r>
              <a:rPr i="1"/>
              <a:t>his</a:t>
            </a:r>
            <a:r>
              <a:t>+</a:t>
            </a:r>
          </a:p>
        </p:txBody>
      </p:sp>
      <p:sp>
        <p:nvSpPr>
          <p:cNvPr id="241" name="Detecção: Cor amarela"/>
          <p:cNvSpPr txBox="1"/>
          <p:nvPr/>
        </p:nvSpPr>
        <p:spPr>
          <a:xfrm>
            <a:off x="5130800" y="6121399"/>
            <a:ext cx="3200401" cy="443864"/>
          </a:xfrm>
          <a:prstGeom prst="rect">
            <a:avLst/>
          </a:prstGeom>
          <a:solidFill>
            <a:srgbClr val="FFFFCC"/>
          </a:solidFill>
          <a:ln>
            <a:solidFill>
              <a:srgbClr val="FF9999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spcBef>
                <a:spcPts val="1400"/>
              </a:spcBef>
              <a:defRPr sz="2400"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pPr/>
            <a:r>
              <a:t>Detecção: Cor amarela</a:t>
            </a:r>
          </a:p>
        </p:txBody>
      </p:sp>
      <p:sp>
        <p:nvSpPr>
          <p:cNvPr id="242" name="2. Testes de Detecção de substancias  mutagênicas"/>
          <p:cNvSpPr txBox="1"/>
          <p:nvPr/>
        </p:nvSpPr>
        <p:spPr>
          <a:xfrm>
            <a:off x="368300" y="558799"/>
            <a:ext cx="7160122" cy="480098"/>
          </a:xfrm>
          <a:prstGeom prst="rect">
            <a:avLst/>
          </a:prstGeom>
          <a:solidFill>
            <a:srgbClr val="FFFB00"/>
          </a:solidFill>
          <a:ln>
            <a:solidFill>
              <a:srgbClr val="FF9999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spcBef>
                <a:spcPts val="1400"/>
              </a:spcBef>
              <a:defRPr sz="27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2. Testes de Detecção de substancias  mutagênicas</a:t>
            </a:r>
          </a:p>
        </p:txBody>
      </p:sp>
      <p:sp>
        <p:nvSpPr>
          <p:cNvPr id="243" name="Aplicações"/>
          <p:cNvSpPr txBox="1"/>
          <p:nvPr/>
        </p:nvSpPr>
        <p:spPr>
          <a:xfrm>
            <a:off x="317500" y="101600"/>
            <a:ext cx="3886200" cy="430915"/>
          </a:xfrm>
          <a:prstGeom prst="rect">
            <a:avLst/>
          </a:prstGeom>
          <a:solidFill>
            <a:srgbClr val="FFFF66"/>
          </a:solidFill>
          <a:ln>
            <a:solidFill>
              <a:srgbClr val="FF9999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spcBef>
                <a:spcPts val="1400"/>
              </a:spcBef>
              <a:defRPr b="1" sz="24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Aplicações: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15187" y="981259"/>
            <a:ext cx="8151950" cy="5298769"/>
          </a:xfrm>
          <a:prstGeom prst="rect">
            <a:avLst/>
          </a:prstGeom>
          <a:ln>
            <a:solidFill>
              <a:srgbClr val="FF9999"/>
            </a:solidFill>
          </a:ln>
        </p:spPr>
      </p:pic>
      <p:sp>
        <p:nvSpPr>
          <p:cNvPr id="246" name="https://www.nature.com/scitable/topicpage/dna-damage-repair-mechanisms-for-maintaining-dna-344#"/>
          <p:cNvSpPr txBox="1"/>
          <p:nvPr/>
        </p:nvSpPr>
        <p:spPr>
          <a:xfrm>
            <a:off x="881758" y="6151881"/>
            <a:ext cx="6991012" cy="269238"/>
          </a:xfrm>
          <a:prstGeom prst="rect">
            <a:avLst/>
          </a:prstGeom>
          <a:solidFill>
            <a:srgbClr val="EBEBEB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defRPr sz="1200"/>
            </a:pP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3" invalidUrl="" action="" tgtFrame="" tooltip="" history="1" highlightClick="0" endSnd="0"/>
              </a:rPr>
              <a:t>https://www.nature.com/scitable/topicpage/dna-damage-repair-mechanisms-for-maintaining-dna-344#</a:t>
            </a:r>
            <a:r>
              <a:t> </a:t>
            </a:r>
          </a:p>
        </p:txBody>
      </p:sp>
      <p:sp>
        <p:nvSpPr>
          <p:cNvPr id="247" name="2. Testes de Detecção de substancias  mutagênicas"/>
          <p:cNvSpPr txBox="1"/>
          <p:nvPr/>
        </p:nvSpPr>
        <p:spPr>
          <a:xfrm>
            <a:off x="441505" y="316960"/>
            <a:ext cx="8526748" cy="422042"/>
          </a:xfrm>
          <a:prstGeom prst="rect">
            <a:avLst/>
          </a:prstGeom>
          <a:solidFill>
            <a:srgbClr val="FF8AD8">
              <a:alpha val="23774"/>
            </a:srgbClr>
          </a:solidFill>
          <a:ln>
            <a:solidFill>
              <a:srgbClr val="FF9999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spcBef>
                <a:spcPts val="1400"/>
              </a:spcBef>
              <a:defRPr b="1" sz="22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2300"/>
              <a:t>Doenças genéticas</a:t>
            </a:r>
            <a:r>
              <a:t> humanas associadas a defeitos no </a:t>
            </a:r>
            <a:r>
              <a:rPr sz="2300"/>
              <a:t>Reparo de DNA</a:t>
            </a:r>
          </a:p>
        </p:txBody>
      </p:sp>
      <p:sp>
        <p:nvSpPr>
          <p:cNvPr id="248" name="XP"/>
          <p:cNvSpPr txBox="1"/>
          <p:nvPr/>
        </p:nvSpPr>
        <p:spPr>
          <a:xfrm>
            <a:off x="424106" y="1630681"/>
            <a:ext cx="409088" cy="370838"/>
          </a:xfrm>
          <a:prstGeom prst="rect">
            <a:avLst/>
          </a:prstGeom>
          <a:solidFill>
            <a:srgbClr val="FF8AD8">
              <a:alpha val="58104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/>
            <a:r>
              <a:t>XP</a:t>
            </a:r>
          </a:p>
        </p:txBody>
      </p:sp>
      <p:sp>
        <p:nvSpPr>
          <p:cNvPr id="249" name="LFS"/>
          <p:cNvSpPr txBox="1"/>
          <p:nvPr/>
        </p:nvSpPr>
        <p:spPr>
          <a:xfrm>
            <a:off x="424106" y="5440681"/>
            <a:ext cx="523388" cy="370839"/>
          </a:xfrm>
          <a:prstGeom prst="rect">
            <a:avLst/>
          </a:prstGeom>
          <a:solidFill>
            <a:srgbClr val="FF8AD8">
              <a:alpha val="58104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/>
            <a:r>
              <a:t>LFS</a:t>
            </a:r>
          </a:p>
        </p:txBody>
      </p:sp>
      <p:sp>
        <p:nvSpPr>
          <p:cNvPr id="250" name="AT"/>
          <p:cNvSpPr txBox="1"/>
          <p:nvPr/>
        </p:nvSpPr>
        <p:spPr>
          <a:xfrm>
            <a:off x="424106" y="4615181"/>
            <a:ext cx="379397" cy="370839"/>
          </a:xfrm>
          <a:prstGeom prst="rect">
            <a:avLst/>
          </a:prstGeom>
          <a:solidFill>
            <a:srgbClr val="FF8AD8">
              <a:alpha val="58104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/>
            <a:r>
              <a:t>AT</a:t>
            </a:r>
          </a:p>
        </p:txBody>
      </p:sp>
      <p:sp>
        <p:nvSpPr>
          <p:cNvPr id="251" name="FA"/>
          <p:cNvSpPr txBox="1"/>
          <p:nvPr/>
        </p:nvSpPr>
        <p:spPr>
          <a:xfrm>
            <a:off x="424106" y="3929381"/>
            <a:ext cx="383750" cy="370839"/>
          </a:xfrm>
          <a:prstGeom prst="rect">
            <a:avLst/>
          </a:prstGeom>
          <a:solidFill>
            <a:srgbClr val="FF8AD8">
              <a:alpha val="58104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/>
            <a:r>
              <a:t>FA</a:t>
            </a:r>
          </a:p>
        </p:txBody>
      </p:sp>
      <p:sp>
        <p:nvSpPr>
          <p:cNvPr id="252" name="HCC"/>
          <p:cNvSpPr txBox="1"/>
          <p:nvPr/>
        </p:nvSpPr>
        <p:spPr>
          <a:xfrm>
            <a:off x="424106" y="3305479"/>
            <a:ext cx="599402" cy="370839"/>
          </a:xfrm>
          <a:prstGeom prst="rect">
            <a:avLst/>
          </a:prstGeom>
          <a:solidFill>
            <a:srgbClr val="FF8AD8">
              <a:alpha val="58104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/>
            <a:r>
              <a:t>HCC</a:t>
            </a:r>
          </a:p>
        </p:txBody>
      </p:sp>
      <p:sp>
        <p:nvSpPr>
          <p:cNvPr id="253" name="TTD"/>
          <p:cNvSpPr txBox="1"/>
          <p:nvPr/>
        </p:nvSpPr>
        <p:spPr>
          <a:xfrm>
            <a:off x="424106" y="2727629"/>
            <a:ext cx="548503" cy="370839"/>
          </a:xfrm>
          <a:prstGeom prst="rect">
            <a:avLst/>
          </a:prstGeom>
          <a:solidFill>
            <a:srgbClr val="FF8AD8">
              <a:alpha val="58104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/>
            <a:r>
              <a:t>TTD</a:t>
            </a:r>
          </a:p>
        </p:txBody>
      </p:sp>
      <p:sp>
        <p:nvSpPr>
          <p:cNvPr id="254" name="CS"/>
          <p:cNvSpPr txBox="1"/>
          <p:nvPr/>
        </p:nvSpPr>
        <p:spPr>
          <a:xfrm>
            <a:off x="417799" y="2149780"/>
            <a:ext cx="421701" cy="370839"/>
          </a:xfrm>
          <a:prstGeom prst="rect">
            <a:avLst/>
          </a:prstGeom>
          <a:solidFill>
            <a:srgbClr val="FF8AD8">
              <a:alpha val="58104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/>
            <a:r>
              <a:t>CS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5248" y="735808"/>
            <a:ext cx="2621857" cy="1963863"/>
          </a:xfrm>
          <a:prstGeom prst="rect">
            <a:avLst/>
          </a:prstGeom>
          <a:ln w="12700">
            <a:miter lim="400000"/>
          </a:ln>
        </p:spPr>
      </p:pic>
      <p:sp>
        <p:nvSpPr>
          <p:cNvPr id="257" name="XP (xeroderema pigmentoso)"/>
          <p:cNvSpPr txBox="1"/>
          <p:nvPr/>
        </p:nvSpPr>
        <p:spPr>
          <a:xfrm>
            <a:off x="203006" y="2683074"/>
            <a:ext cx="2666341" cy="370839"/>
          </a:xfrm>
          <a:prstGeom prst="rect">
            <a:avLst/>
          </a:prstGeom>
          <a:solidFill>
            <a:srgbClr val="FF8AD8">
              <a:alpha val="38811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/>
            <a:r>
              <a:t> XP </a:t>
            </a:r>
            <a:r>
              <a:rPr sz="1400"/>
              <a:t>(xeroderema pigmentoso)</a:t>
            </a:r>
          </a:p>
        </p:txBody>
      </p:sp>
      <p:sp>
        <p:nvSpPr>
          <p:cNvPr id="258" name="2. Testes de Detecção de substancias  mutagênicas"/>
          <p:cNvSpPr txBox="1"/>
          <p:nvPr/>
        </p:nvSpPr>
        <p:spPr>
          <a:xfrm>
            <a:off x="308626" y="88360"/>
            <a:ext cx="8526748" cy="422042"/>
          </a:xfrm>
          <a:prstGeom prst="rect">
            <a:avLst/>
          </a:prstGeom>
          <a:solidFill>
            <a:srgbClr val="FF8AD8">
              <a:alpha val="23774"/>
            </a:srgbClr>
          </a:solidFill>
          <a:ln>
            <a:solidFill>
              <a:srgbClr val="FF9999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spcBef>
                <a:spcPts val="1400"/>
              </a:spcBef>
              <a:defRPr b="1" sz="22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2300"/>
              <a:t>Doenças genéticas</a:t>
            </a:r>
            <a:r>
              <a:t> humanas associadas a defeitos no </a:t>
            </a:r>
            <a:r>
              <a:rPr sz="2300"/>
              <a:t>Reparo de DNA</a:t>
            </a:r>
          </a:p>
        </p:txBody>
      </p:sp>
      <p:sp>
        <p:nvSpPr>
          <p:cNvPr id="259" name="Anomalias sistêmicas, entres as quais: transtornos de fotossensibilidade (excesso de sensibilidade à luz solar), atraso grave do desenvolvimento físico, retardo mental grave, microcefalia, envelhecimento prematuro, perda auditiva e, dependendo da gravidade, morte precoce."/>
          <p:cNvSpPr txBox="1"/>
          <p:nvPr/>
        </p:nvSpPr>
        <p:spPr>
          <a:xfrm>
            <a:off x="84601" y="5225682"/>
            <a:ext cx="2903151" cy="1523364"/>
          </a:xfrm>
          <a:prstGeom prst="rect">
            <a:avLst/>
          </a:prstGeom>
          <a:solidFill>
            <a:srgbClr val="FFFFFF"/>
          </a:solidFill>
          <a:ln>
            <a:solidFill>
              <a:srgbClr val="FF8AD8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defTabSz="457200">
              <a:defRPr sz="1200"/>
            </a:pPr>
            <a:r>
              <a:t>Anomalias sistêmicas, entres as quais: transtornos de fotossensibilidade (excesso de sensibilidade à luz solar), atraso grave do desenvolvimento físico, retardo mental grave, microcefalia, </a:t>
            </a:r>
            <a:r>
              <a:rPr u="sng">
                <a:uFill>
                  <a:solidFill>
                    <a:srgbClr val="7DC15A"/>
                  </a:solidFill>
                </a:uFill>
                <a:hlinkClick r:id="rId3" invalidUrl="" action="" tgtFrame="" tooltip="" history="1" highlightClick="0" endSnd="0"/>
              </a:rPr>
              <a:t>envelhecimento</a:t>
            </a:r>
            <a:r>
              <a:t> prematuro, perda auditiva e, dependendo da gravidade, morte precoce.</a:t>
            </a:r>
          </a:p>
        </p:txBody>
      </p:sp>
      <p:sp>
        <p:nvSpPr>
          <p:cNvPr id="260" name="CS (sindrome de Cokayne):"/>
          <p:cNvSpPr txBox="1"/>
          <p:nvPr/>
        </p:nvSpPr>
        <p:spPr>
          <a:xfrm>
            <a:off x="84601" y="4830951"/>
            <a:ext cx="2656817" cy="370839"/>
          </a:xfrm>
          <a:prstGeom prst="rect">
            <a:avLst/>
          </a:prstGeom>
          <a:solidFill>
            <a:srgbClr val="FF8AD8">
              <a:alpha val="58104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/>
            <a:r>
              <a:t> CS </a:t>
            </a:r>
            <a:r>
              <a:rPr sz="1300"/>
              <a:t>(s</a:t>
            </a:r>
            <a:r>
              <a:rPr sz="1400"/>
              <a:t>indrome de Cokayne)</a:t>
            </a:r>
            <a:r>
              <a:rPr sz="1300"/>
              <a:t>: </a:t>
            </a:r>
          </a:p>
        </p:txBody>
      </p:sp>
      <p:pic>
        <p:nvPicPr>
          <p:cNvPr id="261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8900" y="3393259"/>
            <a:ext cx="2648220" cy="1488314"/>
          </a:xfrm>
          <a:prstGeom prst="rect">
            <a:avLst/>
          </a:prstGeom>
          <a:ln w="12700">
            <a:miter lim="400000"/>
          </a:ln>
          <a:effectLst>
            <a:reflection blurRad="0" stA="50000" stPos="0" endA="0" endPos="40000" dist="0" dir="5400000" fadeDir="5400000" sx="100000" sy="-100000" kx="0" ky="0" algn="bl" rotWithShape="0"/>
          </a:effectLst>
        </p:spPr>
      </p:pic>
      <p:sp>
        <p:nvSpPr>
          <p:cNvPr id="262" name="Ataxias cerebelares representam um conjunto de doenças neurológicas (incluindo mitocondrias) por defeito de reparo do DNA."/>
          <p:cNvSpPr txBox="1"/>
          <p:nvPr/>
        </p:nvSpPr>
        <p:spPr>
          <a:xfrm>
            <a:off x="4070801" y="3095469"/>
            <a:ext cx="3915361" cy="667062"/>
          </a:xfrm>
          <a:prstGeom prst="rect">
            <a:avLst/>
          </a:prstGeom>
          <a:solidFill>
            <a:srgbClr val="FFFFFF"/>
          </a:solidFill>
          <a:ln>
            <a:solidFill>
              <a:srgbClr val="FF9999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defTabSz="457200">
              <a:defRPr sz="1300">
                <a:solidFill>
                  <a:srgbClr val="545454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A</a:t>
            </a:r>
            <a:r>
              <a:rPr b="1">
                <a:solidFill>
                  <a:srgbClr val="6A6A6A"/>
                </a:solidFill>
              </a:rPr>
              <a:t>taxias</a:t>
            </a:r>
            <a:r>
              <a:t> cerebelares representam um conjunto de doenças neurológicas (incluindo mitocondrias) por defeito de </a:t>
            </a:r>
            <a:r>
              <a:rPr b="1">
                <a:solidFill>
                  <a:srgbClr val="6A6A6A"/>
                </a:solidFill>
              </a:rPr>
              <a:t>reparo</a:t>
            </a:r>
            <a:r>
              <a:t> do DNA.</a:t>
            </a:r>
          </a:p>
        </p:txBody>
      </p:sp>
      <p:sp>
        <p:nvSpPr>
          <p:cNvPr id="263" name="AT (Ataxia telangiectasia): Ex.: Disturbio ocular"/>
          <p:cNvSpPr txBox="1"/>
          <p:nvPr/>
        </p:nvSpPr>
        <p:spPr>
          <a:xfrm>
            <a:off x="4053210" y="2682172"/>
            <a:ext cx="3950544" cy="370839"/>
          </a:xfrm>
          <a:prstGeom prst="rect">
            <a:avLst/>
          </a:prstGeom>
          <a:solidFill>
            <a:srgbClr val="FF8AD8">
              <a:alpha val="58104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/>
            <a:r>
              <a:t>AT (</a:t>
            </a:r>
            <a:r>
              <a:rPr sz="1400"/>
              <a:t>Ataxia telangiectasia): Ex.: Disturbio ocular</a:t>
            </a:r>
          </a:p>
        </p:txBody>
      </p:sp>
      <p:pic>
        <p:nvPicPr>
          <p:cNvPr id="264" name="Screen Shot 2019-05-06 at 8.22.10 PM.png" descr="Screen Shot 2019-05-06 at 8.22.10 PM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283112" y="680614"/>
            <a:ext cx="3490739" cy="1963862"/>
          </a:xfrm>
          <a:prstGeom prst="rect">
            <a:avLst/>
          </a:prstGeom>
          <a:ln w="12700">
            <a:miter lim="400000"/>
          </a:ln>
        </p:spPr>
      </p:pic>
      <p:sp>
        <p:nvSpPr>
          <p:cNvPr id="265" name="A tricotiodistrofia é uma condição hereditária rara que afeta muitas partes do corpo. A marca desta condição é o cabelo quebradiço que é esparso e facilmente quebrado."/>
          <p:cNvSpPr txBox="1"/>
          <p:nvPr/>
        </p:nvSpPr>
        <p:spPr>
          <a:xfrm>
            <a:off x="3645640" y="5775077"/>
            <a:ext cx="3473856" cy="913764"/>
          </a:xfrm>
          <a:prstGeom prst="rect">
            <a:avLst/>
          </a:prstGeom>
          <a:solidFill>
            <a:srgbClr val="FFFFFF"/>
          </a:solidFill>
          <a:ln>
            <a:solidFill>
              <a:srgbClr val="FF9999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1300"/>
            </a:lvl1pPr>
          </a:lstStyle>
          <a:p>
            <a:pPr/>
            <a:r>
              <a:t>A tricotiodistrofia é uma condição hereditária rara que afeta muitas partes do corpo. A marca desta condição é o cabelo quebradiço que é esparso e facilmente quebrado.</a:t>
            </a:r>
          </a:p>
        </p:txBody>
      </p:sp>
      <p:sp>
        <p:nvSpPr>
          <p:cNvPr id="266" name="TTD (Tricotiodistrofia)"/>
          <p:cNvSpPr txBox="1"/>
          <p:nvPr/>
        </p:nvSpPr>
        <p:spPr>
          <a:xfrm>
            <a:off x="3662606" y="5400980"/>
            <a:ext cx="3483381" cy="370839"/>
          </a:xfrm>
          <a:prstGeom prst="rect">
            <a:avLst/>
          </a:prstGeom>
          <a:solidFill>
            <a:srgbClr val="FF8AD8">
              <a:alpha val="58104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/>
            <a:r>
              <a:t>  TTD </a:t>
            </a:r>
            <a:r>
              <a:rPr sz="1600"/>
              <a:t>(Tricotiodistrofia) </a:t>
            </a:r>
          </a:p>
        </p:txBody>
      </p:sp>
      <p:pic>
        <p:nvPicPr>
          <p:cNvPr id="267" name="Image" descr="Image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7131050" y="4718768"/>
            <a:ext cx="1607516" cy="196386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70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Mecanismos de Variação Genética"/>
          <p:cNvSpPr txBox="1"/>
          <p:nvPr/>
        </p:nvSpPr>
        <p:spPr>
          <a:xfrm>
            <a:off x="539750" y="476250"/>
            <a:ext cx="7416800" cy="548043"/>
          </a:xfrm>
          <a:prstGeom prst="rect">
            <a:avLst/>
          </a:prstGeom>
          <a:solidFill>
            <a:srgbClr val="0033CC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spcBef>
                <a:spcPts val="1900"/>
              </a:spcBef>
              <a:defRPr b="1" sz="3200">
                <a:solidFill>
                  <a:srgbClr val="FFFFFF"/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/>
            <a:r>
              <a:t>Mecanismos de Variação Genética </a:t>
            </a:r>
          </a:p>
        </p:txBody>
      </p:sp>
      <p:grpSp>
        <p:nvGrpSpPr>
          <p:cNvPr id="275" name="Group"/>
          <p:cNvGrpSpPr/>
          <p:nvPr/>
        </p:nvGrpSpPr>
        <p:grpSpPr>
          <a:xfrm>
            <a:off x="539750" y="1697577"/>
            <a:ext cx="2016125" cy="437068"/>
            <a:chOff x="0" y="0"/>
            <a:chExt cx="2016125" cy="437066"/>
          </a:xfrm>
        </p:grpSpPr>
        <p:sp>
          <p:nvSpPr>
            <p:cNvPr id="273" name="Rectangle"/>
            <p:cNvSpPr/>
            <p:nvPr/>
          </p:nvSpPr>
          <p:spPr>
            <a:xfrm>
              <a:off x="0" y="2634"/>
              <a:ext cx="2016125" cy="431803"/>
            </a:xfrm>
            <a:prstGeom prst="rect">
              <a:avLst/>
            </a:prstGeom>
            <a:solidFill>
              <a:srgbClr val="FFFFFF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b="1" sz="2400"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274" name="Mutação"/>
            <p:cNvSpPr txBox="1"/>
            <p:nvPr/>
          </p:nvSpPr>
          <p:spPr>
            <a:xfrm>
              <a:off x="337833" y="-1"/>
              <a:ext cx="1340455" cy="43706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8" tIns="45718" rIns="45718" bIns="45718" numCol="1" anchor="ctr">
              <a:spAutoFit/>
            </a:bodyPr>
            <a:lstStyle>
              <a:lvl1pPr algn="ctr">
                <a:defRPr b="1" sz="2400">
                  <a:latin typeface="+mn-lt"/>
                  <a:ea typeface="+mn-ea"/>
                  <a:cs typeface="+mn-cs"/>
                  <a:sym typeface="Arial"/>
                </a:defRPr>
              </a:lvl1pPr>
            </a:lstStyle>
            <a:p>
              <a:pPr/>
              <a:r>
                <a:t>Mutação</a:t>
              </a:r>
            </a:p>
          </p:txBody>
        </p:sp>
      </p:grpSp>
      <p:grpSp>
        <p:nvGrpSpPr>
          <p:cNvPr id="278" name="Group"/>
          <p:cNvGrpSpPr/>
          <p:nvPr/>
        </p:nvGrpSpPr>
        <p:grpSpPr>
          <a:xfrm>
            <a:off x="416433" y="2708275"/>
            <a:ext cx="2335780" cy="720725"/>
            <a:chOff x="0" y="0"/>
            <a:chExt cx="2335778" cy="720725"/>
          </a:xfrm>
        </p:grpSpPr>
        <p:sp>
          <p:nvSpPr>
            <p:cNvPr id="276" name="Rectangle"/>
            <p:cNvSpPr/>
            <p:nvPr/>
          </p:nvSpPr>
          <p:spPr>
            <a:xfrm>
              <a:off x="51877" y="0"/>
              <a:ext cx="2232029" cy="720725"/>
            </a:xfrm>
            <a:prstGeom prst="rect">
              <a:avLst/>
            </a:prstGeom>
            <a:solidFill>
              <a:srgbClr val="0066CC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277" name="Recombinação"/>
            <p:cNvSpPr txBox="1"/>
            <p:nvPr/>
          </p:nvSpPr>
          <p:spPr>
            <a:xfrm>
              <a:off x="0" y="141827"/>
              <a:ext cx="2335779" cy="43706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8" tIns="45718" rIns="45718" bIns="45718" numCol="1" anchor="ctr">
              <a:spAutoFit/>
            </a:bodyPr>
            <a:lstStyle/>
            <a:p>
              <a:pPr algn="ctr">
                <a:defRPr b="1" sz="24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Arial"/>
                </a:defRPr>
              </a:pPr>
              <a:r>
                <a:t>Recombinação</a:t>
              </a:r>
              <a:r>
                <a:rPr b="0" sz="1800">
                  <a:solidFill>
                    <a:srgbClr val="000000"/>
                  </a:solidFill>
                </a:rPr>
                <a:t> </a:t>
              </a:r>
            </a:p>
          </p:txBody>
        </p:sp>
      </p:grpSp>
      <p:sp>
        <p:nvSpPr>
          <p:cNvPr id="279" name="Conjugação Bacteriana"/>
          <p:cNvSpPr txBox="1"/>
          <p:nvPr/>
        </p:nvSpPr>
        <p:spPr>
          <a:xfrm>
            <a:off x="2843211" y="3860800"/>
            <a:ext cx="5472114" cy="437067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spcBef>
                <a:spcPts val="1400"/>
              </a:spcBef>
              <a:defRPr b="1" sz="2400">
                <a:solidFill>
                  <a:srgbClr val="FFFFFF"/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/>
            <a:r>
              <a:t>Conjugação Bacteriana</a:t>
            </a:r>
          </a:p>
        </p:txBody>
      </p:sp>
      <p:sp>
        <p:nvSpPr>
          <p:cNvPr id="280" name="Transformação"/>
          <p:cNvSpPr txBox="1"/>
          <p:nvPr/>
        </p:nvSpPr>
        <p:spPr>
          <a:xfrm>
            <a:off x="2843211" y="2781300"/>
            <a:ext cx="5472114" cy="437067"/>
          </a:xfrm>
          <a:prstGeom prst="rect">
            <a:avLst/>
          </a:prstGeom>
          <a:solidFill>
            <a:srgbClr val="0066CC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spcBef>
                <a:spcPts val="1400"/>
              </a:spcBef>
              <a:defRPr b="1" sz="2400">
                <a:solidFill>
                  <a:srgbClr val="FFFFFF"/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/>
            <a:r>
              <a:t>Transformação</a:t>
            </a:r>
          </a:p>
        </p:txBody>
      </p:sp>
      <p:sp>
        <p:nvSpPr>
          <p:cNvPr id="281" name="Transdução"/>
          <p:cNvSpPr txBox="1"/>
          <p:nvPr/>
        </p:nvSpPr>
        <p:spPr>
          <a:xfrm>
            <a:off x="2916236" y="4868862"/>
            <a:ext cx="5472114" cy="437067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spcBef>
                <a:spcPts val="1400"/>
              </a:spcBef>
              <a:defRPr b="1" sz="2400">
                <a:solidFill>
                  <a:srgbClr val="FFFFFF"/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/>
            <a:r>
              <a:t>Transdução</a:t>
            </a:r>
          </a:p>
        </p:txBody>
      </p:sp>
      <p:sp>
        <p:nvSpPr>
          <p:cNvPr id="282" name="Elementos Transponíveis - Transposons"/>
          <p:cNvSpPr txBox="1"/>
          <p:nvPr/>
        </p:nvSpPr>
        <p:spPr>
          <a:xfrm>
            <a:off x="2916236" y="5805487"/>
            <a:ext cx="5472114" cy="792667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spcBef>
                <a:spcPts val="1400"/>
              </a:spcBef>
              <a:defRPr b="1" sz="2400">
                <a:solidFill>
                  <a:srgbClr val="FFFFFF"/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/>
            <a:r>
              <a:t>Elementos Transponíveis - Transposons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abela 1: Arranjo do DNA cromossomal de alguns organismos:"/>
          <p:cNvSpPr/>
          <p:nvPr/>
        </p:nvSpPr>
        <p:spPr>
          <a:xfrm>
            <a:off x="684211" y="219393"/>
            <a:ext cx="5618333" cy="358139"/>
          </a:xfrm>
          <a:prstGeom prst="rect">
            <a:avLst/>
          </a:prstGeom>
          <a:solidFill>
            <a:srgbClr val="F8FCA2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 anchor="ctr">
            <a:spAutoFit/>
          </a:bodyPr>
          <a:lstStyle>
            <a:lvl1pPr algn="just">
              <a:defRPr b="1"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pPr/>
            <a:r>
              <a:t>Tabela : Arranjo do DNA cromossomal de alguns organismos:</a:t>
            </a:r>
          </a:p>
        </p:txBody>
      </p:sp>
      <p:graphicFrame>
        <p:nvGraphicFramePr>
          <p:cNvPr id="52" name="Table"/>
          <p:cNvGraphicFramePr/>
          <p:nvPr/>
        </p:nvGraphicFramePr>
        <p:xfrm>
          <a:off x="760412" y="844550"/>
          <a:ext cx="8135939" cy="5834063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2181225"/>
                <a:gridCol w="973881"/>
                <a:gridCol w="925413"/>
                <a:gridCol w="2229792"/>
                <a:gridCol w="1825625"/>
              </a:tblGrid>
              <a:tr h="515937">
                <a:tc>
                  <a:txBody>
                    <a:bodyPr/>
                    <a:lstStyle/>
                    <a:p>
                      <a:pPr algn="just">
                        <a:defRPr b="1">
                          <a:latin typeface="Arial Narrow"/>
                          <a:ea typeface="Arial Narrow"/>
                          <a:cs typeface="Arial Narrow"/>
                          <a:sym typeface="Arial Narrow"/>
                        </a:defRPr>
                      </a:pPr>
                    </a:p>
                    <a:p>
                      <a:pPr algn="just">
                        <a:defRPr b="1">
                          <a:latin typeface="Arial Narrow"/>
                          <a:ea typeface="Arial Narrow"/>
                          <a:cs typeface="Arial Narrow"/>
                          <a:sym typeface="Arial Narrow"/>
                        </a:defRPr>
                      </a:pPr>
                      <a:r>
                        <a:t>Bactéria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B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b="1" sz="14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tamanho (pb)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38100">
                      <a:solidFill>
                        <a:srgbClr val="000000"/>
                      </a:solidFill>
                    </a:lnB>
                    <a:solidFill>
                      <a:srgbClr val="FFFFB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b="1">
                          <a:latin typeface="Arial Narrow"/>
                          <a:ea typeface="Arial Narrow"/>
                          <a:cs typeface="Arial Narrow"/>
                          <a:sym typeface="Arial Narrow"/>
                        </a:defRPr>
                      </a:pPr>
                      <a:r>
                        <a:t>N</a:t>
                      </a:r>
                      <a:r>
                        <a:rPr baseline="30000"/>
                        <a:t>º</a:t>
                      </a:r>
                      <a:r>
                        <a:t> genes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38100">
                      <a:solidFill>
                        <a:srgbClr val="000000"/>
                      </a:solidFill>
                    </a:lnB>
                    <a:solidFill>
                      <a:srgbClr val="FFFFB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b="1" sz="14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DNA cromossomal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38100">
                      <a:solidFill>
                        <a:srgbClr val="000000"/>
                      </a:solidFill>
                    </a:lnB>
                    <a:solidFill>
                      <a:srgbClr val="FFFFB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b="1" sz="14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DNA plasmidial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38100">
                      <a:solidFill>
                        <a:srgbClr val="000000"/>
                      </a:solidFill>
                    </a:lnB>
                    <a:solidFill>
                      <a:srgbClr val="FFFFB3"/>
                    </a:solidFill>
                  </a:tcPr>
                </a:tc>
              </a:tr>
              <a:tr h="1111250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b="1" i="1" sz="15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Mycoplasma genitalium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defRPr b="1" sz="1800">
                          <a:latin typeface="Arial Narrow"/>
                          <a:ea typeface="Arial Narrow"/>
                          <a:cs typeface="Arial Narrow"/>
                          <a:sym typeface="Arial Narrow"/>
                        </a:defRPr>
                      </a:pPr>
                      <a:r>
                        <a:t>0,58.10</a:t>
                      </a:r>
                      <a:r>
                        <a:rPr baseline="30666"/>
                        <a:t>6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381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b="1" sz="15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480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381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defRPr sz="1800"/>
                      </a:pPr>
                      <a:r>
                        <a:rPr b="1" sz="15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fita dupla, circular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381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b="1" sz="1600"/>
                      </a:pP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381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746125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b="1" i="1" sz="15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Haemophilus influenzae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defRPr b="1" sz="1800">
                          <a:latin typeface="Arial Narrow"/>
                          <a:ea typeface="Arial Narrow"/>
                          <a:cs typeface="Arial Narrow"/>
                          <a:sym typeface="Arial Narrow"/>
                        </a:defRPr>
                      </a:pPr>
                      <a:r>
                        <a:t>1,83. 10</a:t>
                      </a:r>
                      <a:r>
                        <a:rPr baseline="30666"/>
                        <a:t>6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b="1" sz="15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1.743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defRPr sz="1800"/>
                      </a:pPr>
                      <a:r>
                        <a:rPr b="1" sz="15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fita dupla, circular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b="1" sz="1600"/>
                      </a:pP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395287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b="1" i="1" sz="15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Escherichia coli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EDE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defRPr b="1" sz="1800">
                          <a:latin typeface="Arial Narrow"/>
                          <a:ea typeface="Arial Narrow"/>
                          <a:cs typeface="Arial Narrow"/>
                          <a:sym typeface="Arial Narrow"/>
                        </a:defRPr>
                      </a:pPr>
                      <a:r>
                        <a:t>4,67. 10</a:t>
                      </a:r>
                      <a:r>
                        <a:rPr baseline="30666"/>
                        <a:t>6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ED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b="1" sz="15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4.288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EDE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defRPr sz="1800"/>
                      </a:pPr>
                      <a:r>
                        <a:rPr b="1" sz="15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fita dupla, circular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EDE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defRPr sz="1800"/>
                      </a:pPr>
                      <a:r>
                        <a:rPr b="1" sz="16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Vários circulares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EDEF"/>
                    </a:solidFill>
                  </a:tcPr>
                </a:tc>
              </a:tr>
              <a:tr h="744537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b="1" i="1" sz="15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Borrelia burgdorferi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defRPr b="1" sz="1800">
                          <a:latin typeface="Arial Narrow"/>
                          <a:ea typeface="Arial Narrow"/>
                          <a:cs typeface="Arial Narrow"/>
                          <a:sym typeface="Arial Narrow"/>
                        </a:defRPr>
                      </a:pPr>
                      <a:r>
                        <a:t>1,3. 10</a:t>
                      </a:r>
                      <a:r>
                        <a:rPr baseline="30666"/>
                        <a:t>6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b="1" sz="1500"/>
                      </a:pP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defRPr sz="1800"/>
                      </a:pPr>
                      <a:r>
                        <a:rPr b="1" sz="15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fita dupla, linear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defRPr sz="1800"/>
                      </a:pPr>
                      <a:r>
                        <a:rPr b="1" sz="16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vários lineares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746125">
                <a:tc>
                  <a:txBody>
                    <a:bodyPr/>
                    <a:lstStyle/>
                    <a:p>
                      <a:pPr algn="just">
                        <a:defRPr sz="1800"/>
                      </a:pPr>
                      <a:r>
                        <a:rPr b="1" i="1" sz="15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Rhodobacter sphaeroides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defRPr b="1" sz="1800">
                          <a:latin typeface="Arial Narrow"/>
                          <a:ea typeface="Arial Narrow"/>
                          <a:cs typeface="Arial Narrow"/>
                          <a:sym typeface="Arial Narrow"/>
                        </a:defRPr>
                      </a:pPr>
                      <a:r>
                        <a:t>4,3. 10</a:t>
                      </a:r>
                      <a:r>
                        <a:rPr baseline="30666"/>
                        <a:t>6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b="1" sz="1500"/>
                      </a:pP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defRPr sz="1800"/>
                      </a:pPr>
                      <a:r>
                        <a:rPr b="1" sz="15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duas fitas duplas lineares 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b="1" sz="1600"/>
                      </a:pP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655637">
                <a:tc>
                  <a:txBody>
                    <a:bodyPr/>
                    <a:lstStyle/>
                    <a:p>
                      <a:pPr algn="just">
                        <a:defRPr b="1" i="1" sz="1500">
                          <a:latin typeface="Arial Narrow"/>
                          <a:ea typeface="Arial Narrow"/>
                          <a:cs typeface="Arial Narrow"/>
                          <a:sym typeface="Arial Narrow"/>
                        </a:defRPr>
                      </a:pPr>
                      <a:r>
                        <a:t>Saccharomyces</a:t>
                      </a:r>
                      <a:r>
                        <a:rPr i="0"/>
                        <a:t> </a:t>
                      </a:r>
                      <a:r>
                        <a:t>cerevisiae 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B8DFE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defRPr b="1" sz="1800">
                          <a:latin typeface="Arial Narrow"/>
                          <a:ea typeface="Arial Narrow"/>
                          <a:cs typeface="Arial Narrow"/>
                          <a:sym typeface="Arial Narrow"/>
                        </a:defRPr>
                      </a:pPr>
                      <a:r>
                        <a:t>1,2. 10</a:t>
                      </a:r>
                      <a:r>
                        <a:rPr baseline="30666"/>
                        <a:t>7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B8DFE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b="1" sz="15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5.885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B8DFE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defRPr sz="1800"/>
                      </a:pPr>
                      <a:r>
                        <a:rPr b="1" sz="15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16 cromossomos lineares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B8DFE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defRPr sz="1800"/>
                      </a:pPr>
                      <a:r>
                        <a:rPr b="1" sz="16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alguns circulares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B8DFE2"/>
                    </a:solidFill>
                  </a:tcPr>
                </a:tc>
              </a:tr>
              <a:tr h="919162">
                <a:tc>
                  <a:txBody>
                    <a:bodyPr/>
                    <a:lstStyle/>
                    <a:p>
                      <a:pPr algn="just">
                        <a:defRPr b="1" i="1" sz="1500">
                          <a:latin typeface="Arial Narrow"/>
                          <a:ea typeface="Arial Narrow"/>
                          <a:cs typeface="Arial Narrow"/>
                          <a:sym typeface="Arial Narrow"/>
                        </a:defRPr>
                      </a:pPr>
                      <a:r>
                        <a:t>Homo</a:t>
                      </a:r>
                      <a:r>
                        <a:rPr i="0"/>
                        <a:t> </a:t>
                      </a:r>
                      <a:r>
                        <a:t>sapiens</a:t>
                      </a:r>
                      <a:r>
                        <a:rPr i="0"/>
                        <a:t> (homem)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7DC4C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defRPr b="1" sz="1800">
                          <a:latin typeface="Arial Narrow"/>
                          <a:ea typeface="Arial Narrow"/>
                          <a:cs typeface="Arial Narrow"/>
                          <a:sym typeface="Arial Narrow"/>
                        </a:defRPr>
                      </a:pPr>
                      <a:r>
                        <a:t>3,2. 10</a:t>
                      </a:r>
                      <a:r>
                        <a:rPr baseline="30666"/>
                        <a:t>9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7DC4C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b="1" sz="15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60-100.000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7DC4C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defRPr b="1" sz="1500">
                          <a:latin typeface="Arial Narrow"/>
                          <a:ea typeface="Arial Narrow"/>
                          <a:cs typeface="Arial Narrow"/>
                          <a:sym typeface="Arial Narrow"/>
                        </a:defRPr>
                      </a:pPr>
                      <a:r>
                        <a:t>46 cromossomos lineares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algn="just">
                        <a:defRPr b="1" sz="1500">
                          <a:latin typeface="Arial Narrow"/>
                          <a:ea typeface="Arial Narrow"/>
                          <a:cs typeface="Arial Narrow"/>
                          <a:sym typeface="Arial Narrow"/>
                        </a:defRPr>
                      </a:pPr>
                      <a:r>
                        <a:t>(célula diploide)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7DC4C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b="1" sz="1600"/>
                      </a:pP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7DC4C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Transformação bacteriana"/>
          <p:cNvSpPr txBox="1"/>
          <p:nvPr/>
        </p:nvSpPr>
        <p:spPr>
          <a:xfrm>
            <a:off x="900112" y="333375"/>
            <a:ext cx="5472113" cy="437067"/>
          </a:xfrm>
          <a:prstGeom prst="rect">
            <a:avLst/>
          </a:prstGeom>
          <a:solidFill>
            <a:srgbClr val="0066CC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spcBef>
                <a:spcPts val="1400"/>
              </a:spcBef>
              <a:defRPr b="1" sz="2400">
                <a:solidFill>
                  <a:srgbClr val="FFFFFF"/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/>
            <a:r>
              <a:t>Transformação bacteriana</a:t>
            </a:r>
          </a:p>
        </p:txBody>
      </p:sp>
      <p:sp>
        <p:nvSpPr>
          <p:cNvPr id="285" name="1928: Frederick Griffith"/>
          <p:cNvSpPr txBox="1"/>
          <p:nvPr/>
        </p:nvSpPr>
        <p:spPr>
          <a:xfrm>
            <a:off x="179386" y="836612"/>
            <a:ext cx="3024190" cy="360185"/>
          </a:xfrm>
          <a:prstGeom prst="rect">
            <a:avLst/>
          </a:prstGeom>
          <a:solidFill>
            <a:srgbClr val="B0DADE"/>
          </a:solidFill>
          <a:ln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spcBef>
                <a:spcPts val="1000"/>
              </a:spcBef>
              <a:defRPr>
                <a:latin typeface="+mn-lt"/>
                <a:ea typeface="+mn-ea"/>
                <a:cs typeface="+mn-cs"/>
                <a:sym typeface="Arial"/>
              </a:defRPr>
            </a:pPr>
            <a:r>
              <a:rPr b="1"/>
              <a:t>1928</a:t>
            </a:r>
            <a:r>
              <a:t>: Frederick Griffith</a:t>
            </a:r>
          </a:p>
        </p:txBody>
      </p:sp>
      <p:pic>
        <p:nvPicPr>
          <p:cNvPr id="286" name="avery.png" descr="avery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1916111"/>
            <a:ext cx="3906809" cy="4874007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287" name="1944: Avery, MacLeod, McCarty"/>
          <p:cNvSpPr txBox="1"/>
          <p:nvPr/>
        </p:nvSpPr>
        <p:spPr>
          <a:xfrm>
            <a:off x="5219700" y="1557337"/>
            <a:ext cx="3744913" cy="360185"/>
          </a:xfrm>
          <a:prstGeom prst="rect">
            <a:avLst/>
          </a:prstGeom>
          <a:solidFill>
            <a:srgbClr val="B0DADE"/>
          </a:solidFill>
          <a:ln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spcBef>
                <a:spcPts val="1000"/>
              </a:spcBef>
              <a:defRPr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/>
            <a:r>
              <a:t>1944: Avery, MacLeod, McCarty</a:t>
            </a:r>
          </a:p>
        </p:txBody>
      </p:sp>
      <p:sp>
        <p:nvSpPr>
          <p:cNvPr id="288" name="A natureza do princípio transformante"/>
          <p:cNvSpPr txBox="1"/>
          <p:nvPr/>
        </p:nvSpPr>
        <p:spPr>
          <a:xfrm>
            <a:off x="5327650" y="5949950"/>
            <a:ext cx="3816350" cy="322916"/>
          </a:xfrm>
          <a:prstGeom prst="rect">
            <a:avLst/>
          </a:prstGeom>
          <a:solidFill>
            <a:srgbClr val="FFFFCC"/>
          </a:solidFill>
          <a:ln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spcBef>
                <a:spcPts val="900"/>
              </a:spcBef>
              <a:defRPr sz="1600"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/>
            <a:r>
              <a:t>A natureza do princípio transformante</a:t>
            </a:r>
          </a:p>
        </p:txBody>
      </p:sp>
      <p:pic>
        <p:nvPicPr>
          <p:cNvPr id="289" name="avery1.png" descr="avery1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932362" y="1989136"/>
            <a:ext cx="4086227" cy="3971928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290" name="Streptococcus pneumoniae…"/>
          <p:cNvSpPr txBox="1"/>
          <p:nvPr/>
        </p:nvSpPr>
        <p:spPr>
          <a:xfrm>
            <a:off x="0" y="1196974"/>
            <a:ext cx="3744913" cy="665816"/>
          </a:xfrm>
          <a:prstGeom prst="rect">
            <a:avLst/>
          </a:prstGeom>
          <a:solidFill>
            <a:srgbClr val="FFFFCC"/>
          </a:solidFill>
          <a:ln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spcBef>
                <a:spcPts val="900"/>
              </a:spcBef>
              <a:defRPr i="1" sz="1600">
                <a:latin typeface="+mn-lt"/>
                <a:ea typeface="+mn-ea"/>
                <a:cs typeface="+mn-cs"/>
                <a:sym typeface="Arial"/>
              </a:defRPr>
            </a:pPr>
            <a:r>
              <a:t>Streptococcus pneumoniae</a:t>
            </a:r>
          </a:p>
          <a:p>
            <a:pPr>
              <a:spcBef>
                <a:spcPts val="900"/>
              </a:spcBef>
              <a:defRPr i="1" sz="1600">
                <a:latin typeface="+mn-lt"/>
                <a:ea typeface="+mn-ea"/>
                <a:cs typeface="+mn-cs"/>
                <a:sym typeface="Arial"/>
              </a:defRPr>
            </a:pPr>
            <a:r>
              <a:t>(</a:t>
            </a:r>
            <a:r>
              <a:rPr b="1"/>
              <a:t>Diplococcus pneumoniae</a:t>
            </a:r>
            <a:r>
              <a:t>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2" name="ch7f16.png" descr="ch7f16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771775" y="1628775"/>
            <a:ext cx="5976938" cy="4775200"/>
          </a:xfrm>
          <a:prstGeom prst="rect">
            <a:avLst/>
          </a:prstGeom>
          <a:ln w="12700">
            <a:miter lim="400000"/>
          </a:ln>
        </p:spPr>
      </p:pic>
      <p:sp>
        <p:nvSpPr>
          <p:cNvPr id="293" name="Transformação"/>
          <p:cNvSpPr txBox="1"/>
          <p:nvPr/>
        </p:nvSpPr>
        <p:spPr>
          <a:xfrm>
            <a:off x="900112" y="333375"/>
            <a:ext cx="5472113" cy="437067"/>
          </a:xfrm>
          <a:prstGeom prst="rect">
            <a:avLst/>
          </a:prstGeom>
          <a:solidFill>
            <a:srgbClr val="0066CC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spcBef>
                <a:spcPts val="1400"/>
              </a:spcBef>
              <a:defRPr b="1" sz="2400">
                <a:solidFill>
                  <a:srgbClr val="FFFFFF"/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/>
            <a:r>
              <a:t>Transformação</a:t>
            </a:r>
          </a:p>
        </p:txBody>
      </p:sp>
      <p:sp>
        <p:nvSpPr>
          <p:cNvPr id="294" name="Como ocorre?"/>
          <p:cNvSpPr txBox="1"/>
          <p:nvPr/>
        </p:nvSpPr>
        <p:spPr>
          <a:xfrm>
            <a:off x="900111" y="908050"/>
            <a:ext cx="3311528" cy="350660"/>
          </a:xfrm>
          <a:prstGeom prst="rect">
            <a:avLst/>
          </a:prstGeom>
          <a:solidFill>
            <a:srgbClr val="FFFFCC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spcBef>
                <a:spcPts val="1000"/>
              </a:spcBef>
              <a:defRPr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/>
            <a:r>
              <a:t>Como ocorre?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Transformação"/>
          <p:cNvSpPr txBox="1"/>
          <p:nvPr/>
        </p:nvSpPr>
        <p:spPr>
          <a:xfrm>
            <a:off x="900112" y="333375"/>
            <a:ext cx="5472113" cy="437067"/>
          </a:xfrm>
          <a:prstGeom prst="rect">
            <a:avLst/>
          </a:prstGeom>
          <a:solidFill>
            <a:srgbClr val="0066CC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spcBef>
                <a:spcPts val="1400"/>
              </a:spcBef>
              <a:defRPr b="1" sz="2400">
                <a:solidFill>
                  <a:srgbClr val="FFFFFF"/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/>
            <a:r>
              <a:t>Transformação</a:t>
            </a:r>
          </a:p>
        </p:txBody>
      </p:sp>
      <p:sp>
        <p:nvSpPr>
          <p:cNvPr id="297" name="A questão da Competência"/>
          <p:cNvSpPr txBox="1"/>
          <p:nvPr/>
        </p:nvSpPr>
        <p:spPr>
          <a:xfrm>
            <a:off x="684211" y="908050"/>
            <a:ext cx="3311528" cy="375229"/>
          </a:xfrm>
          <a:prstGeom prst="rect">
            <a:avLst/>
          </a:prstGeom>
          <a:solidFill>
            <a:srgbClr val="FFFF66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spcBef>
                <a:spcPts val="1200"/>
              </a:spcBef>
              <a:defRPr>
                <a:latin typeface="+mn-lt"/>
                <a:ea typeface="+mn-ea"/>
                <a:cs typeface="+mn-cs"/>
                <a:sym typeface="Arial"/>
              </a:defRPr>
            </a:pPr>
            <a:r>
              <a:t>A questão da </a:t>
            </a:r>
            <a:r>
              <a:rPr b="1" sz="2000"/>
              <a:t>Competência </a:t>
            </a:r>
          </a:p>
        </p:txBody>
      </p:sp>
      <p:sp>
        <p:nvSpPr>
          <p:cNvPr id="298" name="Competência  Natural…"/>
          <p:cNvSpPr txBox="1"/>
          <p:nvPr/>
        </p:nvSpPr>
        <p:spPr>
          <a:xfrm>
            <a:off x="395286" y="1484312"/>
            <a:ext cx="3311528" cy="2434291"/>
          </a:xfrm>
          <a:prstGeom prst="rect">
            <a:avLst/>
          </a:prstGeom>
          <a:solidFill>
            <a:srgbClr val="FFFFCC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spcBef>
                <a:spcPts val="1200"/>
              </a:spcBef>
              <a:defRPr b="1" sz="2000" u="sng">
                <a:latin typeface="+mn-lt"/>
                <a:ea typeface="+mn-ea"/>
                <a:cs typeface="+mn-cs"/>
                <a:sym typeface="Arial"/>
              </a:defRPr>
            </a:pPr>
            <a:r>
              <a:t>Competência  Natural</a:t>
            </a:r>
          </a:p>
          <a:p>
            <a:pPr>
              <a:spcBef>
                <a:spcPts val="900"/>
              </a:spcBef>
              <a:defRPr b="1" sz="1600">
                <a:latin typeface="+mn-lt"/>
                <a:ea typeface="+mn-ea"/>
                <a:cs typeface="+mn-cs"/>
                <a:sym typeface="Arial"/>
              </a:defRPr>
            </a:pPr>
            <a:r>
              <a:t>Exs</a:t>
            </a:r>
            <a:r>
              <a:t>.:</a:t>
            </a:r>
          </a:p>
          <a:p>
            <a:pPr>
              <a:spcBef>
                <a:spcPts val="900"/>
              </a:spcBef>
              <a:buSzPct val="100000"/>
              <a:buChar char="-"/>
              <a:defRPr b="1" i="1" sz="1600">
                <a:latin typeface="+mn-lt"/>
                <a:ea typeface="+mn-ea"/>
                <a:cs typeface="+mn-cs"/>
                <a:sym typeface="Arial"/>
              </a:defRPr>
            </a:pPr>
            <a:r>
              <a:t> Streptococcus pneumoniae</a:t>
            </a:r>
          </a:p>
          <a:p>
            <a:pPr>
              <a:spcBef>
                <a:spcPts val="900"/>
              </a:spcBef>
              <a:buSzPct val="100000"/>
              <a:buChar char="-"/>
              <a:defRPr b="1" sz="1600">
                <a:latin typeface="+mn-lt"/>
                <a:ea typeface="+mn-ea"/>
                <a:cs typeface="+mn-cs"/>
                <a:sym typeface="Arial"/>
              </a:defRPr>
            </a:pPr>
            <a:r>
              <a:t> </a:t>
            </a:r>
            <a:r>
              <a:rPr i="1"/>
              <a:t>Bacillus</a:t>
            </a:r>
            <a:r>
              <a:t> (algumas espécies)</a:t>
            </a:r>
          </a:p>
          <a:p>
            <a:pPr>
              <a:spcBef>
                <a:spcPts val="900"/>
              </a:spcBef>
              <a:defRPr b="1" sz="1600">
                <a:latin typeface="+mn-lt"/>
                <a:ea typeface="+mn-ea"/>
                <a:cs typeface="+mn-cs"/>
                <a:sym typeface="Arial"/>
              </a:defRPr>
            </a:pPr>
            <a:r>
              <a:t>- </a:t>
            </a:r>
            <a:r>
              <a:rPr i="1"/>
              <a:t>Deinococcus radiodurans</a:t>
            </a:r>
            <a:endParaRPr i="1"/>
          </a:p>
          <a:p>
            <a:pPr>
              <a:spcBef>
                <a:spcPts val="900"/>
              </a:spcBef>
              <a:defRPr b="1" i="1" sz="1600">
                <a:latin typeface="+mn-lt"/>
                <a:ea typeface="+mn-ea"/>
                <a:cs typeface="+mn-cs"/>
                <a:sym typeface="Arial"/>
              </a:defRPr>
            </a:pPr>
            <a:r>
              <a:t>- Haemophilus influenzae</a:t>
            </a:r>
          </a:p>
          <a:p>
            <a:pPr>
              <a:spcBef>
                <a:spcPts val="900"/>
              </a:spcBef>
              <a:buSzPct val="100000"/>
              <a:buChar char="-"/>
              <a:defRPr b="1" i="1" sz="1600">
                <a:latin typeface="+mn-lt"/>
                <a:ea typeface="+mn-ea"/>
                <a:cs typeface="+mn-cs"/>
                <a:sym typeface="Arial"/>
              </a:defRPr>
            </a:pPr>
            <a:r>
              <a:t> </a:t>
            </a:r>
            <a:r>
              <a:t>Neisseria sp</a:t>
            </a:r>
            <a:r>
              <a:rPr i="0"/>
              <a:t> </a:t>
            </a:r>
          </a:p>
        </p:txBody>
      </p:sp>
      <p:sp>
        <p:nvSpPr>
          <p:cNvPr id="299" name="Competência Induzida…"/>
          <p:cNvSpPr txBox="1"/>
          <p:nvPr/>
        </p:nvSpPr>
        <p:spPr>
          <a:xfrm>
            <a:off x="3924300" y="4508500"/>
            <a:ext cx="3311525" cy="1280999"/>
          </a:xfrm>
          <a:prstGeom prst="rect">
            <a:avLst/>
          </a:prstGeom>
          <a:solidFill>
            <a:srgbClr val="FFFFCC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lnSpc>
                <a:spcPct val="130000"/>
              </a:lnSpc>
              <a:defRPr b="1" sz="2000" u="sng">
                <a:latin typeface="+mn-lt"/>
                <a:ea typeface="+mn-ea"/>
                <a:cs typeface="+mn-cs"/>
                <a:sym typeface="Arial"/>
              </a:defRPr>
            </a:pPr>
            <a:r>
              <a:t>Competência Induzida</a:t>
            </a:r>
          </a:p>
          <a:p>
            <a:pPr>
              <a:lnSpc>
                <a:spcPct val="130000"/>
              </a:lnSpc>
              <a:defRPr b="1" sz="1600">
                <a:latin typeface="+mn-lt"/>
                <a:ea typeface="+mn-ea"/>
                <a:cs typeface="+mn-cs"/>
                <a:sym typeface="Arial"/>
              </a:defRPr>
            </a:pPr>
            <a:r>
              <a:t>Exs</a:t>
            </a:r>
            <a:r>
              <a:t>.</a:t>
            </a:r>
            <a:r>
              <a:t>:</a:t>
            </a:r>
          </a:p>
          <a:p>
            <a:pPr>
              <a:lnSpc>
                <a:spcPct val="130000"/>
              </a:lnSpc>
              <a:defRPr b="1" sz="1600">
                <a:latin typeface="+mn-lt"/>
                <a:ea typeface="+mn-ea"/>
                <a:cs typeface="+mn-cs"/>
                <a:sym typeface="Arial"/>
              </a:defRPr>
            </a:pPr>
            <a:r>
              <a:t>- </a:t>
            </a:r>
            <a:r>
              <a:rPr i="1"/>
              <a:t>Escherichia coli</a:t>
            </a:r>
            <a:endParaRPr i="1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1" name="ch7f15.png" descr="ch7f15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19250" y="2420936"/>
            <a:ext cx="5400675" cy="3824289"/>
          </a:xfrm>
          <a:prstGeom prst="rect">
            <a:avLst/>
          </a:prstGeom>
          <a:ln w="12700">
            <a:miter lim="400000"/>
          </a:ln>
        </p:spPr>
      </p:pic>
      <p:sp>
        <p:nvSpPr>
          <p:cNvPr id="302" name="Transformação"/>
          <p:cNvSpPr txBox="1"/>
          <p:nvPr/>
        </p:nvSpPr>
        <p:spPr>
          <a:xfrm>
            <a:off x="900112" y="333375"/>
            <a:ext cx="5472113" cy="437067"/>
          </a:xfrm>
          <a:prstGeom prst="rect">
            <a:avLst/>
          </a:prstGeom>
          <a:solidFill>
            <a:srgbClr val="0066CC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spcBef>
                <a:spcPts val="1400"/>
              </a:spcBef>
              <a:defRPr b="1" sz="2400">
                <a:solidFill>
                  <a:srgbClr val="FFFFFF"/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/>
            <a:r>
              <a:t>Transformação</a:t>
            </a:r>
          </a:p>
        </p:txBody>
      </p:sp>
      <p:sp>
        <p:nvSpPr>
          <p:cNvPr id="303" name="- O que ocorre durante a transformação genética?…"/>
          <p:cNvSpPr txBox="1"/>
          <p:nvPr/>
        </p:nvSpPr>
        <p:spPr>
          <a:xfrm>
            <a:off x="900111" y="908050"/>
            <a:ext cx="6048378" cy="1011060"/>
          </a:xfrm>
          <a:prstGeom prst="rect">
            <a:avLst/>
          </a:prstGeom>
          <a:solidFill>
            <a:srgbClr val="FFFFCC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spcBef>
                <a:spcPts val="1000"/>
              </a:spcBef>
              <a:defRPr>
                <a:latin typeface="+mn-lt"/>
                <a:ea typeface="+mn-ea"/>
                <a:cs typeface="+mn-cs"/>
                <a:sym typeface="Arial"/>
              </a:defRPr>
            </a:pPr>
            <a:r>
              <a:t>- O que ocorre durante a transformação genética?</a:t>
            </a:r>
          </a:p>
          <a:p>
            <a:pPr>
              <a:spcBef>
                <a:spcPts val="1000"/>
              </a:spcBef>
              <a:defRPr>
                <a:latin typeface="+mn-lt"/>
                <a:ea typeface="+mn-ea"/>
                <a:cs typeface="+mn-cs"/>
                <a:sym typeface="Arial"/>
              </a:defRPr>
            </a:pPr>
            <a:r>
              <a:t>- </a:t>
            </a:r>
            <a:r>
              <a:rPr>
                <a:solidFill>
                  <a:srgbClr val="0033CC"/>
                </a:solidFill>
              </a:rPr>
              <a:t>Até pode ser aumenta a concentração de DNA, visando    a obtenção de maior número de clones transformantes ?</a:t>
            </a:r>
          </a:p>
        </p:txBody>
      </p:sp>
      <p:sp>
        <p:nvSpPr>
          <p:cNvPr id="304" name="Resposta:"/>
          <p:cNvSpPr txBox="1"/>
          <p:nvPr/>
        </p:nvSpPr>
        <p:spPr>
          <a:xfrm>
            <a:off x="4016802" y="1971904"/>
            <a:ext cx="2886022" cy="396239"/>
          </a:xfrm>
          <a:prstGeom prst="rect">
            <a:avLst/>
          </a:prstGeom>
          <a:solidFill>
            <a:srgbClr val="D4FB79">
              <a:alpha val="82571"/>
            </a:srgbClr>
          </a:solidFill>
          <a:ln w="25400">
            <a:solidFill>
              <a:srgbClr val="009193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b="1">
                <a:solidFill>
                  <a:srgbClr val="009193"/>
                </a:solidFill>
              </a:defRPr>
            </a:lvl1pPr>
          </a:lstStyle>
          <a:p>
            <a:pPr/>
            <a:r>
              <a:t>Resposta:                          </a:t>
            </a:r>
          </a:p>
        </p:txBody>
      </p:sp>
      <p:sp>
        <p:nvSpPr>
          <p:cNvPr id="305" name="Line"/>
          <p:cNvSpPr/>
          <p:nvPr/>
        </p:nvSpPr>
        <p:spPr>
          <a:xfrm>
            <a:off x="5279778" y="2194881"/>
            <a:ext cx="554812" cy="554812"/>
          </a:xfrm>
          <a:prstGeom prst="line">
            <a:avLst/>
          </a:prstGeom>
          <a:ln w="25400">
            <a:solidFill>
              <a:srgbClr val="009193"/>
            </a:solidFill>
            <a:tailEnd type="triangle"/>
          </a:ln>
        </p:spPr>
        <p:txBody>
          <a:bodyPr lIns="45718" tIns="45718" rIns="45718" bIns="45718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 advClick="1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Mecanismos de Variação Genética"/>
          <p:cNvSpPr txBox="1"/>
          <p:nvPr/>
        </p:nvSpPr>
        <p:spPr>
          <a:xfrm>
            <a:off x="539750" y="981075"/>
            <a:ext cx="7416800" cy="548043"/>
          </a:xfrm>
          <a:prstGeom prst="rect">
            <a:avLst/>
          </a:prstGeom>
          <a:solidFill>
            <a:srgbClr val="0033CC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spcBef>
                <a:spcPts val="1900"/>
              </a:spcBef>
              <a:defRPr b="1" sz="3200">
                <a:solidFill>
                  <a:srgbClr val="FFFFFF"/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/>
            <a:r>
              <a:t>Mecanismos de Variação Genética </a:t>
            </a:r>
          </a:p>
        </p:txBody>
      </p:sp>
      <p:grpSp>
        <p:nvGrpSpPr>
          <p:cNvPr id="311" name="Group"/>
          <p:cNvGrpSpPr/>
          <p:nvPr/>
        </p:nvGrpSpPr>
        <p:grpSpPr>
          <a:xfrm>
            <a:off x="539750" y="1697577"/>
            <a:ext cx="2016125" cy="437068"/>
            <a:chOff x="0" y="0"/>
            <a:chExt cx="2016125" cy="437066"/>
          </a:xfrm>
        </p:grpSpPr>
        <p:sp>
          <p:nvSpPr>
            <p:cNvPr id="309" name="Rectangle"/>
            <p:cNvSpPr/>
            <p:nvPr/>
          </p:nvSpPr>
          <p:spPr>
            <a:xfrm>
              <a:off x="0" y="2634"/>
              <a:ext cx="2016125" cy="431803"/>
            </a:xfrm>
            <a:prstGeom prst="rect">
              <a:avLst/>
            </a:prstGeom>
            <a:solidFill>
              <a:srgbClr val="FFFFFF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b="1" sz="2400"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310" name="Mutação"/>
            <p:cNvSpPr txBox="1"/>
            <p:nvPr/>
          </p:nvSpPr>
          <p:spPr>
            <a:xfrm>
              <a:off x="337833" y="-1"/>
              <a:ext cx="1340455" cy="43706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8" tIns="45718" rIns="45718" bIns="45718" numCol="1" anchor="ctr">
              <a:spAutoFit/>
            </a:bodyPr>
            <a:lstStyle>
              <a:lvl1pPr algn="ctr">
                <a:defRPr b="1" sz="2400">
                  <a:latin typeface="+mn-lt"/>
                  <a:ea typeface="+mn-ea"/>
                  <a:cs typeface="+mn-cs"/>
                  <a:sym typeface="Arial"/>
                </a:defRPr>
              </a:lvl1pPr>
            </a:lstStyle>
            <a:p>
              <a:pPr/>
              <a:r>
                <a:t>Mutação</a:t>
              </a:r>
            </a:p>
          </p:txBody>
        </p:sp>
      </p:grpSp>
      <p:grpSp>
        <p:nvGrpSpPr>
          <p:cNvPr id="314" name="Group"/>
          <p:cNvGrpSpPr/>
          <p:nvPr/>
        </p:nvGrpSpPr>
        <p:grpSpPr>
          <a:xfrm>
            <a:off x="416433" y="2708275"/>
            <a:ext cx="2335780" cy="720725"/>
            <a:chOff x="0" y="0"/>
            <a:chExt cx="2335778" cy="720725"/>
          </a:xfrm>
        </p:grpSpPr>
        <p:sp>
          <p:nvSpPr>
            <p:cNvPr id="312" name="Rectangle"/>
            <p:cNvSpPr/>
            <p:nvPr/>
          </p:nvSpPr>
          <p:spPr>
            <a:xfrm>
              <a:off x="51877" y="0"/>
              <a:ext cx="2232029" cy="720725"/>
            </a:xfrm>
            <a:prstGeom prst="rect">
              <a:avLst/>
            </a:prstGeom>
            <a:solidFill>
              <a:srgbClr val="0066CC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313" name="Recombinação"/>
            <p:cNvSpPr txBox="1"/>
            <p:nvPr/>
          </p:nvSpPr>
          <p:spPr>
            <a:xfrm>
              <a:off x="0" y="141827"/>
              <a:ext cx="2335779" cy="43706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8" tIns="45718" rIns="45718" bIns="45718" numCol="1" anchor="ctr">
              <a:spAutoFit/>
            </a:bodyPr>
            <a:lstStyle/>
            <a:p>
              <a:pPr algn="ctr">
                <a:defRPr b="1" sz="24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Arial"/>
                </a:defRPr>
              </a:pPr>
              <a:r>
                <a:t>Recombinação</a:t>
              </a:r>
              <a:r>
                <a:rPr b="0" sz="1800">
                  <a:solidFill>
                    <a:srgbClr val="000000"/>
                  </a:solidFill>
                </a:rPr>
                <a:t> </a:t>
              </a:r>
            </a:p>
          </p:txBody>
        </p:sp>
      </p:grpSp>
      <p:sp>
        <p:nvSpPr>
          <p:cNvPr id="315" name="Conjugação Bacteriana"/>
          <p:cNvSpPr txBox="1"/>
          <p:nvPr/>
        </p:nvSpPr>
        <p:spPr>
          <a:xfrm>
            <a:off x="2916236" y="4005262"/>
            <a:ext cx="5472114" cy="437067"/>
          </a:xfrm>
          <a:prstGeom prst="rect">
            <a:avLst/>
          </a:prstGeom>
          <a:solidFill>
            <a:srgbClr val="0066CC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spcBef>
                <a:spcPts val="1400"/>
              </a:spcBef>
              <a:defRPr b="1" sz="2400">
                <a:solidFill>
                  <a:srgbClr val="FFFFFF"/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/>
            <a:r>
              <a:t>Conjugação Bacteriana</a:t>
            </a:r>
          </a:p>
        </p:txBody>
      </p:sp>
      <p:sp>
        <p:nvSpPr>
          <p:cNvPr id="316" name="Transformação"/>
          <p:cNvSpPr txBox="1"/>
          <p:nvPr/>
        </p:nvSpPr>
        <p:spPr>
          <a:xfrm>
            <a:off x="2843211" y="2781300"/>
            <a:ext cx="5472114" cy="437067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spcBef>
                <a:spcPts val="1400"/>
              </a:spcBef>
              <a:defRPr b="1" sz="2400">
                <a:solidFill>
                  <a:srgbClr val="FFFFFF"/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/>
            <a:r>
              <a:t>Transformação</a:t>
            </a:r>
          </a:p>
        </p:txBody>
      </p:sp>
      <p:sp>
        <p:nvSpPr>
          <p:cNvPr id="317" name="Transdução"/>
          <p:cNvSpPr txBox="1"/>
          <p:nvPr/>
        </p:nvSpPr>
        <p:spPr>
          <a:xfrm>
            <a:off x="2916236" y="4868862"/>
            <a:ext cx="5472114" cy="437067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spcBef>
                <a:spcPts val="1400"/>
              </a:spcBef>
              <a:defRPr b="1" sz="2400">
                <a:solidFill>
                  <a:srgbClr val="FFFFFF"/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/>
            <a:r>
              <a:t>Transdução</a:t>
            </a:r>
          </a:p>
        </p:txBody>
      </p:sp>
      <p:sp>
        <p:nvSpPr>
          <p:cNvPr id="318" name="Elementos Transponíveis - Transposons"/>
          <p:cNvSpPr txBox="1"/>
          <p:nvPr/>
        </p:nvSpPr>
        <p:spPr>
          <a:xfrm>
            <a:off x="2916236" y="5805487"/>
            <a:ext cx="5472114" cy="792667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spcBef>
                <a:spcPts val="1400"/>
              </a:spcBef>
              <a:defRPr b="1" sz="2400">
                <a:solidFill>
                  <a:srgbClr val="FFFFFF"/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/>
            <a:r>
              <a:t>Elementos Transponíveis - Transposons</a:t>
            </a:r>
          </a:p>
        </p:txBody>
      </p:sp>
      <p:sp>
        <p:nvSpPr>
          <p:cNvPr id="319" name="GENÉTICA    BACTERIANA"/>
          <p:cNvSpPr txBox="1"/>
          <p:nvPr/>
        </p:nvSpPr>
        <p:spPr>
          <a:xfrm>
            <a:off x="468311" y="188912"/>
            <a:ext cx="7704140" cy="360185"/>
          </a:xfrm>
          <a:prstGeom prst="rect">
            <a:avLst/>
          </a:prstGeom>
          <a:solidFill>
            <a:schemeClr val="accent2"/>
          </a:solidFill>
          <a:ln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spcBef>
                <a:spcPts val="1000"/>
              </a:spcBef>
              <a:defRPr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/>
            <a:r>
              <a:t>GENÉTICA    BACTERIANA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1" name="ch7f2.png" descr="ch7f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95574" y="290512"/>
            <a:ext cx="4980151" cy="6480177"/>
          </a:xfrm>
          <a:prstGeom prst="rect">
            <a:avLst/>
          </a:prstGeom>
          <a:ln w="12700">
            <a:miter lim="400000"/>
          </a:ln>
        </p:spPr>
      </p:pic>
      <p:sp>
        <p:nvSpPr>
          <p:cNvPr id="322" name="Conjugação Bacteriana"/>
          <p:cNvSpPr txBox="1"/>
          <p:nvPr/>
        </p:nvSpPr>
        <p:spPr>
          <a:xfrm>
            <a:off x="0" y="-1"/>
            <a:ext cx="3851275" cy="437068"/>
          </a:xfrm>
          <a:prstGeom prst="rect">
            <a:avLst/>
          </a:prstGeom>
          <a:solidFill>
            <a:srgbClr val="0066CC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spcBef>
                <a:spcPts val="1400"/>
              </a:spcBef>
              <a:defRPr b="1" sz="2400">
                <a:solidFill>
                  <a:srgbClr val="FFFFFF"/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/>
            <a:r>
              <a:t>Conjugação Bacteriana</a:t>
            </a:r>
          </a:p>
        </p:txBody>
      </p:sp>
      <p:sp>
        <p:nvSpPr>
          <p:cNvPr id="323" name="1946: J. Lederberg  e  E.L. Tatum"/>
          <p:cNvSpPr txBox="1"/>
          <p:nvPr/>
        </p:nvSpPr>
        <p:spPr>
          <a:xfrm>
            <a:off x="250825" y="692150"/>
            <a:ext cx="3889375" cy="360185"/>
          </a:xfrm>
          <a:prstGeom prst="rect">
            <a:avLst/>
          </a:prstGeom>
          <a:solidFill>
            <a:srgbClr val="B0DADE"/>
          </a:solidFill>
          <a:ln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spcBef>
                <a:spcPts val="1000"/>
              </a:spcBef>
              <a:defRPr>
                <a:latin typeface="+mn-lt"/>
                <a:ea typeface="+mn-ea"/>
                <a:cs typeface="+mn-cs"/>
                <a:sym typeface="Arial"/>
              </a:defRPr>
            </a:pPr>
            <a:r>
              <a:rPr b="1"/>
              <a:t>1946</a:t>
            </a:r>
            <a:r>
              <a:t>: J. </a:t>
            </a:r>
            <a:r>
              <a:rPr b="1"/>
              <a:t>Lederberg</a:t>
            </a:r>
            <a:r>
              <a:t>  e  E.L. </a:t>
            </a:r>
            <a:r>
              <a:rPr b="1"/>
              <a:t>Tatum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5" name="ch7f2.png" descr="ch7f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2249" y="1413668"/>
            <a:ext cx="3154365" cy="4751389"/>
          </a:xfrm>
          <a:prstGeom prst="rect">
            <a:avLst/>
          </a:prstGeom>
          <a:ln w="12700">
            <a:miter lim="400000"/>
          </a:ln>
        </p:spPr>
      </p:pic>
      <p:pic>
        <p:nvPicPr>
          <p:cNvPr id="326" name="ch7f3.png" descr="ch7f3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710112" y="1341437"/>
            <a:ext cx="4433888" cy="4895852"/>
          </a:xfrm>
          <a:prstGeom prst="rect">
            <a:avLst/>
          </a:prstGeom>
          <a:ln w="12700">
            <a:miter lim="400000"/>
          </a:ln>
        </p:spPr>
      </p:pic>
      <p:sp>
        <p:nvSpPr>
          <p:cNvPr id="327" name="Conjugação    Ocorre"/>
          <p:cNvSpPr txBox="1"/>
          <p:nvPr/>
        </p:nvSpPr>
        <p:spPr>
          <a:xfrm>
            <a:off x="179386" y="6237287"/>
            <a:ext cx="3240091" cy="360185"/>
          </a:xfrm>
          <a:prstGeom prst="rect">
            <a:avLst/>
          </a:prstGeom>
          <a:ln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spcBef>
                <a:spcPts val="1000"/>
              </a:spcBef>
              <a:defRPr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/>
            <a:r>
              <a:t>Conjugação    Ocorre </a:t>
            </a:r>
          </a:p>
        </p:txBody>
      </p:sp>
      <p:sp>
        <p:nvSpPr>
          <p:cNvPr id="328" name="Conjugação NÃO  ocorre"/>
          <p:cNvSpPr/>
          <p:nvPr/>
        </p:nvSpPr>
        <p:spPr>
          <a:xfrm>
            <a:off x="6084887" y="6237287"/>
            <a:ext cx="2731178" cy="360185"/>
          </a:xfrm>
          <a:prstGeom prst="rect">
            <a:avLst/>
          </a:prstGeom>
          <a:ln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spcBef>
                <a:spcPts val="1000"/>
              </a:spcBef>
              <a:defRPr>
                <a:latin typeface="+mn-lt"/>
                <a:ea typeface="+mn-ea"/>
                <a:cs typeface="+mn-cs"/>
                <a:sym typeface="Arial"/>
              </a:defRPr>
            </a:pPr>
            <a:r>
              <a:t>Conjugação </a:t>
            </a:r>
            <a:r>
              <a:rPr u="sng"/>
              <a:t>NÃO</a:t>
            </a:r>
            <a:r>
              <a:t>  ocorre </a:t>
            </a:r>
          </a:p>
        </p:txBody>
      </p:sp>
      <p:sp>
        <p:nvSpPr>
          <p:cNvPr id="329" name="Conjugação Bacteriana"/>
          <p:cNvSpPr txBox="1"/>
          <p:nvPr/>
        </p:nvSpPr>
        <p:spPr>
          <a:xfrm>
            <a:off x="0" y="-1"/>
            <a:ext cx="3851275" cy="437068"/>
          </a:xfrm>
          <a:prstGeom prst="rect">
            <a:avLst/>
          </a:prstGeom>
          <a:solidFill>
            <a:srgbClr val="0066CC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spcBef>
                <a:spcPts val="1400"/>
              </a:spcBef>
              <a:defRPr b="1" sz="2400">
                <a:solidFill>
                  <a:srgbClr val="FFFFFF"/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/>
            <a:r>
              <a:t>Conjugação Bacteriana</a:t>
            </a:r>
          </a:p>
        </p:txBody>
      </p:sp>
      <p:sp>
        <p:nvSpPr>
          <p:cNvPr id="330" name="Mecanismo de transferência do material genético"/>
          <p:cNvSpPr txBox="1"/>
          <p:nvPr/>
        </p:nvSpPr>
        <p:spPr>
          <a:xfrm>
            <a:off x="3851275" y="333375"/>
            <a:ext cx="5292725" cy="360185"/>
          </a:xfrm>
          <a:prstGeom prst="rect">
            <a:avLst/>
          </a:prstGeom>
          <a:solidFill>
            <a:srgbClr val="B0DADE"/>
          </a:solidFill>
          <a:ln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spcBef>
                <a:spcPts val="1000"/>
              </a:spcBef>
              <a:defRPr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/>
            <a:r>
              <a:t>Mecanismo de transferência do material genético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Conjugação Bacteriana"/>
          <p:cNvSpPr txBox="1"/>
          <p:nvPr/>
        </p:nvSpPr>
        <p:spPr>
          <a:xfrm>
            <a:off x="0" y="-1"/>
            <a:ext cx="3851275" cy="437068"/>
          </a:xfrm>
          <a:prstGeom prst="rect">
            <a:avLst/>
          </a:prstGeom>
          <a:solidFill>
            <a:srgbClr val="0066CC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spcBef>
                <a:spcPts val="1400"/>
              </a:spcBef>
              <a:defRPr b="1" sz="2400">
                <a:solidFill>
                  <a:srgbClr val="FFFFFF"/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/>
            <a:r>
              <a:t>Conjugação Bacteriana</a:t>
            </a:r>
          </a:p>
        </p:txBody>
      </p:sp>
      <p:sp>
        <p:nvSpPr>
          <p:cNvPr id="333" name="Mecanismo de transferência do material genético"/>
          <p:cNvSpPr txBox="1"/>
          <p:nvPr/>
        </p:nvSpPr>
        <p:spPr>
          <a:xfrm>
            <a:off x="3851275" y="333375"/>
            <a:ext cx="4392613" cy="626885"/>
          </a:xfrm>
          <a:prstGeom prst="rect">
            <a:avLst/>
          </a:prstGeom>
          <a:solidFill>
            <a:srgbClr val="B0DADE"/>
          </a:solidFill>
          <a:ln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spcBef>
                <a:spcPts val="1000"/>
              </a:spcBef>
              <a:defRPr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/>
            <a:r>
              <a:t>Mecanismo de transferência do material genético</a:t>
            </a:r>
          </a:p>
        </p:txBody>
      </p:sp>
      <p:pic>
        <p:nvPicPr>
          <p:cNvPr id="334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84212" y="1052512"/>
            <a:ext cx="2984501" cy="5368927"/>
          </a:xfrm>
          <a:prstGeom prst="rect">
            <a:avLst/>
          </a:prstGeom>
          <a:ln w="12700">
            <a:miter lim="400000"/>
          </a:ln>
        </p:spPr>
      </p:pic>
      <p:sp>
        <p:nvSpPr>
          <p:cNvPr id="335" name="Pili (fímbria)…"/>
          <p:cNvSpPr txBox="1"/>
          <p:nvPr/>
        </p:nvSpPr>
        <p:spPr>
          <a:xfrm>
            <a:off x="4643437" y="2781300"/>
            <a:ext cx="1800227" cy="3168547"/>
          </a:xfrm>
          <a:prstGeom prst="rect">
            <a:avLst/>
          </a:prstGeom>
          <a:ln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marL="342900" indent="-342900">
              <a:spcBef>
                <a:spcPts val="1000"/>
              </a:spcBef>
              <a:defRPr>
                <a:latin typeface="+mn-lt"/>
                <a:ea typeface="+mn-ea"/>
                <a:cs typeface="+mn-cs"/>
                <a:sym typeface="Arial"/>
              </a:defRPr>
            </a:pPr>
            <a:r>
              <a:t>Pili (fímbria) </a:t>
            </a:r>
          </a:p>
          <a:p>
            <a:pPr marL="342900" indent="-342900">
              <a:spcBef>
                <a:spcPts val="1000"/>
              </a:spcBef>
              <a:defRPr>
                <a:latin typeface="+mn-lt"/>
                <a:ea typeface="+mn-ea"/>
                <a:cs typeface="+mn-cs"/>
                <a:sym typeface="Arial"/>
              </a:defRPr>
            </a:pPr>
            <a:r>
              <a:t>de conjugação</a:t>
            </a:r>
          </a:p>
          <a:p>
            <a:pPr marL="342900" indent="-342900">
              <a:spcBef>
                <a:spcPts val="1000"/>
              </a:spcBef>
              <a:defRPr>
                <a:latin typeface="+mn-lt"/>
                <a:ea typeface="+mn-ea"/>
                <a:cs typeface="+mn-cs"/>
                <a:sym typeface="Arial"/>
              </a:defRPr>
            </a:pPr>
          </a:p>
          <a:p>
            <a:pPr marL="342900" indent="-342900">
              <a:spcBef>
                <a:spcPts val="1000"/>
              </a:spcBef>
              <a:defRPr>
                <a:solidFill>
                  <a:srgbClr val="011993"/>
                </a:solidFill>
                <a:latin typeface="+mn-lt"/>
                <a:ea typeface="+mn-ea"/>
                <a:cs typeface="+mn-cs"/>
                <a:sym typeface="Arial"/>
              </a:defRPr>
            </a:pPr>
          </a:p>
          <a:p>
            <a:pPr marL="342900" indent="-342900">
              <a:spcBef>
                <a:spcPts val="800"/>
              </a:spcBef>
              <a:buSzPct val="100000"/>
              <a:buAutoNum type="arabicParenR" startAt="1"/>
              <a:defRPr sz="1400">
                <a:solidFill>
                  <a:srgbClr val="011993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O DNA  é transferido na superfície do pili</a:t>
            </a:r>
          </a:p>
          <a:p>
            <a:pPr marL="342900" indent="-342900">
              <a:spcBef>
                <a:spcPts val="800"/>
              </a:spcBef>
              <a:buSzPct val="100000"/>
              <a:buAutoNum type="arabicParenR" startAt="1"/>
              <a:defRPr sz="1400">
                <a:solidFill>
                  <a:srgbClr val="011993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Pili é uma estrutura típica de bactérias Gram-negativas</a:t>
            </a:r>
          </a:p>
        </p:txBody>
      </p:sp>
      <p:sp>
        <p:nvSpPr>
          <p:cNvPr id="336" name="Line"/>
          <p:cNvSpPr/>
          <p:nvPr/>
        </p:nvSpPr>
        <p:spPr>
          <a:xfrm flipH="1">
            <a:off x="2484437" y="3068637"/>
            <a:ext cx="2087564" cy="215901"/>
          </a:xfrm>
          <a:prstGeom prst="line">
            <a:avLst/>
          </a:prstGeom>
          <a:ln>
            <a:solidFill>
              <a:srgbClr val="000000"/>
            </a:solidFill>
            <a:tailEnd type="triangle"/>
          </a:ln>
        </p:spPr>
        <p:txBody>
          <a:bodyPr lIns="45718" tIns="45718" rIns="45718" bIns="45718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8" name="Conjugação.jpeg" descr="Conjugação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356100" y="1484312"/>
            <a:ext cx="3503613" cy="4594227"/>
          </a:xfrm>
          <a:prstGeom prst="rect">
            <a:avLst/>
          </a:prstGeom>
          <a:ln w="12700">
            <a:miter lim="400000"/>
          </a:ln>
        </p:spPr>
      </p:pic>
      <p:sp>
        <p:nvSpPr>
          <p:cNvPr id="339" name="Conjugação Bacteriana"/>
          <p:cNvSpPr txBox="1"/>
          <p:nvPr/>
        </p:nvSpPr>
        <p:spPr>
          <a:xfrm>
            <a:off x="611187" y="765175"/>
            <a:ext cx="5472113" cy="437067"/>
          </a:xfrm>
          <a:prstGeom prst="rect">
            <a:avLst/>
          </a:prstGeom>
          <a:solidFill>
            <a:srgbClr val="0066CC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spcBef>
                <a:spcPts val="1400"/>
              </a:spcBef>
              <a:defRPr b="1" sz="2400">
                <a:solidFill>
                  <a:srgbClr val="FFFFFF"/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/>
            <a:r>
              <a:t>Conjugação Bacteriana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Autoperpetuação…"/>
          <p:cNvSpPr txBox="1"/>
          <p:nvPr/>
        </p:nvSpPr>
        <p:spPr>
          <a:xfrm>
            <a:off x="533399" y="2133600"/>
            <a:ext cx="5936292" cy="13868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buSzPct val="100000"/>
              <a:buFont typeface="Verdana"/>
              <a:buChar char="✓"/>
              <a:defRPr b="1" sz="2800">
                <a:latin typeface="Verdana"/>
                <a:ea typeface="Verdana"/>
                <a:cs typeface="Verdana"/>
                <a:sym typeface="Verdana"/>
              </a:defRPr>
            </a:pPr>
            <a:r>
              <a:t> Autoperpetuação</a:t>
            </a:r>
          </a:p>
          <a:p>
            <a:pPr>
              <a:buSzPct val="100000"/>
              <a:buFont typeface="Verdana"/>
              <a:buChar char="✓"/>
              <a:defRPr b="1" sz="2800">
                <a:latin typeface="Verdana"/>
                <a:ea typeface="Verdana"/>
                <a:cs typeface="Verdana"/>
                <a:sym typeface="Verdana"/>
              </a:defRPr>
            </a:pPr>
          </a:p>
          <a:p>
            <a:pPr>
              <a:buSzPct val="100000"/>
              <a:buFont typeface="Verdana"/>
              <a:buChar char="✓"/>
              <a:defRPr b="1" sz="2800">
                <a:latin typeface="Verdana"/>
                <a:ea typeface="Verdana"/>
                <a:cs typeface="Verdana"/>
                <a:sym typeface="Verdana"/>
              </a:defRPr>
            </a:pPr>
            <a:r>
              <a:t> Multiplicidade das espécies</a:t>
            </a:r>
          </a:p>
        </p:txBody>
      </p:sp>
      <p:sp>
        <p:nvSpPr>
          <p:cNvPr id="55" name="Line"/>
          <p:cNvSpPr/>
          <p:nvPr/>
        </p:nvSpPr>
        <p:spPr>
          <a:xfrm>
            <a:off x="6781800" y="1981200"/>
            <a:ext cx="533402" cy="14478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5965" y="0"/>
                  <a:pt x="10800" y="806"/>
                  <a:pt x="10800" y="1800"/>
                </a:cubicBezTo>
                <a:lnTo>
                  <a:pt x="10800" y="9000"/>
                </a:lnTo>
                <a:cubicBezTo>
                  <a:pt x="10800" y="9994"/>
                  <a:pt x="15635" y="10800"/>
                  <a:pt x="21600" y="10800"/>
                </a:cubicBezTo>
                <a:cubicBezTo>
                  <a:pt x="15635" y="10800"/>
                  <a:pt x="10800" y="11606"/>
                  <a:pt x="10800" y="12600"/>
                </a:cubicBezTo>
                <a:lnTo>
                  <a:pt x="10800" y="19800"/>
                </a:lnTo>
                <a:cubicBezTo>
                  <a:pt x="10800" y="20794"/>
                  <a:pt x="5965" y="21600"/>
                  <a:pt x="0" y="21600"/>
                </a:cubicBezTo>
              </a:path>
            </a:pathLst>
          </a:custGeom>
          <a:ln w="38100">
            <a:solidFill>
              <a:srgbClr val="000000"/>
            </a:solidFill>
          </a:ln>
        </p:spPr>
        <p:txBody>
          <a:bodyPr lIns="45718" tIns="45718" rIns="45718" bIns="45718" anchor="ctr"/>
          <a:lstStyle/>
          <a:p>
            <a:pPr>
              <a:defRPr>
                <a:latin typeface="+mn-lt"/>
                <a:ea typeface="+mn-ea"/>
                <a:cs typeface="+mn-cs"/>
                <a:sym typeface="Arial"/>
              </a:defRPr>
            </a:pPr>
          </a:p>
        </p:txBody>
      </p:sp>
      <p:sp>
        <p:nvSpPr>
          <p:cNvPr id="56" name="?"/>
          <p:cNvSpPr txBox="1"/>
          <p:nvPr/>
        </p:nvSpPr>
        <p:spPr>
          <a:xfrm>
            <a:off x="7696200" y="1905000"/>
            <a:ext cx="838200" cy="14493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96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?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Tabela 2: Determinantes Genéticos encontrados em plasmídeo"/>
          <p:cNvSpPr/>
          <p:nvPr/>
        </p:nvSpPr>
        <p:spPr>
          <a:xfrm>
            <a:off x="941387" y="1211349"/>
            <a:ext cx="6921843" cy="350661"/>
          </a:xfrm>
          <a:prstGeom prst="rect">
            <a:avLst/>
          </a:prstGeom>
          <a:solidFill>
            <a:srgbClr val="95CDD3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 anchor="ctr">
            <a:spAutoFit/>
          </a:bodyPr>
          <a:lstStyle>
            <a:lvl1pPr>
              <a:defRPr b="1"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/>
            <a:r>
              <a:t>Tabela:  Determinantes Genéticos encontrados em plasmídeos</a:t>
            </a:r>
          </a:p>
        </p:txBody>
      </p:sp>
      <p:sp>
        <p:nvSpPr>
          <p:cNvPr id="342" name="Rectangle"/>
          <p:cNvSpPr/>
          <p:nvPr/>
        </p:nvSpPr>
        <p:spPr>
          <a:xfrm>
            <a:off x="-2" y="393700"/>
            <a:ext cx="9144004" cy="22225"/>
          </a:xfrm>
          <a:prstGeom prst="rect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txBody>
          <a:bodyPr lIns="45718" tIns="45718" rIns="45718" bIns="45718" anchor="ctr"/>
          <a:lstStyle/>
          <a:p>
            <a:pPr>
              <a:defRPr>
                <a:latin typeface="+mn-lt"/>
                <a:ea typeface="+mn-ea"/>
                <a:cs typeface="+mn-cs"/>
                <a:sym typeface="Arial"/>
              </a:defRPr>
            </a:pPr>
          </a:p>
        </p:txBody>
      </p:sp>
      <p:sp>
        <p:nvSpPr>
          <p:cNvPr id="343" name="Rectangle"/>
          <p:cNvSpPr/>
          <p:nvPr/>
        </p:nvSpPr>
        <p:spPr>
          <a:xfrm>
            <a:off x="-2" y="392906"/>
            <a:ext cx="9144004" cy="12702"/>
          </a:xfrm>
          <a:prstGeom prst="rect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txBody>
          <a:bodyPr lIns="45718" tIns="45718" rIns="45718" bIns="45718" anchor="ctr"/>
          <a:lstStyle/>
          <a:p>
            <a:pPr>
              <a:defRPr>
                <a:latin typeface="+mn-lt"/>
                <a:ea typeface="+mn-ea"/>
                <a:cs typeface="+mn-cs"/>
                <a:sym typeface="Arial"/>
              </a:defRPr>
            </a:pPr>
          </a:p>
        </p:txBody>
      </p:sp>
      <p:sp>
        <p:nvSpPr>
          <p:cNvPr id="344" name="Rectangle"/>
          <p:cNvSpPr/>
          <p:nvPr/>
        </p:nvSpPr>
        <p:spPr>
          <a:xfrm>
            <a:off x="-2" y="393700"/>
            <a:ext cx="9144004" cy="22225"/>
          </a:xfrm>
          <a:prstGeom prst="rect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txBody>
          <a:bodyPr lIns="45718" tIns="45718" rIns="45718" bIns="45718" anchor="ctr"/>
          <a:lstStyle/>
          <a:p>
            <a:pPr>
              <a:defRPr>
                <a:latin typeface="+mn-lt"/>
                <a:ea typeface="+mn-ea"/>
                <a:cs typeface="+mn-cs"/>
                <a:sym typeface="Arial"/>
              </a:defRPr>
            </a:pPr>
          </a:p>
        </p:txBody>
      </p:sp>
      <p:graphicFrame>
        <p:nvGraphicFramePr>
          <p:cNvPr id="345" name="Table"/>
          <p:cNvGraphicFramePr/>
          <p:nvPr/>
        </p:nvGraphicFramePr>
        <p:xfrm>
          <a:off x="755650" y="1773236"/>
          <a:ext cx="7489825" cy="4638678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3419475"/>
                <a:gridCol w="4070350"/>
              </a:tblGrid>
              <a:tr h="242886">
                <a:tc gridSpan="2">
                  <a:txBody>
                    <a:bodyPr/>
                    <a:lstStyle/>
                    <a:p>
                      <a:pPr algn="l">
                        <a:defRPr sz="1000"/>
                      </a:pPr>
                    </a:p>
                  </a:txBody>
                  <a:tcPr marL="45720" marR="45720" marT="45720" marB="45720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 hMerge="1">
                  <a:tcPr/>
                </a:tc>
              </a:tr>
              <a:tr h="242886">
                <a:tc gridSpan="2">
                  <a:txBody>
                    <a:bodyPr/>
                    <a:lstStyle/>
                    <a:p>
                      <a:pPr algn="l">
                        <a:defRPr sz="1000"/>
                      </a:pPr>
                    </a:p>
                  </a:txBody>
                  <a:tcPr marL="45720" marR="45720" marT="45720" marB="45720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 hMerge="1">
                  <a:tcPr/>
                </a:tc>
              </a:tr>
              <a:tr h="365125">
                <a:tc>
                  <a:txBody>
                    <a:bodyPr/>
                    <a:lstStyle/>
                    <a:p>
                      <a:pPr marL="342900" indent="-342900" algn="ctr">
                        <a:defRPr sz="1800"/>
                      </a:pPr>
                      <a:r>
                        <a:rPr b="1"/>
                        <a:t>Características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indent="-342900" algn="ctr">
                        <a:defRPr sz="1800"/>
                      </a:pPr>
                      <a:r>
                        <a:rPr b="1"/>
                        <a:t>Exemplos de Plasmídeos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</a:tr>
              <a:tr h="273050">
                <a:tc gridSpan="2">
                  <a:txBody>
                    <a:bodyPr/>
                    <a:lstStyle/>
                    <a:p>
                      <a:pPr algn="l">
                        <a:defRPr sz="1200"/>
                      </a:pPr>
                    </a:p>
                  </a:txBody>
                  <a:tcPr marL="45720" marR="45720" marT="45720" marB="45720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 hMerge="1">
                  <a:tcPr/>
                </a:tc>
              </a:tr>
              <a:tr h="273050">
                <a:tc gridSpan="2">
                  <a:txBody>
                    <a:bodyPr/>
                    <a:lstStyle/>
                    <a:p>
                      <a:pPr algn="l">
                        <a:defRPr sz="1200"/>
                      </a:pPr>
                    </a:p>
                  </a:txBody>
                  <a:tcPr marL="45720" marR="45720" marT="45720" marB="45720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 hMerge="1">
                  <a:tcPr/>
                </a:tc>
              </a:tr>
              <a:tr h="365125">
                <a:tc>
                  <a:txBody>
                    <a:bodyPr/>
                    <a:lstStyle/>
                    <a:p>
                      <a:pPr marL="342900" indent="-342900" algn="l">
                        <a:defRPr sz="1800"/>
                      </a:pPr>
                      <a:r>
                        <a:t>Fertilidade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indent="-342900" algn="l">
                        <a:defRPr sz="1800"/>
                      </a:pPr>
                      <a:r>
                        <a:t>F, R1, Col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marL="342900" indent="-342900" algn="l">
                        <a:defRPr sz="1800"/>
                      </a:pPr>
                      <a:r>
                        <a:t>Produção de Bacteriocina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indent="-342900" algn="l">
                        <a:defRPr sz="1800"/>
                      </a:pPr>
                      <a:r>
                        <a:t>Col E1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</a:tr>
              <a:tr h="914400">
                <a:tc>
                  <a:txBody>
                    <a:bodyPr/>
                    <a:lstStyle/>
                    <a:p>
                      <a:pPr marL="342900" indent="-342900" algn="l">
                        <a:defRPr sz="1800"/>
                      </a:pPr>
                    </a:p>
                    <a:p>
                      <a:pPr marL="342900" indent="-342900" algn="l">
                        <a:defRPr sz="1800"/>
                      </a:pPr>
                      <a:r>
                        <a:t>Resistência a metais pesados</a:t>
                      </a:r>
                    </a:p>
                    <a:p>
                      <a:pPr marL="342900" indent="-342900" algn="l">
                        <a:defRPr sz="1800"/>
                      </a:pPr>
                      <a:r>
                        <a:t>Resistência a drogas 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indent="-342900" algn="l">
                        <a:defRPr sz="1800"/>
                      </a:pPr>
                    </a:p>
                    <a:p>
                      <a:pPr marL="342900" indent="-342900" algn="l">
                        <a:defRPr sz="1800"/>
                      </a:pPr>
                      <a:r>
                        <a:t>R6</a:t>
                      </a:r>
                    </a:p>
                    <a:p>
                      <a:pPr marL="342900" indent="-342900" algn="l">
                        <a:defRPr sz="1800"/>
                      </a:pPr>
                      <a:r>
                        <a:t>R1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</a:tr>
              <a:tr h="639762">
                <a:tc>
                  <a:txBody>
                    <a:bodyPr/>
                    <a:lstStyle/>
                    <a:p>
                      <a:pPr marL="342900" indent="-342900" algn="l">
                        <a:defRPr sz="1800"/>
                      </a:pPr>
                    </a:p>
                    <a:p>
                      <a:pPr marL="342900" indent="-342900" algn="l">
                        <a:defRPr sz="1800"/>
                      </a:pPr>
                      <a:r>
                        <a:t>Produção de Enterotoxina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indent="-342900" algn="l">
                        <a:defRPr sz="1800"/>
                      </a:pPr>
                    </a:p>
                    <a:p>
                      <a:pPr marL="342900" indent="-342900" algn="l">
                        <a:defRPr sz="1800"/>
                      </a:pPr>
                      <a:r>
                        <a:t>Ent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marL="342900" indent="-342900" algn="l">
                        <a:defRPr sz="1800"/>
                      </a:pPr>
                      <a:r>
                        <a:t>Metabolismo de canfora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indent="-342900" algn="l">
                        <a:defRPr sz="1800"/>
                      </a:pPr>
                      <a:r>
                        <a:t>Cam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marL="342900" indent="-342900" algn="l">
                        <a:defRPr sz="1800"/>
                      </a:pPr>
                      <a:r>
                        <a:t>Tumor em plantas   </a:t>
                      </a:r>
                      <a:r>
                        <a:rPr sz="700"/>
                        <a:t> </a:t>
                      </a:r>
                      <a:r>
                        <a:t>   </a:t>
                      </a:r>
                      <a:r>
                        <a:rPr sz="700"/>
                        <a:t> </a:t>
                      </a:r>
                      <a:r>
                        <a:t>  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indent="-342900" algn="l">
                        <a:defRPr sz="1800"/>
                      </a:pPr>
                      <a:r>
                        <a:t>T1 (</a:t>
                      </a:r>
                      <a:r>
                        <a:rPr i="1"/>
                        <a:t>Agrobacterium tumefaciens)</a:t>
                      </a:r>
                      <a:r>
                        <a:t> 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</a:tr>
              <a:tr h="227011">
                <a:tc gridSpan="2">
                  <a:txBody>
                    <a:bodyPr/>
                    <a:lstStyle/>
                    <a:p>
                      <a:pPr algn="l">
                        <a:defRPr sz="900"/>
                      </a:pPr>
                    </a:p>
                  </a:txBody>
                  <a:tcPr marL="45720" marR="45720" marT="45720" marB="45720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 hMerge="1">
                  <a:tcPr/>
                </a:tc>
              </a:tr>
            </a:tbl>
          </a:graphicData>
        </a:graphic>
      </p:graphicFrame>
      <p:pic>
        <p:nvPicPr>
          <p:cNvPr id="346" name=" " descr=" 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619375" y="5626100"/>
            <a:ext cx="142875" cy="123825"/>
          </a:xfrm>
          <a:prstGeom prst="rect">
            <a:avLst/>
          </a:prstGeom>
          <a:ln w="12700">
            <a:miter lim="400000"/>
          </a:ln>
        </p:spPr>
      </p:pic>
      <p:pic>
        <p:nvPicPr>
          <p:cNvPr id="347" name=" " descr=" 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835275" y="5626100"/>
            <a:ext cx="142875" cy="123825"/>
          </a:xfrm>
          <a:prstGeom prst="rect">
            <a:avLst/>
          </a:prstGeom>
          <a:ln w="12700">
            <a:miter lim="400000"/>
          </a:ln>
        </p:spPr>
      </p:pic>
      <p:sp>
        <p:nvSpPr>
          <p:cNvPr id="348" name="Conjugação Bacteriana"/>
          <p:cNvSpPr txBox="1"/>
          <p:nvPr/>
        </p:nvSpPr>
        <p:spPr>
          <a:xfrm>
            <a:off x="755650" y="-1"/>
            <a:ext cx="5472113" cy="437068"/>
          </a:xfrm>
          <a:prstGeom prst="rect">
            <a:avLst/>
          </a:prstGeom>
          <a:solidFill>
            <a:srgbClr val="0066CC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spcBef>
                <a:spcPts val="1400"/>
              </a:spcBef>
              <a:defRPr b="1" sz="2400">
                <a:solidFill>
                  <a:srgbClr val="FFFFFF"/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/>
            <a:r>
              <a:t>Conjugação Bacteriana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0" name="ch7f5.png" descr="ch7f5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5286" y="1844675"/>
            <a:ext cx="7993065" cy="2841625"/>
          </a:xfrm>
          <a:prstGeom prst="rect">
            <a:avLst/>
          </a:prstGeom>
          <a:ln w="12700">
            <a:miter lim="400000"/>
          </a:ln>
        </p:spPr>
      </p:pic>
      <p:sp>
        <p:nvSpPr>
          <p:cNvPr id="351" name="Conjugação Bacteriana"/>
          <p:cNvSpPr txBox="1"/>
          <p:nvPr/>
        </p:nvSpPr>
        <p:spPr>
          <a:xfrm>
            <a:off x="684212" y="260350"/>
            <a:ext cx="5472113" cy="437067"/>
          </a:xfrm>
          <a:prstGeom prst="rect">
            <a:avLst/>
          </a:prstGeom>
          <a:solidFill>
            <a:srgbClr val="0066CC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spcBef>
                <a:spcPts val="1400"/>
              </a:spcBef>
              <a:defRPr b="1" sz="2400">
                <a:solidFill>
                  <a:srgbClr val="FFFFFF"/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/>
            <a:r>
              <a:t>Conjugação Bacteriana</a:t>
            </a:r>
          </a:p>
        </p:txBody>
      </p:sp>
      <p:sp>
        <p:nvSpPr>
          <p:cNvPr id="352" name="Transferência de plasmídeos"/>
          <p:cNvSpPr txBox="1"/>
          <p:nvPr/>
        </p:nvSpPr>
        <p:spPr>
          <a:xfrm>
            <a:off x="395286" y="5661025"/>
            <a:ext cx="3816353" cy="360185"/>
          </a:xfrm>
          <a:prstGeom prst="rect">
            <a:avLst/>
          </a:prstGeom>
          <a:solidFill>
            <a:srgbClr val="FFFFCC"/>
          </a:solidFill>
          <a:ln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spcBef>
                <a:spcPts val="1000"/>
              </a:spcBef>
              <a:defRPr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/>
            <a:r>
              <a:t>Transferência de plasmídeos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4" name="ch7f6.png" descr="ch7f6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364162" y="181732"/>
            <a:ext cx="3176457" cy="6494536"/>
          </a:xfrm>
          <a:prstGeom prst="rect">
            <a:avLst/>
          </a:prstGeom>
          <a:ln w="12700">
            <a:miter lim="400000"/>
          </a:ln>
        </p:spPr>
      </p:pic>
      <p:sp>
        <p:nvSpPr>
          <p:cNvPr id="355" name="Bactéria Hfr: Transferência de genes cromossômicos."/>
          <p:cNvSpPr txBox="1"/>
          <p:nvPr/>
        </p:nvSpPr>
        <p:spPr>
          <a:xfrm>
            <a:off x="979486" y="555625"/>
            <a:ext cx="3199956" cy="3255785"/>
          </a:xfrm>
          <a:prstGeom prst="rect">
            <a:avLst/>
          </a:prstGeom>
          <a:solidFill>
            <a:srgbClr val="FFFFCC"/>
          </a:solidFill>
          <a:ln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spcBef>
                <a:spcPts val="1000"/>
              </a:spcBef>
              <a:defRPr>
                <a:latin typeface="+mn-lt"/>
                <a:ea typeface="+mn-ea"/>
                <a:cs typeface="+mn-cs"/>
                <a:sym typeface="Arial"/>
              </a:defRPr>
            </a:pPr>
            <a:r>
              <a:t>Bactéria </a:t>
            </a:r>
            <a:r>
              <a:rPr b="1"/>
              <a:t>Hfr</a:t>
            </a:r>
            <a:r>
              <a:t>: </a:t>
            </a:r>
          </a:p>
          <a:p>
            <a:pPr>
              <a:spcBef>
                <a:spcPts val="1000"/>
              </a:spcBef>
              <a:defRPr>
                <a:latin typeface="+mn-lt"/>
                <a:ea typeface="+mn-ea"/>
                <a:cs typeface="+mn-cs"/>
                <a:sym typeface="Arial"/>
              </a:defRPr>
            </a:pPr>
          </a:p>
          <a:p>
            <a:pPr>
              <a:spcBef>
                <a:spcPts val="1000"/>
              </a:spcBef>
              <a:defRPr>
                <a:latin typeface="+mn-lt"/>
                <a:ea typeface="+mn-ea"/>
                <a:cs typeface="+mn-cs"/>
                <a:sym typeface="Arial"/>
              </a:defRPr>
            </a:pPr>
            <a:r>
              <a:t>Plasmídeos epissomais </a:t>
            </a:r>
          </a:p>
          <a:p>
            <a:pPr>
              <a:spcBef>
                <a:spcPts val="1000"/>
              </a:spcBef>
              <a:defRPr>
                <a:latin typeface="+mn-lt"/>
                <a:ea typeface="+mn-ea"/>
                <a:cs typeface="+mn-cs"/>
                <a:sym typeface="Arial"/>
              </a:defRPr>
            </a:pPr>
            <a:r>
              <a:t>podem se inserir no genoma bacteriano </a:t>
            </a:r>
          </a:p>
          <a:p>
            <a:pPr>
              <a:spcBef>
                <a:spcPts val="1000"/>
              </a:spcBef>
              <a:defRPr>
                <a:latin typeface="+mn-lt"/>
                <a:ea typeface="+mn-ea"/>
                <a:cs typeface="+mn-cs"/>
                <a:sym typeface="Arial"/>
              </a:defRPr>
            </a:pPr>
          </a:p>
          <a:p>
            <a:pPr>
              <a:spcBef>
                <a:spcPts val="1000"/>
              </a:spcBef>
              <a:defRPr>
                <a:latin typeface="+mn-lt"/>
                <a:ea typeface="+mn-ea"/>
                <a:cs typeface="+mn-cs"/>
                <a:sym typeface="Arial"/>
              </a:defRPr>
            </a:pPr>
          </a:p>
          <a:p>
            <a:pPr>
              <a:spcBef>
                <a:spcPts val="1000"/>
              </a:spcBef>
              <a:defRPr>
                <a:latin typeface="+mn-lt"/>
                <a:ea typeface="+mn-ea"/>
                <a:cs typeface="+mn-cs"/>
                <a:sym typeface="Arial"/>
              </a:defRPr>
            </a:pPr>
            <a:r>
              <a:t>Transferência de genes cromossomais.</a:t>
            </a:r>
          </a:p>
        </p:txBody>
      </p:sp>
      <p:sp>
        <p:nvSpPr>
          <p:cNvPr id="356" name="Arrow"/>
          <p:cNvSpPr/>
          <p:nvPr/>
        </p:nvSpPr>
        <p:spPr>
          <a:xfrm rot="5311252">
            <a:off x="2148584" y="2633082"/>
            <a:ext cx="579847" cy="262169"/>
          </a:xfrm>
          <a:prstGeom prst="rightArrow">
            <a:avLst>
              <a:gd name="adj1" fmla="val 32000"/>
              <a:gd name="adj2" fmla="val 142416"/>
            </a:avLst>
          </a:prstGeom>
          <a:solidFill>
            <a:srgbClr val="DEF6F1"/>
          </a:solidFill>
          <a:ln w="25400">
            <a:solidFill>
              <a:schemeClr val="accent1"/>
            </a:solidFill>
          </a:ln>
        </p:spPr>
        <p:txBody>
          <a:bodyPr lIns="45718" tIns="45718" rIns="45718" bIns="45718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" name="ch7f11.png" descr="ch7f1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09693" y="119246"/>
            <a:ext cx="5924614" cy="5333493"/>
          </a:xfrm>
          <a:prstGeom prst="rect">
            <a:avLst/>
          </a:prstGeom>
          <a:ln w="12700">
            <a:miter lim="400000"/>
          </a:ln>
        </p:spPr>
      </p:pic>
      <p:sp>
        <p:nvSpPr>
          <p:cNvPr id="359" name="Bactéria Hfr:…"/>
          <p:cNvSpPr txBox="1"/>
          <p:nvPr/>
        </p:nvSpPr>
        <p:spPr>
          <a:xfrm>
            <a:off x="1625600" y="5522947"/>
            <a:ext cx="1692275" cy="1274585"/>
          </a:xfrm>
          <a:prstGeom prst="rect">
            <a:avLst/>
          </a:prstGeom>
          <a:solidFill>
            <a:srgbClr val="FFFFCC"/>
          </a:solidFill>
          <a:ln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spcBef>
                <a:spcPts val="900"/>
              </a:spcBef>
              <a:defRPr b="1">
                <a:latin typeface="+mn-lt"/>
                <a:ea typeface="+mn-ea"/>
                <a:cs typeface="+mn-cs"/>
                <a:sym typeface="Arial"/>
              </a:defRPr>
            </a:pPr>
            <a:r>
              <a:t>Bactéria Hfr: </a:t>
            </a:r>
          </a:p>
          <a:p>
            <a:pPr algn="ctr">
              <a:spcBef>
                <a:spcPts val="900"/>
              </a:spcBef>
              <a:defRPr>
                <a:latin typeface="+mn-lt"/>
                <a:ea typeface="+mn-ea"/>
                <a:cs typeface="+mn-cs"/>
                <a:sym typeface="Arial"/>
              </a:defRPr>
            </a:pPr>
            <a:r>
              <a:t>Transferência de genes cromossômicos</a:t>
            </a:r>
          </a:p>
        </p:txBody>
      </p:sp>
      <p:sp>
        <p:nvSpPr>
          <p:cNvPr id="360" name="Transferência de plasmídeo"/>
          <p:cNvSpPr txBox="1"/>
          <p:nvPr/>
        </p:nvSpPr>
        <p:spPr>
          <a:xfrm>
            <a:off x="6127750" y="5494752"/>
            <a:ext cx="1498104" cy="1330975"/>
          </a:xfrm>
          <a:prstGeom prst="rect">
            <a:avLst/>
          </a:prstGeom>
          <a:solidFill>
            <a:srgbClr val="FFFFCC"/>
          </a:solidFill>
          <a:ln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lnSpc>
                <a:spcPct val="120000"/>
              </a:lnSpc>
              <a:spcBef>
                <a:spcPts val="1000"/>
              </a:spcBef>
              <a:defRPr>
                <a:latin typeface="+mn-lt"/>
                <a:ea typeface="+mn-ea"/>
                <a:cs typeface="+mn-cs"/>
                <a:sym typeface="Arial"/>
              </a:defRPr>
            </a:pPr>
            <a:r>
              <a:rPr b="1"/>
              <a:t>Bactéria F</a:t>
            </a:r>
            <a:r>
              <a:rPr b="1" baseline="31999" sz="1900"/>
              <a:t>+</a:t>
            </a:r>
            <a:r>
              <a:rPr b="1"/>
              <a:t>:</a:t>
            </a:r>
            <a:r>
              <a:t> Transferência      de   plasmídeo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2" name="ch7f9.png" descr="ch7f9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11187" y="1196975"/>
            <a:ext cx="7370764" cy="3302000"/>
          </a:xfrm>
          <a:prstGeom prst="rect">
            <a:avLst/>
          </a:prstGeom>
          <a:ln w="12700">
            <a:miter lim="400000"/>
          </a:ln>
        </p:spPr>
      </p:pic>
      <p:sp>
        <p:nvSpPr>
          <p:cNvPr id="363" name="Bactéria Hfr: Transferência de genes cromossômicos…"/>
          <p:cNvSpPr txBox="1"/>
          <p:nvPr/>
        </p:nvSpPr>
        <p:spPr>
          <a:xfrm>
            <a:off x="395286" y="4868862"/>
            <a:ext cx="5761041" cy="1147585"/>
          </a:xfrm>
          <a:prstGeom prst="rect">
            <a:avLst/>
          </a:prstGeom>
          <a:solidFill>
            <a:srgbClr val="FFFFCC"/>
          </a:solidFill>
          <a:ln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spcBef>
                <a:spcPts val="1000"/>
              </a:spcBef>
              <a:defRPr>
                <a:latin typeface="+mn-lt"/>
                <a:ea typeface="+mn-ea"/>
                <a:cs typeface="+mn-cs"/>
                <a:sym typeface="Arial"/>
              </a:defRPr>
            </a:pPr>
            <a:r>
              <a:t>Bactéria Hfr: Transferência de genes cromossômicos </a:t>
            </a:r>
          </a:p>
          <a:p>
            <a:pPr>
              <a:spcBef>
                <a:spcPts val="1000"/>
              </a:spcBef>
              <a:buSzPct val="100000"/>
              <a:buChar char="-"/>
              <a:defRPr>
                <a:latin typeface="+mn-lt"/>
                <a:ea typeface="+mn-ea"/>
                <a:cs typeface="+mn-cs"/>
                <a:sym typeface="Arial"/>
              </a:defRPr>
            </a:pPr>
            <a:r>
              <a:t> O genoma de </a:t>
            </a:r>
            <a:r>
              <a:rPr i="1"/>
              <a:t>E. coli</a:t>
            </a:r>
            <a:r>
              <a:t> é circular;</a:t>
            </a:r>
          </a:p>
          <a:p>
            <a:pPr>
              <a:spcBef>
                <a:spcPts val="1000"/>
              </a:spcBef>
              <a:defRPr>
                <a:latin typeface="+mn-lt"/>
                <a:ea typeface="+mn-ea"/>
                <a:cs typeface="+mn-cs"/>
                <a:sym typeface="Arial"/>
              </a:defRPr>
            </a:pPr>
            <a:r>
              <a:t>- Mapeamento cromossômico </a:t>
            </a:r>
          </a:p>
        </p:txBody>
      </p:sp>
      <p:sp>
        <p:nvSpPr>
          <p:cNvPr id="364" name="oriT"/>
          <p:cNvSpPr txBox="1"/>
          <p:nvPr/>
        </p:nvSpPr>
        <p:spPr>
          <a:xfrm>
            <a:off x="1042987" y="260350"/>
            <a:ext cx="497826" cy="617360"/>
          </a:xfrm>
          <a:prstGeom prst="rect">
            <a:avLst/>
          </a:prstGeom>
          <a:solidFill>
            <a:srgbClr val="FFFF66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defRPr>
                <a:latin typeface="+mn-lt"/>
                <a:ea typeface="+mn-ea"/>
                <a:cs typeface="+mn-cs"/>
                <a:sym typeface="Arial"/>
              </a:defRPr>
            </a:pPr>
          </a:p>
          <a:p>
            <a:pPr>
              <a:defRPr>
                <a:latin typeface="+mn-lt"/>
                <a:ea typeface="+mn-ea"/>
                <a:cs typeface="+mn-cs"/>
                <a:sym typeface="Arial"/>
              </a:defRPr>
            </a:pPr>
            <a:r>
              <a:t>oriT</a:t>
            </a:r>
          </a:p>
        </p:txBody>
      </p:sp>
      <p:sp>
        <p:nvSpPr>
          <p:cNvPr id="365" name="Line"/>
          <p:cNvSpPr/>
          <p:nvPr/>
        </p:nvSpPr>
        <p:spPr>
          <a:xfrm>
            <a:off x="1331912" y="908050"/>
            <a:ext cx="71440" cy="576264"/>
          </a:xfrm>
          <a:prstGeom prst="line">
            <a:avLst/>
          </a:prstGeom>
          <a:ln>
            <a:solidFill>
              <a:srgbClr val="000000"/>
            </a:solidFill>
            <a:tailEnd type="triangle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366" name="oriT"/>
          <p:cNvSpPr txBox="1"/>
          <p:nvPr/>
        </p:nvSpPr>
        <p:spPr>
          <a:xfrm>
            <a:off x="2700336" y="188912"/>
            <a:ext cx="497827" cy="617360"/>
          </a:xfrm>
          <a:prstGeom prst="rect">
            <a:avLst/>
          </a:prstGeom>
          <a:solidFill>
            <a:srgbClr val="FFFF66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defRPr>
                <a:latin typeface="+mn-lt"/>
                <a:ea typeface="+mn-ea"/>
                <a:cs typeface="+mn-cs"/>
                <a:sym typeface="Arial"/>
              </a:defRPr>
            </a:pPr>
          </a:p>
          <a:p>
            <a:pPr>
              <a:defRPr>
                <a:latin typeface="+mn-lt"/>
                <a:ea typeface="+mn-ea"/>
                <a:cs typeface="+mn-cs"/>
                <a:sym typeface="Arial"/>
              </a:defRPr>
            </a:pPr>
            <a:r>
              <a:t>oriT</a:t>
            </a:r>
          </a:p>
        </p:txBody>
      </p:sp>
      <p:sp>
        <p:nvSpPr>
          <p:cNvPr id="367" name="Line"/>
          <p:cNvSpPr/>
          <p:nvPr/>
        </p:nvSpPr>
        <p:spPr>
          <a:xfrm>
            <a:off x="3059111" y="836612"/>
            <a:ext cx="71440" cy="576265"/>
          </a:xfrm>
          <a:prstGeom prst="line">
            <a:avLst/>
          </a:prstGeom>
          <a:ln>
            <a:solidFill>
              <a:srgbClr val="000000"/>
            </a:solidFill>
            <a:tailEnd type="triangle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368" name="Arrow"/>
          <p:cNvSpPr/>
          <p:nvPr/>
        </p:nvSpPr>
        <p:spPr>
          <a:xfrm>
            <a:off x="1116012" y="404811"/>
            <a:ext cx="360364" cy="71439"/>
          </a:xfrm>
          <a:prstGeom prst="leftArrow">
            <a:avLst>
              <a:gd name="adj1" fmla="val 50000"/>
              <a:gd name="adj2" fmla="val 126111"/>
            </a:avLst>
          </a:prstGeo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45718" tIns="45718" rIns="45718" bIns="45718" anchor="ctr"/>
          <a:lstStyle/>
          <a:p>
            <a:pPr>
              <a:defRPr>
                <a:latin typeface="+mn-lt"/>
                <a:ea typeface="+mn-ea"/>
                <a:cs typeface="+mn-cs"/>
                <a:sym typeface="Arial"/>
              </a:defRPr>
            </a:pPr>
          </a:p>
        </p:txBody>
      </p:sp>
      <p:sp>
        <p:nvSpPr>
          <p:cNvPr id="369" name="Arrow"/>
          <p:cNvSpPr/>
          <p:nvPr/>
        </p:nvSpPr>
        <p:spPr>
          <a:xfrm>
            <a:off x="2843211" y="333375"/>
            <a:ext cx="360364" cy="71439"/>
          </a:xfrm>
          <a:prstGeom prst="rightArrow">
            <a:avLst>
              <a:gd name="adj1" fmla="val 50000"/>
              <a:gd name="adj2" fmla="val 126111"/>
            </a:avLst>
          </a:prstGeo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45718" tIns="45718" rIns="45718" bIns="45718" anchor="ctr"/>
          <a:lstStyle/>
          <a:p>
            <a:pPr>
              <a:defRPr>
                <a:latin typeface="+mn-lt"/>
                <a:ea typeface="+mn-ea"/>
                <a:cs typeface="+mn-cs"/>
                <a:sym typeface="Arial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1" name="ch7e3.png" descr="ch7e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1268412"/>
            <a:ext cx="5076825" cy="4011613"/>
          </a:xfrm>
          <a:prstGeom prst="rect">
            <a:avLst/>
          </a:prstGeom>
          <a:ln w="12700">
            <a:miter lim="400000"/>
          </a:ln>
        </p:spPr>
      </p:pic>
      <p:pic>
        <p:nvPicPr>
          <p:cNvPr id="372" name="ch7e4.png" descr="ch7e4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076825" y="2636836"/>
            <a:ext cx="3600450" cy="2808289"/>
          </a:xfrm>
          <a:prstGeom prst="rect">
            <a:avLst/>
          </a:prstGeom>
          <a:ln w="12700">
            <a:miter lim="400000"/>
          </a:ln>
        </p:spPr>
      </p:pic>
      <p:sp>
        <p:nvSpPr>
          <p:cNvPr id="373" name="Conjugação Bacteriana"/>
          <p:cNvSpPr txBox="1"/>
          <p:nvPr/>
        </p:nvSpPr>
        <p:spPr>
          <a:xfrm>
            <a:off x="827087" y="260350"/>
            <a:ext cx="5472113" cy="437067"/>
          </a:xfrm>
          <a:prstGeom prst="rect">
            <a:avLst/>
          </a:prstGeom>
          <a:solidFill>
            <a:srgbClr val="0066CC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spcBef>
                <a:spcPts val="1400"/>
              </a:spcBef>
              <a:defRPr b="1" sz="2400">
                <a:solidFill>
                  <a:srgbClr val="FFFFFF"/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/>
            <a:r>
              <a:t>Conjugação Bacteriana</a:t>
            </a:r>
          </a:p>
        </p:txBody>
      </p:sp>
      <p:sp>
        <p:nvSpPr>
          <p:cNvPr id="374" name="Bactéria Hfr: Transferência de genes cromossômicos."/>
          <p:cNvSpPr txBox="1"/>
          <p:nvPr/>
        </p:nvSpPr>
        <p:spPr>
          <a:xfrm>
            <a:off x="395286" y="5661025"/>
            <a:ext cx="3816353" cy="626885"/>
          </a:xfrm>
          <a:prstGeom prst="rect">
            <a:avLst/>
          </a:prstGeom>
          <a:solidFill>
            <a:srgbClr val="FFFFCC"/>
          </a:solidFill>
          <a:ln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spcBef>
                <a:spcPts val="1000"/>
              </a:spcBef>
              <a:defRPr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/>
            <a:r>
              <a:t>Bactéria Hfr: Transferência de genes cromossômicos.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6" name="ch7f7.png" descr="ch7f7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81000" y="450850"/>
            <a:ext cx="3295650" cy="4410075"/>
          </a:xfrm>
          <a:prstGeom prst="rect">
            <a:avLst/>
          </a:prstGeom>
          <a:ln w="12700">
            <a:miter lim="400000"/>
          </a:ln>
        </p:spPr>
      </p:pic>
      <p:sp>
        <p:nvSpPr>
          <p:cNvPr id="377" name="Bactéria Hfr: Transferência de genes cromossômicos…"/>
          <p:cNvSpPr txBox="1"/>
          <p:nvPr/>
        </p:nvSpPr>
        <p:spPr>
          <a:xfrm>
            <a:off x="569912" y="5132387"/>
            <a:ext cx="7343776" cy="1414285"/>
          </a:xfrm>
          <a:prstGeom prst="rect">
            <a:avLst/>
          </a:prstGeom>
          <a:solidFill>
            <a:srgbClr val="FFFFCC"/>
          </a:solidFill>
          <a:ln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spcBef>
                <a:spcPts val="1000"/>
              </a:spcBef>
              <a:defRPr>
                <a:latin typeface="+mn-lt"/>
                <a:ea typeface="+mn-ea"/>
                <a:cs typeface="+mn-cs"/>
                <a:sym typeface="Arial"/>
              </a:defRPr>
            </a:pPr>
            <a:r>
              <a:t>Bactéria Hfr: Transferência de genes cromossômicos </a:t>
            </a:r>
          </a:p>
          <a:p>
            <a:pPr>
              <a:spcBef>
                <a:spcPts val="1000"/>
              </a:spcBef>
              <a:buSzPct val="100000"/>
              <a:buChar char="-"/>
              <a:defRPr>
                <a:latin typeface="+mn-lt"/>
                <a:ea typeface="+mn-ea"/>
                <a:cs typeface="+mn-cs"/>
                <a:sym typeface="Arial"/>
              </a:defRPr>
            </a:pPr>
            <a:r>
              <a:t> O genoma de </a:t>
            </a:r>
            <a:r>
              <a:rPr i="1"/>
              <a:t>E. coli</a:t>
            </a:r>
            <a:r>
              <a:t> é circular;</a:t>
            </a:r>
          </a:p>
          <a:p>
            <a:pPr>
              <a:spcBef>
                <a:spcPts val="1000"/>
              </a:spcBef>
              <a:buSzPct val="100000"/>
              <a:buChar char="-"/>
              <a:defRPr>
                <a:latin typeface="+mn-lt"/>
                <a:ea typeface="+mn-ea"/>
                <a:cs typeface="+mn-cs"/>
                <a:sym typeface="Arial"/>
              </a:defRPr>
            </a:pPr>
            <a:r>
              <a:t> Mapeamento cromossômico - distâncias medidas pelas frequencias e pelo  tempo (em minutos) necessário para sua transferência</a:t>
            </a:r>
          </a:p>
        </p:txBody>
      </p:sp>
      <p:pic>
        <p:nvPicPr>
          <p:cNvPr id="378" name="ch7f8.png" descr="ch7f8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245361" y="3010217"/>
            <a:ext cx="4405553" cy="83756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0" name="ch7f10.png" descr="ch7f10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9387" y="1557337"/>
            <a:ext cx="4752977" cy="1714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81" name="ch7f14.png" descr="ch7f14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003800" y="765175"/>
            <a:ext cx="3867150" cy="4392613"/>
          </a:xfrm>
          <a:prstGeom prst="rect">
            <a:avLst/>
          </a:prstGeom>
          <a:ln w="12700">
            <a:miter lim="400000"/>
          </a:ln>
        </p:spPr>
      </p:pic>
      <p:sp>
        <p:nvSpPr>
          <p:cNvPr id="382" name="A RECOMBINAÇÃO pode promover:"/>
          <p:cNvSpPr/>
          <p:nvPr/>
        </p:nvSpPr>
        <p:spPr>
          <a:xfrm>
            <a:off x="539750" y="404811"/>
            <a:ext cx="3851928" cy="350661"/>
          </a:xfrm>
          <a:prstGeom prst="rect">
            <a:avLst/>
          </a:prstGeom>
          <a:solidFill>
            <a:srgbClr val="FFFF66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/>
            <a:r>
              <a:t>A RECOMBINAÇÃO pode promover:</a:t>
            </a:r>
          </a:p>
        </p:txBody>
      </p:sp>
      <p:sp>
        <p:nvSpPr>
          <p:cNvPr id="383" name="Integração de plasmídio ao genoma…"/>
          <p:cNvSpPr/>
          <p:nvPr/>
        </p:nvSpPr>
        <p:spPr>
          <a:xfrm>
            <a:off x="179387" y="3284537"/>
            <a:ext cx="3708855" cy="1529416"/>
          </a:xfrm>
          <a:prstGeom prst="rect">
            <a:avLst/>
          </a:prstGeom>
          <a:solidFill>
            <a:srgbClr val="FFFF99"/>
          </a:solidFill>
          <a:ln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defRPr sz="2000">
                <a:latin typeface="+mn-lt"/>
                <a:ea typeface="+mn-ea"/>
                <a:cs typeface="+mn-cs"/>
                <a:sym typeface="Arial"/>
              </a:defRPr>
            </a:pPr>
            <a:r>
              <a:t>Integração </a:t>
            </a:r>
            <a:r>
              <a:rPr sz="1600"/>
              <a:t>de plasmídio ao genoma</a:t>
            </a:r>
            <a:endParaRPr sz="1600"/>
          </a:p>
          <a:p>
            <a:pPr>
              <a:defRPr sz="1600">
                <a:latin typeface="+mn-lt"/>
                <a:ea typeface="+mn-ea"/>
                <a:cs typeface="+mn-cs"/>
                <a:sym typeface="Arial"/>
              </a:defRPr>
            </a:pPr>
          </a:p>
          <a:p>
            <a:pPr>
              <a:defRPr sz="1600">
                <a:latin typeface="+mn-lt"/>
                <a:ea typeface="+mn-ea"/>
                <a:cs typeface="+mn-cs"/>
                <a:sym typeface="Arial"/>
              </a:defRPr>
            </a:pPr>
          </a:p>
          <a:p>
            <a:pPr>
              <a:spcBef>
                <a:spcPts val="900"/>
              </a:spcBef>
              <a:defRPr sz="1600">
                <a:latin typeface="+mn-lt"/>
                <a:ea typeface="+mn-ea"/>
                <a:cs typeface="+mn-cs"/>
                <a:sym typeface="Arial"/>
              </a:defRPr>
            </a:pPr>
            <a:r>
              <a:t>Bactéria Hfr: </a:t>
            </a:r>
          </a:p>
          <a:p>
            <a:pPr>
              <a:spcBef>
                <a:spcPts val="900"/>
              </a:spcBef>
              <a:defRPr sz="1600">
                <a:latin typeface="+mn-lt"/>
                <a:ea typeface="+mn-ea"/>
                <a:cs typeface="+mn-cs"/>
                <a:sym typeface="Arial"/>
              </a:defRPr>
            </a:pPr>
            <a:r>
              <a:t>Transferência de genes cromossômicos</a:t>
            </a:r>
          </a:p>
        </p:txBody>
      </p:sp>
      <p:sp>
        <p:nvSpPr>
          <p:cNvPr id="384" name="Excisão (saída) de plasmídio do genoma…"/>
          <p:cNvSpPr/>
          <p:nvPr/>
        </p:nvSpPr>
        <p:spPr>
          <a:xfrm>
            <a:off x="5076825" y="5229225"/>
            <a:ext cx="4211638" cy="1300816"/>
          </a:xfrm>
          <a:prstGeom prst="rect">
            <a:avLst/>
          </a:prstGeom>
          <a:solidFill>
            <a:srgbClr val="FFFF99"/>
          </a:solidFill>
          <a:ln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2000">
                <a:latin typeface="+mn-lt"/>
                <a:ea typeface="+mn-ea"/>
                <a:cs typeface="+mn-cs"/>
                <a:sym typeface="Arial"/>
              </a:defRPr>
            </a:pPr>
            <a:r>
              <a:t>Excisão</a:t>
            </a:r>
            <a:r>
              <a:rPr sz="1800"/>
              <a:t> </a:t>
            </a:r>
            <a:r>
              <a:rPr sz="1600"/>
              <a:t>(saída)</a:t>
            </a:r>
            <a:r>
              <a:rPr sz="1800"/>
              <a:t> </a:t>
            </a:r>
            <a:r>
              <a:rPr sz="1600"/>
              <a:t>de plasmídeo do genoma</a:t>
            </a:r>
            <a:endParaRPr sz="1600"/>
          </a:p>
          <a:p>
            <a:pPr>
              <a:defRPr sz="1600">
                <a:latin typeface="+mn-lt"/>
                <a:ea typeface="+mn-ea"/>
                <a:cs typeface="+mn-cs"/>
                <a:sym typeface="Arial"/>
              </a:defRPr>
            </a:pPr>
          </a:p>
          <a:p>
            <a:pPr>
              <a:defRPr sz="1600">
                <a:latin typeface="+mn-lt"/>
                <a:ea typeface="+mn-ea"/>
                <a:cs typeface="+mn-cs"/>
                <a:sym typeface="Arial"/>
              </a:defRPr>
            </a:pPr>
          </a:p>
          <a:p>
            <a:pPr>
              <a:defRPr sz="1600">
                <a:latin typeface="+mn-lt"/>
                <a:ea typeface="+mn-ea"/>
                <a:cs typeface="+mn-cs"/>
                <a:sym typeface="Arial"/>
              </a:defRPr>
            </a:pPr>
            <a:r>
              <a:t>Inclusão de genes cromossomais ao plasmídeo. </a:t>
            </a:r>
            <a:r>
              <a:rPr b="1">
                <a:solidFill>
                  <a:srgbClr val="0000FF"/>
                </a:solidFill>
              </a:rPr>
              <a:t>Ex. F’lac</a:t>
            </a:r>
          </a:p>
        </p:txBody>
      </p:sp>
      <p:sp>
        <p:nvSpPr>
          <p:cNvPr id="385" name="Shape"/>
          <p:cNvSpPr/>
          <p:nvPr/>
        </p:nvSpPr>
        <p:spPr>
          <a:xfrm>
            <a:off x="827087" y="3716337"/>
            <a:ext cx="288927" cy="4318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6200"/>
                </a:moveTo>
                <a:lnTo>
                  <a:pt x="5400" y="16200"/>
                </a:lnTo>
                <a:lnTo>
                  <a:pt x="5400" y="0"/>
                </a:lnTo>
                <a:lnTo>
                  <a:pt x="16200" y="0"/>
                </a:lnTo>
                <a:lnTo>
                  <a:pt x="16200" y="16200"/>
                </a:lnTo>
                <a:lnTo>
                  <a:pt x="21600" y="16200"/>
                </a:lnTo>
                <a:lnTo>
                  <a:pt x="10800" y="21600"/>
                </a:lnTo>
                <a:close/>
              </a:path>
            </a:pathLst>
          </a:custGeo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45718" tIns="45718" rIns="45718" bIns="45718" anchor="ctr"/>
          <a:lstStyle/>
          <a:p>
            <a:pPr>
              <a:defRPr>
                <a:latin typeface="+mn-lt"/>
                <a:ea typeface="+mn-ea"/>
                <a:cs typeface="+mn-cs"/>
                <a:sym typeface="Arial"/>
              </a:defRPr>
            </a:pPr>
          </a:p>
        </p:txBody>
      </p:sp>
      <p:sp>
        <p:nvSpPr>
          <p:cNvPr id="386" name="Shape"/>
          <p:cNvSpPr/>
          <p:nvPr/>
        </p:nvSpPr>
        <p:spPr>
          <a:xfrm>
            <a:off x="5292725" y="5661025"/>
            <a:ext cx="215900" cy="3603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6200"/>
                </a:moveTo>
                <a:lnTo>
                  <a:pt x="5400" y="16200"/>
                </a:lnTo>
                <a:lnTo>
                  <a:pt x="5400" y="0"/>
                </a:lnTo>
                <a:lnTo>
                  <a:pt x="16200" y="0"/>
                </a:lnTo>
                <a:lnTo>
                  <a:pt x="16200" y="16200"/>
                </a:lnTo>
                <a:lnTo>
                  <a:pt x="21600" y="16200"/>
                </a:lnTo>
                <a:lnTo>
                  <a:pt x="10800" y="21600"/>
                </a:lnTo>
                <a:close/>
              </a:path>
            </a:pathLst>
          </a:custGeo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45718" tIns="45718" rIns="45718" bIns="45718" anchor="ctr"/>
          <a:lstStyle/>
          <a:p>
            <a:pPr>
              <a:defRPr>
                <a:latin typeface="+mn-lt"/>
                <a:ea typeface="+mn-ea"/>
                <a:cs typeface="+mn-cs"/>
                <a:sym typeface="Arial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 advClick="1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Mecanismos de Variação Genética"/>
          <p:cNvSpPr txBox="1"/>
          <p:nvPr/>
        </p:nvSpPr>
        <p:spPr>
          <a:xfrm>
            <a:off x="539750" y="476250"/>
            <a:ext cx="7416800" cy="548043"/>
          </a:xfrm>
          <a:prstGeom prst="rect">
            <a:avLst/>
          </a:prstGeom>
          <a:solidFill>
            <a:srgbClr val="0033CC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spcBef>
                <a:spcPts val="1900"/>
              </a:spcBef>
              <a:defRPr b="1" sz="3200">
                <a:solidFill>
                  <a:srgbClr val="FFFFFF"/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/>
            <a:r>
              <a:t>Mecanismos de Variação Genética </a:t>
            </a:r>
          </a:p>
        </p:txBody>
      </p:sp>
      <p:grpSp>
        <p:nvGrpSpPr>
          <p:cNvPr id="392" name="Group"/>
          <p:cNvGrpSpPr/>
          <p:nvPr/>
        </p:nvGrpSpPr>
        <p:grpSpPr>
          <a:xfrm>
            <a:off x="539750" y="1697577"/>
            <a:ext cx="2016125" cy="437068"/>
            <a:chOff x="0" y="0"/>
            <a:chExt cx="2016125" cy="437066"/>
          </a:xfrm>
        </p:grpSpPr>
        <p:sp>
          <p:nvSpPr>
            <p:cNvPr id="390" name="Rectangle"/>
            <p:cNvSpPr/>
            <p:nvPr/>
          </p:nvSpPr>
          <p:spPr>
            <a:xfrm>
              <a:off x="0" y="2634"/>
              <a:ext cx="2016125" cy="431803"/>
            </a:xfrm>
            <a:prstGeom prst="rect">
              <a:avLst/>
            </a:prstGeom>
            <a:solidFill>
              <a:srgbClr val="FFFFFF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b="1" sz="2400"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391" name="Mutação"/>
            <p:cNvSpPr txBox="1"/>
            <p:nvPr/>
          </p:nvSpPr>
          <p:spPr>
            <a:xfrm>
              <a:off x="337833" y="-1"/>
              <a:ext cx="1340455" cy="43706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8" tIns="45718" rIns="45718" bIns="45718" numCol="1" anchor="ctr">
              <a:spAutoFit/>
            </a:bodyPr>
            <a:lstStyle>
              <a:lvl1pPr algn="ctr">
                <a:defRPr b="1" sz="2400">
                  <a:latin typeface="+mn-lt"/>
                  <a:ea typeface="+mn-ea"/>
                  <a:cs typeface="+mn-cs"/>
                  <a:sym typeface="Arial"/>
                </a:defRPr>
              </a:lvl1pPr>
            </a:lstStyle>
            <a:p>
              <a:pPr/>
              <a:r>
                <a:t>Mutação</a:t>
              </a:r>
            </a:p>
          </p:txBody>
        </p:sp>
      </p:grpSp>
      <p:grpSp>
        <p:nvGrpSpPr>
          <p:cNvPr id="395" name="Group"/>
          <p:cNvGrpSpPr/>
          <p:nvPr/>
        </p:nvGrpSpPr>
        <p:grpSpPr>
          <a:xfrm>
            <a:off x="416433" y="2708275"/>
            <a:ext cx="2335780" cy="720725"/>
            <a:chOff x="0" y="0"/>
            <a:chExt cx="2335778" cy="720725"/>
          </a:xfrm>
        </p:grpSpPr>
        <p:sp>
          <p:nvSpPr>
            <p:cNvPr id="393" name="Rectangle"/>
            <p:cNvSpPr/>
            <p:nvPr/>
          </p:nvSpPr>
          <p:spPr>
            <a:xfrm>
              <a:off x="51877" y="0"/>
              <a:ext cx="2232029" cy="720725"/>
            </a:xfrm>
            <a:prstGeom prst="rect">
              <a:avLst/>
            </a:prstGeom>
            <a:solidFill>
              <a:srgbClr val="0066CC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394" name="Recombinação"/>
            <p:cNvSpPr txBox="1"/>
            <p:nvPr/>
          </p:nvSpPr>
          <p:spPr>
            <a:xfrm>
              <a:off x="0" y="141827"/>
              <a:ext cx="2335779" cy="43706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8" tIns="45718" rIns="45718" bIns="45718" numCol="1" anchor="ctr">
              <a:spAutoFit/>
            </a:bodyPr>
            <a:lstStyle/>
            <a:p>
              <a:pPr algn="ctr">
                <a:defRPr b="1" sz="24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Arial"/>
                </a:defRPr>
              </a:pPr>
              <a:r>
                <a:t>Recombinação</a:t>
              </a:r>
              <a:r>
                <a:rPr b="0" sz="1800">
                  <a:solidFill>
                    <a:srgbClr val="000000"/>
                  </a:solidFill>
                </a:rPr>
                <a:t> </a:t>
              </a:r>
            </a:p>
          </p:txBody>
        </p:sp>
      </p:grpSp>
      <p:sp>
        <p:nvSpPr>
          <p:cNvPr id="396" name="Conjugação Bacteriana"/>
          <p:cNvSpPr txBox="1"/>
          <p:nvPr/>
        </p:nvSpPr>
        <p:spPr>
          <a:xfrm>
            <a:off x="2843211" y="3789362"/>
            <a:ext cx="5472114" cy="437067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spcBef>
                <a:spcPts val="1400"/>
              </a:spcBef>
              <a:defRPr b="1" sz="2400">
                <a:solidFill>
                  <a:srgbClr val="FFFFFF"/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/>
            <a:r>
              <a:t>Conjugação Bacteriana</a:t>
            </a:r>
          </a:p>
        </p:txBody>
      </p:sp>
      <p:sp>
        <p:nvSpPr>
          <p:cNvPr id="397" name="Transformação"/>
          <p:cNvSpPr txBox="1"/>
          <p:nvPr/>
        </p:nvSpPr>
        <p:spPr>
          <a:xfrm>
            <a:off x="2843211" y="2997200"/>
            <a:ext cx="5472114" cy="437067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spcBef>
                <a:spcPts val="1400"/>
              </a:spcBef>
              <a:defRPr b="1" sz="2400">
                <a:solidFill>
                  <a:srgbClr val="FFFFFF"/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/>
            <a:r>
              <a:t>Transformação</a:t>
            </a:r>
          </a:p>
        </p:txBody>
      </p:sp>
      <p:sp>
        <p:nvSpPr>
          <p:cNvPr id="398" name="Transdução"/>
          <p:cNvSpPr txBox="1"/>
          <p:nvPr/>
        </p:nvSpPr>
        <p:spPr>
          <a:xfrm>
            <a:off x="2916236" y="4868862"/>
            <a:ext cx="5472114" cy="437067"/>
          </a:xfrm>
          <a:prstGeom prst="rect">
            <a:avLst/>
          </a:prstGeom>
          <a:solidFill>
            <a:srgbClr val="0066CC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spcBef>
                <a:spcPts val="1400"/>
              </a:spcBef>
              <a:defRPr b="1" sz="2400">
                <a:solidFill>
                  <a:srgbClr val="FFFFFF"/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/>
            <a:r>
              <a:t>Transdução</a:t>
            </a:r>
          </a:p>
        </p:txBody>
      </p:sp>
      <p:sp>
        <p:nvSpPr>
          <p:cNvPr id="399" name="Elementos Transponíveis - Transposons"/>
          <p:cNvSpPr txBox="1"/>
          <p:nvPr/>
        </p:nvSpPr>
        <p:spPr>
          <a:xfrm>
            <a:off x="2916236" y="5805487"/>
            <a:ext cx="5472114" cy="792667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spcBef>
                <a:spcPts val="1400"/>
              </a:spcBef>
              <a:defRPr b="1" sz="2400">
                <a:solidFill>
                  <a:srgbClr val="FFFFFF"/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/>
            <a:r>
              <a:t>Elementos Transponíveis - Transposons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Mecanismos de Variação Genética"/>
          <p:cNvSpPr txBox="1"/>
          <p:nvPr/>
        </p:nvSpPr>
        <p:spPr>
          <a:xfrm>
            <a:off x="539750" y="476250"/>
            <a:ext cx="7416800" cy="548043"/>
          </a:xfrm>
          <a:prstGeom prst="rect">
            <a:avLst/>
          </a:prstGeom>
          <a:solidFill>
            <a:srgbClr val="0033CC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spcBef>
                <a:spcPts val="1900"/>
              </a:spcBef>
              <a:defRPr b="1" sz="3200">
                <a:solidFill>
                  <a:srgbClr val="FFFFFF"/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/>
            <a:r>
              <a:t>Mecanismos de Variação Genética </a:t>
            </a:r>
          </a:p>
        </p:txBody>
      </p:sp>
      <p:grpSp>
        <p:nvGrpSpPr>
          <p:cNvPr id="61" name="Group"/>
          <p:cNvGrpSpPr/>
          <p:nvPr/>
        </p:nvGrpSpPr>
        <p:grpSpPr>
          <a:xfrm>
            <a:off x="539750" y="1697577"/>
            <a:ext cx="2016125" cy="437068"/>
            <a:chOff x="0" y="0"/>
            <a:chExt cx="2016125" cy="437066"/>
          </a:xfrm>
        </p:grpSpPr>
        <p:sp>
          <p:nvSpPr>
            <p:cNvPr id="59" name="Rectangle"/>
            <p:cNvSpPr/>
            <p:nvPr/>
          </p:nvSpPr>
          <p:spPr>
            <a:xfrm>
              <a:off x="0" y="2634"/>
              <a:ext cx="2016125" cy="431803"/>
            </a:xfrm>
            <a:prstGeom prst="rect">
              <a:avLst/>
            </a:prstGeom>
            <a:solidFill>
              <a:srgbClr val="0000FF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b="1" sz="24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60" name="Mutação"/>
            <p:cNvSpPr txBox="1"/>
            <p:nvPr/>
          </p:nvSpPr>
          <p:spPr>
            <a:xfrm>
              <a:off x="337833" y="-1"/>
              <a:ext cx="1340455" cy="43706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8" tIns="45718" rIns="45718" bIns="45718" numCol="1" anchor="ctr">
              <a:spAutoFit/>
            </a:bodyPr>
            <a:lstStyle>
              <a:lvl1pPr algn="ctr">
                <a:defRPr b="1" sz="24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</a:lstStyle>
            <a:p>
              <a:pPr/>
              <a:r>
                <a:t>Mutação</a:t>
              </a:r>
            </a:p>
          </p:txBody>
        </p:sp>
      </p:grpSp>
      <p:grpSp>
        <p:nvGrpSpPr>
          <p:cNvPr id="64" name="Group"/>
          <p:cNvGrpSpPr/>
          <p:nvPr/>
        </p:nvGrpSpPr>
        <p:grpSpPr>
          <a:xfrm>
            <a:off x="416433" y="2708275"/>
            <a:ext cx="2335780" cy="720725"/>
            <a:chOff x="0" y="0"/>
            <a:chExt cx="2335778" cy="720725"/>
          </a:xfrm>
        </p:grpSpPr>
        <p:sp>
          <p:nvSpPr>
            <p:cNvPr id="62" name="Rectangle"/>
            <p:cNvSpPr/>
            <p:nvPr/>
          </p:nvSpPr>
          <p:spPr>
            <a:xfrm>
              <a:off x="51877" y="0"/>
              <a:ext cx="2232029" cy="720725"/>
            </a:xfrm>
            <a:prstGeom prst="rect">
              <a:avLst/>
            </a:prstGeom>
            <a:solidFill>
              <a:srgbClr val="0000FF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63" name="Recombinação"/>
            <p:cNvSpPr txBox="1"/>
            <p:nvPr/>
          </p:nvSpPr>
          <p:spPr>
            <a:xfrm>
              <a:off x="0" y="141827"/>
              <a:ext cx="2335779" cy="43706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8" tIns="45718" rIns="45718" bIns="45718" numCol="1" anchor="ctr">
              <a:spAutoFit/>
            </a:bodyPr>
            <a:lstStyle/>
            <a:p>
              <a:pPr algn="ctr">
                <a:defRPr b="1" sz="24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Arial"/>
                </a:defRPr>
              </a:pPr>
              <a:r>
                <a:t>Recombinação</a:t>
              </a:r>
              <a:r>
                <a:rPr b="0" sz="1800"/>
                <a:t> </a:t>
              </a:r>
            </a:p>
          </p:txBody>
        </p:sp>
      </p:grpSp>
      <p:sp>
        <p:nvSpPr>
          <p:cNvPr id="65" name="Conjugação Bacteriana"/>
          <p:cNvSpPr txBox="1"/>
          <p:nvPr/>
        </p:nvSpPr>
        <p:spPr>
          <a:xfrm>
            <a:off x="2843211" y="3860800"/>
            <a:ext cx="5472114" cy="437067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spcBef>
                <a:spcPts val="1400"/>
              </a:spcBef>
              <a:defRPr b="1" sz="2400">
                <a:solidFill>
                  <a:srgbClr val="FFFFFF"/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/>
            <a:r>
              <a:t>Conjugação Bacteriana</a:t>
            </a:r>
          </a:p>
        </p:txBody>
      </p:sp>
      <p:sp>
        <p:nvSpPr>
          <p:cNvPr id="66" name="Transformação"/>
          <p:cNvSpPr txBox="1"/>
          <p:nvPr/>
        </p:nvSpPr>
        <p:spPr>
          <a:xfrm>
            <a:off x="2843211" y="2781300"/>
            <a:ext cx="5472114" cy="437067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spcBef>
                <a:spcPts val="1400"/>
              </a:spcBef>
              <a:defRPr b="1" sz="2400">
                <a:solidFill>
                  <a:srgbClr val="FFFFFF"/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/>
            <a:r>
              <a:t>Transformação</a:t>
            </a:r>
          </a:p>
        </p:txBody>
      </p:sp>
      <p:sp>
        <p:nvSpPr>
          <p:cNvPr id="67" name="Transdução"/>
          <p:cNvSpPr txBox="1"/>
          <p:nvPr/>
        </p:nvSpPr>
        <p:spPr>
          <a:xfrm>
            <a:off x="2916236" y="4868862"/>
            <a:ext cx="5472114" cy="437067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spcBef>
                <a:spcPts val="1400"/>
              </a:spcBef>
              <a:defRPr b="1" sz="2400">
                <a:solidFill>
                  <a:srgbClr val="FFFFFF"/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/>
            <a:r>
              <a:t>Transdução</a:t>
            </a:r>
          </a:p>
        </p:txBody>
      </p:sp>
      <p:sp>
        <p:nvSpPr>
          <p:cNvPr id="68" name="Elementos Transponíveis - Transposons"/>
          <p:cNvSpPr txBox="1"/>
          <p:nvPr/>
        </p:nvSpPr>
        <p:spPr>
          <a:xfrm>
            <a:off x="2916236" y="5805487"/>
            <a:ext cx="5472114" cy="792667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spcBef>
                <a:spcPts val="1400"/>
              </a:spcBef>
              <a:defRPr b="1" sz="2400">
                <a:solidFill>
                  <a:srgbClr val="FFFFFF"/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/>
            <a:r>
              <a:t>Elementos Transponíveis - Transposons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1" name="ch7f26.png" descr="ch7f26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14937" y="1477962"/>
            <a:ext cx="7008276" cy="4388921"/>
          </a:xfrm>
          <a:prstGeom prst="rect">
            <a:avLst/>
          </a:prstGeom>
          <a:ln w="12700">
            <a:miter lim="400000"/>
          </a:ln>
        </p:spPr>
      </p:pic>
      <p:sp>
        <p:nvSpPr>
          <p:cNvPr id="402" name="Transdução"/>
          <p:cNvSpPr txBox="1"/>
          <p:nvPr/>
        </p:nvSpPr>
        <p:spPr>
          <a:xfrm>
            <a:off x="684212" y="260350"/>
            <a:ext cx="5472113" cy="437067"/>
          </a:xfrm>
          <a:prstGeom prst="rect">
            <a:avLst/>
          </a:prstGeom>
          <a:solidFill>
            <a:srgbClr val="0066CC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spcBef>
                <a:spcPts val="1400"/>
              </a:spcBef>
              <a:defRPr b="1" sz="2400">
                <a:solidFill>
                  <a:srgbClr val="FFFFFF"/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/>
            <a:r>
              <a:t>Transdução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4" name="ch7f28.png" descr="ch7f28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16793" y="2662236"/>
            <a:ext cx="7110414" cy="3187702"/>
          </a:xfrm>
          <a:prstGeom prst="rect">
            <a:avLst/>
          </a:prstGeom>
          <a:ln w="12700">
            <a:miter lim="400000"/>
          </a:ln>
        </p:spPr>
      </p:pic>
      <p:sp>
        <p:nvSpPr>
          <p:cNvPr id="405" name="Transdução generalizada"/>
          <p:cNvSpPr txBox="1"/>
          <p:nvPr/>
        </p:nvSpPr>
        <p:spPr>
          <a:xfrm>
            <a:off x="971550" y="1916111"/>
            <a:ext cx="2879725" cy="360186"/>
          </a:xfrm>
          <a:prstGeom prst="rect">
            <a:avLst/>
          </a:prstGeom>
          <a:solidFill>
            <a:srgbClr val="FFFFCC"/>
          </a:solidFill>
          <a:ln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spcBef>
                <a:spcPts val="1000"/>
              </a:spcBef>
              <a:defRPr b="1"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/>
            <a:r>
              <a:t>Transdução generalizada</a:t>
            </a:r>
          </a:p>
        </p:txBody>
      </p:sp>
      <p:sp>
        <p:nvSpPr>
          <p:cNvPr id="406" name="Transdução especializada"/>
          <p:cNvSpPr txBox="1"/>
          <p:nvPr/>
        </p:nvSpPr>
        <p:spPr>
          <a:xfrm>
            <a:off x="5148262" y="1916111"/>
            <a:ext cx="2992290" cy="360186"/>
          </a:xfrm>
          <a:prstGeom prst="rect">
            <a:avLst/>
          </a:prstGeom>
          <a:solidFill>
            <a:srgbClr val="FFFFCC"/>
          </a:solidFill>
          <a:ln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spcBef>
                <a:spcPts val="1000"/>
              </a:spcBef>
              <a:defRPr b="1"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/>
            <a:r>
              <a:t>Transdução especializada</a:t>
            </a:r>
          </a:p>
        </p:txBody>
      </p:sp>
      <p:sp>
        <p:nvSpPr>
          <p:cNvPr id="407" name="Transdução"/>
          <p:cNvSpPr txBox="1"/>
          <p:nvPr/>
        </p:nvSpPr>
        <p:spPr>
          <a:xfrm>
            <a:off x="250825" y="333375"/>
            <a:ext cx="5472113" cy="437067"/>
          </a:xfrm>
          <a:prstGeom prst="rect">
            <a:avLst/>
          </a:prstGeom>
          <a:solidFill>
            <a:srgbClr val="0066CC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spcBef>
                <a:spcPts val="1400"/>
              </a:spcBef>
              <a:defRPr b="1" sz="2400">
                <a:solidFill>
                  <a:srgbClr val="FFFFFF"/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/>
            <a:r>
              <a:t>Transdução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" name="ch7f21.png" descr="ch7f2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760826" y="166687"/>
            <a:ext cx="2945025" cy="6632354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410" name="Transdução"/>
          <p:cNvSpPr txBox="1"/>
          <p:nvPr/>
        </p:nvSpPr>
        <p:spPr>
          <a:xfrm>
            <a:off x="179387" y="333375"/>
            <a:ext cx="5472113" cy="437067"/>
          </a:xfrm>
          <a:prstGeom prst="rect">
            <a:avLst/>
          </a:prstGeom>
          <a:solidFill>
            <a:srgbClr val="0066CC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spcBef>
                <a:spcPts val="1400"/>
              </a:spcBef>
              <a:defRPr b="1" sz="2400">
                <a:solidFill>
                  <a:srgbClr val="FFFFFF"/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/>
            <a:r>
              <a:t>Transdução</a:t>
            </a:r>
          </a:p>
        </p:txBody>
      </p:sp>
      <p:sp>
        <p:nvSpPr>
          <p:cNvPr id="411" name="Transdução generalizada"/>
          <p:cNvSpPr txBox="1"/>
          <p:nvPr/>
        </p:nvSpPr>
        <p:spPr>
          <a:xfrm>
            <a:off x="1187450" y="1052512"/>
            <a:ext cx="2879725" cy="360185"/>
          </a:xfrm>
          <a:prstGeom prst="rect">
            <a:avLst/>
          </a:prstGeom>
          <a:solidFill>
            <a:srgbClr val="FFFFCC"/>
          </a:solidFill>
          <a:ln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spcBef>
                <a:spcPts val="1000"/>
              </a:spcBef>
              <a:defRPr b="1"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/>
            <a:r>
              <a:t>Transdução generalizada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path" nodeType="clickEffect" presetSubtype="0" presetID="-1" grpId="1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0.391516 0.000000" origin="layout" pathEditMode="relative">
                                      <p:cBhvr>
                                        <p:cTn id="6" dur="1000" fill="hold"/>
                                        <p:tgtEl>
                                          <p:spTgt spid="4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3" name="ch7f29.png" descr="ch7f29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9075" y="1628775"/>
            <a:ext cx="5041900" cy="4838700"/>
          </a:xfrm>
          <a:prstGeom prst="rect">
            <a:avLst/>
          </a:prstGeom>
          <a:ln w="12700">
            <a:miter lim="400000"/>
          </a:ln>
        </p:spPr>
      </p:pic>
      <p:sp>
        <p:nvSpPr>
          <p:cNvPr id="414" name="Transdução especializada"/>
          <p:cNvSpPr txBox="1"/>
          <p:nvPr/>
        </p:nvSpPr>
        <p:spPr>
          <a:xfrm>
            <a:off x="468312" y="1019517"/>
            <a:ext cx="3142656" cy="360185"/>
          </a:xfrm>
          <a:prstGeom prst="rect">
            <a:avLst/>
          </a:prstGeom>
          <a:solidFill>
            <a:srgbClr val="FFFFCC"/>
          </a:solidFill>
          <a:ln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spcBef>
                <a:spcPts val="1000"/>
              </a:spcBef>
              <a:defRPr b="1"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/>
            <a:r>
              <a:t>Transdução especializada</a:t>
            </a:r>
          </a:p>
        </p:txBody>
      </p:sp>
      <p:sp>
        <p:nvSpPr>
          <p:cNvPr id="415" name="Transdução"/>
          <p:cNvSpPr txBox="1"/>
          <p:nvPr/>
        </p:nvSpPr>
        <p:spPr>
          <a:xfrm>
            <a:off x="179387" y="333375"/>
            <a:ext cx="5472113" cy="437067"/>
          </a:xfrm>
          <a:prstGeom prst="rect">
            <a:avLst/>
          </a:prstGeom>
          <a:solidFill>
            <a:srgbClr val="0066CC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spcBef>
                <a:spcPts val="1400"/>
              </a:spcBef>
              <a:defRPr b="1" sz="2400">
                <a:solidFill>
                  <a:srgbClr val="FFFFFF"/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/>
            <a:r>
              <a:t>Transdução</a:t>
            </a:r>
          </a:p>
        </p:txBody>
      </p:sp>
      <p:pic>
        <p:nvPicPr>
          <p:cNvPr id="416" name="ch7f30.png" descr="ch7f30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418304" y="1628992"/>
            <a:ext cx="3472614" cy="285304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 advClick="1"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Mecanismos de Variação Genética"/>
          <p:cNvSpPr txBox="1"/>
          <p:nvPr/>
        </p:nvSpPr>
        <p:spPr>
          <a:xfrm>
            <a:off x="539750" y="476250"/>
            <a:ext cx="7416800" cy="548043"/>
          </a:xfrm>
          <a:prstGeom prst="rect">
            <a:avLst/>
          </a:prstGeom>
          <a:solidFill>
            <a:srgbClr val="0033CC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spcBef>
                <a:spcPts val="1900"/>
              </a:spcBef>
              <a:defRPr b="1" sz="3200">
                <a:solidFill>
                  <a:srgbClr val="FFFFFF"/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/>
            <a:r>
              <a:t>Mecanismos de Variação Genética </a:t>
            </a:r>
          </a:p>
        </p:txBody>
      </p:sp>
      <p:grpSp>
        <p:nvGrpSpPr>
          <p:cNvPr id="422" name="Group"/>
          <p:cNvGrpSpPr/>
          <p:nvPr/>
        </p:nvGrpSpPr>
        <p:grpSpPr>
          <a:xfrm>
            <a:off x="539750" y="1697577"/>
            <a:ext cx="2016125" cy="437068"/>
            <a:chOff x="0" y="0"/>
            <a:chExt cx="2016125" cy="437066"/>
          </a:xfrm>
        </p:grpSpPr>
        <p:sp>
          <p:nvSpPr>
            <p:cNvPr id="420" name="Rectangle"/>
            <p:cNvSpPr/>
            <p:nvPr/>
          </p:nvSpPr>
          <p:spPr>
            <a:xfrm>
              <a:off x="0" y="2634"/>
              <a:ext cx="2016125" cy="431803"/>
            </a:xfrm>
            <a:prstGeom prst="rect">
              <a:avLst/>
            </a:prstGeom>
            <a:solidFill>
              <a:srgbClr val="FFFFFF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b="1" sz="2400"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421" name="Mutação"/>
            <p:cNvSpPr txBox="1"/>
            <p:nvPr/>
          </p:nvSpPr>
          <p:spPr>
            <a:xfrm>
              <a:off x="337833" y="-1"/>
              <a:ext cx="1340455" cy="43706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8" tIns="45718" rIns="45718" bIns="45718" numCol="1" anchor="ctr">
              <a:spAutoFit/>
            </a:bodyPr>
            <a:lstStyle>
              <a:lvl1pPr algn="ctr">
                <a:defRPr b="1" sz="2400">
                  <a:latin typeface="+mn-lt"/>
                  <a:ea typeface="+mn-ea"/>
                  <a:cs typeface="+mn-cs"/>
                  <a:sym typeface="Arial"/>
                </a:defRPr>
              </a:lvl1pPr>
            </a:lstStyle>
            <a:p>
              <a:pPr/>
              <a:r>
                <a:t>Mutação</a:t>
              </a:r>
            </a:p>
          </p:txBody>
        </p:sp>
      </p:grpSp>
      <p:grpSp>
        <p:nvGrpSpPr>
          <p:cNvPr id="425" name="Group"/>
          <p:cNvGrpSpPr/>
          <p:nvPr/>
        </p:nvGrpSpPr>
        <p:grpSpPr>
          <a:xfrm>
            <a:off x="416433" y="2708275"/>
            <a:ext cx="2335780" cy="720725"/>
            <a:chOff x="0" y="0"/>
            <a:chExt cx="2335778" cy="720725"/>
          </a:xfrm>
        </p:grpSpPr>
        <p:sp>
          <p:nvSpPr>
            <p:cNvPr id="423" name="Rectangle"/>
            <p:cNvSpPr/>
            <p:nvPr/>
          </p:nvSpPr>
          <p:spPr>
            <a:xfrm>
              <a:off x="51877" y="0"/>
              <a:ext cx="2232029" cy="720725"/>
            </a:xfrm>
            <a:prstGeom prst="rect">
              <a:avLst/>
            </a:prstGeom>
            <a:solidFill>
              <a:srgbClr val="0066CC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424" name="Recombinação"/>
            <p:cNvSpPr txBox="1"/>
            <p:nvPr/>
          </p:nvSpPr>
          <p:spPr>
            <a:xfrm>
              <a:off x="0" y="141827"/>
              <a:ext cx="2335779" cy="43706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8" tIns="45718" rIns="45718" bIns="45718" numCol="1" anchor="ctr">
              <a:spAutoFit/>
            </a:bodyPr>
            <a:lstStyle/>
            <a:p>
              <a:pPr algn="ctr">
                <a:defRPr b="1" sz="24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Arial"/>
                </a:defRPr>
              </a:pPr>
              <a:r>
                <a:t>Recombinação</a:t>
              </a:r>
              <a:r>
                <a:rPr b="0" sz="1800">
                  <a:solidFill>
                    <a:srgbClr val="000000"/>
                  </a:solidFill>
                </a:rPr>
                <a:t> </a:t>
              </a:r>
            </a:p>
          </p:txBody>
        </p:sp>
      </p:grpSp>
      <p:sp>
        <p:nvSpPr>
          <p:cNvPr id="426" name="Conjugação Bacteriana"/>
          <p:cNvSpPr txBox="1"/>
          <p:nvPr/>
        </p:nvSpPr>
        <p:spPr>
          <a:xfrm>
            <a:off x="2916236" y="4005262"/>
            <a:ext cx="5472114" cy="437067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spcBef>
                <a:spcPts val="1400"/>
              </a:spcBef>
              <a:defRPr b="1" sz="2400">
                <a:solidFill>
                  <a:srgbClr val="FFFFFF"/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/>
            <a:r>
              <a:t>Conjugação Bacteriana</a:t>
            </a:r>
          </a:p>
        </p:txBody>
      </p:sp>
      <p:sp>
        <p:nvSpPr>
          <p:cNvPr id="427" name="Transformação"/>
          <p:cNvSpPr txBox="1"/>
          <p:nvPr/>
        </p:nvSpPr>
        <p:spPr>
          <a:xfrm>
            <a:off x="2843211" y="3141661"/>
            <a:ext cx="5472114" cy="437068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spcBef>
                <a:spcPts val="1400"/>
              </a:spcBef>
              <a:defRPr b="1" sz="2400">
                <a:solidFill>
                  <a:srgbClr val="FFFFFF"/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/>
            <a:r>
              <a:t>Transformação</a:t>
            </a:r>
          </a:p>
        </p:txBody>
      </p:sp>
      <p:sp>
        <p:nvSpPr>
          <p:cNvPr id="428" name="Transdução"/>
          <p:cNvSpPr txBox="1"/>
          <p:nvPr/>
        </p:nvSpPr>
        <p:spPr>
          <a:xfrm>
            <a:off x="2916236" y="4868862"/>
            <a:ext cx="5472114" cy="437067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spcBef>
                <a:spcPts val="1400"/>
              </a:spcBef>
              <a:defRPr b="1" sz="2400">
                <a:solidFill>
                  <a:srgbClr val="FFFFFF"/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/>
            <a:r>
              <a:t>Transdução</a:t>
            </a:r>
          </a:p>
        </p:txBody>
      </p:sp>
      <p:sp>
        <p:nvSpPr>
          <p:cNvPr id="429" name="Elementos Transponíveis - Transposons"/>
          <p:cNvSpPr txBox="1"/>
          <p:nvPr/>
        </p:nvSpPr>
        <p:spPr>
          <a:xfrm>
            <a:off x="2916236" y="5805487"/>
            <a:ext cx="5472114" cy="792667"/>
          </a:xfrm>
          <a:prstGeom prst="rect">
            <a:avLst/>
          </a:prstGeom>
          <a:solidFill>
            <a:srgbClr val="0066CC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spcBef>
                <a:spcPts val="1400"/>
              </a:spcBef>
              <a:defRPr b="1" sz="2400">
                <a:solidFill>
                  <a:srgbClr val="FFFFFF"/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/>
            <a:r>
              <a:t>Elementos Transponíveis - Transposons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Descoberta dos Transposons"/>
          <p:cNvSpPr txBox="1"/>
          <p:nvPr/>
        </p:nvSpPr>
        <p:spPr>
          <a:xfrm>
            <a:off x="914400" y="304800"/>
            <a:ext cx="5400675" cy="375229"/>
          </a:xfrm>
          <a:prstGeom prst="rect">
            <a:avLst/>
          </a:prstGeom>
          <a:solidFill>
            <a:srgbClr val="EAF51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spcBef>
                <a:spcPts val="1200"/>
              </a:spcBef>
              <a:defRPr b="1" sz="2000"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/>
            <a:r>
              <a:t>Descoberta dos Transposons</a:t>
            </a:r>
          </a:p>
        </p:txBody>
      </p:sp>
      <p:sp>
        <p:nvSpPr>
          <p:cNvPr id="432" name="Experiência clássica de  Bárbara  MacClintock"/>
          <p:cNvSpPr txBox="1"/>
          <p:nvPr/>
        </p:nvSpPr>
        <p:spPr>
          <a:xfrm>
            <a:off x="228600" y="762000"/>
            <a:ext cx="6096000" cy="375229"/>
          </a:xfrm>
          <a:prstGeom prst="rect">
            <a:avLst/>
          </a:prstGeom>
          <a:solidFill>
            <a:srgbClr val="FDFF9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spcBef>
                <a:spcPts val="1200"/>
              </a:spcBef>
              <a:defRPr>
                <a:latin typeface="+mn-lt"/>
                <a:ea typeface="+mn-ea"/>
                <a:cs typeface="+mn-cs"/>
                <a:sym typeface="Arial"/>
              </a:defRPr>
            </a:pPr>
            <a:r>
              <a:t>Experiência clássica de  </a:t>
            </a:r>
            <a:r>
              <a:rPr b="1" sz="2000"/>
              <a:t>Bárbara  MacClintock</a:t>
            </a:r>
            <a:r>
              <a:t> </a:t>
            </a:r>
          </a:p>
        </p:txBody>
      </p:sp>
      <p:sp>
        <p:nvSpPr>
          <p:cNvPr id="433" name="Rectangle"/>
          <p:cNvSpPr/>
          <p:nvPr/>
        </p:nvSpPr>
        <p:spPr>
          <a:xfrm>
            <a:off x="1231898" y="1770061"/>
            <a:ext cx="9144004" cy="12702"/>
          </a:xfrm>
          <a:prstGeom prst="rect">
            <a:avLst/>
          </a:prstGeom>
          <a:solidFill>
            <a:srgbClr val="F9F9F9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+mn-lt"/>
                <a:ea typeface="+mn-ea"/>
                <a:cs typeface="+mn-cs"/>
                <a:sym typeface="Arial"/>
              </a:defRPr>
            </a:pPr>
          </a:p>
        </p:txBody>
      </p:sp>
      <p:grpSp>
        <p:nvGrpSpPr>
          <p:cNvPr id="436" name="Group"/>
          <p:cNvGrpSpPr/>
          <p:nvPr/>
        </p:nvGrpSpPr>
        <p:grpSpPr>
          <a:xfrm>
            <a:off x="-1" y="4876798"/>
            <a:ext cx="973140" cy="366716"/>
            <a:chOff x="0" y="0"/>
            <a:chExt cx="973139" cy="366714"/>
          </a:xfrm>
        </p:grpSpPr>
        <p:sp>
          <p:nvSpPr>
            <p:cNvPr id="434" name="Rectangle"/>
            <p:cNvSpPr/>
            <p:nvPr/>
          </p:nvSpPr>
          <p:spPr>
            <a:xfrm>
              <a:off x="-1" y="0"/>
              <a:ext cx="973140" cy="366716"/>
            </a:xfrm>
            <a:prstGeom prst="rect">
              <a:avLst/>
            </a:prstGeom>
            <a:solidFill>
              <a:schemeClr val="accent1">
                <a:lumOff val="3886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algn="ctr">
                <a:defRPr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435" name="Born"/>
            <p:cNvSpPr txBox="1"/>
            <p:nvPr/>
          </p:nvSpPr>
          <p:spPr>
            <a:xfrm>
              <a:off x="-1" y="0"/>
              <a:ext cx="973140" cy="35066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>
              <a:lvl1pPr algn="ctr">
                <a:defRPr b="1">
                  <a:latin typeface="+mn-lt"/>
                  <a:ea typeface="+mn-ea"/>
                  <a:cs typeface="+mn-cs"/>
                  <a:sym typeface="Arial"/>
                </a:defRPr>
              </a:lvl1pPr>
            </a:lstStyle>
            <a:p>
              <a:pPr/>
              <a:r>
                <a:t>Born</a:t>
              </a:r>
            </a:p>
          </p:txBody>
        </p:sp>
      </p:grpSp>
      <p:sp>
        <p:nvSpPr>
          <p:cNvPr id="437" name="June , 1902 16 - Hartford,…"/>
          <p:cNvSpPr/>
          <p:nvPr/>
        </p:nvSpPr>
        <p:spPr>
          <a:xfrm>
            <a:off x="1143000" y="4876800"/>
            <a:ext cx="3276600" cy="555522"/>
          </a:xfrm>
          <a:prstGeom prst="rect">
            <a:avLst/>
          </a:prstGeom>
          <a:solidFill>
            <a:srgbClr val="F9F9F9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1400" u="sng">
                <a:solidFill>
                  <a:srgbClr val="0066CC"/>
                </a:solidFill>
                <a:uFill>
                  <a:solidFill>
                    <a:srgbClr val="0066CC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rPr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2" invalidUrl="" action="" tgtFrame="" tooltip="" history="1" highlightClick="0" endSnd="0"/>
              </a:rPr>
              <a:t>June</a:t>
            </a:r>
            <a:r>
              <a:rPr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2" invalidUrl="" action="" tgtFrame="" tooltip="" history="1" highlightClick="0" endSnd="0"/>
              </a:rPr>
              <a:t> </a:t>
            </a:r>
            <a:r>
              <a:rPr sz="1800" u="none">
                <a:solidFill>
                  <a:srgbClr val="000000"/>
                </a:solidFill>
                <a:uFillTx/>
              </a:rPr>
              <a:t>, </a:t>
            </a:r>
            <a:r>
              <a:rPr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3" invalidUrl="" action="" tgtFrame="" tooltip="" history="1" highlightClick="0" endSnd="0"/>
              </a:rPr>
              <a:t>1902</a:t>
            </a:r>
            <a:r>
              <a:rPr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2" invalidUrl="" action="" tgtFrame="" tooltip="" history="1" highlightClick="0" endSnd="0"/>
              </a:rPr>
              <a:t> 16</a:t>
            </a:r>
            <a:r>
              <a:rPr u="none">
                <a:solidFill>
                  <a:srgbClr val="000000"/>
                </a:solidFill>
                <a:uFillTx/>
              </a:rPr>
              <a:t> - </a:t>
            </a:r>
            <a:r>
              <a:rPr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4" invalidUrl="" action="" tgtFrame="" tooltip="" history="1" highlightClick="0" endSnd="0"/>
              </a:rPr>
              <a:t>Hartford</a:t>
            </a:r>
            <a:r>
              <a:rPr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4" invalidUrl="" action="" tgtFrame="" tooltip="" history="1" highlightClick="0" endSnd="0"/>
              </a:rPr>
              <a:t>, </a:t>
            </a:r>
          </a:p>
          <a:p>
            <a:pPr>
              <a:defRPr sz="1400" u="sng">
                <a:solidFill>
                  <a:srgbClr val="0066CC"/>
                </a:solidFill>
                <a:uFill>
                  <a:solidFill>
                    <a:srgbClr val="0066CC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rPr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4" invalidUrl="" action="" tgtFrame="" tooltip="" history="1" highlightClick="0" endSnd="0"/>
              </a:rPr>
              <a:t>Connecticut</a:t>
            </a:r>
          </a:p>
        </p:txBody>
      </p:sp>
      <p:grpSp>
        <p:nvGrpSpPr>
          <p:cNvPr id="440" name="Group"/>
          <p:cNvGrpSpPr/>
          <p:nvPr/>
        </p:nvGrpSpPr>
        <p:grpSpPr>
          <a:xfrm>
            <a:off x="-1" y="5410198"/>
            <a:ext cx="973140" cy="366716"/>
            <a:chOff x="0" y="0"/>
            <a:chExt cx="973139" cy="366714"/>
          </a:xfrm>
        </p:grpSpPr>
        <p:sp>
          <p:nvSpPr>
            <p:cNvPr id="438" name="Rectangle"/>
            <p:cNvSpPr/>
            <p:nvPr/>
          </p:nvSpPr>
          <p:spPr>
            <a:xfrm>
              <a:off x="-1" y="0"/>
              <a:ext cx="973140" cy="366716"/>
            </a:xfrm>
            <a:prstGeom prst="rect">
              <a:avLst/>
            </a:prstGeom>
            <a:solidFill>
              <a:schemeClr val="accent1">
                <a:lumOff val="3886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algn="ctr">
                <a:defRPr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439" name="Died"/>
            <p:cNvSpPr txBox="1"/>
            <p:nvPr/>
          </p:nvSpPr>
          <p:spPr>
            <a:xfrm>
              <a:off x="-1" y="0"/>
              <a:ext cx="973140" cy="35066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>
              <a:lvl1pPr algn="ctr">
                <a:defRPr b="1">
                  <a:latin typeface="+mn-lt"/>
                  <a:ea typeface="+mn-ea"/>
                  <a:cs typeface="+mn-cs"/>
                  <a:sym typeface="Arial"/>
                </a:defRPr>
              </a:lvl1pPr>
            </a:lstStyle>
            <a:p>
              <a:pPr/>
              <a:r>
                <a:t>Died</a:t>
              </a:r>
            </a:p>
          </p:txBody>
        </p:sp>
      </p:grpSp>
      <p:sp>
        <p:nvSpPr>
          <p:cNvPr id="441" name="September 2 , 1992 -Huntington, New York"/>
          <p:cNvSpPr/>
          <p:nvPr/>
        </p:nvSpPr>
        <p:spPr>
          <a:xfrm>
            <a:off x="1143000" y="5486400"/>
            <a:ext cx="2819400" cy="492022"/>
          </a:xfrm>
          <a:prstGeom prst="rect">
            <a:avLst/>
          </a:prstGeom>
          <a:solidFill>
            <a:srgbClr val="F9F9F9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1400" u="sng">
                <a:solidFill>
                  <a:srgbClr val="0066CC"/>
                </a:solidFill>
                <a:uFill>
                  <a:solidFill>
                    <a:srgbClr val="0066CC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rPr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5" invalidUrl="" action="" tgtFrame="" tooltip="" history="1" highlightClick="0" endSnd="0"/>
              </a:rPr>
              <a:t>September</a:t>
            </a:r>
            <a:r>
              <a:rPr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5" invalidUrl="" action="" tgtFrame="" tooltip="" history="1" highlightClick="0" endSnd="0"/>
              </a:rPr>
              <a:t> 2</a:t>
            </a:r>
            <a:r>
              <a:rPr u="none">
                <a:solidFill>
                  <a:srgbClr val="000000"/>
                </a:solidFill>
                <a:uFillTx/>
              </a:rPr>
              <a:t> , </a:t>
            </a:r>
            <a:r>
              <a:rPr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6" invalidUrl="" action="" tgtFrame="" tooltip="" history="1" highlightClick="0" endSnd="0"/>
              </a:rPr>
              <a:t>1992</a:t>
            </a:r>
            <a:r>
              <a:rPr u="none">
                <a:solidFill>
                  <a:srgbClr val="000000"/>
                </a:solidFill>
                <a:uFillTx/>
              </a:rPr>
              <a:t> -</a:t>
            </a:r>
            <a:r>
              <a:rPr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7" invalidUrl="" action="" tgtFrame="" tooltip="" history="1" highlightClick="0" endSnd="0"/>
              </a:rPr>
              <a:t>Huntington</a:t>
            </a:r>
            <a:r>
              <a:rPr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7" invalidUrl="" action="" tgtFrame="" tooltip="" history="1" highlightClick="0" endSnd="0"/>
              </a:rPr>
              <a:t>, New York</a:t>
            </a:r>
            <a:r>
              <a:rPr u="none">
                <a:solidFill>
                  <a:srgbClr val="000000"/>
                </a:solidFill>
                <a:uFillTx/>
              </a:rPr>
              <a:t> </a:t>
            </a:r>
          </a:p>
        </p:txBody>
      </p:sp>
      <p:grpSp>
        <p:nvGrpSpPr>
          <p:cNvPr id="444" name="Group"/>
          <p:cNvGrpSpPr/>
          <p:nvPr/>
        </p:nvGrpSpPr>
        <p:grpSpPr>
          <a:xfrm>
            <a:off x="-1" y="6019799"/>
            <a:ext cx="1447803" cy="617361"/>
            <a:chOff x="0" y="0"/>
            <a:chExt cx="1447801" cy="617359"/>
          </a:xfrm>
        </p:grpSpPr>
        <p:sp>
          <p:nvSpPr>
            <p:cNvPr id="442" name="Rectangle"/>
            <p:cNvSpPr/>
            <p:nvPr/>
          </p:nvSpPr>
          <p:spPr>
            <a:xfrm>
              <a:off x="-1" y="0"/>
              <a:ext cx="1447803" cy="558801"/>
            </a:xfrm>
            <a:prstGeom prst="rect">
              <a:avLst/>
            </a:prstGeom>
            <a:solidFill>
              <a:schemeClr val="accent1">
                <a:lumOff val="3886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algn="ctr">
                <a:defRPr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443" name="Notable…"/>
            <p:cNvSpPr txBox="1"/>
            <p:nvPr/>
          </p:nvSpPr>
          <p:spPr>
            <a:xfrm>
              <a:off x="-1" y="-1"/>
              <a:ext cx="1447803" cy="61736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/>
            <a:p>
              <a:pPr algn="ctr">
                <a:defRPr b="1">
                  <a:latin typeface="+mn-lt"/>
                  <a:ea typeface="+mn-ea"/>
                  <a:cs typeface="+mn-cs"/>
                  <a:sym typeface="Arial"/>
                </a:defRPr>
              </a:pPr>
              <a:r>
                <a:t>Notable </a:t>
              </a:r>
            </a:p>
            <a:p>
              <a:pPr algn="ctr">
                <a:defRPr b="1">
                  <a:latin typeface="+mn-lt"/>
                  <a:ea typeface="+mn-ea"/>
                  <a:cs typeface="+mn-cs"/>
                  <a:sym typeface="Arial"/>
                </a:defRPr>
              </a:pPr>
              <a:r>
                <a:t>prizes</a:t>
              </a:r>
            </a:p>
          </p:txBody>
        </p:sp>
      </p:grpSp>
      <p:grpSp>
        <p:nvGrpSpPr>
          <p:cNvPr id="447" name="Group"/>
          <p:cNvGrpSpPr/>
          <p:nvPr/>
        </p:nvGrpSpPr>
        <p:grpSpPr>
          <a:xfrm>
            <a:off x="1142999" y="5943598"/>
            <a:ext cx="2678116" cy="710177"/>
            <a:chOff x="0" y="0"/>
            <a:chExt cx="2678115" cy="710175"/>
          </a:xfrm>
        </p:grpSpPr>
        <p:sp>
          <p:nvSpPr>
            <p:cNvPr id="445" name="Text"/>
            <p:cNvSpPr/>
            <p:nvPr/>
          </p:nvSpPr>
          <p:spPr>
            <a:xfrm>
              <a:off x="0" y="0"/>
              <a:ext cx="277627" cy="617360"/>
            </a:xfrm>
            <a:prstGeom prst="rect">
              <a:avLst/>
            </a:prstGeom>
            <a:solidFill>
              <a:srgbClr val="F9F9F9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/>
            <a:p>
              <a:pPr>
                <a:defRPr u="sng">
                  <a:solidFill>
                    <a:srgbClr val="0066CC"/>
                  </a:solidFill>
                  <a:uFill>
                    <a:solidFill>
                      <a:srgbClr val="0066CC"/>
                    </a:solidFill>
                  </a:uFill>
                  <a:latin typeface="+mn-lt"/>
                  <a:ea typeface="+mn-ea"/>
                  <a:cs typeface="+mn-cs"/>
                  <a:sym typeface="Arial"/>
                </a:defRPr>
              </a:pPr>
              <a:r>
                <a:rPr>
                  <a:solidFill>
                    <a:srgbClr val="0000FF"/>
                  </a:solidFill>
                  <a:uFill>
                    <a:solidFill>
                      <a:srgbClr val="0000FF"/>
                    </a:solidFill>
                  </a:uFill>
                  <a:hlinkClick r:id="rId8" invalidUrl="" action="" tgtFrame="" tooltip="" history="1" highlightClick="0" endSnd="0"/>
                </a:rPr>
                <a:t>  </a:t>
              </a:r>
              <a:r>
                <a:rPr sz="1400" u="none">
                  <a:solidFill>
                    <a:srgbClr val="000000"/>
                  </a:solidFill>
                  <a:uFillTx/>
                </a:rPr>
                <a:t> </a:t>
              </a:r>
              <a:r>
                <a:rPr u="none">
                  <a:solidFill>
                    <a:srgbClr val="000000"/>
                  </a:solidFill>
                  <a:uFillTx/>
                </a:rPr>
                <a:t>  </a:t>
              </a:r>
            </a:p>
          </p:txBody>
        </p:sp>
        <p:sp>
          <p:nvSpPr>
            <p:cNvPr id="446" name="Nobel Prize in Physiology or Medicine (1983)"/>
            <p:cNvSpPr/>
            <p:nvPr/>
          </p:nvSpPr>
          <p:spPr>
            <a:xfrm>
              <a:off x="0" y="130085"/>
              <a:ext cx="2678116" cy="580091"/>
            </a:xfrm>
            <a:prstGeom prst="rect">
              <a:avLst/>
            </a:prstGeom>
            <a:solidFill>
              <a:srgbClr val="F9F9F9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Arial"/>
                </a:defRPr>
              </a:pPr>
              <a:r>
                <a:t> </a:t>
              </a:r>
              <a:r>
                <a:rPr sz="1600" u="sng">
                  <a:solidFill>
                    <a:srgbClr val="0000FF"/>
                  </a:solidFill>
                  <a:uFill>
                    <a:solidFill>
                      <a:srgbClr val="0000FF"/>
                    </a:solidFill>
                  </a:uFill>
                  <a:hlinkClick r:id="rId9" invalidUrl="" action="" tgtFrame="" tooltip="" history="1" highlightClick="0" endSnd="0"/>
                </a:rPr>
                <a:t>Nobel </a:t>
              </a:r>
              <a:r>
                <a:rPr sz="1600" u="sng">
                  <a:solidFill>
                    <a:srgbClr val="0000FF"/>
                  </a:solidFill>
                  <a:uFill>
                    <a:solidFill>
                      <a:srgbClr val="0000FF"/>
                    </a:solidFill>
                  </a:uFill>
                  <a:hlinkClick r:id="rId9" invalidUrl="" action="" tgtFrame="" tooltip="" history="1" highlightClick="0" endSnd="0"/>
                </a:rPr>
                <a:t>Prize</a:t>
              </a:r>
              <a:r>
                <a:rPr sz="1600" u="sng">
                  <a:solidFill>
                    <a:srgbClr val="0000FF"/>
                  </a:solidFill>
                  <a:uFill>
                    <a:solidFill>
                      <a:srgbClr val="0000FF"/>
                    </a:solidFill>
                  </a:uFill>
                  <a:hlinkClick r:id="rId9" invalidUrl="" action="" tgtFrame="" tooltip="" history="1" highlightClick="0" endSnd="0"/>
                </a:rPr>
                <a:t> in </a:t>
              </a:r>
              <a:r>
                <a:rPr sz="1600" u="sng">
                  <a:solidFill>
                    <a:srgbClr val="0000FF"/>
                  </a:solidFill>
                  <a:uFill>
                    <a:solidFill>
                      <a:srgbClr val="0000FF"/>
                    </a:solidFill>
                  </a:uFill>
                  <a:hlinkClick r:id="rId9" invalidUrl="" action="" tgtFrame="" tooltip="" history="1" highlightClick="0" endSnd="0"/>
                </a:rPr>
                <a:t>Physiology</a:t>
              </a:r>
              <a:r>
                <a:rPr sz="1600" u="sng">
                  <a:solidFill>
                    <a:srgbClr val="0000FF"/>
                  </a:solidFill>
                  <a:uFill>
                    <a:solidFill>
                      <a:srgbClr val="0000FF"/>
                    </a:solidFill>
                  </a:uFill>
                  <a:hlinkClick r:id="rId9" invalidUrl="" action="" tgtFrame="" tooltip="" history="1" highlightClick="0" endSnd="0"/>
                </a:rPr>
                <a:t> </a:t>
              </a:r>
              <a:r>
                <a:rPr sz="1600" u="sng">
                  <a:solidFill>
                    <a:srgbClr val="0000FF"/>
                  </a:solidFill>
                  <a:uFill>
                    <a:solidFill>
                      <a:srgbClr val="0000FF"/>
                    </a:solidFill>
                  </a:uFill>
                  <a:hlinkClick r:id="rId9" invalidUrl="" action="" tgtFrame="" tooltip="" history="1" highlightClick="0" endSnd="0"/>
                </a:rPr>
                <a:t>or</a:t>
              </a:r>
              <a:r>
                <a:rPr sz="1600" u="sng">
                  <a:solidFill>
                    <a:srgbClr val="0000FF"/>
                  </a:solidFill>
                  <a:uFill>
                    <a:solidFill>
                      <a:srgbClr val="0000FF"/>
                    </a:solidFill>
                  </a:uFill>
                  <a:hlinkClick r:id="rId9" invalidUrl="" action="" tgtFrame="" tooltip="" history="1" highlightClick="0" endSnd="0"/>
                </a:rPr>
                <a:t> Medicine</a:t>
              </a:r>
              <a:r>
                <a:rPr sz="1600"/>
                <a:t> (1983)</a:t>
              </a:r>
            </a:p>
          </p:txBody>
        </p:sp>
      </p:grpSp>
      <p:pic>
        <p:nvPicPr>
          <p:cNvPr id="448" name="20px-Nobel.png" descr="20px-Nobel.png">
            <a:hlinkClick r:id="rId8" invalidUrl="" action="" tgtFrame="" tooltip="" history="1" highlightClick="0" endSnd="0"/>
          </p:cNvPr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3165475" y="4427537"/>
            <a:ext cx="228600" cy="228602"/>
          </a:xfrm>
          <a:prstGeom prst="rect">
            <a:avLst/>
          </a:prstGeom>
          <a:ln w="12700">
            <a:miter lim="400000"/>
          </a:ln>
        </p:spPr>
      </p:pic>
      <p:pic>
        <p:nvPicPr>
          <p:cNvPr id="449" name="200px-Barbara_McClintock.png" descr="200px-Barbara_McClintock.png"/>
          <p:cNvPicPr>
            <a:picLocks noChangeAspect="1"/>
          </p:cNvPicPr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228600" y="1600200"/>
            <a:ext cx="2481264" cy="3200400"/>
          </a:xfrm>
          <a:prstGeom prst="rect">
            <a:avLst/>
          </a:prstGeom>
          <a:ln w="12700">
            <a:miter lim="400000"/>
          </a:ln>
        </p:spPr>
      </p:pic>
      <p:sp>
        <p:nvSpPr>
          <p:cNvPr id="450" name="1940:  resultados que…"/>
          <p:cNvSpPr txBox="1"/>
          <p:nvPr/>
        </p:nvSpPr>
        <p:spPr>
          <a:xfrm>
            <a:off x="5943600" y="5381623"/>
            <a:ext cx="2743200" cy="1147586"/>
          </a:xfrm>
          <a:prstGeom prst="rect">
            <a:avLst/>
          </a:prstGeom>
          <a:solidFill>
            <a:srgbClr val="EBEBEB"/>
          </a:solidFill>
          <a:ln>
            <a:solidFill>
              <a:srgbClr val="009193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spcBef>
                <a:spcPts val="1000"/>
              </a:spcBef>
              <a:defRPr b="1">
                <a:latin typeface="+mn-lt"/>
                <a:ea typeface="+mn-ea"/>
                <a:cs typeface="+mn-cs"/>
                <a:sym typeface="Arial"/>
              </a:defRPr>
            </a:pPr>
            <a:r>
              <a:t>1940:</a:t>
            </a:r>
            <a:r>
              <a:rPr b="0"/>
              <a:t>  resultados que </a:t>
            </a:r>
          </a:p>
          <a:p>
            <a:pPr>
              <a:spcBef>
                <a:spcPts val="1000"/>
              </a:spcBef>
              <a:defRPr>
                <a:latin typeface="+mn-lt"/>
                <a:ea typeface="+mn-ea"/>
                <a:cs typeface="+mn-cs"/>
                <a:sym typeface="Arial"/>
              </a:defRPr>
            </a:pPr>
            <a:r>
              <a:t>desafiavam a </a:t>
            </a:r>
          </a:p>
          <a:p>
            <a:pPr>
              <a:spcBef>
                <a:spcPts val="1000"/>
              </a:spcBef>
              <a:defRPr b="1">
                <a:latin typeface="+mn-lt"/>
                <a:ea typeface="+mn-ea"/>
                <a:cs typeface="+mn-cs"/>
                <a:sym typeface="Arial"/>
              </a:defRPr>
            </a:pPr>
            <a:r>
              <a:t>genética clássica</a:t>
            </a:r>
          </a:p>
        </p:txBody>
      </p:sp>
      <p:pic>
        <p:nvPicPr>
          <p:cNvPr id="451" name="200px-Zea_mays.jpeg" descr="200px-Zea_mays.jpeg"/>
          <p:cNvPicPr>
            <a:picLocks noChangeAspect="1"/>
          </p:cNvPicPr>
          <p:nvPr/>
        </p:nvPicPr>
        <p:blipFill>
          <a:blip r:embed="rId12">
            <a:extLst/>
          </a:blip>
          <a:stretch>
            <a:fillRect/>
          </a:stretch>
        </p:blipFill>
        <p:spPr>
          <a:xfrm>
            <a:off x="5943600" y="1295400"/>
            <a:ext cx="2765425" cy="41148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obrigada!"/>
          <p:cNvSpPr txBox="1"/>
          <p:nvPr/>
        </p:nvSpPr>
        <p:spPr>
          <a:xfrm>
            <a:off x="5940425" y="5805487"/>
            <a:ext cx="2376489" cy="548043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spcBef>
                <a:spcPts val="1900"/>
              </a:spcBef>
              <a:defRPr sz="3200">
                <a:solidFill>
                  <a:srgbClr val="0000FF"/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/>
            <a:r>
              <a:t>obrigada!</a:t>
            </a:r>
          </a:p>
        </p:txBody>
      </p:sp>
      <p:sp>
        <p:nvSpPr>
          <p:cNvPr id="454" name="Mas.....…"/>
          <p:cNvSpPr txBox="1"/>
          <p:nvPr/>
        </p:nvSpPr>
        <p:spPr>
          <a:xfrm>
            <a:off x="1382712" y="647700"/>
            <a:ext cx="3241676" cy="3106560"/>
          </a:xfrm>
          <a:prstGeom prst="rect">
            <a:avLst/>
          </a:prstGeom>
          <a:solidFill>
            <a:srgbClr val="FFCC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spcBef>
                <a:spcPts val="1000"/>
              </a:spcBef>
              <a:defRPr b="1" i="1">
                <a:latin typeface="+mn-lt"/>
                <a:ea typeface="+mn-ea"/>
                <a:cs typeface="+mn-cs"/>
                <a:sym typeface="Arial"/>
              </a:defRPr>
            </a:pPr>
            <a:r>
              <a:t>Mas..... </a:t>
            </a:r>
          </a:p>
          <a:p>
            <a:pPr>
              <a:spcBef>
                <a:spcPts val="1000"/>
              </a:spcBef>
              <a:defRPr b="1" i="1">
                <a:latin typeface="+mn-lt"/>
                <a:ea typeface="+mn-ea"/>
                <a:cs typeface="+mn-cs"/>
                <a:sym typeface="Arial"/>
              </a:defRPr>
            </a:pPr>
            <a:r>
              <a:t>esta é uma outra conversa </a:t>
            </a:r>
          </a:p>
          <a:p>
            <a:pPr>
              <a:spcBef>
                <a:spcPts val="1000"/>
              </a:spcBef>
              <a:defRPr b="1" i="1">
                <a:latin typeface="+mn-lt"/>
                <a:ea typeface="+mn-ea"/>
                <a:cs typeface="+mn-cs"/>
                <a:sym typeface="Arial"/>
              </a:defRPr>
            </a:pPr>
            <a:r>
              <a:t>que</a:t>
            </a:r>
          </a:p>
          <a:p>
            <a:pPr>
              <a:spcBef>
                <a:spcPts val="1000"/>
              </a:spcBef>
              <a:defRPr b="1" i="1">
                <a:latin typeface="+mn-lt"/>
                <a:ea typeface="+mn-ea"/>
                <a:cs typeface="+mn-cs"/>
                <a:sym typeface="Arial"/>
              </a:defRPr>
            </a:pPr>
            <a:r>
              <a:t>ficará  para nossa </a:t>
            </a:r>
          </a:p>
          <a:p>
            <a:pPr>
              <a:spcBef>
                <a:spcPts val="1000"/>
              </a:spcBef>
              <a:defRPr b="1" i="1">
                <a:latin typeface="+mn-lt"/>
                <a:ea typeface="+mn-ea"/>
                <a:cs typeface="+mn-cs"/>
                <a:sym typeface="Arial"/>
              </a:defRPr>
            </a:pPr>
          </a:p>
          <a:p>
            <a:pPr>
              <a:spcBef>
                <a:spcPts val="1000"/>
              </a:spcBef>
              <a:defRPr b="1" i="1">
                <a:latin typeface="+mn-lt"/>
                <a:ea typeface="+mn-ea"/>
                <a:cs typeface="+mn-cs"/>
                <a:sym typeface="Arial"/>
              </a:defRPr>
            </a:pPr>
            <a:r>
              <a:t>próxima aula.........</a:t>
            </a:r>
          </a:p>
          <a:p>
            <a:pPr>
              <a:spcBef>
                <a:spcPts val="1000"/>
              </a:spcBef>
              <a:defRPr b="1" i="1">
                <a:latin typeface="+mn-lt"/>
                <a:ea typeface="+mn-ea"/>
                <a:cs typeface="+mn-cs"/>
                <a:sym typeface="Arial"/>
              </a:defRPr>
            </a:pPr>
          </a:p>
          <a:p>
            <a:pPr>
              <a:spcBef>
                <a:spcPts val="1000"/>
              </a:spcBef>
              <a:defRPr b="1" i="1">
                <a:latin typeface="+mn-lt"/>
                <a:ea typeface="+mn-ea"/>
                <a:cs typeface="+mn-cs"/>
                <a:sym typeface="Arial"/>
              </a:defRPr>
            </a:pPr>
            <a:r>
              <a:t>Até lá!!!!!!</a:t>
            </a:r>
          </a:p>
        </p:txBody>
      </p:sp>
      <p:sp>
        <p:nvSpPr>
          <p:cNvPr id="455" name="Obs:…"/>
          <p:cNvSpPr txBox="1"/>
          <p:nvPr/>
        </p:nvSpPr>
        <p:spPr>
          <a:xfrm>
            <a:off x="5008805" y="4354021"/>
            <a:ext cx="3769837" cy="1188861"/>
          </a:xfrm>
          <a:prstGeom prst="rect">
            <a:avLst/>
          </a:prstGeom>
          <a:ln w="25400">
            <a:solidFill>
              <a:srgbClr val="FF40F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defRPr sz="1400">
                <a:solidFill>
                  <a:srgbClr val="531B93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Obs:</a:t>
            </a:r>
          </a:p>
          <a:p>
            <a:pPr>
              <a:defRPr sz="1400">
                <a:solidFill>
                  <a:srgbClr val="531B93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A seguir há um RESUMO deste TEMA, </a:t>
            </a:r>
          </a:p>
          <a:p>
            <a:pPr>
              <a:defRPr sz="1400">
                <a:solidFill>
                  <a:srgbClr val="531B93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Mas vamos ver este tema com mais detalhes </a:t>
            </a:r>
          </a:p>
          <a:p>
            <a:pPr>
              <a:defRPr sz="1400">
                <a:solidFill>
                  <a:srgbClr val="531B93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na próxima Aula</a:t>
            </a:r>
          </a:p>
          <a:p>
            <a:pPr>
              <a:defRPr>
                <a:latin typeface="+mn-lt"/>
                <a:ea typeface="+mn-ea"/>
                <a:cs typeface="+mn-cs"/>
                <a:sym typeface="Arial"/>
              </a:defRPr>
            </a:pPr>
            <a:r>
              <a:t>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Elementos  genéticos  Transponíveis…"/>
          <p:cNvSpPr txBox="1"/>
          <p:nvPr/>
        </p:nvSpPr>
        <p:spPr>
          <a:xfrm>
            <a:off x="1219200" y="228599"/>
            <a:ext cx="6913563" cy="1438706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spcBef>
                <a:spcPts val="1400"/>
              </a:spcBef>
              <a:defRPr b="1" sz="2400">
                <a:latin typeface="+mn-lt"/>
                <a:ea typeface="+mn-ea"/>
                <a:cs typeface="+mn-cs"/>
                <a:sym typeface="Arial"/>
              </a:defRPr>
            </a:pPr>
            <a:r>
              <a:t>Elementos  genéticos  Transponíveis</a:t>
            </a:r>
            <a:r>
              <a:rPr b="0" sz="1800"/>
              <a:t> </a:t>
            </a:r>
          </a:p>
          <a:p>
            <a:pPr>
              <a:spcBef>
                <a:spcPts val="1000"/>
              </a:spcBef>
              <a:defRPr>
                <a:latin typeface="+mn-lt"/>
                <a:ea typeface="+mn-ea"/>
                <a:cs typeface="+mn-cs"/>
                <a:sym typeface="Arial"/>
              </a:defRPr>
            </a:pPr>
          </a:p>
          <a:p>
            <a:pPr>
              <a:spcBef>
                <a:spcPts val="1600"/>
              </a:spcBef>
              <a:defRPr b="1" sz="2800">
                <a:latin typeface="+mn-lt"/>
                <a:ea typeface="+mn-ea"/>
                <a:cs typeface="+mn-cs"/>
                <a:sym typeface="Arial"/>
              </a:defRPr>
            </a:pPr>
            <a:r>
              <a:t>TRANSPOSONS</a:t>
            </a:r>
          </a:p>
        </p:txBody>
      </p:sp>
      <p:sp>
        <p:nvSpPr>
          <p:cNvPr id="458" name="A maioria dos genes tem uma posição fixa no cromossomo"/>
          <p:cNvSpPr txBox="1"/>
          <p:nvPr/>
        </p:nvSpPr>
        <p:spPr>
          <a:xfrm>
            <a:off x="1219200" y="2667000"/>
            <a:ext cx="5562600" cy="626885"/>
          </a:xfrm>
          <a:prstGeom prst="rect">
            <a:avLst/>
          </a:prstGeom>
          <a:ln>
            <a:solidFill>
              <a:srgbClr val="FF9966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spcBef>
                <a:spcPts val="1000"/>
              </a:spcBef>
              <a:defRPr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/>
            <a:r>
              <a:t>A maioria dos genes tem uma posição fixa no cromossomo</a:t>
            </a:r>
          </a:p>
        </p:txBody>
      </p:sp>
      <p:sp>
        <p:nvSpPr>
          <p:cNvPr id="459" name="Nos anos 1940 foram identificados seqüências de DNA que alteram,  suas posições.…"/>
          <p:cNvSpPr txBox="1"/>
          <p:nvPr/>
        </p:nvSpPr>
        <p:spPr>
          <a:xfrm>
            <a:off x="1295400" y="3962400"/>
            <a:ext cx="5562600" cy="1807985"/>
          </a:xfrm>
          <a:prstGeom prst="rect">
            <a:avLst/>
          </a:prstGeom>
          <a:ln>
            <a:solidFill>
              <a:srgbClr val="FF9966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spcBef>
                <a:spcPts val="1000"/>
              </a:spcBef>
              <a:defRPr>
                <a:latin typeface="+mn-lt"/>
                <a:ea typeface="+mn-ea"/>
                <a:cs typeface="+mn-cs"/>
                <a:sym typeface="Arial"/>
              </a:defRPr>
            </a:pPr>
            <a:r>
              <a:t>Nos anos 1940 foram identificados seqüências de DNA que alteram,  suas posições.</a:t>
            </a:r>
          </a:p>
          <a:p>
            <a:pPr>
              <a:spcBef>
                <a:spcPts val="1000"/>
              </a:spcBef>
              <a:defRPr>
                <a:latin typeface="+mn-lt"/>
                <a:ea typeface="+mn-ea"/>
                <a:cs typeface="+mn-cs"/>
                <a:sym typeface="Arial"/>
              </a:defRPr>
            </a:pPr>
          </a:p>
          <a:p>
            <a:pPr>
              <a:spcBef>
                <a:spcPts val="1000"/>
              </a:spcBef>
              <a:defRPr>
                <a:latin typeface="+mn-lt"/>
                <a:ea typeface="+mn-ea"/>
                <a:cs typeface="+mn-cs"/>
                <a:sym typeface="Arial"/>
              </a:defRPr>
            </a:pPr>
          </a:p>
          <a:p>
            <a:pPr algn="ctr">
              <a:spcBef>
                <a:spcPts val="1000"/>
              </a:spcBef>
              <a:defRPr b="1">
                <a:latin typeface="+mn-lt"/>
                <a:ea typeface="+mn-ea"/>
                <a:cs typeface="+mn-cs"/>
                <a:sym typeface="Arial"/>
              </a:defRPr>
            </a:pPr>
            <a:r>
              <a:t>Elementos Transponíveis</a:t>
            </a:r>
          </a:p>
        </p:txBody>
      </p:sp>
      <p:sp>
        <p:nvSpPr>
          <p:cNvPr id="460" name="Shape"/>
          <p:cNvSpPr/>
          <p:nvPr/>
        </p:nvSpPr>
        <p:spPr>
          <a:xfrm>
            <a:off x="3733800" y="4648200"/>
            <a:ext cx="609602" cy="7620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6200"/>
                </a:moveTo>
                <a:lnTo>
                  <a:pt x="5400" y="16200"/>
                </a:lnTo>
                <a:lnTo>
                  <a:pt x="5400" y="0"/>
                </a:lnTo>
                <a:lnTo>
                  <a:pt x="16200" y="0"/>
                </a:lnTo>
                <a:lnTo>
                  <a:pt x="16200" y="16200"/>
                </a:lnTo>
                <a:lnTo>
                  <a:pt x="21600" y="16200"/>
                </a:lnTo>
                <a:lnTo>
                  <a:pt x="10800" y="21600"/>
                </a:lnTo>
                <a:close/>
              </a:path>
            </a:pathLst>
          </a:custGeo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45718" tIns="45718" rIns="45718" bIns="45718" anchor="ctr"/>
          <a:lstStyle/>
          <a:p>
            <a:pPr>
              <a:defRPr>
                <a:latin typeface="+mn-lt"/>
                <a:ea typeface="+mn-ea"/>
                <a:cs typeface="+mn-cs"/>
                <a:sym typeface="Arial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noFill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Descoberta dos Transposons"/>
          <p:cNvSpPr txBox="1"/>
          <p:nvPr/>
        </p:nvSpPr>
        <p:spPr>
          <a:xfrm>
            <a:off x="914400" y="304800"/>
            <a:ext cx="5400675" cy="375229"/>
          </a:xfrm>
          <a:prstGeom prst="rect">
            <a:avLst/>
          </a:prstGeom>
          <a:solidFill>
            <a:srgbClr val="EAF51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spcBef>
                <a:spcPts val="1200"/>
              </a:spcBef>
              <a:defRPr b="1" sz="2000"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/>
            <a:r>
              <a:t>Descoberta dos Transposons</a:t>
            </a:r>
          </a:p>
        </p:txBody>
      </p:sp>
      <p:sp>
        <p:nvSpPr>
          <p:cNvPr id="463" name="Experiência clássica de  Bárbara  MacClintock"/>
          <p:cNvSpPr txBox="1"/>
          <p:nvPr/>
        </p:nvSpPr>
        <p:spPr>
          <a:xfrm>
            <a:off x="228600" y="762000"/>
            <a:ext cx="6096000" cy="375229"/>
          </a:xfrm>
          <a:prstGeom prst="rect">
            <a:avLst/>
          </a:prstGeom>
          <a:solidFill>
            <a:srgbClr val="FDFF9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spcBef>
                <a:spcPts val="1200"/>
              </a:spcBef>
              <a:defRPr>
                <a:latin typeface="+mn-lt"/>
                <a:ea typeface="+mn-ea"/>
                <a:cs typeface="+mn-cs"/>
                <a:sym typeface="Arial"/>
              </a:defRPr>
            </a:pPr>
            <a:r>
              <a:t>Experiência clássica de  </a:t>
            </a:r>
            <a:r>
              <a:rPr b="1" sz="2000"/>
              <a:t>Bárbara  MacClintock</a:t>
            </a:r>
            <a:r>
              <a:t> </a:t>
            </a:r>
          </a:p>
        </p:txBody>
      </p:sp>
      <p:sp>
        <p:nvSpPr>
          <p:cNvPr id="464" name="Rectangle"/>
          <p:cNvSpPr/>
          <p:nvPr/>
        </p:nvSpPr>
        <p:spPr>
          <a:xfrm>
            <a:off x="1231898" y="1770061"/>
            <a:ext cx="9144004" cy="12702"/>
          </a:xfrm>
          <a:prstGeom prst="rect">
            <a:avLst/>
          </a:prstGeom>
          <a:solidFill>
            <a:srgbClr val="F9F9F9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+mn-lt"/>
                <a:ea typeface="+mn-ea"/>
                <a:cs typeface="+mn-cs"/>
                <a:sym typeface="Arial"/>
              </a:defRPr>
            </a:pPr>
          </a:p>
        </p:txBody>
      </p:sp>
      <p:grpSp>
        <p:nvGrpSpPr>
          <p:cNvPr id="467" name="Group"/>
          <p:cNvGrpSpPr/>
          <p:nvPr/>
        </p:nvGrpSpPr>
        <p:grpSpPr>
          <a:xfrm>
            <a:off x="-1" y="4876798"/>
            <a:ext cx="973140" cy="366716"/>
            <a:chOff x="0" y="0"/>
            <a:chExt cx="973139" cy="366714"/>
          </a:xfrm>
        </p:grpSpPr>
        <p:sp>
          <p:nvSpPr>
            <p:cNvPr id="465" name="Rectangle"/>
            <p:cNvSpPr/>
            <p:nvPr/>
          </p:nvSpPr>
          <p:spPr>
            <a:xfrm>
              <a:off x="-1" y="0"/>
              <a:ext cx="973140" cy="366716"/>
            </a:xfrm>
            <a:prstGeom prst="rect">
              <a:avLst/>
            </a:prstGeom>
            <a:solidFill>
              <a:schemeClr val="accent1">
                <a:lumOff val="3886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algn="ctr">
                <a:defRPr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466" name="Born"/>
            <p:cNvSpPr txBox="1"/>
            <p:nvPr/>
          </p:nvSpPr>
          <p:spPr>
            <a:xfrm>
              <a:off x="-1" y="0"/>
              <a:ext cx="973140" cy="35066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>
              <a:lvl1pPr algn="ctr">
                <a:defRPr b="1">
                  <a:latin typeface="+mn-lt"/>
                  <a:ea typeface="+mn-ea"/>
                  <a:cs typeface="+mn-cs"/>
                  <a:sym typeface="Arial"/>
                </a:defRPr>
              </a:lvl1pPr>
            </a:lstStyle>
            <a:p>
              <a:pPr/>
              <a:r>
                <a:t>Born</a:t>
              </a:r>
            </a:p>
          </p:txBody>
        </p:sp>
      </p:grpSp>
      <p:sp>
        <p:nvSpPr>
          <p:cNvPr id="468" name="June , 1902 16 - Hartford,…"/>
          <p:cNvSpPr/>
          <p:nvPr/>
        </p:nvSpPr>
        <p:spPr>
          <a:xfrm>
            <a:off x="1143000" y="4876800"/>
            <a:ext cx="3276600" cy="555522"/>
          </a:xfrm>
          <a:prstGeom prst="rect">
            <a:avLst/>
          </a:prstGeom>
          <a:solidFill>
            <a:srgbClr val="F9F9F9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1400" u="sng">
                <a:solidFill>
                  <a:srgbClr val="0066CC"/>
                </a:solidFill>
                <a:uFill>
                  <a:solidFill>
                    <a:srgbClr val="0066CC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rPr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2" invalidUrl="" action="" tgtFrame="" tooltip="" history="1" highlightClick="0" endSnd="0"/>
              </a:rPr>
              <a:t>June</a:t>
            </a:r>
            <a:r>
              <a:rPr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2" invalidUrl="" action="" tgtFrame="" tooltip="" history="1" highlightClick="0" endSnd="0"/>
              </a:rPr>
              <a:t> </a:t>
            </a:r>
            <a:r>
              <a:rPr sz="1800" u="none">
                <a:solidFill>
                  <a:srgbClr val="000000"/>
                </a:solidFill>
                <a:uFillTx/>
              </a:rPr>
              <a:t>, </a:t>
            </a:r>
            <a:r>
              <a:rPr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3" invalidUrl="" action="" tgtFrame="" tooltip="" history="1" highlightClick="0" endSnd="0"/>
              </a:rPr>
              <a:t>1902</a:t>
            </a:r>
            <a:r>
              <a:rPr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2" invalidUrl="" action="" tgtFrame="" tooltip="" history="1" highlightClick="0" endSnd="0"/>
              </a:rPr>
              <a:t> 16</a:t>
            </a:r>
            <a:r>
              <a:rPr u="none">
                <a:solidFill>
                  <a:srgbClr val="000000"/>
                </a:solidFill>
                <a:uFillTx/>
              </a:rPr>
              <a:t> - </a:t>
            </a:r>
            <a:r>
              <a:rPr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4" invalidUrl="" action="" tgtFrame="" tooltip="" history="1" highlightClick="0" endSnd="0"/>
              </a:rPr>
              <a:t>Hartford</a:t>
            </a:r>
            <a:r>
              <a:rPr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4" invalidUrl="" action="" tgtFrame="" tooltip="" history="1" highlightClick="0" endSnd="0"/>
              </a:rPr>
              <a:t>, </a:t>
            </a:r>
          </a:p>
          <a:p>
            <a:pPr>
              <a:defRPr sz="1400" u="sng">
                <a:solidFill>
                  <a:srgbClr val="0066CC"/>
                </a:solidFill>
                <a:uFill>
                  <a:solidFill>
                    <a:srgbClr val="0066CC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rPr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4" invalidUrl="" action="" tgtFrame="" tooltip="" history="1" highlightClick="0" endSnd="0"/>
              </a:rPr>
              <a:t>Connecticut</a:t>
            </a:r>
          </a:p>
        </p:txBody>
      </p:sp>
      <p:grpSp>
        <p:nvGrpSpPr>
          <p:cNvPr id="471" name="Group"/>
          <p:cNvGrpSpPr/>
          <p:nvPr/>
        </p:nvGrpSpPr>
        <p:grpSpPr>
          <a:xfrm>
            <a:off x="-1" y="5410198"/>
            <a:ext cx="973140" cy="366716"/>
            <a:chOff x="0" y="0"/>
            <a:chExt cx="973139" cy="366714"/>
          </a:xfrm>
        </p:grpSpPr>
        <p:sp>
          <p:nvSpPr>
            <p:cNvPr id="469" name="Rectangle"/>
            <p:cNvSpPr/>
            <p:nvPr/>
          </p:nvSpPr>
          <p:spPr>
            <a:xfrm>
              <a:off x="-1" y="0"/>
              <a:ext cx="973140" cy="366716"/>
            </a:xfrm>
            <a:prstGeom prst="rect">
              <a:avLst/>
            </a:prstGeom>
            <a:solidFill>
              <a:schemeClr val="accent1">
                <a:lumOff val="3886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algn="ctr">
                <a:defRPr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470" name="Died"/>
            <p:cNvSpPr txBox="1"/>
            <p:nvPr/>
          </p:nvSpPr>
          <p:spPr>
            <a:xfrm>
              <a:off x="-1" y="0"/>
              <a:ext cx="973140" cy="35066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>
              <a:lvl1pPr algn="ctr">
                <a:defRPr b="1">
                  <a:latin typeface="+mn-lt"/>
                  <a:ea typeface="+mn-ea"/>
                  <a:cs typeface="+mn-cs"/>
                  <a:sym typeface="Arial"/>
                </a:defRPr>
              </a:lvl1pPr>
            </a:lstStyle>
            <a:p>
              <a:pPr/>
              <a:r>
                <a:t>Died</a:t>
              </a:r>
            </a:p>
          </p:txBody>
        </p:sp>
      </p:grpSp>
      <p:sp>
        <p:nvSpPr>
          <p:cNvPr id="472" name="September 2 , 1992 -Huntington, New York"/>
          <p:cNvSpPr/>
          <p:nvPr/>
        </p:nvSpPr>
        <p:spPr>
          <a:xfrm>
            <a:off x="1143000" y="5486400"/>
            <a:ext cx="2819400" cy="492022"/>
          </a:xfrm>
          <a:prstGeom prst="rect">
            <a:avLst/>
          </a:prstGeom>
          <a:solidFill>
            <a:srgbClr val="F9F9F9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1400" u="sng">
                <a:solidFill>
                  <a:srgbClr val="0066CC"/>
                </a:solidFill>
                <a:uFill>
                  <a:solidFill>
                    <a:srgbClr val="0066CC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rPr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5" invalidUrl="" action="" tgtFrame="" tooltip="" history="1" highlightClick="0" endSnd="0"/>
              </a:rPr>
              <a:t>September</a:t>
            </a:r>
            <a:r>
              <a:rPr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5" invalidUrl="" action="" tgtFrame="" tooltip="" history="1" highlightClick="0" endSnd="0"/>
              </a:rPr>
              <a:t> 2</a:t>
            </a:r>
            <a:r>
              <a:rPr u="none">
                <a:solidFill>
                  <a:srgbClr val="000000"/>
                </a:solidFill>
                <a:uFillTx/>
              </a:rPr>
              <a:t> , </a:t>
            </a:r>
            <a:r>
              <a:rPr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6" invalidUrl="" action="" tgtFrame="" tooltip="" history="1" highlightClick="0" endSnd="0"/>
              </a:rPr>
              <a:t>1992</a:t>
            </a:r>
            <a:r>
              <a:rPr u="none">
                <a:solidFill>
                  <a:srgbClr val="000000"/>
                </a:solidFill>
                <a:uFillTx/>
              </a:rPr>
              <a:t> -</a:t>
            </a:r>
            <a:r>
              <a:rPr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7" invalidUrl="" action="" tgtFrame="" tooltip="" history="1" highlightClick="0" endSnd="0"/>
              </a:rPr>
              <a:t>Huntington</a:t>
            </a:r>
            <a:r>
              <a:rPr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7" invalidUrl="" action="" tgtFrame="" tooltip="" history="1" highlightClick="0" endSnd="0"/>
              </a:rPr>
              <a:t>, New York</a:t>
            </a:r>
            <a:r>
              <a:rPr u="none">
                <a:solidFill>
                  <a:srgbClr val="000000"/>
                </a:solidFill>
                <a:uFillTx/>
              </a:rPr>
              <a:t> </a:t>
            </a:r>
          </a:p>
        </p:txBody>
      </p:sp>
      <p:grpSp>
        <p:nvGrpSpPr>
          <p:cNvPr id="475" name="Group"/>
          <p:cNvGrpSpPr/>
          <p:nvPr/>
        </p:nvGrpSpPr>
        <p:grpSpPr>
          <a:xfrm>
            <a:off x="-1" y="6019799"/>
            <a:ext cx="1447803" cy="617361"/>
            <a:chOff x="0" y="0"/>
            <a:chExt cx="1447801" cy="617359"/>
          </a:xfrm>
        </p:grpSpPr>
        <p:sp>
          <p:nvSpPr>
            <p:cNvPr id="473" name="Rectangle"/>
            <p:cNvSpPr/>
            <p:nvPr/>
          </p:nvSpPr>
          <p:spPr>
            <a:xfrm>
              <a:off x="-1" y="0"/>
              <a:ext cx="1447803" cy="558801"/>
            </a:xfrm>
            <a:prstGeom prst="rect">
              <a:avLst/>
            </a:prstGeom>
            <a:solidFill>
              <a:schemeClr val="accent1">
                <a:lumOff val="3886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algn="ctr">
                <a:defRPr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474" name="Notable…"/>
            <p:cNvSpPr txBox="1"/>
            <p:nvPr/>
          </p:nvSpPr>
          <p:spPr>
            <a:xfrm>
              <a:off x="-1" y="-1"/>
              <a:ext cx="1447803" cy="61736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/>
            <a:p>
              <a:pPr algn="ctr">
                <a:defRPr b="1">
                  <a:latin typeface="+mn-lt"/>
                  <a:ea typeface="+mn-ea"/>
                  <a:cs typeface="+mn-cs"/>
                  <a:sym typeface="Arial"/>
                </a:defRPr>
              </a:pPr>
              <a:r>
                <a:t>Notable </a:t>
              </a:r>
            </a:p>
            <a:p>
              <a:pPr algn="ctr">
                <a:defRPr b="1">
                  <a:latin typeface="+mn-lt"/>
                  <a:ea typeface="+mn-ea"/>
                  <a:cs typeface="+mn-cs"/>
                  <a:sym typeface="Arial"/>
                </a:defRPr>
              </a:pPr>
              <a:r>
                <a:t>prizes</a:t>
              </a:r>
            </a:p>
          </p:txBody>
        </p:sp>
      </p:grpSp>
      <p:grpSp>
        <p:nvGrpSpPr>
          <p:cNvPr id="478" name="Group"/>
          <p:cNvGrpSpPr/>
          <p:nvPr/>
        </p:nvGrpSpPr>
        <p:grpSpPr>
          <a:xfrm>
            <a:off x="1142999" y="5943598"/>
            <a:ext cx="2678116" cy="710177"/>
            <a:chOff x="0" y="0"/>
            <a:chExt cx="2678115" cy="710175"/>
          </a:xfrm>
        </p:grpSpPr>
        <p:sp>
          <p:nvSpPr>
            <p:cNvPr id="476" name="Text"/>
            <p:cNvSpPr/>
            <p:nvPr/>
          </p:nvSpPr>
          <p:spPr>
            <a:xfrm>
              <a:off x="0" y="0"/>
              <a:ext cx="277627" cy="617360"/>
            </a:xfrm>
            <a:prstGeom prst="rect">
              <a:avLst/>
            </a:prstGeom>
            <a:solidFill>
              <a:srgbClr val="F9F9F9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/>
            <a:p>
              <a:pPr>
                <a:defRPr u="sng">
                  <a:solidFill>
                    <a:srgbClr val="0066CC"/>
                  </a:solidFill>
                  <a:uFill>
                    <a:solidFill>
                      <a:srgbClr val="0066CC"/>
                    </a:solidFill>
                  </a:uFill>
                  <a:latin typeface="+mn-lt"/>
                  <a:ea typeface="+mn-ea"/>
                  <a:cs typeface="+mn-cs"/>
                  <a:sym typeface="Arial"/>
                </a:defRPr>
              </a:pPr>
              <a:r>
                <a:rPr>
                  <a:solidFill>
                    <a:srgbClr val="0000FF"/>
                  </a:solidFill>
                  <a:uFill>
                    <a:solidFill>
                      <a:srgbClr val="0000FF"/>
                    </a:solidFill>
                  </a:uFill>
                  <a:hlinkClick r:id="rId8" invalidUrl="" action="" tgtFrame="" tooltip="" history="1" highlightClick="0" endSnd="0"/>
                </a:rPr>
                <a:t>  </a:t>
              </a:r>
              <a:r>
                <a:rPr sz="1400" u="none">
                  <a:solidFill>
                    <a:srgbClr val="000000"/>
                  </a:solidFill>
                  <a:uFillTx/>
                </a:rPr>
                <a:t> </a:t>
              </a:r>
              <a:r>
                <a:rPr u="none">
                  <a:solidFill>
                    <a:srgbClr val="000000"/>
                  </a:solidFill>
                  <a:uFillTx/>
                </a:rPr>
                <a:t>  </a:t>
              </a:r>
            </a:p>
          </p:txBody>
        </p:sp>
        <p:sp>
          <p:nvSpPr>
            <p:cNvPr id="477" name="Nobel Prize in Physiology or Medicine (1983)"/>
            <p:cNvSpPr/>
            <p:nvPr/>
          </p:nvSpPr>
          <p:spPr>
            <a:xfrm>
              <a:off x="0" y="130085"/>
              <a:ext cx="2678116" cy="580091"/>
            </a:xfrm>
            <a:prstGeom prst="rect">
              <a:avLst/>
            </a:prstGeom>
            <a:solidFill>
              <a:srgbClr val="F9F9F9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Arial"/>
                </a:defRPr>
              </a:pPr>
              <a:r>
                <a:t> </a:t>
              </a:r>
              <a:r>
                <a:rPr sz="1600" u="sng">
                  <a:solidFill>
                    <a:srgbClr val="0000FF"/>
                  </a:solidFill>
                  <a:uFill>
                    <a:solidFill>
                      <a:srgbClr val="0000FF"/>
                    </a:solidFill>
                  </a:uFill>
                  <a:hlinkClick r:id="rId9" invalidUrl="" action="" tgtFrame="" tooltip="" history="1" highlightClick="0" endSnd="0"/>
                </a:rPr>
                <a:t>Nobel </a:t>
              </a:r>
              <a:r>
                <a:rPr sz="1600" u="sng">
                  <a:solidFill>
                    <a:srgbClr val="0000FF"/>
                  </a:solidFill>
                  <a:uFill>
                    <a:solidFill>
                      <a:srgbClr val="0000FF"/>
                    </a:solidFill>
                  </a:uFill>
                  <a:hlinkClick r:id="rId9" invalidUrl="" action="" tgtFrame="" tooltip="" history="1" highlightClick="0" endSnd="0"/>
                </a:rPr>
                <a:t>Prize</a:t>
              </a:r>
              <a:r>
                <a:rPr sz="1600" u="sng">
                  <a:solidFill>
                    <a:srgbClr val="0000FF"/>
                  </a:solidFill>
                  <a:uFill>
                    <a:solidFill>
                      <a:srgbClr val="0000FF"/>
                    </a:solidFill>
                  </a:uFill>
                  <a:hlinkClick r:id="rId9" invalidUrl="" action="" tgtFrame="" tooltip="" history="1" highlightClick="0" endSnd="0"/>
                </a:rPr>
                <a:t> in </a:t>
              </a:r>
              <a:r>
                <a:rPr sz="1600" u="sng">
                  <a:solidFill>
                    <a:srgbClr val="0000FF"/>
                  </a:solidFill>
                  <a:uFill>
                    <a:solidFill>
                      <a:srgbClr val="0000FF"/>
                    </a:solidFill>
                  </a:uFill>
                  <a:hlinkClick r:id="rId9" invalidUrl="" action="" tgtFrame="" tooltip="" history="1" highlightClick="0" endSnd="0"/>
                </a:rPr>
                <a:t>Physiology</a:t>
              </a:r>
              <a:r>
                <a:rPr sz="1600" u="sng">
                  <a:solidFill>
                    <a:srgbClr val="0000FF"/>
                  </a:solidFill>
                  <a:uFill>
                    <a:solidFill>
                      <a:srgbClr val="0000FF"/>
                    </a:solidFill>
                  </a:uFill>
                  <a:hlinkClick r:id="rId9" invalidUrl="" action="" tgtFrame="" tooltip="" history="1" highlightClick="0" endSnd="0"/>
                </a:rPr>
                <a:t> </a:t>
              </a:r>
              <a:r>
                <a:rPr sz="1600" u="sng">
                  <a:solidFill>
                    <a:srgbClr val="0000FF"/>
                  </a:solidFill>
                  <a:uFill>
                    <a:solidFill>
                      <a:srgbClr val="0000FF"/>
                    </a:solidFill>
                  </a:uFill>
                  <a:hlinkClick r:id="rId9" invalidUrl="" action="" tgtFrame="" tooltip="" history="1" highlightClick="0" endSnd="0"/>
                </a:rPr>
                <a:t>or</a:t>
              </a:r>
              <a:r>
                <a:rPr sz="1600" u="sng">
                  <a:solidFill>
                    <a:srgbClr val="0000FF"/>
                  </a:solidFill>
                  <a:uFill>
                    <a:solidFill>
                      <a:srgbClr val="0000FF"/>
                    </a:solidFill>
                  </a:uFill>
                  <a:hlinkClick r:id="rId9" invalidUrl="" action="" tgtFrame="" tooltip="" history="1" highlightClick="0" endSnd="0"/>
                </a:rPr>
                <a:t> Medicine</a:t>
              </a:r>
              <a:r>
                <a:rPr sz="1600"/>
                <a:t> (1983)</a:t>
              </a:r>
            </a:p>
          </p:txBody>
        </p:sp>
      </p:grpSp>
      <p:pic>
        <p:nvPicPr>
          <p:cNvPr id="479" name="20px-Nobel.png" descr="20px-Nobel.png">
            <a:hlinkClick r:id="rId8" invalidUrl="" action="" tgtFrame="" tooltip="" history="1" highlightClick="0" endSnd="0"/>
          </p:cNvPr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3165475" y="4427537"/>
            <a:ext cx="228600" cy="228602"/>
          </a:xfrm>
          <a:prstGeom prst="rect">
            <a:avLst/>
          </a:prstGeom>
          <a:ln w="12700">
            <a:miter lim="400000"/>
          </a:ln>
        </p:spPr>
      </p:pic>
      <p:pic>
        <p:nvPicPr>
          <p:cNvPr id="480" name="200px-Barbara_McClintock.png" descr="200px-Barbara_McClintock.png"/>
          <p:cNvPicPr>
            <a:picLocks noChangeAspect="1"/>
          </p:cNvPicPr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228600" y="1600200"/>
            <a:ext cx="2481264" cy="3200400"/>
          </a:xfrm>
          <a:prstGeom prst="rect">
            <a:avLst/>
          </a:prstGeom>
          <a:ln w="12700">
            <a:miter lim="400000"/>
          </a:ln>
        </p:spPr>
      </p:pic>
      <p:sp>
        <p:nvSpPr>
          <p:cNvPr id="481" name="1940:  resultados que…"/>
          <p:cNvSpPr txBox="1"/>
          <p:nvPr/>
        </p:nvSpPr>
        <p:spPr>
          <a:xfrm>
            <a:off x="5943600" y="5381623"/>
            <a:ext cx="2743200" cy="1147586"/>
          </a:xfrm>
          <a:prstGeom prst="rect">
            <a:avLst/>
          </a:prstGeom>
          <a:ln>
            <a:solidFill>
              <a:srgbClr val="EAF511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spcBef>
                <a:spcPts val="1000"/>
              </a:spcBef>
              <a:defRPr b="1">
                <a:latin typeface="+mn-lt"/>
                <a:ea typeface="+mn-ea"/>
                <a:cs typeface="+mn-cs"/>
                <a:sym typeface="Arial"/>
              </a:defRPr>
            </a:pPr>
            <a:r>
              <a:t>1940:</a:t>
            </a:r>
            <a:r>
              <a:rPr b="0"/>
              <a:t>  resultados que </a:t>
            </a:r>
          </a:p>
          <a:p>
            <a:pPr>
              <a:spcBef>
                <a:spcPts val="1000"/>
              </a:spcBef>
              <a:defRPr>
                <a:latin typeface="+mn-lt"/>
                <a:ea typeface="+mn-ea"/>
                <a:cs typeface="+mn-cs"/>
                <a:sym typeface="Arial"/>
              </a:defRPr>
            </a:pPr>
            <a:r>
              <a:t>desafiavam a </a:t>
            </a:r>
          </a:p>
          <a:p>
            <a:pPr>
              <a:spcBef>
                <a:spcPts val="1000"/>
              </a:spcBef>
              <a:defRPr>
                <a:latin typeface="+mn-lt"/>
                <a:ea typeface="+mn-ea"/>
                <a:cs typeface="+mn-cs"/>
                <a:sym typeface="Arial"/>
              </a:defRPr>
            </a:pPr>
            <a:r>
              <a:t>genética Clássica</a:t>
            </a:r>
          </a:p>
        </p:txBody>
      </p:sp>
      <p:pic>
        <p:nvPicPr>
          <p:cNvPr id="482" name="200px-Zea_mays.jpeg" descr="200px-Zea_mays.jpeg"/>
          <p:cNvPicPr>
            <a:picLocks noChangeAspect="1"/>
          </p:cNvPicPr>
          <p:nvPr/>
        </p:nvPicPr>
        <p:blipFill>
          <a:blip r:embed="rId12">
            <a:extLst/>
          </a:blip>
          <a:stretch>
            <a:fillRect/>
          </a:stretch>
        </p:blipFill>
        <p:spPr>
          <a:xfrm>
            <a:off x="5943600" y="1295400"/>
            <a:ext cx="2765425" cy="41148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Mutação e Mecanismos de Reparo de DNA"/>
          <p:cNvSpPr txBox="1"/>
          <p:nvPr/>
        </p:nvSpPr>
        <p:spPr>
          <a:xfrm>
            <a:off x="1619250" y="0"/>
            <a:ext cx="7772400" cy="10820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b="1" sz="3200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Mutação e Mecanismos de Reparo de DNA</a:t>
            </a:r>
          </a:p>
        </p:txBody>
      </p:sp>
      <p:sp>
        <p:nvSpPr>
          <p:cNvPr id="71" name="Profª Elisabete J. Vicente…"/>
          <p:cNvSpPr txBox="1"/>
          <p:nvPr/>
        </p:nvSpPr>
        <p:spPr>
          <a:xfrm>
            <a:off x="4267200" y="5943600"/>
            <a:ext cx="4530138" cy="6756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defRPr b="1" sz="2400">
                <a:solidFill>
                  <a:schemeClr val="accent2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Profª Elisabete J. Vicente</a:t>
            </a:r>
          </a:p>
          <a:p>
            <a:pPr>
              <a:defRPr b="1" sz="1400">
                <a:solidFill>
                  <a:schemeClr val="accent2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bevicent@usp.br</a:t>
            </a:r>
          </a:p>
        </p:txBody>
      </p:sp>
      <p:pic>
        <p:nvPicPr>
          <p:cNvPr id="72" name="dna lesão.jpeg" descr="dna lesão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03575" y="1196975"/>
            <a:ext cx="5334000" cy="4803775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75" name="Group"/>
          <p:cNvGrpSpPr/>
          <p:nvPr/>
        </p:nvGrpSpPr>
        <p:grpSpPr>
          <a:xfrm>
            <a:off x="0" y="1338802"/>
            <a:ext cx="2016125" cy="437068"/>
            <a:chOff x="0" y="0"/>
            <a:chExt cx="2016125" cy="437066"/>
          </a:xfrm>
        </p:grpSpPr>
        <p:sp>
          <p:nvSpPr>
            <p:cNvPr id="73" name="Rectangle"/>
            <p:cNvSpPr/>
            <p:nvPr/>
          </p:nvSpPr>
          <p:spPr>
            <a:xfrm>
              <a:off x="0" y="2634"/>
              <a:ext cx="2016125" cy="431803"/>
            </a:xfrm>
            <a:prstGeom prst="rect">
              <a:avLst/>
            </a:prstGeom>
            <a:solidFill>
              <a:srgbClr val="0000FF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b="1" sz="24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74" name="Mutação"/>
            <p:cNvSpPr txBox="1"/>
            <p:nvPr/>
          </p:nvSpPr>
          <p:spPr>
            <a:xfrm>
              <a:off x="337833" y="-1"/>
              <a:ext cx="1340455" cy="43706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8" tIns="45718" rIns="45718" bIns="45718" numCol="1" anchor="ctr">
              <a:spAutoFit/>
            </a:bodyPr>
            <a:lstStyle>
              <a:lvl1pPr algn="ctr">
                <a:defRPr b="1" sz="24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</a:lstStyle>
            <a:p>
              <a:pPr/>
              <a:r>
                <a:t>Mutação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?"/>
          <p:cNvSpPr txBox="1"/>
          <p:nvPr/>
        </p:nvSpPr>
        <p:spPr>
          <a:xfrm>
            <a:off x="3505200" y="381000"/>
            <a:ext cx="762000" cy="557568"/>
          </a:xfrm>
          <a:prstGeom prst="rect">
            <a:avLst/>
          </a:prstGeom>
          <a:solidFill>
            <a:srgbClr val="0000FF"/>
          </a:solidFill>
          <a:ln>
            <a:solidFill>
              <a:srgbClr val="EAF511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spcBef>
                <a:spcPts val="1900"/>
              </a:spcBef>
              <a:defRPr b="1" sz="3200">
                <a:solidFill>
                  <a:srgbClr val="DEF6F1"/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/>
            <a:r>
              <a:t> ?</a:t>
            </a:r>
          </a:p>
        </p:txBody>
      </p:sp>
      <p:sp>
        <p:nvSpPr>
          <p:cNvPr id="485" name="Controlling elements…"/>
          <p:cNvSpPr txBox="1"/>
          <p:nvPr/>
        </p:nvSpPr>
        <p:spPr>
          <a:xfrm>
            <a:off x="1828799" y="1981200"/>
            <a:ext cx="4953002" cy="3116085"/>
          </a:xfrm>
          <a:prstGeom prst="rect">
            <a:avLst/>
          </a:prstGeom>
          <a:ln>
            <a:solidFill>
              <a:srgbClr val="EAF511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spcBef>
                <a:spcPts val="1000"/>
              </a:spcBef>
              <a:buSzPct val="100000"/>
              <a:buChar char="-"/>
              <a:defRPr>
                <a:latin typeface="+mn-lt"/>
                <a:ea typeface="+mn-ea"/>
                <a:cs typeface="+mn-cs"/>
                <a:sym typeface="Arial"/>
              </a:defRPr>
            </a:pPr>
            <a:r>
              <a:t> Controlling elements</a:t>
            </a:r>
          </a:p>
          <a:p>
            <a:pPr>
              <a:spcBef>
                <a:spcPts val="1000"/>
              </a:spcBef>
              <a:buSzPct val="100000"/>
              <a:buChar char="-"/>
              <a:defRPr>
                <a:latin typeface="+mn-lt"/>
                <a:ea typeface="+mn-ea"/>
                <a:cs typeface="+mn-cs"/>
                <a:sym typeface="Arial"/>
              </a:defRPr>
            </a:pPr>
            <a:r>
              <a:t> Cassettes</a:t>
            </a:r>
          </a:p>
          <a:p>
            <a:pPr>
              <a:spcBef>
                <a:spcPts val="1000"/>
              </a:spcBef>
              <a:buSzPct val="100000"/>
              <a:buChar char="-"/>
              <a:defRPr>
                <a:latin typeface="+mn-lt"/>
                <a:ea typeface="+mn-ea"/>
                <a:cs typeface="+mn-cs"/>
                <a:sym typeface="Arial"/>
              </a:defRPr>
            </a:pPr>
            <a:r>
              <a:t> jumping genes</a:t>
            </a:r>
          </a:p>
          <a:p>
            <a:pPr>
              <a:spcBef>
                <a:spcPts val="1000"/>
              </a:spcBef>
              <a:buSzPct val="100000"/>
              <a:buChar char="-"/>
              <a:defRPr>
                <a:latin typeface="+mn-lt"/>
                <a:ea typeface="+mn-ea"/>
                <a:cs typeface="+mn-cs"/>
                <a:sym typeface="Arial"/>
              </a:defRPr>
            </a:pPr>
            <a:r>
              <a:t> roving genes</a:t>
            </a:r>
          </a:p>
          <a:p>
            <a:pPr>
              <a:spcBef>
                <a:spcPts val="1000"/>
              </a:spcBef>
              <a:buSzPct val="100000"/>
              <a:buChar char="-"/>
              <a:defRPr>
                <a:latin typeface="+mn-lt"/>
                <a:ea typeface="+mn-ea"/>
                <a:cs typeface="+mn-cs"/>
                <a:sym typeface="Arial"/>
              </a:defRPr>
            </a:pPr>
            <a:r>
              <a:t> mobile genes</a:t>
            </a:r>
          </a:p>
          <a:p>
            <a:pPr>
              <a:spcBef>
                <a:spcPts val="1000"/>
              </a:spcBef>
              <a:buSzPct val="100000"/>
              <a:buChar char="-"/>
              <a:defRPr>
                <a:latin typeface="+mn-lt"/>
                <a:ea typeface="+mn-ea"/>
                <a:cs typeface="+mn-cs"/>
                <a:sym typeface="Arial"/>
              </a:defRPr>
            </a:pPr>
            <a:r>
              <a:t> mobile genetic elements</a:t>
            </a:r>
          </a:p>
          <a:p>
            <a:pPr>
              <a:spcBef>
                <a:spcPts val="1000"/>
              </a:spcBef>
              <a:buSzPct val="100000"/>
              <a:buChar char="-"/>
              <a:defRPr>
                <a:latin typeface="+mn-lt"/>
                <a:ea typeface="+mn-ea"/>
                <a:cs typeface="+mn-cs"/>
                <a:sym typeface="Arial"/>
              </a:defRPr>
            </a:pPr>
            <a:r>
              <a:t> transposons</a:t>
            </a:r>
          </a:p>
          <a:p>
            <a:pPr>
              <a:spcBef>
                <a:spcPts val="1000"/>
              </a:spcBef>
              <a:buSzPct val="100000"/>
              <a:buChar char="-"/>
              <a:defRPr>
                <a:latin typeface="+mn-lt"/>
                <a:ea typeface="+mn-ea"/>
                <a:cs typeface="+mn-cs"/>
                <a:sym typeface="Arial"/>
              </a:defRPr>
            </a:pPr>
            <a:r>
              <a:t> </a:t>
            </a:r>
            <a:r>
              <a:rPr b="1">
                <a:solidFill>
                  <a:srgbClr val="FF0000"/>
                </a:solidFill>
              </a:rPr>
              <a:t>TRANSPOSABLE   GENETIC   ELEMENTS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?"/>
          <p:cNvSpPr txBox="1"/>
          <p:nvPr/>
        </p:nvSpPr>
        <p:spPr>
          <a:xfrm>
            <a:off x="609600" y="228600"/>
            <a:ext cx="762000" cy="557568"/>
          </a:xfrm>
          <a:prstGeom prst="rect">
            <a:avLst/>
          </a:prstGeom>
          <a:solidFill>
            <a:srgbClr val="0000FF"/>
          </a:solidFill>
          <a:ln>
            <a:solidFill>
              <a:srgbClr val="EAF511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spcBef>
                <a:spcPts val="1900"/>
              </a:spcBef>
              <a:defRPr b="1" sz="3200">
                <a:solidFill>
                  <a:srgbClr val="DEF6F1"/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/>
            <a:r>
              <a:t> ?</a:t>
            </a:r>
          </a:p>
        </p:txBody>
      </p:sp>
      <p:sp>
        <p:nvSpPr>
          <p:cNvPr id="488" name="TRANSPOSIÇÃO:"/>
          <p:cNvSpPr txBox="1"/>
          <p:nvPr/>
        </p:nvSpPr>
        <p:spPr>
          <a:xfrm>
            <a:off x="1523999" y="685800"/>
            <a:ext cx="4953002" cy="360185"/>
          </a:xfrm>
          <a:prstGeom prst="rect">
            <a:avLst/>
          </a:prstGeom>
          <a:ln>
            <a:solidFill>
              <a:srgbClr val="EAF511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spcBef>
                <a:spcPts val="1000"/>
              </a:spcBef>
              <a:buSzPct val="100000"/>
              <a:buChar char="-"/>
              <a:defRPr b="1">
                <a:solidFill>
                  <a:srgbClr val="FF0000"/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/>
            <a:r>
              <a:t> TRANSPOSIÇÃO: </a:t>
            </a:r>
          </a:p>
        </p:txBody>
      </p:sp>
      <p:sp>
        <p:nvSpPr>
          <p:cNvPr id="489" name="O que é transposto?"/>
          <p:cNvSpPr txBox="1"/>
          <p:nvPr/>
        </p:nvSpPr>
        <p:spPr>
          <a:xfrm>
            <a:off x="1447799" y="3581400"/>
            <a:ext cx="4953002" cy="360185"/>
          </a:xfrm>
          <a:prstGeom prst="rect">
            <a:avLst/>
          </a:prstGeom>
          <a:ln>
            <a:solidFill>
              <a:srgbClr val="EAF511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spcBef>
                <a:spcPts val="1000"/>
              </a:spcBef>
              <a:buSzPct val="100000"/>
              <a:buChar char="-"/>
              <a:defRPr b="1">
                <a:solidFill>
                  <a:srgbClr val="FF0000"/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/>
            <a:r>
              <a:t> O que é transposto?</a:t>
            </a:r>
          </a:p>
        </p:txBody>
      </p:sp>
      <p:sp>
        <p:nvSpPr>
          <p:cNvPr id="490" name="Transferência de um segmento de DNA de uma posição para outra…"/>
          <p:cNvSpPr txBox="1"/>
          <p:nvPr/>
        </p:nvSpPr>
        <p:spPr>
          <a:xfrm>
            <a:off x="1523999" y="1143000"/>
            <a:ext cx="4953002" cy="1414285"/>
          </a:xfrm>
          <a:prstGeom prst="rect">
            <a:avLst/>
          </a:prstGeom>
          <a:ln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spcBef>
                <a:spcPts val="1000"/>
              </a:spcBef>
              <a:defRPr>
                <a:latin typeface="+mn-lt"/>
                <a:ea typeface="+mn-ea"/>
                <a:cs typeface="+mn-cs"/>
                <a:sym typeface="Arial"/>
              </a:defRPr>
            </a:pPr>
            <a:r>
              <a:t>Transferência de um segmento de DNA de uma posição para outra</a:t>
            </a:r>
          </a:p>
          <a:p>
            <a:pPr>
              <a:spcBef>
                <a:spcPts val="1000"/>
              </a:spcBef>
              <a:defRPr>
                <a:latin typeface="+mn-lt"/>
                <a:ea typeface="+mn-ea"/>
                <a:cs typeface="+mn-cs"/>
                <a:sym typeface="Arial"/>
              </a:defRPr>
            </a:pPr>
          </a:p>
          <a:p>
            <a:pPr>
              <a:spcBef>
                <a:spcPts val="1000"/>
              </a:spcBef>
              <a:defRPr b="1">
                <a:latin typeface="+mn-lt"/>
                <a:ea typeface="+mn-ea"/>
                <a:cs typeface="+mn-cs"/>
                <a:sym typeface="Arial"/>
              </a:defRPr>
            </a:pPr>
            <a:r>
              <a:t>REARRANJOS    ESTRUTURAIS</a:t>
            </a:r>
          </a:p>
        </p:txBody>
      </p:sp>
      <p:sp>
        <p:nvSpPr>
          <p:cNvPr id="491" name="Shape"/>
          <p:cNvSpPr/>
          <p:nvPr/>
        </p:nvSpPr>
        <p:spPr>
          <a:xfrm>
            <a:off x="3581400" y="1752600"/>
            <a:ext cx="304801" cy="4572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6200"/>
                </a:moveTo>
                <a:lnTo>
                  <a:pt x="5400" y="16200"/>
                </a:lnTo>
                <a:lnTo>
                  <a:pt x="5400" y="0"/>
                </a:lnTo>
                <a:lnTo>
                  <a:pt x="16200" y="0"/>
                </a:lnTo>
                <a:lnTo>
                  <a:pt x="16200" y="16200"/>
                </a:lnTo>
                <a:lnTo>
                  <a:pt x="21600" y="16200"/>
                </a:lnTo>
                <a:lnTo>
                  <a:pt x="10800" y="21600"/>
                </a:lnTo>
                <a:close/>
              </a:path>
            </a:pathLst>
          </a:custGeo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45718" tIns="45718" rIns="45718" bIns="45718" anchor="ctr"/>
          <a:lstStyle/>
          <a:p>
            <a:pPr>
              <a:defRPr>
                <a:latin typeface="+mn-lt"/>
                <a:ea typeface="+mn-ea"/>
                <a:cs typeface="+mn-cs"/>
                <a:sym typeface="Arial"/>
              </a:defRPr>
            </a:pPr>
          </a:p>
        </p:txBody>
      </p:sp>
      <p:sp>
        <p:nvSpPr>
          <p:cNvPr id="492" name="- um gene;…"/>
          <p:cNvSpPr txBox="1"/>
          <p:nvPr/>
        </p:nvSpPr>
        <p:spPr>
          <a:xfrm>
            <a:off x="1447799" y="4114798"/>
            <a:ext cx="4953002" cy="2328686"/>
          </a:xfrm>
          <a:prstGeom prst="rect">
            <a:avLst/>
          </a:prstGeom>
          <a:ln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spcBef>
                <a:spcPts val="1000"/>
              </a:spcBef>
              <a:defRPr>
                <a:latin typeface="+mn-lt"/>
                <a:ea typeface="+mn-ea"/>
                <a:cs typeface="+mn-cs"/>
                <a:sym typeface="Arial"/>
              </a:defRPr>
            </a:pPr>
            <a:r>
              <a:t>- um gene;</a:t>
            </a:r>
          </a:p>
          <a:p>
            <a:pPr>
              <a:spcBef>
                <a:spcPts val="1000"/>
              </a:spcBef>
              <a:defRPr>
                <a:latin typeface="+mn-lt"/>
                <a:ea typeface="+mn-ea"/>
                <a:cs typeface="+mn-cs"/>
                <a:sym typeface="Arial"/>
              </a:defRPr>
            </a:pPr>
            <a:r>
              <a:t>- um pequeno número de genes ligados;</a:t>
            </a:r>
          </a:p>
          <a:p>
            <a:pPr>
              <a:spcBef>
                <a:spcPts val="1000"/>
              </a:spcBef>
              <a:buSzPct val="100000"/>
              <a:buChar char="-"/>
              <a:defRPr>
                <a:latin typeface="+mn-lt"/>
                <a:ea typeface="+mn-ea"/>
                <a:cs typeface="+mn-cs"/>
                <a:sym typeface="Arial"/>
              </a:defRPr>
            </a:pPr>
            <a:r>
              <a:t>qualquer entidade genética deste tamanho.</a:t>
            </a:r>
          </a:p>
          <a:p>
            <a:pPr>
              <a:spcBef>
                <a:spcPts val="1000"/>
              </a:spcBef>
              <a:buSzPct val="100000"/>
              <a:buChar char="-"/>
              <a:defRPr>
                <a:latin typeface="+mn-lt"/>
                <a:ea typeface="+mn-ea"/>
                <a:cs typeface="+mn-cs"/>
                <a:sym typeface="Arial"/>
              </a:defRPr>
            </a:pPr>
          </a:p>
          <a:p>
            <a:pPr>
              <a:spcBef>
                <a:spcPts val="1000"/>
              </a:spcBef>
              <a:defRPr>
                <a:latin typeface="+mn-lt"/>
                <a:ea typeface="+mn-ea"/>
                <a:cs typeface="+mn-cs"/>
                <a:sym typeface="Arial"/>
              </a:defRPr>
            </a:pPr>
          </a:p>
          <a:p>
            <a:pPr>
              <a:spcBef>
                <a:spcPts val="1000"/>
              </a:spcBef>
              <a:defRPr b="1">
                <a:latin typeface="+mn-lt"/>
                <a:ea typeface="+mn-ea"/>
                <a:cs typeface="+mn-cs"/>
                <a:sym typeface="Arial"/>
              </a:defRPr>
            </a:pPr>
            <a:r>
              <a:t>      “ELEMENTO  GENÉTICO”</a:t>
            </a:r>
          </a:p>
        </p:txBody>
      </p:sp>
      <p:sp>
        <p:nvSpPr>
          <p:cNvPr id="493" name="Shape"/>
          <p:cNvSpPr/>
          <p:nvPr/>
        </p:nvSpPr>
        <p:spPr>
          <a:xfrm>
            <a:off x="3352800" y="5562600"/>
            <a:ext cx="304801" cy="4572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6200"/>
                </a:moveTo>
                <a:lnTo>
                  <a:pt x="5400" y="16200"/>
                </a:lnTo>
                <a:lnTo>
                  <a:pt x="5400" y="0"/>
                </a:lnTo>
                <a:lnTo>
                  <a:pt x="16200" y="0"/>
                </a:lnTo>
                <a:lnTo>
                  <a:pt x="16200" y="16200"/>
                </a:lnTo>
                <a:lnTo>
                  <a:pt x="21600" y="16200"/>
                </a:lnTo>
                <a:lnTo>
                  <a:pt x="10800" y="21600"/>
                </a:lnTo>
                <a:close/>
              </a:path>
            </a:pathLst>
          </a:custGeo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45718" tIns="45718" rIns="45718" bIns="45718" anchor="ctr"/>
          <a:lstStyle/>
          <a:p>
            <a:pPr>
              <a:defRPr>
                <a:latin typeface="+mn-lt"/>
                <a:ea typeface="+mn-ea"/>
                <a:cs typeface="+mn-cs"/>
                <a:sym typeface="Arial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ELEMENTOS    GENÉTICOS   TRANSPONIVEIS       (TRANSPOSABLE   GENETIC   ELEMENTS)"/>
          <p:cNvSpPr txBox="1"/>
          <p:nvPr/>
        </p:nvSpPr>
        <p:spPr>
          <a:xfrm>
            <a:off x="990600" y="304800"/>
            <a:ext cx="6705600" cy="626885"/>
          </a:xfrm>
          <a:prstGeom prst="rect">
            <a:avLst/>
          </a:prstGeom>
          <a:solidFill>
            <a:srgbClr val="0000FF"/>
          </a:solidFill>
          <a:ln>
            <a:solidFill>
              <a:srgbClr val="EAF511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spcBef>
                <a:spcPts val="1000"/>
              </a:spcBef>
              <a:defRPr b="1">
                <a:solidFill>
                  <a:srgbClr val="DEF6F1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ELEMENTOS    GENÉTICOS   TRANSPONIVEIS       </a:t>
            </a:r>
            <a:r>
              <a:rPr>
                <a:solidFill>
                  <a:srgbClr val="FDFF9F"/>
                </a:solidFill>
              </a:rPr>
              <a:t>(TRANSPOSABLE   GENETIC   ELEMENTS)</a:t>
            </a:r>
          </a:p>
        </p:txBody>
      </p:sp>
      <p:sp>
        <p:nvSpPr>
          <p:cNvPr id="496" name="No mesmo replicon…"/>
          <p:cNvSpPr txBox="1"/>
          <p:nvPr/>
        </p:nvSpPr>
        <p:spPr>
          <a:xfrm>
            <a:off x="1508125" y="3770312"/>
            <a:ext cx="2298535" cy="1426985"/>
          </a:xfrm>
          <a:prstGeom prst="rect">
            <a:avLst/>
          </a:prstGeom>
          <a:ln>
            <a:solidFill>
              <a:srgbClr val="FF9966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defRPr b="1">
                <a:latin typeface="+mn-lt"/>
                <a:ea typeface="+mn-ea"/>
                <a:cs typeface="+mn-cs"/>
                <a:sym typeface="Arial"/>
              </a:defRPr>
            </a:pPr>
            <a:r>
              <a:t>No mesmo replicon</a:t>
            </a:r>
          </a:p>
          <a:p>
            <a:pPr>
              <a:defRPr b="1">
                <a:latin typeface="+mn-lt"/>
                <a:ea typeface="+mn-ea"/>
                <a:cs typeface="+mn-cs"/>
                <a:sym typeface="Arial"/>
              </a:defRPr>
            </a:pPr>
          </a:p>
          <a:p>
            <a:pPr>
              <a:defRPr>
                <a:latin typeface="+mn-lt"/>
                <a:ea typeface="+mn-ea"/>
                <a:cs typeface="+mn-cs"/>
                <a:sym typeface="Arial"/>
              </a:defRPr>
            </a:pPr>
            <a:r>
              <a:t>(mesmo </a:t>
            </a:r>
          </a:p>
          <a:p>
            <a:pPr>
              <a:defRPr>
                <a:latin typeface="+mn-lt"/>
                <a:ea typeface="+mn-ea"/>
                <a:cs typeface="+mn-cs"/>
                <a:sym typeface="Arial"/>
              </a:defRPr>
            </a:pPr>
            <a:r>
              <a:t>cromossomo  ou</a:t>
            </a:r>
          </a:p>
          <a:p>
            <a:pPr>
              <a:defRPr>
                <a:latin typeface="+mn-lt"/>
                <a:ea typeface="+mn-ea"/>
                <a:cs typeface="+mn-cs"/>
                <a:sym typeface="Arial"/>
              </a:defRPr>
            </a:pPr>
            <a:r>
              <a:t>plasmídio)</a:t>
            </a:r>
          </a:p>
        </p:txBody>
      </p:sp>
      <p:sp>
        <p:nvSpPr>
          <p:cNvPr id="497" name="Ir para Outro replicon"/>
          <p:cNvSpPr txBox="1"/>
          <p:nvPr/>
        </p:nvSpPr>
        <p:spPr>
          <a:xfrm>
            <a:off x="5410200" y="3886200"/>
            <a:ext cx="2450898" cy="360185"/>
          </a:xfrm>
          <a:prstGeom prst="rect">
            <a:avLst/>
          </a:prstGeom>
          <a:ln>
            <a:solidFill>
              <a:srgbClr val="FF9966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b="1"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/>
            <a:r>
              <a:t>Ir para Outro replicon</a:t>
            </a:r>
          </a:p>
        </p:txBody>
      </p:sp>
      <p:grpSp>
        <p:nvGrpSpPr>
          <p:cNvPr id="501" name="Group"/>
          <p:cNvGrpSpPr/>
          <p:nvPr/>
        </p:nvGrpSpPr>
        <p:grpSpPr>
          <a:xfrm>
            <a:off x="295976" y="1301264"/>
            <a:ext cx="2616221" cy="2558601"/>
            <a:chOff x="0" y="0"/>
            <a:chExt cx="2616219" cy="2558600"/>
          </a:xfrm>
        </p:grpSpPr>
        <p:sp>
          <p:nvSpPr>
            <p:cNvPr id="498" name="Shape"/>
            <p:cNvSpPr/>
            <p:nvPr/>
          </p:nvSpPr>
          <p:spPr>
            <a:xfrm rot="1852597">
              <a:off x="323065" y="377741"/>
              <a:ext cx="1970089" cy="18031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9671" y="0"/>
                    <a:pt x="0" y="3454"/>
                    <a:pt x="0" y="7714"/>
                  </a:cubicBezTo>
                  <a:lnTo>
                    <a:pt x="0" y="12122"/>
                  </a:lnTo>
                  <a:cubicBezTo>
                    <a:pt x="0" y="15392"/>
                    <a:pt x="5770" y="18306"/>
                    <a:pt x="14400" y="19396"/>
                  </a:cubicBezTo>
                  <a:lnTo>
                    <a:pt x="14400" y="21600"/>
                  </a:lnTo>
                  <a:lnTo>
                    <a:pt x="21600" y="17633"/>
                  </a:lnTo>
                  <a:lnTo>
                    <a:pt x="14400" y="12784"/>
                  </a:lnTo>
                  <a:lnTo>
                    <a:pt x="14400" y="14987"/>
                  </a:lnTo>
                  <a:cubicBezTo>
                    <a:pt x="7890" y="14165"/>
                    <a:pt x="2873" y="12282"/>
                    <a:pt x="900" y="9918"/>
                  </a:cubicBezTo>
                  <a:cubicBezTo>
                    <a:pt x="3630" y="6649"/>
                    <a:pt x="12048" y="4408"/>
                    <a:pt x="21600" y="440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499" name="Shape"/>
            <p:cNvSpPr/>
            <p:nvPr/>
          </p:nvSpPr>
          <p:spPr>
            <a:xfrm rot="1852597">
              <a:off x="573284" y="446843"/>
              <a:ext cx="1970089" cy="8279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9671" y="0"/>
                    <a:pt x="0" y="7522"/>
                    <a:pt x="0" y="16800"/>
                  </a:cubicBezTo>
                  <a:cubicBezTo>
                    <a:pt x="0" y="18425"/>
                    <a:pt x="303" y="20042"/>
                    <a:pt x="900" y="21600"/>
                  </a:cubicBezTo>
                  <a:cubicBezTo>
                    <a:pt x="3630" y="14480"/>
                    <a:pt x="12048" y="9600"/>
                    <a:pt x="21600" y="9600"/>
                  </a:cubicBezTo>
                  <a:close/>
                </a:path>
              </a:pathLst>
            </a:custGeom>
            <a:solidFill>
              <a:srgbClr val="CCCCCC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500" name="Line"/>
            <p:cNvSpPr/>
            <p:nvPr/>
          </p:nvSpPr>
          <p:spPr>
            <a:xfrm rot="1852597">
              <a:off x="541832" y="560736"/>
              <a:ext cx="82123" cy="1839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7315"/>
                    <a:pt x="7276" y="14590"/>
                    <a:pt x="21600" y="21600"/>
                  </a:cubicBezTo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</p:grpSp>
      <p:grpSp>
        <p:nvGrpSpPr>
          <p:cNvPr id="505" name="Group"/>
          <p:cNvGrpSpPr/>
          <p:nvPr/>
        </p:nvGrpSpPr>
        <p:grpSpPr>
          <a:xfrm>
            <a:off x="5646119" y="1260276"/>
            <a:ext cx="2397914" cy="2623335"/>
            <a:chOff x="-1" y="-1"/>
            <a:chExt cx="2397912" cy="2623334"/>
          </a:xfrm>
        </p:grpSpPr>
        <p:sp>
          <p:nvSpPr>
            <p:cNvPr id="502" name="Shape"/>
            <p:cNvSpPr/>
            <p:nvPr/>
          </p:nvSpPr>
          <p:spPr>
            <a:xfrm flipH="1" rot="19534402">
              <a:off x="513154" y="191525"/>
              <a:ext cx="1371603" cy="22402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9671" y="0"/>
                    <a:pt x="0" y="3454"/>
                    <a:pt x="0" y="7714"/>
                  </a:cubicBezTo>
                  <a:lnTo>
                    <a:pt x="0" y="12122"/>
                  </a:lnTo>
                  <a:cubicBezTo>
                    <a:pt x="0" y="15392"/>
                    <a:pt x="5770" y="18306"/>
                    <a:pt x="14400" y="19396"/>
                  </a:cubicBezTo>
                  <a:lnTo>
                    <a:pt x="14400" y="21600"/>
                  </a:lnTo>
                  <a:lnTo>
                    <a:pt x="21600" y="17633"/>
                  </a:lnTo>
                  <a:lnTo>
                    <a:pt x="14400" y="12784"/>
                  </a:lnTo>
                  <a:lnTo>
                    <a:pt x="14400" y="14987"/>
                  </a:lnTo>
                  <a:cubicBezTo>
                    <a:pt x="7890" y="14165"/>
                    <a:pt x="2873" y="12282"/>
                    <a:pt x="900" y="9918"/>
                  </a:cubicBezTo>
                  <a:cubicBezTo>
                    <a:pt x="3630" y="6649"/>
                    <a:pt x="12048" y="4408"/>
                    <a:pt x="21600" y="440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503" name="Shape"/>
            <p:cNvSpPr/>
            <p:nvPr/>
          </p:nvSpPr>
          <p:spPr>
            <a:xfrm flipH="1" rot="19534402">
              <a:off x="170671" y="297628"/>
              <a:ext cx="1371603" cy="10287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9671" y="0"/>
                    <a:pt x="0" y="7522"/>
                    <a:pt x="0" y="16800"/>
                  </a:cubicBezTo>
                  <a:cubicBezTo>
                    <a:pt x="0" y="18425"/>
                    <a:pt x="303" y="20042"/>
                    <a:pt x="900" y="21600"/>
                  </a:cubicBezTo>
                  <a:cubicBezTo>
                    <a:pt x="3630" y="14480"/>
                    <a:pt x="12048" y="9600"/>
                    <a:pt x="21600" y="9600"/>
                  </a:cubicBezTo>
                  <a:close/>
                </a:path>
              </a:pathLst>
            </a:custGeom>
            <a:solidFill>
              <a:srgbClr val="CCCCCC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504" name="Line"/>
            <p:cNvSpPr/>
            <p:nvPr/>
          </p:nvSpPr>
          <p:spPr>
            <a:xfrm flipH="1" rot="19534402">
              <a:off x="1596155" y="656105"/>
              <a:ext cx="57175" cy="2285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7315"/>
                    <a:pt x="7276" y="14590"/>
                    <a:pt x="21600" y="21600"/>
                  </a:cubicBezTo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</p:grpSp>
      <p:sp>
        <p:nvSpPr>
          <p:cNvPr id="506" name="São capazes de se mover…"/>
          <p:cNvSpPr/>
          <p:nvPr/>
        </p:nvSpPr>
        <p:spPr>
          <a:xfrm>
            <a:off x="2514600" y="1676400"/>
            <a:ext cx="3371850" cy="893585"/>
          </a:xfrm>
          <a:prstGeom prst="rect">
            <a:avLst/>
          </a:prstGeom>
          <a:solidFill>
            <a:srgbClr val="0000FF"/>
          </a:solidFill>
          <a:ln>
            <a:solidFill>
              <a:srgbClr val="FF000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b="1">
                <a:solidFill>
                  <a:srgbClr val="FDFF9F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São capazes de se mover</a:t>
            </a:r>
          </a:p>
          <a:p>
            <a:pPr>
              <a:defRPr b="1">
                <a:solidFill>
                  <a:srgbClr val="FDFF9F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 </a:t>
            </a:r>
          </a:p>
          <a:p>
            <a:pPr>
              <a:defRPr b="1">
                <a:solidFill>
                  <a:srgbClr val="FDFF9F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para uma nova posição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8" name="ch20f15.png" descr="ch20f15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1916111"/>
            <a:ext cx="9144000" cy="223361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0" name="ch20f22.png" descr="ch20f2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50825" y="1646236"/>
            <a:ext cx="8642350" cy="2735264"/>
          </a:xfrm>
          <a:prstGeom prst="rect">
            <a:avLst/>
          </a:prstGeom>
          <a:ln w="12700">
            <a:miter lim="400000"/>
          </a:ln>
        </p:spPr>
      </p:pic>
      <p:sp>
        <p:nvSpPr>
          <p:cNvPr id="511" name="Tn 3"/>
          <p:cNvSpPr txBox="1"/>
          <p:nvPr/>
        </p:nvSpPr>
        <p:spPr>
          <a:xfrm>
            <a:off x="250825" y="5876925"/>
            <a:ext cx="2089150" cy="375229"/>
          </a:xfrm>
          <a:prstGeom prst="rect">
            <a:avLst/>
          </a:prstGeom>
          <a:solidFill>
            <a:srgbClr val="EAF51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spcBef>
                <a:spcPts val="1200"/>
              </a:spcBef>
              <a:defRPr b="1" sz="2000"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/>
            <a:r>
              <a:t>Tn 3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Alguns    Transposons    de    Bactérias"/>
          <p:cNvSpPr/>
          <p:nvPr/>
        </p:nvSpPr>
        <p:spPr>
          <a:xfrm>
            <a:off x="228600" y="148519"/>
            <a:ext cx="8458200" cy="617360"/>
          </a:xfrm>
          <a:prstGeom prst="rect">
            <a:avLst/>
          </a:prstGeom>
          <a:solidFill>
            <a:srgbClr val="522F7D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>
            <a:spAutoFit/>
          </a:bodyPr>
          <a:lstStyle/>
          <a:p>
            <a:pPr>
              <a:defRPr b="1">
                <a:solidFill>
                  <a:srgbClr val="DEF6F1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      Alguns    Transposons    de    Bactérias</a:t>
            </a:r>
            <a:r>
              <a:rPr>
                <a:solidFill>
                  <a:srgbClr val="B53929"/>
                </a:solidFill>
              </a:rPr>
              <a:t> </a:t>
            </a:r>
            <a:br>
              <a:rPr>
                <a:solidFill>
                  <a:srgbClr val="B53929"/>
                </a:solidFill>
              </a:rPr>
            </a:br>
          </a:p>
        </p:txBody>
      </p:sp>
      <p:sp>
        <p:nvSpPr>
          <p:cNvPr id="514" name="Rectangle"/>
          <p:cNvSpPr/>
          <p:nvPr/>
        </p:nvSpPr>
        <p:spPr>
          <a:xfrm>
            <a:off x="-2" y="-1698625"/>
            <a:ext cx="9144004" cy="22225"/>
          </a:xfrm>
          <a:prstGeom prst="rect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txBody>
          <a:bodyPr lIns="45718" tIns="45718" rIns="45718" bIns="45718" anchor="ctr"/>
          <a:lstStyle/>
          <a:p>
            <a:pPr>
              <a:defRPr>
                <a:latin typeface="+mn-lt"/>
                <a:ea typeface="+mn-ea"/>
                <a:cs typeface="+mn-cs"/>
                <a:sym typeface="Arial"/>
              </a:defRPr>
            </a:pPr>
          </a:p>
        </p:txBody>
      </p:sp>
      <p:sp>
        <p:nvSpPr>
          <p:cNvPr id="515" name="Rectangle"/>
          <p:cNvSpPr/>
          <p:nvPr/>
        </p:nvSpPr>
        <p:spPr>
          <a:xfrm>
            <a:off x="-2" y="-1699419"/>
            <a:ext cx="9144004" cy="12702"/>
          </a:xfrm>
          <a:prstGeom prst="rect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txBody>
          <a:bodyPr lIns="45718" tIns="45718" rIns="45718" bIns="45718" anchor="ctr"/>
          <a:lstStyle/>
          <a:p>
            <a:pPr>
              <a:defRPr>
                <a:latin typeface="+mn-lt"/>
                <a:ea typeface="+mn-ea"/>
                <a:cs typeface="+mn-cs"/>
                <a:sym typeface="Arial"/>
              </a:defRPr>
            </a:pPr>
          </a:p>
        </p:txBody>
      </p:sp>
      <p:sp>
        <p:nvSpPr>
          <p:cNvPr id="516" name="Rectangle"/>
          <p:cNvSpPr/>
          <p:nvPr/>
        </p:nvSpPr>
        <p:spPr>
          <a:xfrm>
            <a:off x="-2" y="-1699419"/>
            <a:ext cx="9144004" cy="12702"/>
          </a:xfrm>
          <a:prstGeom prst="rect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txBody>
          <a:bodyPr lIns="45718" tIns="45718" rIns="45718" bIns="45718" anchor="ctr"/>
          <a:lstStyle/>
          <a:p>
            <a:pPr>
              <a:defRPr>
                <a:latin typeface="+mn-lt"/>
                <a:ea typeface="+mn-ea"/>
                <a:cs typeface="+mn-cs"/>
                <a:sym typeface="Arial"/>
              </a:defRPr>
            </a:pPr>
          </a:p>
        </p:txBody>
      </p:sp>
      <p:sp>
        <p:nvSpPr>
          <p:cNvPr id="517" name="Rectangle"/>
          <p:cNvSpPr/>
          <p:nvPr/>
        </p:nvSpPr>
        <p:spPr>
          <a:xfrm>
            <a:off x="-2" y="-1698625"/>
            <a:ext cx="9144004" cy="22225"/>
          </a:xfrm>
          <a:prstGeom prst="rect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txBody>
          <a:bodyPr lIns="45718" tIns="45718" rIns="45718" bIns="45718" anchor="ctr"/>
          <a:lstStyle/>
          <a:p>
            <a:pPr>
              <a:defRPr>
                <a:latin typeface="+mn-lt"/>
                <a:ea typeface="+mn-ea"/>
                <a:cs typeface="+mn-cs"/>
                <a:sym typeface="Arial"/>
              </a:defRPr>
            </a:pPr>
          </a:p>
        </p:txBody>
      </p:sp>
      <p:graphicFrame>
        <p:nvGraphicFramePr>
          <p:cNvPr id="518" name="Table"/>
          <p:cNvGraphicFramePr/>
          <p:nvPr/>
        </p:nvGraphicFramePr>
        <p:xfrm>
          <a:off x="228600" y="990600"/>
          <a:ext cx="8534400" cy="5662613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1563687"/>
                <a:gridCol w="2308225"/>
                <a:gridCol w="1520825"/>
                <a:gridCol w="3141662"/>
              </a:tblGrid>
              <a:tr h="515937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400">
                          <a:solidFill>
                            <a:srgbClr val="DEF6F1"/>
                          </a:solidFill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Transposon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400">
                          <a:solidFill>
                            <a:srgbClr val="DEF6F1"/>
                          </a:solidFill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Marcador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400">
                          <a:solidFill>
                            <a:srgbClr val="DEF6F1"/>
                          </a:solidFill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Comprimento (bp)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400">
                          <a:solidFill>
                            <a:srgbClr val="DEF6F1"/>
                          </a:solidFill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“Inverted repeat”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9966"/>
                    </a:solidFill>
                  </a:tcPr>
                </a:tc>
              </a:tr>
              <a:tr h="273050">
                <a:tc gridSpan="4">
                  <a:txBody>
                    <a:bodyPr/>
                    <a:lstStyle/>
                    <a:p>
                      <a:pPr algn="l">
                        <a:defRPr sz="1200">
                          <a:solidFill>
                            <a:srgbClr val="DEF6F1"/>
                          </a:solidFill>
                        </a:defRPr>
                      </a:pPr>
                    </a:p>
                  </a:txBody>
                  <a:tcPr marL="45720" marR="45720" marT="45720" marB="4572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EF6F1"/>
                    </a:solidFill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328612"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defRPr sz="1800"/>
                      </a:pPr>
                      <a:r>
                        <a:rPr sz="1200"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Tn1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5FA9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defRPr sz="1800"/>
                      </a:pPr>
                      <a:r>
                        <a:rPr sz="1200"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Ampicillin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5FA9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defRPr sz="1800"/>
                      </a:pPr>
                      <a:r>
                        <a:rPr sz="1200"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      4,957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5FA9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defRPr sz="1800"/>
                      </a:pPr>
                      <a:r>
                        <a:rPr sz="1200"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38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5FA96"/>
                    </a:solidFill>
                  </a:tcPr>
                </a:tc>
              </a:tr>
              <a:tr h="328612"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defRPr sz="1800"/>
                      </a:pPr>
                      <a:r>
                        <a:rPr sz="1200"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Tn2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DFF9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defRPr sz="1800"/>
                      </a:pPr>
                      <a:r>
                        <a:rPr sz="1200"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Ampicillin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DFF9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defRPr sz="1200">
                          <a:latin typeface="Arial Black"/>
                          <a:ea typeface="Arial Black"/>
                          <a:cs typeface="Arial Black"/>
                          <a:sym typeface="Arial Black"/>
                        </a:defRPr>
                      </a:pP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DFF9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defRPr sz="1200">
                          <a:latin typeface="Arial Black"/>
                          <a:ea typeface="Arial Black"/>
                          <a:cs typeface="Arial Black"/>
                          <a:sym typeface="Arial Black"/>
                        </a:defRPr>
                      </a:pP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DFF9F"/>
                    </a:solidFill>
                  </a:tcPr>
                </a:tc>
              </a:tr>
              <a:tr h="328612"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defRPr sz="1800"/>
                      </a:pPr>
                      <a:r>
                        <a:rPr sz="1200"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Tn3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5FA9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defRPr sz="1800"/>
                      </a:pPr>
                      <a:r>
                        <a:rPr sz="1200"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Ampicillin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DFF9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defRPr sz="1200">
                          <a:latin typeface="Arial Black"/>
                          <a:ea typeface="Arial Black"/>
                          <a:cs typeface="Arial Black"/>
                          <a:sym typeface="Arial Black"/>
                        </a:defRPr>
                      </a:pP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DFF9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defRPr sz="1200">
                          <a:latin typeface="Arial Black"/>
                          <a:ea typeface="Arial Black"/>
                          <a:cs typeface="Arial Black"/>
                          <a:sym typeface="Arial Black"/>
                        </a:defRPr>
                      </a:pP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DFF9F"/>
                    </a:solidFill>
                  </a:tcPr>
                </a:tc>
              </a:tr>
              <a:tr h="328612"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defRPr sz="1800"/>
                      </a:pPr>
                      <a:r>
                        <a:rPr sz="1200"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Tn4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AFCC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defRPr sz="1800"/>
                      </a:pPr>
                      <a:r>
                        <a:rPr sz="1200"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Ampicillin,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AFCC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defRPr sz="1800"/>
                      </a:pPr>
                      <a:r>
                        <a:rPr sz="1200"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20,500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AFCC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defRPr sz="1800"/>
                      </a:pPr>
                      <a:r>
                        <a:rPr sz="1200"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Short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AFCC8"/>
                    </a:solidFill>
                  </a:tcPr>
                </a:tc>
              </a:tr>
              <a:tr h="328612"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defRPr sz="1200">
                          <a:latin typeface="Arial Black"/>
                          <a:ea typeface="Arial Black"/>
                          <a:cs typeface="Arial Black"/>
                          <a:sym typeface="Arial Black"/>
                        </a:defRPr>
                      </a:pP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AFCC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defRPr sz="1800"/>
                      </a:pPr>
                      <a:r>
                        <a:rPr sz="1200"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streptomycin,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AFCC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defRPr sz="1200">
                          <a:latin typeface="Arial Black"/>
                          <a:ea typeface="Arial Black"/>
                          <a:cs typeface="Arial Black"/>
                          <a:sym typeface="Arial Black"/>
                        </a:defRPr>
                      </a:pP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AFCC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defRPr sz="1200">
                          <a:latin typeface="Arial Black"/>
                          <a:ea typeface="Arial Black"/>
                          <a:cs typeface="Arial Black"/>
                          <a:sym typeface="Arial Black"/>
                        </a:defRPr>
                      </a:pP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AFCC8"/>
                    </a:solidFill>
                  </a:tcPr>
                </a:tc>
              </a:tr>
              <a:tr h="328612"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defRPr sz="1200">
                          <a:latin typeface="Arial Black"/>
                          <a:ea typeface="Arial Black"/>
                          <a:cs typeface="Arial Black"/>
                          <a:sym typeface="Arial Black"/>
                        </a:defRPr>
                      </a:pP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AFCC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defRPr sz="1800"/>
                      </a:pPr>
                      <a:r>
                        <a:rPr sz="1200"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sulfanilamide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AFCC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defRPr sz="1200">
                          <a:latin typeface="Arial Black"/>
                          <a:ea typeface="Arial Black"/>
                          <a:cs typeface="Arial Black"/>
                          <a:sym typeface="Arial Black"/>
                        </a:defRPr>
                      </a:pP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AFCC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defRPr sz="1200">
                          <a:latin typeface="Arial Black"/>
                          <a:ea typeface="Arial Black"/>
                          <a:cs typeface="Arial Black"/>
                          <a:sym typeface="Arial Black"/>
                        </a:defRPr>
                      </a:pP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AFCC8"/>
                    </a:solidFill>
                  </a:tcPr>
                </a:tc>
              </a:tr>
              <a:tr h="363537"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defRPr sz="1800"/>
                      </a:pPr>
                      <a:r>
                        <a:rPr sz="1200"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Tn5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5FA9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defRPr sz="1800"/>
                      </a:pPr>
                      <a:r>
                        <a:rPr sz="1200"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Kanamycin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5FA9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defRPr sz="1800"/>
                      </a:pPr>
                      <a:r>
                        <a:rPr sz="1200"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      5,400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5FA9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defRPr sz="1800"/>
                      </a:pPr>
                      <a:r>
                        <a:rPr sz="1200"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1500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5FA96"/>
                    </a:solidFill>
                  </a:tcPr>
                </a:tc>
              </a:tr>
              <a:tr h="328612"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defRPr sz="1800"/>
                      </a:pPr>
                      <a:r>
                        <a:rPr sz="1200"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Tn6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5FA9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defRPr sz="1800"/>
                      </a:pPr>
                      <a:r>
                        <a:rPr sz="1200"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Kanamycin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5FA9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defRPr sz="1800"/>
                      </a:pPr>
                      <a:r>
                        <a:rPr sz="1200"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      4,200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5FA9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defRPr sz="1800"/>
                      </a:pPr>
                      <a:r>
                        <a:rPr sz="1200"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Not detectable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5FA96"/>
                    </a:solidFill>
                  </a:tcPr>
                </a:tc>
              </a:tr>
              <a:tr h="328612"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defRPr sz="1800"/>
                      </a:pPr>
                      <a:r>
                        <a:rPr sz="1200"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Tn7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AFCC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defRPr sz="1800"/>
                      </a:pPr>
                      <a:r>
                        <a:rPr sz="1200"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Trimethoprim,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AFCC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defRPr sz="1800"/>
                      </a:pPr>
                      <a:r>
                        <a:rPr sz="1200"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14,000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AFCC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defRPr sz="1800"/>
                      </a:pPr>
                      <a:r>
                        <a:rPr sz="1200"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Not detectable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AFCC8"/>
                    </a:solidFill>
                  </a:tcPr>
                </a:tc>
              </a:tr>
              <a:tr h="328612"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defRPr sz="1200">
                          <a:latin typeface="Arial Black"/>
                          <a:ea typeface="Arial Black"/>
                          <a:cs typeface="Arial Black"/>
                          <a:sym typeface="Arial Black"/>
                        </a:defRPr>
                      </a:pP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AFCC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defRPr sz="1800"/>
                      </a:pPr>
                      <a:r>
                        <a:rPr sz="1200"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    streptomycin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AFCC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defRPr sz="1200">
                          <a:latin typeface="Arial Black"/>
                          <a:ea typeface="Arial Black"/>
                          <a:cs typeface="Arial Black"/>
                          <a:sym typeface="Arial Black"/>
                        </a:defRPr>
                      </a:pP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AFCC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defRPr sz="1800"/>
                      </a:pPr>
                      <a:r>
                        <a:rPr sz="1200"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        with electron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AFCC8"/>
                    </a:solidFill>
                  </a:tcPr>
                </a:tc>
              </a:tr>
              <a:tr h="328612"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defRPr sz="1800"/>
                      </a:pPr>
                      <a:r>
                        <a:rPr sz="1200"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Tn9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5FA9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defRPr sz="1800"/>
                      </a:pPr>
                      <a:r>
                        <a:rPr sz="1200"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Chloramphenicol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5FA9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defRPr sz="1800"/>
                      </a:pPr>
                      <a:r>
                        <a:rPr sz="1200"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      2,638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5FA9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defRPr sz="1800"/>
                      </a:pPr>
                      <a:r>
                        <a:rPr sz="1200"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18/23*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5FA96"/>
                    </a:solidFill>
                  </a:tcPr>
                </a:tc>
              </a:tr>
              <a:tr h="328612"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defRPr sz="1800"/>
                      </a:pPr>
                      <a:r>
                        <a:rPr sz="1200"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Tn10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AFCC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defRPr sz="1800"/>
                      </a:pPr>
                      <a:r>
                        <a:rPr sz="1200"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Tetracycline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AFCC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defRPr sz="1800"/>
                      </a:pPr>
                      <a:r>
                        <a:rPr sz="1200"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      9,300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AFCC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defRPr sz="1800"/>
                      </a:pPr>
                      <a:r>
                        <a:rPr sz="1200"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1400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AFCC8"/>
                    </a:solidFill>
                  </a:tcPr>
                </a:tc>
              </a:tr>
              <a:tr h="328612"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defRPr sz="1800"/>
                      </a:pPr>
                      <a:r>
                        <a:rPr sz="1200"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Tn951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DFF9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defRPr sz="1800"/>
                      </a:pPr>
                      <a:r>
                        <a:rPr sz="1200"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lac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DFF9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defRPr sz="1800"/>
                      </a:pPr>
                      <a:r>
                        <a:rPr sz="1200"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16.600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DFF9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defRPr sz="1800"/>
                      </a:pPr>
                      <a:r>
                        <a:rPr sz="1200"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curto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DFF9F"/>
                    </a:solidFill>
                  </a:tcPr>
                </a:tc>
              </a:tr>
              <a:tr h="566737"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defRPr sz="1800"/>
                      </a:pPr>
                      <a:r>
                        <a:rPr sz="1200"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Tn1681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AFCC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defRPr sz="1800"/>
                      </a:pPr>
                      <a:r>
                        <a:rPr sz="1200"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enterotoxina termoestável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AFCC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defRPr sz="1800"/>
                      </a:pPr>
                      <a:r>
                        <a:rPr sz="1200"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2.088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AFCC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defRPr sz="1800"/>
                      </a:pPr>
                      <a:r>
                        <a:rPr sz="1200"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768 (IS1)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AFCC8"/>
                    </a:solidFill>
                  </a:tcPr>
                </a:tc>
              </a:tr>
            </a:tbl>
          </a:graphicData>
        </a:graphic>
      </p:graphicFrame>
      <p:pic>
        <p:nvPicPr>
          <p:cNvPr id="519" name=" " descr=" 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724275" y="1700211"/>
            <a:ext cx="142875" cy="123827"/>
          </a:xfrm>
          <a:prstGeom prst="rect">
            <a:avLst/>
          </a:prstGeom>
          <a:ln w="12700">
            <a:miter lim="400000"/>
          </a:ln>
        </p:spPr>
      </p:pic>
      <p:pic>
        <p:nvPicPr>
          <p:cNvPr id="520" name=" " descr=" 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46225" y="3468687"/>
            <a:ext cx="142875" cy="123827"/>
          </a:xfrm>
          <a:prstGeom prst="rect">
            <a:avLst/>
          </a:prstGeom>
          <a:ln w="12700">
            <a:miter lim="400000"/>
          </a:ln>
        </p:spPr>
      </p:pic>
      <p:pic>
        <p:nvPicPr>
          <p:cNvPr id="521" name=" " descr=" 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62125" y="3468687"/>
            <a:ext cx="142875" cy="123827"/>
          </a:xfrm>
          <a:prstGeom prst="rect">
            <a:avLst/>
          </a:prstGeom>
          <a:ln w="12700">
            <a:miter lim="400000"/>
          </a:ln>
        </p:spPr>
      </p:pic>
      <p:pic>
        <p:nvPicPr>
          <p:cNvPr id="522" name=" " descr=" 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46225" y="3986212"/>
            <a:ext cx="142875" cy="123827"/>
          </a:xfrm>
          <a:prstGeom prst="rect">
            <a:avLst/>
          </a:prstGeom>
          <a:ln w="12700">
            <a:miter lim="400000"/>
          </a:ln>
        </p:spPr>
      </p:pic>
      <p:pic>
        <p:nvPicPr>
          <p:cNvPr id="523" name=" " descr=" 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62125" y="3986212"/>
            <a:ext cx="142875" cy="123827"/>
          </a:xfrm>
          <a:prstGeom prst="rect">
            <a:avLst/>
          </a:prstGeom>
          <a:ln w="12700">
            <a:miter lim="400000"/>
          </a:ln>
        </p:spPr>
      </p:pic>
      <p:pic>
        <p:nvPicPr>
          <p:cNvPr id="524" name=" " descr=" 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724275" y="4503737"/>
            <a:ext cx="142875" cy="123827"/>
          </a:xfrm>
          <a:prstGeom prst="rect">
            <a:avLst/>
          </a:prstGeom>
          <a:ln w="12700">
            <a:miter lim="400000"/>
          </a:ln>
        </p:spPr>
      </p:pic>
      <p:pic>
        <p:nvPicPr>
          <p:cNvPr id="525" name=" " descr=" 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724275" y="4870450"/>
            <a:ext cx="142875" cy="123825"/>
          </a:xfrm>
          <a:prstGeom prst="rect">
            <a:avLst/>
          </a:prstGeom>
          <a:ln w="12700">
            <a:miter lim="400000"/>
          </a:ln>
        </p:spPr>
      </p:pic>
      <p:pic>
        <p:nvPicPr>
          <p:cNvPr id="526" name=" " descr=" 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949825" y="5237162"/>
            <a:ext cx="142875" cy="123827"/>
          </a:xfrm>
          <a:prstGeom prst="rect">
            <a:avLst/>
          </a:prstGeom>
          <a:ln w="12700">
            <a:miter lim="400000"/>
          </a:ln>
        </p:spPr>
      </p:pic>
      <p:pic>
        <p:nvPicPr>
          <p:cNvPr id="527" name=" " descr=" 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165725" y="5237162"/>
            <a:ext cx="142875" cy="123827"/>
          </a:xfrm>
          <a:prstGeom prst="rect">
            <a:avLst/>
          </a:prstGeom>
          <a:ln w="12700">
            <a:miter lim="400000"/>
          </a:ln>
        </p:spPr>
      </p:pic>
      <p:pic>
        <p:nvPicPr>
          <p:cNvPr id="528" name=" " descr=" 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949825" y="5754687"/>
            <a:ext cx="142875" cy="123827"/>
          </a:xfrm>
          <a:prstGeom prst="rect">
            <a:avLst/>
          </a:prstGeom>
          <a:ln w="12700">
            <a:miter lim="400000"/>
          </a:ln>
        </p:spPr>
      </p:pic>
      <p:pic>
        <p:nvPicPr>
          <p:cNvPr id="529" name=" " descr=" 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165725" y="5754687"/>
            <a:ext cx="142875" cy="123827"/>
          </a:xfrm>
          <a:prstGeom prst="rect">
            <a:avLst/>
          </a:prstGeom>
          <a:ln w="12700">
            <a:miter lim="400000"/>
          </a:ln>
        </p:spPr>
      </p:pic>
      <p:pic>
        <p:nvPicPr>
          <p:cNvPr id="530" name=" " descr=" 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46225" y="6638925"/>
            <a:ext cx="142875" cy="123825"/>
          </a:xfrm>
          <a:prstGeom prst="rect">
            <a:avLst/>
          </a:prstGeom>
          <a:ln w="12700">
            <a:miter lim="400000"/>
          </a:ln>
        </p:spPr>
      </p:pic>
      <p:pic>
        <p:nvPicPr>
          <p:cNvPr id="531" name=" " descr=" 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949825" y="6638925"/>
            <a:ext cx="142875" cy="123825"/>
          </a:xfrm>
          <a:prstGeom prst="rect">
            <a:avLst/>
          </a:prstGeom>
          <a:ln w="12700">
            <a:miter lim="400000"/>
          </a:ln>
        </p:spPr>
      </p:pic>
      <p:pic>
        <p:nvPicPr>
          <p:cNvPr id="532" name=" " descr=" 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165725" y="6638925"/>
            <a:ext cx="142875" cy="123825"/>
          </a:xfrm>
          <a:prstGeom prst="rect">
            <a:avLst/>
          </a:prstGeom>
          <a:ln w="12700">
            <a:miter lim="400000"/>
          </a:ln>
        </p:spPr>
      </p:pic>
      <p:pic>
        <p:nvPicPr>
          <p:cNvPr id="533" name=" " descr=" 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949825" y="7156450"/>
            <a:ext cx="142875" cy="123825"/>
          </a:xfrm>
          <a:prstGeom prst="rect">
            <a:avLst/>
          </a:prstGeom>
          <a:ln w="12700">
            <a:miter lim="400000"/>
          </a:ln>
        </p:spPr>
      </p:pic>
      <p:pic>
        <p:nvPicPr>
          <p:cNvPr id="534" name=" " descr=" 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165725" y="7156450"/>
            <a:ext cx="142875" cy="123825"/>
          </a:xfrm>
          <a:prstGeom prst="rect">
            <a:avLst/>
          </a:prstGeom>
          <a:ln w="12700">
            <a:miter lim="400000"/>
          </a:ln>
        </p:spPr>
      </p:pic>
      <p:pic>
        <p:nvPicPr>
          <p:cNvPr id="535" name=" " descr=" 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724275" y="7673975"/>
            <a:ext cx="142875" cy="123825"/>
          </a:xfrm>
          <a:prstGeom prst="rect">
            <a:avLst/>
          </a:prstGeom>
          <a:ln w="12700">
            <a:miter lim="400000"/>
          </a:ln>
        </p:spPr>
      </p:pic>
      <p:pic>
        <p:nvPicPr>
          <p:cNvPr id="536" name=" " descr=" 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724275" y="8040686"/>
            <a:ext cx="142875" cy="123827"/>
          </a:xfrm>
          <a:prstGeom prst="rect">
            <a:avLst/>
          </a:prstGeom>
          <a:ln w="12700">
            <a:miter lim="400000"/>
          </a:ln>
        </p:spPr>
      </p:pic>
      <p:pic>
        <p:nvPicPr>
          <p:cNvPr id="537" name=" --" descr=" --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819775" y="-1835150"/>
            <a:ext cx="85725" cy="9525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9" name="ch13f10.png" descr="ch13f10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09600" y="417512"/>
            <a:ext cx="7624764" cy="448310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542" name="Group"/>
          <p:cNvGrpSpPr/>
          <p:nvPr/>
        </p:nvGrpSpPr>
        <p:grpSpPr>
          <a:xfrm>
            <a:off x="1447800" y="5943599"/>
            <a:ext cx="6705600" cy="641353"/>
            <a:chOff x="0" y="0"/>
            <a:chExt cx="6705600" cy="641351"/>
          </a:xfrm>
        </p:grpSpPr>
        <p:sp>
          <p:nvSpPr>
            <p:cNvPr id="540" name="Rectangle"/>
            <p:cNvSpPr/>
            <p:nvPr/>
          </p:nvSpPr>
          <p:spPr>
            <a:xfrm>
              <a:off x="0" y="-1"/>
              <a:ext cx="6705600" cy="641353"/>
            </a:xfrm>
            <a:prstGeom prst="rect">
              <a:avLst/>
            </a:prstGeom>
            <a:solidFill>
              <a:srgbClr val="FAFCC8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541" name="Papel dos elementos transponiveis  na evolução dos…"/>
            <p:cNvSpPr txBox="1"/>
            <p:nvPr/>
          </p:nvSpPr>
          <p:spPr>
            <a:xfrm>
              <a:off x="0" y="-1"/>
              <a:ext cx="6705600" cy="61736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Arial"/>
                </a:defRPr>
              </a:pPr>
              <a:r>
                <a:t>Papel dos </a:t>
              </a:r>
              <a:r>
                <a:rPr b="1"/>
                <a:t>elementos transponiveis</a:t>
              </a:r>
              <a:r>
                <a:t>  na evolução dos </a:t>
              </a:r>
            </a:p>
            <a:p>
              <a:pPr>
                <a:defRPr>
                  <a:latin typeface="+mn-lt"/>
                  <a:ea typeface="+mn-ea"/>
                  <a:cs typeface="+mn-cs"/>
                  <a:sym typeface="Arial"/>
                </a:defRPr>
              </a:pPr>
              <a:r>
                <a:t>plasmidios resistentes a múltiplos antibióticos 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4" name=" --" descr=" --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87" y="6161087"/>
            <a:ext cx="85726" cy="9525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671" name="Group"/>
          <p:cNvGrpSpPr/>
          <p:nvPr/>
        </p:nvGrpSpPr>
        <p:grpSpPr>
          <a:xfrm>
            <a:off x="304800" y="838200"/>
            <a:ext cx="8388350" cy="5194300"/>
            <a:chOff x="0" y="0"/>
            <a:chExt cx="8388350" cy="5194300"/>
          </a:xfrm>
        </p:grpSpPr>
        <p:grpSp>
          <p:nvGrpSpPr>
            <p:cNvPr id="669" name="Group"/>
            <p:cNvGrpSpPr/>
            <p:nvPr/>
          </p:nvGrpSpPr>
          <p:grpSpPr>
            <a:xfrm>
              <a:off x="4366" y="4692"/>
              <a:ext cx="8379621" cy="5184917"/>
              <a:chOff x="0" y="0"/>
              <a:chExt cx="8379620" cy="5184915"/>
            </a:xfrm>
          </p:grpSpPr>
          <p:grpSp>
            <p:nvGrpSpPr>
              <p:cNvPr id="551" name="Group"/>
              <p:cNvGrpSpPr/>
              <p:nvPr/>
            </p:nvGrpSpPr>
            <p:grpSpPr>
              <a:xfrm>
                <a:off x="0" y="0"/>
                <a:ext cx="1995220" cy="725953"/>
                <a:chOff x="0" y="0"/>
                <a:chExt cx="1995219" cy="725952"/>
              </a:xfrm>
            </p:grpSpPr>
            <p:sp>
              <p:nvSpPr>
                <p:cNvPr id="545" name="Rectangle"/>
                <p:cNvSpPr/>
                <p:nvPr/>
              </p:nvSpPr>
              <p:spPr>
                <a:xfrm>
                  <a:off x="0" y="0"/>
                  <a:ext cx="1995219" cy="725953"/>
                </a:xfrm>
                <a:prstGeom prst="rect">
                  <a:avLst/>
                </a:prstGeom>
                <a:solidFill>
                  <a:srgbClr val="CCFFC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pPr>
                    <a:defRPr>
                      <a:latin typeface="+mn-lt"/>
                      <a:ea typeface="+mn-ea"/>
                      <a:cs typeface="+mn-cs"/>
                      <a:sym typeface="Arial"/>
                    </a:defRPr>
                  </a:pPr>
                </a:p>
              </p:txBody>
            </p:sp>
            <p:grpSp>
              <p:nvGrpSpPr>
                <p:cNvPr id="550" name="Group"/>
                <p:cNvGrpSpPr/>
                <p:nvPr/>
              </p:nvGrpSpPr>
              <p:grpSpPr>
                <a:xfrm>
                  <a:off x="0" y="0"/>
                  <a:ext cx="1995220" cy="688405"/>
                  <a:chOff x="0" y="0"/>
                  <a:chExt cx="1995219" cy="688404"/>
                </a:xfrm>
              </p:grpSpPr>
              <p:grpSp>
                <p:nvGrpSpPr>
                  <p:cNvPr id="548" name="Group"/>
                  <p:cNvGrpSpPr/>
                  <p:nvPr/>
                </p:nvGrpSpPr>
                <p:grpSpPr>
                  <a:xfrm>
                    <a:off x="8731" y="9387"/>
                    <a:ext cx="1977758" cy="669631"/>
                    <a:chOff x="0" y="0"/>
                    <a:chExt cx="1977756" cy="669629"/>
                  </a:xfrm>
                </p:grpSpPr>
                <p:sp>
                  <p:nvSpPr>
                    <p:cNvPr id="546" name="Rectangle"/>
                    <p:cNvSpPr/>
                    <p:nvPr/>
                  </p:nvSpPr>
                  <p:spPr>
                    <a:xfrm>
                      <a:off x="0" y="0"/>
                      <a:ext cx="1977757" cy="669630"/>
                    </a:xfrm>
                    <a:prstGeom prst="rect">
                      <a:avLst/>
                    </a:prstGeom>
                    <a:solidFill>
                      <a:srgbClr val="CCFFCC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45718" tIns="45718" rIns="45718" bIns="45718" numCol="1" anchor="t">
                      <a:noAutofit/>
                    </a:bodyPr>
                    <a:lstStyle/>
                    <a:p>
                      <a:pPr algn="ctr">
                        <a:defRPr>
                          <a:latin typeface="+mn-lt"/>
                          <a:ea typeface="+mn-ea"/>
                          <a:cs typeface="+mn-cs"/>
                          <a:sym typeface="Arial"/>
                        </a:defRPr>
                      </a:pPr>
                    </a:p>
                  </p:txBody>
                </p:sp>
                <p:sp>
                  <p:nvSpPr>
                    <p:cNvPr id="547" name="IS"/>
                    <p:cNvSpPr txBox="1"/>
                    <p:nvPr/>
                  </p:nvSpPr>
                  <p:spPr>
                    <a:xfrm>
                      <a:off x="0" y="0"/>
                      <a:ext cx="1977757" cy="366973"/>
                    </a:xfrm>
                    <a:prstGeom prst="rect">
                      <a:avLst/>
                    </a:prstGeom>
                    <a:noFill/>
                    <a:ln w="12700" cap="flat">
                      <a:noFill/>
                      <a:miter lim="400000"/>
                    </a:ln>
                    <a:effectLst/>
                    <a:extLst>
                      <a:ext uri="{C572A759-6A51-4108-AA02-DFA0A04FC94B}">
                        <ma14:wrappingTextBoxFlag xmlns:ma14="http://schemas.microsoft.com/office/mac/drawingml/2011/main" val="1"/>
                      </a:ext>
                    </a:extLst>
                  </p:spPr>
                  <p:txBody>
                    <a:bodyPr wrap="square" lIns="0" tIns="0" rIns="0" bIns="0" numCol="1" anchor="t">
                      <a:spAutoFit/>
                    </a:bodyPr>
                    <a:lstStyle>
                      <a:lvl1pPr algn="ctr">
                        <a:defRPr b="1" sz="2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lvl1pPr>
                    </a:lstStyle>
                    <a:p>
                      <a:pPr/>
                      <a:r>
                        <a:t>IS</a:t>
                      </a:r>
                    </a:p>
                  </p:txBody>
                </p:sp>
              </p:grpSp>
              <p:sp>
                <p:nvSpPr>
                  <p:cNvPr id="549" name="Rectangle"/>
                  <p:cNvSpPr/>
                  <p:nvPr/>
                </p:nvSpPr>
                <p:spPr>
                  <a:xfrm>
                    <a:off x="0" y="0"/>
                    <a:ext cx="1995220" cy="688405"/>
                  </a:xfrm>
                  <a:prstGeom prst="rect">
                    <a:avLst/>
                  </a:prstGeom>
                  <a:noFill/>
                  <a:ln w="3175" cap="flat">
                    <a:solidFill>
                      <a:srgbClr val="A0A0A0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8" tIns="45718" rIns="45718" bIns="45718" numCol="1" anchor="t">
                    <a:noAutofit/>
                  </a:bodyPr>
                  <a:lstStyle/>
                  <a:p>
                    <a:pPr>
                      <a:defRPr>
                        <a:latin typeface="+mn-lt"/>
                        <a:ea typeface="+mn-ea"/>
                        <a:cs typeface="+mn-cs"/>
                        <a:sym typeface="Arial"/>
                      </a:defRPr>
                    </a:pPr>
                  </a:p>
                </p:txBody>
              </p:sp>
            </p:grpSp>
          </p:grpSp>
          <p:grpSp>
            <p:nvGrpSpPr>
              <p:cNvPr id="558" name="Group"/>
              <p:cNvGrpSpPr/>
              <p:nvPr/>
            </p:nvGrpSpPr>
            <p:grpSpPr>
              <a:xfrm>
                <a:off x="1995216" y="0"/>
                <a:ext cx="3630978" cy="725953"/>
                <a:chOff x="0" y="0"/>
                <a:chExt cx="3630977" cy="725952"/>
              </a:xfrm>
            </p:grpSpPr>
            <p:sp>
              <p:nvSpPr>
                <p:cNvPr id="552" name="Rectangle"/>
                <p:cNvSpPr/>
                <p:nvPr/>
              </p:nvSpPr>
              <p:spPr>
                <a:xfrm>
                  <a:off x="-1" y="-1"/>
                  <a:ext cx="3630977" cy="725953"/>
                </a:xfrm>
                <a:prstGeom prst="rect">
                  <a:avLst/>
                </a:prstGeom>
                <a:solidFill>
                  <a:srgbClr val="CCFFC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pPr>
                    <a:defRPr>
                      <a:latin typeface="+mn-lt"/>
                      <a:ea typeface="+mn-ea"/>
                      <a:cs typeface="+mn-cs"/>
                      <a:sym typeface="Arial"/>
                    </a:defRPr>
                  </a:pPr>
                </a:p>
              </p:txBody>
            </p:sp>
            <p:grpSp>
              <p:nvGrpSpPr>
                <p:cNvPr id="557" name="Group"/>
                <p:cNvGrpSpPr/>
                <p:nvPr/>
              </p:nvGrpSpPr>
              <p:grpSpPr>
                <a:xfrm>
                  <a:off x="-1" y="-1"/>
                  <a:ext cx="3630978" cy="688405"/>
                  <a:chOff x="0" y="0"/>
                  <a:chExt cx="3630977" cy="688404"/>
                </a:xfrm>
              </p:grpSpPr>
              <p:grpSp>
                <p:nvGrpSpPr>
                  <p:cNvPr id="555" name="Group"/>
                  <p:cNvGrpSpPr/>
                  <p:nvPr/>
                </p:nvGrpSpPr>
                <p:grpSpPr>
                  <a:xfrm>
                    <a:off x="8730" y="9387"/>
                    <a:ext cx="3613517" cy="669631"/>
                    <a:chOff x="0" y="0"/>
                    <a:chExt cx="3613515" cy="669630"/>
                  </a:xfrm>
                </p:grpSpPr>
                <p:sp>
                  <p:nvSpPr>
                    <p:cNvPr id="553" name="Rectangle"/>
                    <p:cNvSpPr/>
                    <p:nvPr/>
                  </p:nvSpPr>
                  <p:spPr>
                    <a:xfrm>
                      <a:off x="-1" y="0"/>
                      <a:ext cx="3613516" cy="669631"/>
                    </a:xfrm>
                    <a:prstGeom prst="rect">
                      <a:avLst/>
                    </a:prstGeom>
                    <a:solidFill>
                      <a:srgbClr val="CCFFCC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45718" tIns="45718" rIns="45718" bIns="45718" numCol="1" anchor="t">
                      <a:noAutofit/>
                    </a:bodyPr>
                    <a:lstStyle/>
                    <a:p>
                      <a:pPr algn="ctr">
                        <a:defRPr>
                          <a:latin typeface="+mn-lt"/>
                          <a:ea typeface="+mn-ea"/>
                          <a:cs typeface="+mn-cs"/>
                          <a:sym typeface="Arial"/>
                        </a:defRPr>
                      </a:pPr>
                    </a:p>
                  </p:txBody>
                </p:sp>
                <p:sp>
                  <p:nvSpPr>
                    <p:cNvPr id="554" name="Ocorrência  normal em E. coli"/>
                    <p:cNvSpPr txBox="1"/>
                    <p:nvPr/>
                  </p:nvSpPr>
                  <p:spPr>
                    <a:xfrm>
                      <a:off x="-1" y="0"/>
                      <a:ext cx="3613516" cy="264253"/>
                    </a:xfrm>
                    <a:prstGeom prst="rect">
                      <a:avLst/>
                    </a:prstGeom>
                    <a:noFill/>
                    <a:ln w="12700" cap="flat">
                      <a:noFill/>
                      <a:miter lim="400000"/>
                    </a:ln>
                    <a:effectLst/>
                    <a:extLst>
                      <a:ext uri="{C572A759-6A51-4108-AA02-DFA0A04FC94B}">
                        <ma14:wrappingTextBoxFlag xmlns:ma14="http://schemas.microsoft.com/office/mac/drawingml/2011/main" val="1"/>
                      </a:ext>
                    </a:extLst>
                  </p:spPr>
                  <p:txBody>
                    <a:bodyPr wrap="square" lIns="45718" tIns="45718" rIns="45718" bIns="45718" numCol="1" anchor="t">
                      <a:spAutoFit/>
                    </a:bodyPr>
                    <a:lstStyle/>
                    <a:p>
                      <a:pPr algn="ctr">
                        <a:defRPr b="1" sz="1200">
                          <a:latin typeface="+mn-lt"/>
                          <a:ea typeface="+mn-ea"/>
                          <a:cs typeface="+mn-cs"/>
                          <a:sym typeface="Arial"/>
                        </a:defRPr>
                      </a:pPr>
                      <a:r>
                        <a:t>Ocorrência  normal em</a:t>
                      </a:r>
                      <a:r>
                        <a:rPr b="0"/>
                        <a:t> </a:t>
                      </a:r>
                      <a:r>
                        <a:rPr i="1"/>
                        <a:t>E. coli</a:t>
                      </a:r>
                      <a:r>
                        <a:rPr b="0"/>
                        <a:t> </a:t>
                      </a:r>
                    </a:p>
                  </p:txBody>
                </p:sp>
              </p:grpSp>
              <p:sp>
                <p:nvSpPr>
                  <p:cNvPr id="556" name="Rectangle"/>
                  <p:cNvSpPr/>
                  <p:nvPr/>
                </p:nvSpPr>
                <p:spPr>
                  <a:xfrm>
                    <a:off x="-1" y="-1"/>
                    <a:ext cx="3630979" cy="688405"/>
                  </a:xfrm>
                  <a:prstGeom prst="rect">
                    <a:avLst/>
                  </a:prstGeom>
                  <a:noFill/>
                  <a:ln w="3175" cap="flat">
                    <a:solidFill>
                      <a:srgbClr val="A0A0A0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8" tIns="45718" rIns="45718" bIns="45718" numCol="1" anchor="t">
                    <a:noAutofit/>
                  </a:bodyPr>
                  <a:lstStyle/>
                  <a:p>
                    <a:pPr>
                      <a:defRPr>
                        <a:latin typeface="+mn-lt"/>
                        <a:ea typeface="+mn-ea"/>
                        <a:cs typeface="+mn-cs"/>
                        <a:sym typeface="Arial"/>
                      </a:defRPr>
                    </a:pPr>
                  </a:p>
                </p:txBody>
              </p:sp>
            </p:grpSp>
          </p:grpSp>
          <p:grpSp>
            <p:nvGrpSpPr>
              <p:cNvPr id="565" name="Group"/>
              <p:cNvGrpSpPr/>
              <p:nvPr/>
            </p:nvGrpSpPr>
            <p:grpSpPr>
              <a:xfrm>
                <a:off x="5626190" y="0"/>
                <a:ext cx="1758006" cy="725953"/>
                <a:chOff x="0" y="0"/>
                <a:chExt cx="1758005" cy="725952"/>
              </a:xfrm>
            </p:grpSpPr>
            <p:sp>
              <p:nvSpPr>
                <p:cNvPr id="559" name="Rectangle"/>
                <p:cNvSpPr/>
                <p:nvPr/>
              </p:nvSpPr>
              <p:spPr>
                <a:xfrm>
                  <a:off x="0" y="-1"/>
                  <a:ext cx="1758004" cy="725953"/>
                </a:xfrm>
                <a:prstGeom prst="rect">
                  <a:avLst/>
                </a:prstGeom>
                <a:solidFill>
                  <a:srgbClr val="CCFFC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pPr>
                    <a:defRPr>
                      <a:latin typeface="+mn-lt"/>
                      <a:ea typeface="+mn-ea"/>
                      <a:cs typeface="+mn-cs"/>
                      <a:sym typeface="Arial"/>
                    </a:defRPr>
                  </a:pPr>
                </a:p>
              </p:txBody>
            </p:sp>
            <p:grpSp>
              <p:nvGrpSpPr>
                <p:cNvPr id="564" name="Group"/>
                <p:cNvGrpSpPr/>
                <p:nvPr/>
              </p:nvGrpSpPr>
              <p:grpSpPr>
                <a:xfrm>
                  <a:off x="-1" y="-1"/>
                  <a:ext cx="1758007" cy="688405"/>
                  <a:chOff x="0" y="0"/>
                  <a:chExt cx="1758005" cy="688404"/>
                </a:xfrm>
              </p:grpSpPr>
              <p:grpSp>
                <p:nvGrpSpPr>
                  <p:cNvPr id="562" name="Group"/>
                  <p:cNvGrpSpPr/>
                  <p:nvPr/>
                </p:nvGrpSpPr>
                <p:grpSpPr>
                  <a:xfrm>
                    <a:off x="8730" y="9387"/>
                    <a:ext cx="1740544" cy="669631"/>
                    <a:chOff x="0" y="0"/>
                    <a:chExt cx="1740542" cy="669630"/>
                  </a:xfrm>
                </p:grpSpPr>
                <p:sp>
                  <p:nvSpPr>
                    <p:cNvPr id="560" name="Rectangle"/>
                    <p:cNvSpPr/>
                    <p:nvPr/>
                  </p:nvSpPr>
                  <p:spPr>
                    <a:xfrm>
                      <a:off x="0" y="0"/>
                      <a:ext cx="1740544" cy="669631"/>
                    </a:xfrm>
                    <a:prstGeom prst="rect">
                      <a:avLst/>
                    </a:prstGeom>
                    <a:solidFill>
                      <a:srgbClr val="CCFFCC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45718" tIns="45718" rIns="45718" bIns="45718" numCol="1" anchor="t">
                      <a:noAutofit/>
                    </a:bodyPr>
                    <a:lstStyle/>
                    <a:p>
                      <a:pPr algn="ctr">
                        <a:defRPr>
                          <a:latin typeface="+mn-lt"/>
                          <a:ea typeface="+mn-ea"/>
                          <a:cs typeface="+mn-cs"/>
                          <a:sym typeface="Arial"/>
                        </a:defRPr>
                      </a:pPr>
                    </a:p>
                  </p:txBody>
                </p:sp>
                <p:sp>
                  <p:nvSpPr>
                    <p:cNvPr id="561" name="Tamanho (bp)"/>
                    <p:cNvSpPr txBox="1"/>
                    <p:nvPr/>
                  </p:nvSpPr>
                  <p:spPr>
                    <a:xfrm>
                      <a:off x="0" y="0"/>
                      <a:ext cx="1740544" cy="264253"/>
                    </a:xfrm>
                    <a:prstGeom prst="rect">
                      <a:avLst/>
                    </a:prstGeom>
                    <a:noFill/>
                    <a:ln w="12700" cap="flat">
                      <a:noFill/>
                      <a:miter lim="400000"/>
                    </a:ln>
                    <a:effectLst/>
                    <a:extLst>
                      <a:ext uri="{C572A759-6A51-4108-AA02-DFA0A04FC94B}">
                        <ma14:wrappingTextBoxFlag xmlns:ma14="http://schemas.microsoft.com/office/mac/drawingml/2011/main" val="1"/>
                      </a:ext>
                    </a:extLst>
                  </p:spPr>
                  <p:txBody>
                    <a:bodyPr wrap="square" lIns="45718" tIns="45718" rIns="45718" bIns="45718" numCol="1" anchor="t">
                      <a:spAutoFit/>
                    </a:bodyPr>
                    <a:lstStyle>
                      <a:lvl1pPr algn="ctr">
                        <a:defRPr b="1" sz="1200">
                          <a:latin typeface="+mn-lt"/>
                          <a:ea typeface="+mn-ea"/>
                          <a:cs typeface="+mn-cs"/>
                          <a:sym typeface="Arial"/>
                        </a:defRPr>
                      </a:lvl1pPr>
                    </a:lstStyle>
                    <a:p>
                      <a:pPr/>
                      <a:r>
                        <a:t>Tamanho (bp)</a:t>
                      </a:r>
                    </a:p>
                  </p:txBody>
                </p:sp>
              </p:grpSp>
              <p:sp>
                <p:nvSpPr>
                  <p:cNvPr id="563" name="Rectangle"/>
                  <p:cNvSpPr/>
                  <p:nvPr/>
                </p:nvSpPr>
                <p:spPr>
                  <a:xfrm>
                    <a:off x="-1" y="-1"/>
                    <a:ext cx="1758007" cy="688405"/>
                  </a:xfrm>
                  <a:prstGeom prst="rect">
                    <a:avLst/>
                  </a:prstGeom>
                  <a:noFill/>
                  <a:ln w="3175" cap="flat">
                    <a:solidFill>
                      <a:srgbClr val="A0A0A0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8" tIns="45718" rIns="45718" bIns="45718" numCol="1" anchor="t">
                    <a:noAutofit/>
                  </a:bodyPr>
                  <a:lstStyle/>
                  <a:p>
                    <a:pPr>
                      <a:defRPr>
                        <a:latin typeface="+mn-lt"/>
                        <a:ea typeface="+mn-ea"/>
                        <a:cs typeface="+mn-cs"/>
                        <a:sym typeface="Arial"/>
                      </a:defRPr>
                    </a:pPr>
                  </a:p>
                </p:txBody>
              </p:sp>
            </p:grpSp>
          </p:grpSp>
          <p:grpSp>
            <p:nvGrpSpPr>
              <p:cNvPr id="572" name="Group"/>
              <p:cNvGrpSpPr/>
              <p:nvPr/>
            </p:nvGrpSpPr>
            <p:grpSpPr>
              <a:xfrm>
                <a:off x="7384192" y="0"/>
                <a:ext cx="995429" cy="725953"/>
                <a:chOff x="0" y="0"/>
                <a:chExt cx="995428" cy="725952"/>
              </a:xfrm>
            </p:grpSpPr>
            <p:sp>
              <p:nvSpPr>
                <p:cNvPr id="566" name="Rectangle"/>
                <p:cNvSpPr/>
                <p:nvPr/>
              </p:nvSpPr>
              <p:spPr>
                <a:xfrm>
                  <a:off x="0" y="-1"/>
                  <a:ext cx="995428" cy="725953"/>
                </a:xfrm>
                <a:prstGeom prst="rect">
                  <a:avLst/>
                </a:prstGeom>
                <a:solidFill>
                  <a:srgbClr val="CCFFC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pPr>
                    <a:defRPr>
                      <a:latin typeface="+mn-lt"/>
                      <a:ea typeface="+mn-ea"/>
                      <a:cs typeface="+mn-cs"/>
                      <a:sym typeface="Arial"/>
                    </a:defRPr>
                  </a:pPr>
                </a:p>
              </p:txBody>
            </p:sp>
            <p:grpSp>
              <p:nvGrpSpPr>
                <p:cNvPr id="571" name="Group"/>
                <p:cNvGrpSpPr/>
                <p:nvPr/>
              </p:nvGrpSpPr>
              <p:grpSpPr>
                <a:xfrm>
                  <a:off x="0" y="-1"/>
                  <a:ext cx="995429" cy="688405"/>
                  <a:chOff x="0" y="0"/>
                  <a:chExt cx="995427" cy="688404"/>
                </a:xfrm>
              </p:grpSpPr>
              <p:grpSp>
                <p:nvGrpSpPr>
                  <p:cNvPr id="569" name="Group"/>
                  <p:cNvGrpSpPr/>
                  <p:nvPr/>
                </p:nvGrpSpPr>
                <p:grpSpPr>
                  <a:xfrm>
                    <a:off x="8731" y="9387"/>
                    <a:ext cx="977967" cy="669631"/>
                    <a:chOff x="0" y="0"/>
                    <a:chExt cx="977965" cy="669630"/>
                  </a:xfrm>
                </p:grpSpPr>
                <p:sp>
                  <p:nvSpPr>
                    <p:cNvPr id="567" name="Rectangle"/>
                    <p:cNvSpPr/>
                    <p:nvPr/>
                  </p:nvSpPr>
                  <p:spPr>
                    <a:xfrm>
                      <a:off x="0" y="0"/>
                      <a:ext cx="977967" cy="669631"/>
                    </a:xfrm>
                    <a:prstGeom prst="rect">
                      <a:avLst/>
                    </a:prstGeom>
                    <a:solidFill>
                      <a:srgbClr val="CCFFCC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45718" tIns="45718" rIns="45718" bIns="45718" numCol="1" anchor="t">
                      <a:noAutofit/>
                    </a:bodyPr>
                    <a:lstStyle/>
                    <a:p>
                      <a:pPr algn="ctr">
                        <a:defRPr>
                          <a:latin typeface="+mn-lt"/>
                          <a:ea typeface="+mn-ea"/>
                          <a:cs typeface="+mn-cs"/>
                          <a:sym typeface="Arial"/>
                        </a:defRPr>
                      </a:pPr>
                    </a:p>
                  </p:txBody>
                </p:sp>
                <p:sp>
                  <p:nvSpPr>
                    <p:cNvPr id="568" name="IR (bp)"/>
                    <p:cNvSpPr txBox="1"/>
                    <p:nvPr/>
                  </p:nvSpPr>
                  <p:spPr>
                    <a:xfrm>
                      <a:off x="0" y="0"/>
                      <a:ext cx="977967" cy="264253"/>
                    </a:xfrm>
                    <a:prstGeom prst="rect">
                      <a:avLst/>
                    </a:prstGeom>
                    <a:noFill/>
                    <a:ln w="12700" cap="flat">
                      <a:noFill/>
                      <a:miter lim="400000"/>
                    </a:ln>
                    <a:effectLst/>
                    <a:extLst>
                      <a:ext uri="{C572A759-6A51-4108-AA02-DFA0A04FC94B}">
                        <ma14:wrappingTextBoxFlag xmlns:ma14="http://schemas.microsoft.com/office/mac/drawingml/2011/main" val="1"/>
                      </a:ext>
                    </a:extLst>
                  </p:spPr>
                  <p:txBody>
                    <a:bodyPr wrap="square" lIns="45718" tIns="45718" rIns="45718" bIns="45718" numCol="1" anchor="t">
                      <a:spAutoFit/>
                    </a:bodyPr>
                    <a:lstStyle>
                      <a:lvl1pPr algn="ctr">
                        <a:defRPr b="1" sz="1200">
                          <a:latin typeface="+mn-lt"/>
                          <a:ea typeface="+mn-ea"/>
                          <a:cs typeface="+mn-cs"/>
                          <a:sym typeface="Arial"/>
                        </a:defRPr>
                      </a:lvl1pPr>
                    </a:lstStyle>
                    <a:p>
                      <a:pPr/>
                      <a:r>
                        <a:t>IR (bp)</a:t>
                      </a:r>
                    </a:p>
                  </p:txBody>
                </p:sp>
              </p:grpSp>
              <p:sp>
                <p:nvSpPr>
                  <p:cNvPr id="570" name="Rectangle"/>
                  <p:cNvSpPr/>
                  <p:nvPr/>
                </p:nvSpPr>
                <p:spPr>
                  <a:xfrm>
                    <a:off x="0" y="-1"/>
                    <a:ext cx="995429" cy="688405"/>
                  </a:xfrm>
                  <a:prstGeom prst="rect">
                    <a:avLst/>
                  </a:prstGeom>
                  <a:noFill/>
                  <a:ln w="3175" cap="flat">
                    <a:solidFill>
                      <a:srgbClr val="A0A0A0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8" tIns="45718" rIns="45718" bIns="45718" numCol="1" anchor="t">
                    <a:noAutofit/>
                  </a:bodyPr>
                  <a:lstStyle/>
                  <a:p>
                    <a:pPr>
                      <a:defRPr>
                        <a:latin typeface="+mn-lt"/>
                        <a:ea typeface="+mn-ea"/>
                        <a:cs typeface="+mn-cs"/>
                        <a:sym typeface="Arial"/>
                      </a:defRPr>
                    </a:pPr>
                  </a:p>
                </p:txBody>
              </p:sp>
            </p:grpSp>
          </p:grpSp>
          <p:grpSp>
            <p:nvGrpSpPr>
              <p:cNvPr id="575" name="Group"/>
              <p:cNvGrpSpPr/>
              <p:nvPr/>
            </p:nvGrpSpPr>
            <p:grpSpPr>
              <a:xfrm>
                <a:off x="0" y="707175"/>
                <a:ext cx="1995219" cy="688405"/>
                <a:chOff x="0" y="0"/>
                <a:chExt cx="1995217" cy="688404"/>
              </a:xfrm>
            </p:grpSpPr>
            <p:sp>
              <p:nvSpPr>
                <p:cNvPr id="573" name="Text"/>
                <p:cNvSpPr txBox="1"/>
                <p:nvPr/>
              </p:nvSpPr>
              <p:spPr>
                <a:xfrm>
                  <a:off x="8730" y="9387"/>
                  <a:ext cx="1977757" cy="366973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0" tIns="0" rIns="0" bIns="0" numCol="1" anchor="t">
                  <a:spAutoFit/>
                </a:bodyPr>
                <a:lstStyle>
                  <a:lvl1pPr algn="ctr">
                    <a:defRPr b="1" sz="2600">
                      <a:latin typeface="Times New Roman"/>
                      <a:ea typeface="Times New Roman"/>
                      <a:cs typeface="Times New Roman"/>
                      <a:sym typeface="Times New Roman"/>
                    </a:defRPr>
                  </a:lvl1pPr>
                </a:lstStyle>
                <a:p>
                  <a:pPr/>
                  <a:r>
                    <a:t> </a:t>
                  </a:r>
                </a:p>
              </p:txBody>
            </p:sp>
            <p:sp>
              <p:nvSpPr>
                <p:cNvPr id="574" name="Rectangle"/>
                <p:cNvSpPr/>
                <p:nvPr/>
              </p:nvSpPr>
              <p:spPr>
                <a:xfrm>
                  <a:off x="0" y="0"/>
                  <a:ext cx="1995218" cy="688405"/>
                </a:xfrm>
                <a:prstGeom prst="rect">
                  <a:avLst/>
                </a:prstGeom>
                <a:noFill/>
                <a:ln w="3175" cap="flat">
                  <a:solidFill>
                    <a:srgbClr val="A0A0A0"/>
                  </a:solidFill>
                  <a:prstDash val="solid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pPr>
                    <a:defRPr>
                      <a:latin typeface="+mn-lt"/>
                      <a:ea typeface="+mn-ea"/>
                      <a:cs typeface="+mn-cs"/>
                      <a:sym typeface="Arial"/>
                    </a:defRPr>
                  </a:pPr>
                </a:p>
              </p:txBody>
            </p:sp>
          </p:grpSp>
          <p:grpSp>
            <p:nvGrpSpPr>
              <p:cNvPr id="578" name="Group"/>
              <p:cNvGrpSpPr/>
              <p:nvPr/>
            </p:nvGrpSpPr>
            <p:grpSpPr>
              <a:xfrm>
                <a:off x="1995216" y="707175"/>
                <a:ext cx="3630977" cy="688404"/>
                <a:chOff x="0" y="0"/>
                <a:chExt cx="3630976" cy="688402"/>
              </a:xfrm>
            </p:grpSpPr>
            <p:sp>
              <p:nvSpPr>
                <p:cNvPr id="576" name="Text"/>
                <p:cNvSpPr txBox="1"/>
                <p:nvPr/>
              </p:nvSpPr>
              <p:spPr>
                <a:xfrm>
                  <a:off x="8730" y="9387"/>
                  <a:ext cx="3613514" cy="264253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45718" tIns="45718" rIns="45718" bIns="45718" numCol="1" anchor="t">
                  <a:spAutoFit/>
                </a:bodyPr>
                <a:lstStyle>
                  <a:lvl1pPr algn="ctr">
                    <a:defRPr sz="1200">
                      <a:latin typeface="+mn-lt"/>
                      <a:ea typeface="+mn-ea"/>
                      <a:cs typeface="+mn-cs"/>
                      <a:sym typeface="Arial"/>
                    </a:defRPr>
                  </a:lvl1pPr>
                </a:lstStyle>
                <a:p>
                  <a:pPr/>
                  <a:r>
                    <a:t> </a:t>
                  </a:r>
                </a:p>
              </p:txBody>
            </p:sp>
            <p:sp>
              <p:nvSpPr>
                <p:cNvPr id="577" name="Rectangle"/>
                <p:cNvSpPr/>
                <p:nvPr/>
              </p:nvSpPr>
              <p:spPr>
                <a:xfrm>
                  <a:off x="-1" y="-1"/>
                  <a:ext cx="3630977" cy="688404"/>
                </a:xfrm>
                <a:prstGeom prst="rect">
                  <a:avLst/>
                </a:prstGeom>
                <a:noFill/>
                <a:ln w="3175" cap="flat">
                  <a:solidFill>
                    <a:srgbClr val="A0A0A0"/>
                  </a:solidFill>
                  <a:prstDash val="solid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pPr>
                    <a:defRPr>
                      <a:latin typeface="+mn-lt"/>
                      <a:ea typeface="+mn-ea"/>
                      <a:cs typeface="+mn-cs"/>
                      <a:sym typeface="Arial"/>
                    </a:defRPr>
                  </a:pPr>
                </a:p>
              </p:txBody>
            </p:sp>
          </p:grpSp>
          <p:grpSp>
            <p:nvGrpSpPr>
              <p:cNvPr id="581" name="Group"/>
              <p:cNvGrpSpPr/>
              <p:nvPr/>
            </p:nvGrpSpPr>
            <p:grpSpPr>
              <a:xfrm>
                <a:off x="5626190" y="707175"/>
                <a:ext cx="1758005" cy="688404"/>
                <a:chOff x="0" y="0"/>
                <a:chExt cx="1758003" cy="688402"/>
              </a:xfrm>
            </p:grpSpPr>
            <p:sp>
              <p:nvSpPr>
                <p:cNvPr id="579" name="Text"/>
                <p:cNvSpPr txBox="1"/>
                <p:nvPr/>
              </p:nvSpPr>
              <p:spPr>
                <a:xfrm>
                  <a:off x="8730" y="9387"/>
                  <a:ext cx="1740542" cy="264253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45718" tIns="45718" rIns="45718" bIns="45718" numCol="1" anchor="t">
                  <a:spAutoFit/>
                </a:bodyPr>
                <a:lstStyle>
                  <a:lvl1pPr algn="ctr">
                    <a:defRPr sz="1200">
                      <a:latin typeface="+mn-lt"/>
                      <a:ea typeface="+mn-ea"/>
                      <a:cs typeface="+mn-cs"/>
                      <a:sym typeface="Arial"/>
                    </a:defRPr>
                  </a:lvl1pPr>
                </a:lstStyle>
                <a:p>
                  <a:pPr/>
                  <a:r>
                    <a:t> </a:t>
                  </a:r>
                </a:p>
              </p:txBody>
            </p:sp>
            <p:sp>
              <p:nvSpPr>
                <p:cNvPr id="580" name="Rectangle"/>
                <p:cNvSpPr/>
                <p:nvPr/>
              </p:nvSpPr>
              <p:spPr>
                <a:xfrm>
                  <a:off x="0" y="-1"/>
                  <a:ext cx="1758004" cy="688404"/>
                </a:xfrm>
                <a:prstGeom prst="rect">
                  <a:avLst/>
                </a:prstGeom>
                <a:noFill/>
                <a:ln w="3175" cap="flat">
                  <a:solidFill>
                    <a:srgbClr val="A0A0A0"/>
                  </a:solidFill>
                  <a:prstDash val="solid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pPr>
                    <a:defRPr>
                      <a:latin typeface="+mn-lt"/>
                      <a:ea typeface="+mn-ea"/>
                      <a:cs typeface="+mn-cs"/>
                      <a:sym typeface="Arial"/>
                    </a:defRPr>
                  </a:pPr>
                </a:p>
              </p:txBody>
            </p:sp>
          </p:grpSp>
          <p:grpSp>
            <p:nvGrpSpPr>
              <p:cNvPr id="584" name="Group"/>
              <p:cNvGrpSpPr/>
              <p:nvPr/>
            </p:nvGrpSpPr>
            <p:grpSpPr>
              <a:xfrm>
                <a:off x="7384192" y="707175"/>
                <a:ext cx="995428" cy="688404"/>
                <a:chOff x="0" y="0"/>
                <a:chExt cx="995427" cy="688402"/>
              </a:xfrm>
            </p:grpSpPr>
            <p:sp>
              <p:nvSpPr>
                <p:cNvPr id="582" name="Text"/>
                <p:cNvSpPr txBox="1"/>
                <p:nvPr/>
              </p:nvSpPr>
              <p:spPr>
                <a:xfrm>
                  <a:off x="8730" y="9387"/>
                  <a:ext cx="977966" cy="264253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45718" tIns="45718" rIns="45718" bIns="45718" numCol="1" anchor="t">
                  <a:spAutoFit/>
                </a:bodyPr>
                <a:lstStyle>
                  <a:lvl1pPr algn="ctr">
                    <a:defRPr sz="1200">
                      <a:latin typeface="+mn-lt"/>
                      <a:ea typeface="+mn-ea"/>
                      <a:cs typeface="+mn-cs"/>
                      <a:sym typeface="Arial"/>
                    </a:defRPr>
                  </a:lvl1pPr>
                </a:lstStyle>
                <a:p>
                  <a:pPr/>
                  <a:r>
                    <a:t> </a:t>
                  </a:r>
                </a:p>
              </p:txBody>
            </p:sp>
            <p:sp>
              <p:nvSpPr>
                <p:cNvPr id="583" name="Rectangle"/>
                <p:cNvSpPr/>
                <p:nvPr/>
              </p:nvSpPr>
              <p:spPr>
                <a:xfrm>
                  <a:off x="0" y="-1"/>
                  <a:ext cx="995428" cy="688404"/>
                </a:xfrm>
                <a:prstGeom prst="rect">
                  <a:avLst/>
                </a:prstGeom>
                <a:noFill/>
                <a:ln w="3175" cap="flat">
                  <a:solidFill>
                    <a:srgbClr val="A0A0A0"/>
                  </a:solidFill>
                  <a:prstDash val="solid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pPr>
                    <a:defRPr>
                      <a:latin typeface="+mn-lt"/>
                      <a:ea typeface="+mn-ea"/>
                      <a:cs typeface="+mn-cs"/>
                      <a:sym typeface="Arial"/>
                    </a:defRPr>
                  </a:pPr>
                </a:p>
              </p:txBody>
            </p:sp>
          </p:grpSp>
          <p:grpSp>
            <p:nvGrpSpPr>
              <p:cNvPr id="587" name="Group"/>
              <p:cNvGrpSpPr/>
              <p:nvPr/>
            </p:nvGrpSpPr>
            <p:grpSpPr>
              <a:xfrm>
                <a:off x="0" y="1414351"/>
                <a:ext cx="1995219" cy="522562"/>
                <a:chOff x="0" y="0"/>
                <a:chExt cx="1995217" cy="522561"/>
              </a:xfrm>
            </p:grpSpPr>
            <p:sp>
              <p:nvSpPr>
                <p:cNvPr id="585" name="IS1"/>
                <p:cNvSpPr txBox="1"/>
                <p:nvPr/>
              </p:nvSpPr>
              <p:spPr>
                <a:xfrm>
                  <a:off x="8731" y="9387"/>
                  <a:ext cx="1977756" cy="264253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45718" tIns="45718" rIns="45718" bIns="45718" numCol="1" anchor="t">
                  <a:spAutoFit/>
                </a:bodyPr>
                <a:lstStyle>
                  <a:lvl1pPr algn="ctr">
                    <a:defRPr sz="1200">
                      <a:solidFill>
                        <a:srgbClr val="800000"/>
                      </a:solidFill>
                      <a:latin typeface="+mn-lt"/>
                      <a:ea typeface="+mn-ea"/>
                      <a:cs typeface="+mn-cs"/>
                      <a:sym typeface="Arial"/>
                    </a:defRPr>
                  </a:lvl1pPr>
                </a:lstStyle>
                <a:p>
                  <a:pPr/>
                  <a:r>
                    <a:t>IS1</a:t>
                  </a:r>
                </a:p>
              </p:txBody>
            </p:sp>
            <p:sp>
              <p:nvSpPr>
                <p:cNvPr id="586" name="Rectangle"/>
                <p:cNvSpPr/>
                <p:nvPr/>
              </p:nvSpPr>
              <p:spPr>
                <a:xfrm>
                  <a:off x="0" y="-1"/>
                  <a:ext cx="1995218" cy="522563"/>
                </a:xfrm>
                <a:prstGeom prst="rect">
                  <a:avLst/>
                </a:prstGeom>
                <a:noFill/>
                <a:ln w="3175" cap="flat">
                  <a:solidFill>
                    <a:srgbClr val="A0A0A0"/>
                  </a:solidFill>
                  <a:prstDash val="solid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pPr>
                    <a:defRPr>
                      <a:latin typeface="+mn-lt"/>
                      <a:ea typeface="+mn-ea"/>
                      <a:cs typeface="+mn-cs"/>
                      <a:sym typeface="Arial"/>
                    </a:defRPr>
                  </a:pPr>
                </a:p>
              </p:txBody>
            </p:sp>
          </p:grpSp>
          <p:grpSp>
            <p:nvGrpSpPr>
              <p:cNvPr id="590" name="Group"/>
              <p:cNvGrpSpPr/>
              <p:nvPr/>
            </p:nvGrpSpPr>
            <p:grpSpPr>
              <a:xfrm>
                <a:off x="1995216" y="1414351"/>
                <a:ext cx="3630977" cy="522562"/>
                <a:chOff x="0" y="0"/>
                <a:chExt cx="3630976" cy="522561"/>
              </a:xfrm>
            </p:grpSpPr>
            <p:sp>
              <p:nvSpPr>
                <p:cNvPr id="588" name="58 copies on chromosome"/>
                <p:cNvSpPr txBox="1"/>
                <p:nvPr/>
              </p:nvSpPr>
              <p:spPr>
                <a:xfrm>
                  <a:off x="8730" y="9387"/>
                  <a:ext cx="3613514" cy="264253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45718" tIns="45718" rIns="45718" bIns="45718" numCol="1" anchor="t">
                  <a:spAutoFit/>
                </a:bodyPr>
                <a:lstStyle>
                  <a:lvl1pPr algn="ctr">
                    <a:defRPr sz="1200">
                      <a:solidFill>
                        <a:srgbClr val="800000"/>
                      </a:solidFill>
                      <a:latin typeface="+mn-lt"/>
                      <a:ea typeface="+mn-ea"/>
                      <a:cs typeface="+mn-cs"/>
                      <a:sym typeface="Arial"/>
                    </a:defRPr>
                  </a:lvl1pPr>
                </a:lstStyle>
                <a:p>
                  <a:pPr/>
                  <a:r>
                    <a:t>58 copies on chromosome</a:t>
                  </a:r>
                </a:p>
              </p:txBody>
            </p:sp>
            <p:sp>
              <p:nvSpPr>
                <p:cNvPr id="589" name="Rectangle"/>
                <p:cNvSpPr/>
                <p:nvPr/>
              </p:nvSpPr>
              <p:spPr>
                <a:xfrm>
                  <a:off x="-1" y="-1"/>
                  <a:ext cx="3630977" cy="522563"/>
                </a:xfrm>
                <a:prstGeom prst="rect">
                  <a:avLst/>
                </a:prstGeom>
                <a:noFill/>
                <a:ln w="3175" cap="flat">
                  <a:solidFill>
                    <a:srgbClr val="A0A0A0"/>
                  </a:solidFill>
                  <a:prstDash val="solid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pPr>
                    <a:defRPr>
                      <a:latin typeface="+mn-lt"/>
                      <a:ea typeface="+mn-ea"/>
                      <a:cs typeface="+mn-cs"/>
                      <a:sym typeface="Arial"/>
                    </a:defRPr>
                  </a:pPr>
                </a:p>
              </p:txBody>
            </p:sp>
          </p:grpSp>
          <p:grpSp>
            <p:nvGrpSpPr>
              <p:cNvPr id="593" name="Group"/>
              <p:cNvGrpSpPr/>
              <p:nvPr/>
            </p:nvGrpSpPr>
            <p:grpSpPr>
              <a:xfrm>
                <a:off x="5626190" y="1414351"/>
                <a:ext cx="1758005" cy="522562"/>
                <a:chOff x="0" y="0"/>
                <a:chExt cx="1758003" cy="522561"/>
              </a:xfrm>
            </p:grpSpPr>
            <p:sp>
              <p:nvSpPr>
                <p:cNvPr id="591" name="768"/>
                <p:cNvSpPr txBox="1"/>
                <p:nvPr/>
              </p:nvSpPr>
              <p:spPr>
                <a:xfrm>
                  <a:off x="8730" y="9387"/>
                  <a:ext cx="1740542" cy="264253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45718" tIns="45718" rIns="45718" bIns="45718" numCol="1" anchor="t">
                  <a:spAutoFit/>
                </a:bodyPr>
                <a:lstStyle>
                  <a:lvl1pPr algn="ctr">
                    <a:defRPr sz="1200">
                      <a:solidFill>
                        <a:srgbClr val="800000"/>
                      </a:solidFill>
                      <a:latin typeface="+mn-lt"/>
                      <a:ea typeface="+mn-ea"/>
                      <a:cs typeface="+mn-cs"/>
                      <a:sym typeface="Arial"/>
                    </a:defRPr>
                  </a:lvl1pPr>
                </a:lstStyle>
                <a:p>
                  <a:pPr/>
                  <a:r>
                    <a:t>768</a:t>
                  </a:r>
                </a:p>
              </p:txBody>
            </p:sp>
            <p:sp>
              <p:nvSpPr>
                <p:cNvPr id="592" name="Rectangle"/>
                <p:cNvSpPr/>
                <p:nvPr/>
              </p:nvSpPr>
              <p:spPr>
                <a:xfrm>
                  <a:off x="0" y="-1"/>
                  <a:ext cx="1758004" cy="522563"/>
                </a:xfrm>
                <a:prstGeom prst="rect">
                  <a:avLst/>
                </a:prstGeom>
                <a:noFill/>
                <a:ln w="3175" cap="flat">
                  <a:solidFill>
                    <a:srgbClr val="A0A0A0"/>
                  </a:solidFill>
                  <a:prstDash val="solid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pPr>
                    <a:defRPr>
                      <a:latin typeface="+mn-lt"/>
                      <a:ea typeface="+mn-ea"/>
                      <a:cs typeface="+mn-cs"/>
                      <a:sym typeface="Arial"/>
                    </a:defRPr>
                  </a:pPr>
                </a:p>
              </p:txBody>
            </p:sp>
          </p:grpSp>
          <p:grpSp>
            <p:nvGrpSpPr>
              <p:cNvPr id="596" name="Group"/>
              <p:cNvGrpSpPr/>
              <p:nvPr/>
            </p:nvGrpSpPr>
            <p:grpSpPr>
              <a:xfrm>
                <a:off x="7384192" y="1414351"/>
                <a:ext cx="995428" cy="522562"/>
                <a:chOff x="0" y="0"/>
                <a:chExt cx="995427" cy="522561"/>
              </a:xfrm>
            </p:grpSpPr>
            <p:sp>
              <p:nvSpPr>
                <p:cNvPr id="594" name="18/23"/>
                <p:cNvSpPr txBox="1"/>
                <p:nvPr/>
              </p:nvSpPr>
              <p:spPr>
                <a:xfrm>
                  <a:off x="8730" y="9387"/>
                  <a:ext cx="977966" cy="264253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45718" tIns="45718" rIns="45718" bIns="45718" numCol="1" anchor="t">
                  <a:spAutoFit/>
                </a:bodyPr>
                <a:lstStyle>
                  <a:lvl1pPr algn="ctr">
                    <a:defRPr sz="1200">
                      <a:solidFill>
                        <a:srgbClr val="800000"/>
                      </a:solidFill>
                      <a:latin typeface="+mn-lt"/>
                      <a:ea typeface="+mn-ea"/>
                      <a:cs typeface="+mn-cs"/>
                      <a:sym typeface="Arial"/>
                    </a:defRPr>
                  </a:lvl1pPr>
                </a:lstStyle>
                <a:p>
                  <a:pPr/>
                  <a:r>
                    <a:t>18/23</a:t>
                  </a:r>
                </a:p>
              </p:txBody>
            </p:sp>
            <p:sp>
              <p:nvSpPr>
                <p:cNvPr id="595" name="Rectangle"/>
                <p:cNvSpPr/>
                <p:nvPr/>
              </p:nvSpPr>
              <p:spPr>
                <a:xfrm>
                  <a:off x="0" y="-1"/>
                  <a:ext cx="995428" cy="522563"/>
                </a:xfrm>
                <a:prstGeom prst="rect">
                  <a:avLst/>
                </a:prstGeom>
                <a:noFill/>
                <a:ln w="3175" cap="flat">
                  <a:solidFill>
                    <a:srgbClr val="A0A0A0"/>
                  </a:solidFill>
                  <a:prstDash val="solid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pPr>
                    <a:defRPr>
                      <a:latin typeface="+mn-lt"/>
                      <a:ea typeface="+mn-ea"/>
                      <a:cs typeface="+mn-cs"/>
                      <a:sym typeface="Arial"/>
                    </a:defRPr>
                  </a:pPr>
                </a:p>
              </p:txBody>
            </p:sp>
          </p:grpSp>
          <p:grpSp>
            <p:nvGrpSpPr>
              <p:cNvPr id="599" name="Group"/>
              <p:cNvGrpSpPr/>
              <p:nvPr/>
            </p:nvGrpSpPr>
            <p:grpSpPr>
              <a:xfrm>
                <a:off x="0" y="1955685"/>
                <a:ext cx="1995219" cy="522562"/>
                <a:chOff x="0" y="0"/>
                <a:chExt cx="1995217" cy="522561"/>
              </a:xfrm>
            </p:grpSpPr>
            <p:sp>
              <p:nvSpPr>
                <p:cNvPr id="597" name="IS2"/>
                <p:cNvSpPr txBox="1"/>
                <p:nvPr/>
              </p:nvSpPr>
              <p:spPr>
                <a:xfrm>
                  <a:off x="8731" y="9387"/>
                  <a:ext cx="1977756" cy="264253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45718" tIns="45718" rIns="45718" bIns="45718" numCol="1" anchor="t">
                  <a:spAutoFit/>
                </a:bodyPr>
                <a:lstStyle>
                  <a:lvl1pPr algn="ctr">
                    <a:defRPr sz="1200">
                      <a:latin typeface="+mn-lt"/>
                      <a:ea typeface="+mn-ea"/>
                      <a:cs typeface="+mn-cs"/>
                      <a:sym typeface="Arial"/>
                    </a:defRPr>
                  </a:lvl1pPr>
                </a:lstStyle>
                <a:p>
                  <a:pPr/>
                  <a:r>
                    <a:t>IS2</a:t>
                  </a:r>
                </a:p>
              </p:txBody>
            </p:sp>
            <p:sp>
              <p:nvSpPr>
                <p:cNvPr id="598" name="Rectangle"/>
                <p:cNvSpPr/>
                <p:nvPr/>
              </p:nvSpPr>
              <p:spPr>
                <a:xfrm>
                  <a:off x="0" y="-1"/>
                  <a:ext cx="1995218" cy="522563"/>
                </a:xfrm>
                <a:prstGeom prst="rect">
                  <a:avLst/>
                </a:prstGeom>
                <a:noFill/>
                <a:ln w="3175" cap="flat">
                  <a:solidFill>
                    <a:srgbClr val="A0A0A0"/>
                  </a:solidFill>
                  <a:prstDash val="solid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pPr>
                    <a:defRPr>
                      <a:latin typeface="+mn-lt"/>
                      <a:ea typeface="+mn-ea"/>
                      <a:cs typeface="+mn-cs"/>
                      <a:sym typeface="Arial"/>
                    </a:defRPr>
                  </a:pPr>
                </a:p>
              </p:txBody>
            </p:sp>
          </p:grpSp>
          <p:grpSp>
            <p:nvGrpSpPr>
              <p:cNvPr id="602" name="Group"/>
              <p:cNvGrpSpPr/>
              <p:nvPr/>
            </p:nvGrpSpPr>
            <p:grpSpPr>
              <a:xfrm>
                <a:off x="1995216" y="1955685"/>
                <a:ext cx="3630977" cy="522562"/>
                <a:chOff x="0" y="0"/>
                <a:chExt cx="3630976" cy="522561"/>
              </a:xfrm>
            </p:grpSpPr>
            <p:sp>
              <p:nvSpPr>
                <p:cNvPr id="600" name="5 on chromosome; 1 on F"/>
                <p:cNvSpPr txBox="1"/>
                <p:nvPr/>
              </p:nvSpPr>
              <p:spPr>
                <a:xfrm>
                  <a:off x="8730" y="9387"/>
                  <a:ext cx="3613514" cy="264253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45718" tIns="45718" rIns="45718" bIns="45718" numCol="1" anchor="t">
                  <a:spAutoFit/>
                </a:bodyPr>
                <a:lstStyle>
                  <a:lvl1pPr algn="ctr">
                    <a:defRPr sz="1200">
                      <a:latin typeface="+mn-lt"/>
                      <a:ea typeface="+mn-ea"/>
                      <a:cs typeface="+mn-cs"/>
                      <a:sym typeface="Arial"/>
                    </a:defRPr>
                  </a:lvl1pPr>
                </a:lstStyle>
                <a:p>
                  <a:pPr/>
                  <a:r>
                    <a:t>5 on chromosome; 1 on F</a:t>
                  </a:r>
                </a:p>
              </p:txBody>
            </p:sp>
            <p:sp>
              <p:nvSpPr>
                <p:cNvPr id="601" name="Rectangle"/>
                <p:cNvSpPr/>
                <p:nvPr/>
              </p:nvSpPr>
              <p:spPr>
                <a:xfrm>
                  <a:off x="-1" y="-1"/>
                  <a:ext cx="3630977" cy="522563"/>
                </a:xfrm>
                <a:prstGeom prst="rect">
                  <a:avLst/>
                </a:prstGeom>
                <a:noFill/>
                <a:ln w="3175" cap="flat">
                  <a:solidFill>
                    <a:srgbClr val="A0A0A0"/>
                  </a:solidFill>
                  <a:prstDash val="solid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pPr>
                    <a:defRPr>
                      <a:latin typeface="+mn-lt"/>
                      <a:ea typeface="+mn-ea"/>
                      <a:cs typeface="+mn-cs"/>
                      <a:sym typeface="Arial"/>
                    </a:defRPr>
                  </a:pPr>
                </a:p>
              </p:txBody>
            </p:sp>
          </p:grpSp>
          <p:grpSp>
            <p:nvGrpSpPr>
              <p:cNvPr id="605" name="Group"/>
              <p:cNvGrpSpPr/>
              <p:nvPr/>
            </p:nvGrpSpPr>
            <p:grpSpPr>
              <a:xfrm>
                <a:off x="5626190" y="1955685"/>
                <a:ext cx="1758005" cy="522562"/>
                <a:chOff x="0" y="0"/>
                <a:chExt cx="1758003" cy="522561"/>
              </a:xfrm>
            </p:grpSpPr>
            <p:sp>
              <p:nvSpPr>
                <p:cNvPr id="603" name="1327"/>
                <p:cNvSpPr txBox="1"/>
                <p:nvPr/>
              </p:nvSpPr>
              <p:spPr>
                <a:xfrm>
                  <a:off x="8730" y="9387"/>
                  <a:ext cx="1740542" cy="264253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45718" tIns="45718" rIns="45718" bIns="45718" numCol="1" anchor="t">
                  <a:spAutoFit/>
                </a:bodyPr>
                <a:lstStyle>
                  <a:lvl1pPr algn="ctr">
                    <a:defRPr sz="1200">
                      <a:latin typeface="+mn-lt"/>
                      <a:ea typeface="+mn-ea"/>
                      <a:cs typeface="+mn-cs"/>
                      <a:sym typeface="Arial"/>
                    </a:defRPr>
                  </a:lvl1pPr>
                </a:lstStyle>
                <a:p>
                  <a:pPr/>
                  <a:r>
                    <a:t>1327</a:t>
                  </a:r>
                </a:p>
              </p:txBody>
            </p:sp>
            <p:sp>
              <p:nvSpPr>
                <p:cNvPr id="604" name="Rectangle"/>
                <p:cNvSpPr/>
                <p:nvPr/>
              </p:nvSpPr>
              <p:spPr>
                <a:xfrm>
                  <a:off x="0" y="-1"/>
                  <a:ext cx="1758004" cy="522563"/>
                </a:xfrm>
                <a:prstGeom prst="rect">
                  <a:avLst/>
                </a:prstGeom>
                <a:noFill/>
                <a:ln w="3175" cap="flat">
                  <a:solidFill>
                    <a:srgbClr val="A0A0A0"/>
                  </a:solidFill>
                  <a:prstDash val="solid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pPr>
                    <a:defRPr>
                      <a:latin typeface="+mn-lt"/>
                      <a:ea typeface="+mn-ea"/>
                      <a:cs typeface="+mn-cs"/>
                      <a:sym typeface="Arial"/>
                    </a:defRPr>
                  </a:pPr>
                </a:p>
              </p:txBody>
            </p:sp>
          </p:grpSp>
          <p:grpSp>
            <p:nvGrpSpPr>
              <p:cNvPr id="608" name="Group"/>
              <p:cNvGrpSpPr/>
              <p:nvPr/>
            </p:nvGrpSpPr>
            <p:grpSpPr>
              <a:xfrm>
                <a:off x="7384192" y="1955685"/>
                <a:ext cx="995428" cy="522562"/>
                <a:chOff x="0" y="0"/>
                <a:chExt cx="995427" cy="522561"/>
              </a:xfrm>
            </p:grpSpPr>
            <p:sp>
              <p:nvSpPr>
                <p:cNvPr id="606" name="32/41"/>
                <p:cNvSpPr txBox="1"/>
                <p:nvPr/>
              </p:nvSpPr>
              <p:spPr>
                <a:xfrm>
                  <a:off x="8730" y="9387"/>
                  <a:ext cx="977966" cy="264253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45718" tIns="45718" rIns="45718" bIns="45718" numCol="1" anchor="t">
                  <a:spAutoFit/>
                </a:bodyPr>
                <a:lstStyle>
                  <a:lvl1pPr algn="ctr">
                    <a:defRPr sz="1200">
                      <a:latin typeface="+mn-lt"/>
                      <a:ea typeface="+mn-ea"/>
                      <a:cs typeface="+mn-cs"/>
                      <a:sym typeface="Arial"/>
                    </a:defRPr>
                  </a:lvl1pPr>
                </a:lstStyle>
                <a:p>
                  <a:pPr/>
                  <a:r>
                    <a:t>32/41</a:t>
                  </a:r>
                </a:p>
              </p:txBody>
            </p:sp>
            <p:sp>
              <p:nvSpPr>
                <p:cNvPr id="607" name="Rectangle"/>
                <p:cNvSpPr/>
                <p:nvPr/>
              </p:nvSpPr>
              <p:spPr>
                <a:xfrm>
                  <a:off x="0" y="-1"/>
                  <a:ext cx="995428" cy="522563"/>
                </a:xfrm>
                <a:prstGeom prst="rect">
                  <a:avLst/>
                </a:prstGeom>
                <a:noFill/>
                <a:ln w="3175" cap="flat">
                  <a:solidFill>
                    <a:srgbClr val="A0A0A0"/>
                  </a:solidFill>
                  <a:prstDash val="solid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pPr>
                    <a:defRPr>
                      <a:latin typeface="+mn-lt"/>
                      <a:ea typeface="+mn-ea"/>
                      <a:cs typeface="+mn-cs"/>
                      <a:sym typeface="Arial"/>
                    </a:defRPr>
                  </a:pPr>
                </a:p>
              </p:txBody>
            </p:sp>
          </p:grpSp>
          <p:grpSp>
            <p:nvGrpSpPr>
              <p:cNvPr id="611" name="Group"/>
              <p:cNvGrpSpPr/>
              <p:nvPr/>
            </p:nvGrpSpPr>
            <p:grpSpPr>
              <a:xfrm>
                <a:off x="0" y="2497019"/>
                <a:ext cx="1995219" cy="522562"/>
                <a:chOff x="0" y="0"/>
                <a:chExt cx="1995217" cy="522561"/>
              </a:xfrm>
            </p:grpSpPr>
            <p:sp>
              <p:nvSpPr>
                <p:cNvPr id="609" name="IS3"/>
                <p:cNvSpPr txBox="1"/>
                <p:nvPr/>
              </p:nvSpPr>
              <p:spPr>
                <a:xfrm>
                  <a:off x="8731" y="9387"/>
                  <a:ext cx="1977756" cy="264253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45718" tIns="45718" rIns="45718" bIns="45718" numCol="1" anchor="t">
                  <a:spAutoFit/>
                </a:bodyPr>
                <a:lstStyle>
                  <a:lvl1pPr algn="ctr">
                    <a:defRPr sz="1200">
                      <a:solidFill>
                        <a:srgbClr val="800000"/>
                      </a:solidFill>
                      <a:latin typeface="+mn-lt"/>
                      <a:ea typeface="+mn-ea"/>
                      <a:cs typeface="+mn-cs"/>
                      <a:sym typeface="Arial"/>
                    </a:defRPr>
                  </a:lvl1pPr>
                </a:lstStyle>
                <a:p>
                  <a:pPr/>
                  <a:r>
                    <a:t>IS3</a:t>
                  </a:r>
                </a:p>
              </p:txBody>
            </p:sp>
            <p:sp>
              <p:nvSpPr>
                <p:cNvPr id="610" name="Rectangle"/>
                <p:cNvSpPr/>
                <p:nvPr/>
              </p:nvSpPr>
              <p:spPr>
                <a:xfrm>
                  <a:off x="0" y="-1"/>
                  <a:ext cx="1995218" cy="522563"/>
                </a:xfrm>
                <a:prstGeom prst="rect">
                  <a:avLst/>
                </a:prstGeom>
                <a:noFill/>
                <a:ln w="3175" cap="flat">
                  <a:solidFill>
                    <a:srgbClr val="A0A0A0"/>
                  </a:solidFill>
                  <a:prstDash val="solid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pPr>
                    <a:defRPr>
                      <a:latin typeface="+mn-lt"/>
                      <a:ea typeface="+mn-ea"/>
                      <a:cs typeface="+mn-cs"/>
                      <a:sym typeface="Arial"/>
                    </a:defRPr>
                  </a:pPr>
                </a:p>
              </p:txBody>
            </p:sp>
          </p:grpSp>
          <p:grpSp>
            <p:nvGrpSpPr>
              <p:cNvPr id="614" name="Group"/>
              <p:cNvGrpSpPr/>
              <p:nvPr/>
            </p:nvGrpSpPr>
            <p:grpSpPr>
              <a:xfrm>
                <a:off x="1995216" y="2497019"/>
                <a:ext cx="3630977" cy="522562"/>
                <a:chOff x="0" y="0"/>
                <a:chExt cx="3630976" cy="522561"/>
              </a:xfrm>
            </p:grpSpPr>
            <p:sp>
              <p:nvSpPr>
                <p:cNvPr id="612" name="5 on chromosome; 2 on F"/>
                <p:cNvSpPr txBox="1"/>
                <p:nvPr/>
              </p:nvSpPr>
              <p:spPr>
                <a:xfrm>
                  <a:off x="8730" y="9387"/>
                  <a:ext cx="3613514" cy="264253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45718" tIns="45718" rIns="45718" bIns="45718" numCol="1" anchor="t">
                  <a:spAutoFit/>
                </a:bodyPr>
                <a:lstStyle>
                  <a:lvl1pPr algn="ctr">
                    <a:defRPr sz="1200">
                      <a:solidFill>
                        <a:srgbClr val="800000"/>
                      </a:solidFill>
                      <a:latin typeface="+mn-lt"/>
                      <a:ea typeface="+mn-ea"/>
                      <a:cs typeface="+mn-cs"/>
                      <a:sym typeface="Arial"/>
                    </a:defRPr>
                  </a:lvl1pPr>
                </a:lstStyle>
                <a:p>
                  <a:pPr/>
                  <a:r>
                    <a:t>5 on chromosome; 2 on F</a:t>
                  </a:r>
                </a:p>
              </p:txBody>
            </p:sp>
            <p:sp>
              <p:nvSpPr>
                <p:cNvPr id="613" name="Rectangle"/>
                <p:cNvSpPr/>
                <p:nvPr/>
              </p:nvSpPr>
              <p:spPr>
                <a:xfrm>
                  <a:off x="-1" y="-1"/>
                  <a:ext cx="3630977" cy="522563"/>
                </a:xfrm>
                <a:prstGeom prst="rect">
                  <a:avLst/>
                </a:prstGeom>
                <a:noFill/>
                <a:ln w="3175" cap="flat">
                  <a:solidFill>
                    <a:srgbClr val="A0A0A0"/>
                  </a:solidFill>
                  <a:prstDash val="solid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pPr>
                    <a:defRPr>
                      <a:latin typeface="+mn-lt"/>
                      <a:ea typeface="+mn-ea"/>
                      <a:cs typeface="+mn-cs"/>
                      <a:sym typeface="Arial"/>
                    </a:defRPr>
                  </a:pPr>
                </a:p>
              </p:txBody>
            </p:sp>
          </p:grpSp>
          <p:grpSp>
            <p:nvGrpSpPr>
              <p:cNvPr id="617" name="Group"/>
              <p:cNvGrpSpPr/>
              <p:nvPr/>
            </p:nvGrpSpPr>
            <p:grpSpPr>
              <a:xfrm>
                <a:off x="5626190" y="2497019"/>
                <a:ext cx="1758005" cy="522562"/>
                <a:chOff x="0" y="0"/>
                <a:chExt cx="1758003" cy="522561"/>
              </a:xfrm>
            </p:grpSpPr>
            <p:sp>
              <p:nvSpPr>
                <p:cNvPr id="615" name="1400"/>
                <p:cNvSpPr txBox="1"/>
                <p:nvPr/>
              </p:nvSpPr>
              <p:spPr>
                <a:xfrm>
                  <a:off x="8730" y="9387"/>
                  <a:ext cx="1740542" cy="264253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45718" tIns="45718" rIns="45718" bIns="45718" numCol="1" anchor="t">
                  <a:spAutoFit/>
                </a:bodyPr>
                <a:lstStyle>
                  <a:lvl1pPr algn="ctr">
                    <a:defRPr sz="1200">
                      <a:solidFill>
                        <a:srgbClr val="800000"/>
                      </a:solidFill>
                      <a:latin typeface="+mn-lt"/>
                      <a:ea typeface="+mn-ea"/>
                      <a:cs typeface="+mn-cs"/>
                      <a:sym typeface="Arial"/>
                    </a:defRPr>
                  </a:lvl1pPr>
                </a:lstStyle>
                <a:p>
                  <a:pPr/>
                  <a:r>
                    <a:t>1400</a:t>
                  </a:r>
                </a:p>
              </p:txBody>
            </p:sp>
            <p:sp>
              <p:nvSpPr>
                <p:cNvPr id="616" name="Rectangle"/>
                <p:cNvSpPr/>
                <p:nvPr/>
              </p:nvSpPr>
              <p:spPr>
                <a:xfrm>
                  <a:off x="0" y="-1"/>
                  <a:ext cx="1758004" cy="522563"/>
                </a:xfrm>
                <a:prstGeom prst="rect">
                  <a:avLst/>
                </a:prstGeom>
                <a:noFill/>
                <a:ln w="3175" cap="flat">
                  <a:solidFill>
                    <a:srgbClr val="A0A0A0"/>
                  </a:solidFill>
                  <a:prstDash val="solid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pPr>
                    <a:defRPr>
                      <a:latin typeface="+mn-lt"/>
                      <a:ea typeface="+mn-ea"/>
                      <a:cs typeface="+mn-cs"/>
                      <a:sym typeface="Arial"/>
                    </a:defRPr>
                  </a:pPr>
                </a:p>
              </p:txBody>
            </p:sp>
          </p:grpSp>
          <p:grpSp>
            <p:nvGrpSpPr>
              <p:cNvPr id="620" name="Group"/>
              <p:cNvGrpSpPr/>
              <p:nvPr/>
            </p:nvGrpSpPr>
            <p:grpSpPr>
              <a:xfrm>
                <a:off x="7384192" y="2497019"/>
                <a:ext cx="995428" cy="522562"/>
                <a:chOff x="0" y="0"/>
                <a:chExt cx="995427" cy="522561"/>
              </a:xfrm>
            </p:grpSpPr>
            <p:sp>
              <p:nvSpPr>
                <p:cNvPr id="618" name="32/38"/>
                <p:cNvSpPr txBox="1"/>
                <p:nvPr/>
              </p:nvSpPr>
              <p:spPr>
                <a:xfrm>
                  <a:off x="8730" y="9387"/>
                  <a:ext cx="977966" cy="264253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45718" tIns="45718" rIns="45718" bIns="45718" numCol="1" anchor="t">
                  <a:spAutoFit/>
                </a:bodyPr>
                <a:lstStyle>
                  <a:lvl1pPr algn="ctr">
                    <a:defRPr sz="1200">
                      <a:solidFill>
                        <a:srgbClr val="800000"/>
                      </a:solidFill>
                      <a:latin typeface="+mn-lt"/>
                      <a:ea typeface="+mn-ea"/>
                      <a:cs typeface="+mn-cs"/>
                      <a:sym typeface="Arial"/>
                    </a:defRPr>
                  </a:lvl1pPr>
                </a:lstStyle>
                <a:p>
                  <a:pPr/>
                  <a:r>
                    <a:t>32/38</a:t>
                  </a:r>
                </a:p>
              </p:txBody>
            </p:sp>
            <p:sp>
              <p:nvSpPr>
                <p:cNvPr id="619" name="Rectangle"/>
                <p:cNvSpPr/>
                <p:nvPr/>
              </p:nvSpPr>
              <p:spPr>
                <a:xfrm>
                  <a:off x="0" y="-1"/>
                  <a:ext cx="995428" cy="522563"/>
                </a:xfrm>
                <a:prstGeom prst="rect">
                  <a:avLst/>
                </a:prstGeom>
                <a:noFill/>
                <a:ln w="3175" cap="flat">
                  <a:solidFill>
                    <a:srgbClr val="A0A0A0"/>
                  </a:solidFill>
                  <a:prstDash val="solid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pPr>
                    <a:defRPr>
                      <a:latin typeface="+mn-lt"/>
                      <a:ea typeface="+mn-ea"/>
                      <a:cs typeface="+mn-cs"/>
                      <a:sym typeface="Arial"/>
                    </a:defRPr>
                  </a:pPr>
                </a:p>
              </p:txBody>
            </p:sp>
          </p:grpSp>
          <p:grpSp>
            <p:nvGrpSpPr>
              <p:cNvPr id="623" name="Group"/>
              <p:cNvGrpSpPr/>
              <p:nvPr/>
            </p:nvGrpSpPr>
            <p:grpSpPr>
              <a:xfrm>
                <a:off x="0" y="3038353"/>
                <a:ext cx="1995219" cy="522562"/>
                <a:chOff x="0" y="0"/>
                <a:chExt cx="1995217" cy="522561"/>
              </a:xfrm>
            </p:grpSpPr>
            <p:sp>
              <p:nvSpPr>
                <p:cNvPr id="621" name="IS4"/>
                <p:cNvSpPr txBox="1"/>
                <p:nvPr/>
              </p:nvSpPr>
              <p:spPr>
                <a:xfrm>
                  <a:off x="8731" y="9387"/>
                  <a:ext cx="1977756" cy="264253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45718" tIns="45718" rIns="45718" bIns="45718" numCol="1" anchor="t">
                  <a:spAutoFit/>
                </a:bodyPr>
                <a:lstStyle>
                  <a:lvl1pPr algn="ctr">
                    <a:defRPr sz="1200">
                      <a:latin typeface="+mn-lt"/>
                      <a:ea typeface="+mn-ea"/>
                      <a:cs typeface="+mn-cs"/>
                      <a:sym typeface="Arial"/>
                    </a:defRPr>
                  </a:lvl1pPr>
                </a:lstStyle>
                <a:p>
                  <a:pPr/>
                  <a:r>
                    <a:t>IS4</a:t>
                  </a:r>
                </a:p>
              </p:txBody>
            </p:sp>
            <p:sp>
              <p:nvSpPr>
                <p:cNvPr id="622" name="Rectangle"/>
                <p:cNvSpPr/>
                <p:nvPr/>
              </p:nvSpPr>
              <p:spPr>
                <a:xfrm>
                  <a:off x="0" y="-1"/>
                  <a:ext cx="1995218" cy="522563"/>
                </a:xfrm>
                <a:prstGeom prst="rect">
                  <a:avLst/>
                </a:prstGeom>
                <a:noFill/>
                <a:ln w="3175" cap="flat">
                  <a:solidFill>
                    <a:srgbClr val="A0A0A0"/>
                  </a:solidFill>
                  <a:prstDash val="solid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pPr>
                    <a:defRPr>
                      <a:latin typeface="+mn-lt"/>
                      <a:ea typeface="+mn-ea"/>
                      <a:cs typeface="+mn-cs"/>
                      <a:sym typeface="Arial"/>
                    </a:defRPr>
                  </a:pPr>
                </a:p>
              </p:txBody>
            </p:sp>
          </p:grpSp>
          <p:grpSp>
            <p:nvGrpSpPr>
              <p:cNvPr id="626" name="Group"/>
              <p:cNvGrpSpPr/>
              <p:nvPr/>
            </p:nvGrpSpPr>
            <p:grpSpPr>
              <a:xfrm>
                <a:off x="1995216" y="3038353"/>
                <a:ext cx="3630977" cy="522562"/>
                <a:chOff x="0" y="0"/>
                <a:chExt cx="3630976" cy="522561"/>
              </a:xfrm>
            </p:grpSpPr>
            <p:sp>
              <p:nvSpPr>
                <p:cNvPr id="624" name="1 or 2 copies on chromosome"/>
                <p:cNvSpPr txBox="1"/>
                <p:nvPr/>
              </p:nvSpPr>
              <p:spPr>
                <a:xfrm>
                  <a:off x="8730" y="9387"/>
                  <a:ext cx="3613514" cy="264253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45718" tIns="45718" rIns="45718" bIns="45718" numCol="1" anchor="t">
                  <a:spAutoFit/>
                </a:bodyPr>
                <a:lstStyle>
                  <a:lvl1pPr algn="ctr">
                    <a:defRPr sz="1200">
                      <a:latin typeface="+mn-lt"/>
                      <a:ea typeface="+mn-ea"/>
                      <a:cs typeface="+mn-cs"/>
                      <a:sym typeface="Arial"/>
                    </a:defRPr>
                  </a:lvl1pPr>
                </a:lstStyle>
                <a:p>
                  <a:pPr/>
                  <a:r>
                    <a:t>1 or 2 copies on chromosome</a:t>
                  </a:r>
                </a:p>
              </p:txBody>
            </p:sp>
            <p:sp>
              <p:nvSpPr>
                <p:cNvPr id="625" name="Rectangle"/>
                <p:cNvSpPr/>
                <p:nvPr/>
              </p:nvSpPr>
              <p:spPr>
                <a:xfrm>
                  <a:off x="-1" y="-1"/>
                  <a:ext cx="3630977" cy="522563"/>
                </a:xfrm>
                <a:prstGeom prst="rect">
                  <a:avLst/>
                </a:prstGeom>
                <a:noFill/>
                <a:ln w="3175" cap="flat">
                  <a:solidFill>
                    <a:srgbClr val="A0A0A0"/>
                  </a:solidFill>
                  <a:prstDash val="solid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pPr>
                    <a:defRPr>
                      <a:latin typeface="+mn-lt"/>
                      <a:ea typeface="+mn-ea"/>
                      <a:cs typeface="+mn-cs"/>
                      <a:sym typeface="Arial"/>
                    </a:defRPr>
                  </a:pPr>
                </a:p>
              </p:txBody>
            </p:sp>
          </p:grpSp>
          <p:grpSp>
            <p:nvGrpSpPr>
              <p:cNvPr id="629" name="Group"/>
              <p:cNvGrpSpPr/>
              <p:nvPr/>
            </p:nvGrpSpPr>
            <p:grpSpPr>
              <a:xfrm>
                <a:off x="5626190" y="3038353"/>
                <a:ext cx="1758005" cy="522562"/>
                <a:chOff x="0" y="0"/>
                <a:chExt cx="1758003" cy="522561"/>
              </a:xfrm>
            </p:grpSpPr>
            <p:sp>
              <p:nvSpPr>
                <p:cNvPr id="627" name="1400"/>
                <p:cNvSpPr txBox="1"/>
                <p:nvPr/>
              </p:nvSpPr>
              <p:spPr>
                <a:xfrm>
                  <a:off x="8730" y="9387"/>
                  <a:ext cx="1740542" cy="264253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45718" tIns="45718" rIns="45718" bIns="45718" numCol="1" anchor="t">
                  <a:spAutoFit/>
                </a:bodyPr>
                <a:lstStyle>
                  <a:lvl1pPr algn="ctr">
                    <a:defRPr sz="1200">
                      <a:latin typeface="+mn-lt"/>
                      <a:ea typeface="+mn-ea"/>
                      <a:cs typeface="+mn-cs"/>
                      <a:sym typeface="Arial"/>
                    </a:defRPr>
                  </a:lvl1pPr>
                </a:lstStyle>
                <a:p>
                  <a:pPr/>
                  <a:r>
                    <a:t>1400</a:t>
                  </a:r>
                </a:p>
              </p:txBody>
            </p:sp>
            <p:sp>
              <p:nvSpPr>
                <p:cNvPr id="628" name="Rectangle"/>
                <p:cNvSpPr/>
                <p:nvPr/>
              </p:nvSpPr>
              <p:spPr>
                <a:xfrm>
                  <a:off x="0" y="-1"/>
                  <a:ext cx="1758004" cy="522563"/>
                </a:xfrm>
                <a:prstGeom prst="rect">
                  <a:avLst/>
                </a:prstGeom>
                <a:noFill/>
                <a:ln w="3175" cap="flat">
                  <a:solidFill>
                    <a:srgbClr val="A0A0A0"/>
                  </a:solidFill>
                  <a:prstDash val="solid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pPr>
                    <a:defRPr>
                      <a:latin typeface="+mn-lt"/>
                      <a:ea typeface="+mn-ea"/>
                      <a:cs typeface="+mn-cs"/>
                      <a:sym typeface="Arial"/>
                    </a:defRPr>
                  </a:pPr>
                </a:p>
              </p:txBody>
            </p:sp>
          </p:grpSp>
          <p:grpSp>
            <p:nvGrpSpPr>
              <p:cNvPr id="632" name="Group"/>
              <p:cNvGrpSpPr/>
              <p:nvPr/>
            </p:nvGrpSpPr>
            <p:grpSpPr>
              <a:xfrm>
                <a:off x="7384192" y="3038353"/>
                <a:ext cx="995428" cy="522562"/>
                <a:chOff x="0" y="0"/>
                <a:chExt cx="995427" cy="522561"/>
              </a:xfrm>
            </p:grpSpPr>
            <p:sp>
              <p:nvSpPr>
                <p:cNvPr id="630" name="16/18"/>
                <p:cNvSpPr txBox="1"/>
                <p:nvPr/>
              </p:nvSpPr>
              <p:spPr>
                <a:xfrm>
                  <a:off x="8730" y="9387"/>
                  <a:ext cx="977966" cy="264253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45718" tIns="45718" rIns="45718" bIns="45718" numCol="1" anchor="t">
                  <a:spAutoFit/>
                </a:bodyPr>
                <a:lstStyle>
                  <a:lvl1pPr algn="ctr">
                    <a:defRPr sz="1200">
                      <a:latin typeface="+mn-lt"/>
                      <a:ea typeface="+mn-ea"/>
                      <a:cs typeface="+mn-cs"/>
                      <a:sym typeface="Arial"/>
                    </a:defRPr>
                  </a:lvl1pPr>
                </a:lstStyle>
                <a:p>
                  <a:pPr/>
                  <a:r>
                    <a:t>16/18</a:t>
                  </a:r>
                </a:p>
              </p:txBody>
            </p:sp>
            <p:sp>
              <p:nvSpPr>
                <p:cNvPr id="631" name="Rectangle"/>
                <p:cNvSpPr/>
                <p:nvPr/>
              </p:nvSpPr>
              <p:spPr>
                <a:xfrm>
                  <a:off x="0" y="-1"/>
                  <a:ext cx="995428" cy="522563"/>
                </a:xfrm>
                <a:prstGeom prst="rect">
                  <a:avLst/>
                </a:prstGeom>
                <a:noFill/>
                <a:ln w="3175" cap="flat">
                  <a:solidFill>
                    <a:srgbClr val="A0A0A0"/>
                  </a:solidFill>
                  <a:prstDash val="solid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pPr>
                    <a:defRPr>
                      <a:latin typeface="+mn-lt"/>
                      <a:ea typeface="+mn-ea"/>
                      <a:cs typeface="+mn-cs"/>
                      <a:sym typeface="Arial"/>
                    </a:defRPr>
                  </a:pPr>
                </a:p>
              </p:txBody>
            </p:sp>
          </p:grpSp>
          <p:grpSp>
            <p:nvGrpSpPr>
              <p:cNvPr id="635" name="Group"/>
              <p:cNvGrpSpPr/>
              <p:nvPr/>
            </p:nvGrpSpPr>
            <p:grpSpPr>
              <a:xfrm>
                <a:off x="0" y="3579687"/>
                <a:ext cx="1995219" cy="522562"/>
                <a:chOff x="0" y="0"/>
                <a:chExt cx="1995217" cy="522561"/>
              </a:xfrm>
            </p:grpSpPr>
            <p:sp>
              <p:nvSpPr>
                <p:cNvPr id="633" name="IS5"/>
                <p:cNvSpPr txBox="1"/>
                <p:nvPr/>
              </p:nvSpPr>
              <p:spPr>
                <a:xfrm>
                  <a:off x="8731" y="9387"/>
                  <a:ext cx="1977756" cy="264253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45718" tIns="45718" rIns="45718" bIns="45718" numCol="1" anchor="t">
                  <a:spAutoFit/>
                </a:bodyPr>
                <a:lstStyle>
                  <a:lvl1pPr algn="ctr">
                    <a:defRPr sz="1200">
                      <a:solidFill>
                        <a:srgbClr val="800000"/>
                      </a:solidFill>
                      <a:latin typeface="+mn-lt"/>
                      <a:ea typeface="+mn-ea"/>
                      <a:cs typeface="+mn-cs"/>
                      <a:sym typeface="Arial"/>
                    </a:defRPr>
                  </a:lvl1pPr>
                </a:lstStyle>
                <a:p>
                  <a:pPr/>
                  <a:r>
                    <a:t>IS5</a:t>
                  </a:r>
                </a:p>
              </p:txBody>
            </p:sp>
            <p:sp>
              <p:nvSpPr>
                <p:cNvPr id="634" name="Rectangle"/>
                <p:cNvSpPr/>
                <p:nvPr/>
              </p:nvSpPr>
              <p:spPr>
                <a:xfrm>
                  <a:off x="0" y="-1"/>
                  <a:ext cx="1995218" cy="522563"/>
                </a:xfrm>
                <a:prstGeom prst="rect">
                  <a:avLst/>
                </a:prstGeom>
                <a:noFill/>
                <a:ln w="3175" cap="flat">
                  <a:solidFill>
                    <a:srgbClr val="A0A0A0"/>
                  </a:solidFill>
                  <a:prstDash val="solid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pPr>
                    <a:defRPr>
                      <a:latin typeface="+mn-lt"/>
                      <a:ea typeface="+mn-ea"/>
                      <a:cs typeface="+mn-cs"/>
                      <a:sym typeface="Arial"/>
                    </a:defRPr>
                  </a:pPr>
                </a:p>
              </p:txBody>
            </p:sp>
          </p:grpSp>
          <p:grpSp>
            <p:nvGrpSpPr>
              <p:cNvPr id="638" name="Group"/>
              <p:cNvGrpSpPr/>
              <p:nvPr/>
            </p:nvGrpSpPr>
            <p:grpSpPr>
              <a:xfrm>
                <a:off x="1995216" y="3579687"/>
                <a:ext cx="3630977" cy="522562"/>
                <a:chOff x="0" y="0"/>
                <a:chExt cx="3630976" cy="522561"/>
              </a:xfrm>
            </p:grpSpPr>
            <p:sp>
              <p:nvSpPr>
                <p:cNvPr id="636" name="Unknown"/>
                <p:cNvSpPr txBox="1"/>
                <p:nvPr/>
              </p:nvSpPr>
              <p:spPr>
                <a:xfrm>
                  <a:off x="8730" y="9387"/>
                  <a:ext cx="3613514" cy="264253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45718" tIns="45718" rIns="45718" bIns="45718" numCol="1" anchor="t">
                  <a:spAutoFit/>
                </a:bodyPr>
                <a:lstStyle>
                  <a:lvl1pPr algn="ctr">
                    <a:defRPr sz="1200">
                      <a:solidFill>
                        <a:srgbClr val="800000"/>
                      </a:solidFill>
                      <a:latin typeface="+mn-lt"/>
                      <a:ea typeface="+mn-ea"/>
                      <a:cs typeface="+mn-cs"/>
                      <a:sym typeface="Arial"/>
                    </a:defRPr>
                  </a:lvl1pPr>
                </a:lstStyle>
                <a:p>
                  <a:pPr/>
                  <a:r>
                    <a:t>Unknown</a:t>
                  </a:r>
                </a:p>
              </p:txBody>
            </p:sp>
            <p:sp>
              <p:nvSpPr>
                <p:cNvPr id="637" name="Rectangle"/>
                <p:cNvSpPr/>
                <p:nvPr/>
              </p:nvSpPr>
              <p:spPr>
                <a:xfrm>
                  <a:off x="-1" y="-1"/>
                  <a:ext cx="3630977" cy="522563"/>
                </a:xfrm>
                <a:prstGeom prst="rect">
                  <a:avLst/>
                </a:prstGeom>
                <a:noFill/>
                <a:ln w="3175" cap="flat">
                  <a:solidFill>
                    <a:srgbClr val="A0A0A0"/>
                  </a:solidFill>
                  <a:prstDash val="solid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pPr>
                    <a:defRPr>
                      <a:latin typeface="+mn-lt"/>
                      <a:ea typeface="+mn-ea"/>
                      <a:cs typeface="+mn-cs"/>
                      <a:sym typeface="Arial"/>
                    </a:defRPr>
                  </a:pPr>
                </a:p>
              </p:txBody>
            </p:sp>
          </p:grpSp>
          <p:grpSp>
            <p:nvGrpSpPr>
              <p:cNvPr id="641" name="Group"/>
              <p:cNvGrpSpPr/>
              <p:nvPr/>
            </p:nvGrpSpPr>
            <p:grpSpPr>
              <a:xfrm>
                <a:off x="5626190" y="3579687"/>
                <a:ext cx="1758005" cy="522562"/>
                <a:chOff x="0" y="0"/>
                <a:chExt cx="1758003" cy="522561"/>
              </a:xfrm>
            </p:grpSpPr>
            <p:sp>
              <p:nvSpPr>
                <p:cNvPr id="639" name="1250"/>
                <p:cNvSpPr txBox="1"/>
                <p:nvPr/>
              </p:nvSpPr>
              <p:spPr>
                <a:xfrm>
                  <a:off x="8730" y="9387"/>
                  <a:ext cx="1740542" cy="264253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45718" tIns="45718" rIns="45718" bIns="45718" numCol="1" anchor="t">
                  <a:spAutoFit/>
                </a:bodyPr>
                <a:lstStyle>
                  <a:lvl1pPr algn="ctr">
                    <a:defRPr sz="1200">
                      <a:solidFill>
                        <a:srgbClr val="800000"/>
                      </a:solidFill>
                      <a:latin typeface="+mn-lt"/>
                      <a:ea typeface="+mn-ea"/>
                      <a:cs typeface="+mn-cs"/>
                      <a:sym typeface="Arial"/>
                    </a:defRPr>
                  </a:lvl1pPr>
                </a:lstStyle>
                <a:p>
                  <a:pPr/>
                  <a:r>
                    <a:t>1250</a:t>
                  </a:r>
                </a:p>
              </p:txBody>
            </p:sp>
            <p:sp>
              <p:nvSpPr>
                <p:cNvPr id="640" name="Rectangle"/>
                <p:cNvSpPr/>
                <p:nvPr/>
              </p:nvSpPr>
              <p:spPr>
                <a:xfrm>
                  <a:off x="0" y="-1"/>
                  <a:ext cx="1758004" cy="522563"/>
                </a:xfrm>
                <a:prstGeom prst="rect">
                  <a:avLst/>
                </a:prstGeom>
                <a:noFill/>
                <a:ln w="3175" cap="flat">
                  <a:solidFill>
                    <a:srgbClr val="A0A0A0"/>
                  </a:solidFill>
                  <a:prstDash val="solid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pPr>
                    <a:defRPr>
                      <a:latin typeface="+mn-lt"/>
                      <a:ea typeface="+mn-ea"/>
                      <a:cs typeface="+mn-cs"/>
                      <a:sym typeface="Arial"/>
                    </a:defRPr>
                  </a:pPr>
                </a:p>
              </p:txBody>
            </p:sp>
          </p:grpSp>
          <p:grpSp>
            <p:nvGrpSpPr>
              <p:cNvPr id="644" name="Group"/>
              <p:cNvGrpSpPr/>
              <p:nvPr/>
            </p:nvGrpSpPr>
            <p:grpSpPr>
              <a:xfrm>
                <a:off x="7384192" y="3579687"/>
                <a:ext cx="995428" cy="522562"/>
                <a:chOff x="0" y="0"/>
                <a:chExt cx="995427" cy="522561"/>
              </a:xfrm>
            </p:grpSpPr>
            <p:sp>
              <p:nvSpPr>
                <p:cNvPr id="642" name="Short"/>
                <p:cNvSpPr txBox="1"/>
                <p:nvPr/>
              </p:nvSpPr>
              <p:spPr>
                <a:xfrm>
                  <a:off x="8730" y="9387"/>
                  <a:ext cx="977966" cy="264253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45718" tIns="45718" rIns="45718" bIns="45718" numCol="1" anchor="t">
                  <a:spAutoFit/>
                </a:bodyPr>
                <a:lstStyle>
                  <a:lvl1pPr algn="ctr">
                    <a:defRPr sz="1200">
                      <a:solidFill>
                        <a:srgbClr val="800000"/>
                      </a:solidFill>
                      <a:latin typeface="+mn-lt"/>
                      <a:ea typeface="+mn-ea"/>
                      <a:cs typeface="+mn-cs"/>
                      <a:sym typeface="Arial"/>
                    </a:defRPr>
                  </a:lvl1pPr>
                </a:lstStyle>
                <a:p>
                  <a:pPr/>
                  <a:r>
                    <a:t>Short</a:t>
                  </a:r>
                </a:p>
              </p:txBody>
            </p:sp>
            <p:sp>
              <p:nvSpPr>
                <p:cNvPr id="643" name="Rectangle"/>
                <p:cNvSpPr/>
                <p:nvPr/>
              </p:nvSpPr>
              <p:spPr>
                <a:xfrm>
                  <a:off x="0" y="-1"/>
                  <a:ext cx="995428" cy="522563"/>
                </a:xfrm>
                <a:prstGeom prst="rect">
                  <a:avLst/>
                </a:prstGeom>
                <a:noFill/>
                <a:ln w="3175" cap="flat">
                  <a:solidFill>
                    <a:srgbClr val="A0A0A0"/>
                  </a:solidFill>
                  <a:prstDash val="solid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pPr>
                    <a:defRPr>
                      <a:latin typeface="+mn-lt"/>
                      <a:ea typeface="+mn-ea"/>
                      <a:cs typeface="+mn-cs"/>
                      <a:sym typeface="Arial"/>
                    </a:defRPr>
                  </a:pPr>
                </a:p>
              </p:txBody>
            </p:sp>
          </p:grpSp>
          <p:grpSp>
            <p:nvGrpSpPr>
              <p:cNvPr id="647" name="Group"/>
              <p:cNvGrpSpPr/>
              <p:nvPr/>
            </p:nvGrpSpPr>
            <p:grpSpPr>
              <a:xfrm>
                <a:off x="0" y="4121020"/>
                <a:ext cx="1995219" cy="522562"/>
                <a:chOff x="0" y="0"/>
                <a:chExt cx="1995217" cy="522561"/>
              </a:xfrm>
            </p:grpSpPr>
            <p:sp>
              <p:nvSpPr>
                <p:cNvPr id="645" name="γ-δ (TN1000)"/>
                <p:cNvSpPr txBox="1"/>
                <p:nvPr/>
              </p:nvSpPr>
              <p:spPr>
                <a:xfrm>
                  <a:off x="8731" y="9387"/>
                  <a:ext cx="1977756" cy="277498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45718" tIns="45718" rIns="45718" bIns="45718" numCol="1" anchor="t">
                  <a:spAutoFit/>
                </a:bodyPr>
                <a:lstStyle/>
                <a:p>
                  <a:pPr algn="ctr">
                    <a:defRPr sz="1200">
                      <a:latin typeface="Symbol"/>
                      <a:ea typeface="Symbol"/>
                      <a:cs typeface="Symbol"/>
                      <a:sym typeface="Symbol"/>
                    </a:defRPr>
                  </a:pPr>
                  <a:r>
                    <a:t>g</a:t>
                  </a:r>
                  <a:r>
                    <a:rPr>
                      <a:latin typeface="+mn-lt"/>
                      <a:ea typeface="+mn-ea"/>
                      <a:cs typeface="+mn-cs"/>
                      <a:sym typeface="Arial"/>
                    </a:rPr>
                    <a:t>-</a:t>
                  </a:r>
                  <a:r>
                    <a:t>d</a:t>
                  </a:r>
                  <a:r>
                    <a:rPr>
                      <a:latin typeface="+mn-lt"/>
                      <a:ea typeface="+mn-ea"/>
                      <a:cs typeface="+mn-cs"/>
                      <a:sym typeface="Arial"/>
                    </a:rPr>
                    <a:t> (TN1000)</a:t>
                  </a:r>
                </a:p>
              </p:txBody>
            </p:sp>
            <p:sp>
              <p:nvSpPr>
                <p:cNvPr id="646" name="Rectangle"/>
                <p:cNvSpPr/>
                <p:nvPr/>
              </p:nvSpPr>
              <p:spPr>
                <a:xfrm>
                  <a:off x="0" y="-1"/>
                  <a:ext cx="1995218" cy="522563"/>
                </a:xfrm>
                <a:prstGeom prst="rect">
                  <a:avLst/>
                </a:prstGeom>
                <a:noFill/>
                <a:ln w="3175" cap="flat">
                  <a:solidFill>
                    <a:srgbClr val="A0A0A0"/>
                  </a:solidFill>
                  <a:prstDash val="solid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pPr>
                    <a:defRPr>
                      <a:latin typeface="+mn-lt"/>
                      <a:ea typeface="+mn-ea"/>
                      <a:cs typeface="+mn-cs"/>
                      <a:sym typeface="Arial"/>
                    </a:defRPr>
                  </a:pPr>
                </a:p>
              </p:txBody>
            </p:sp>
          </p:grpSp>
          <p:grpSp>
            <p:nvGrpSpPr>
              <p:cNvPr id="650" name="Group"/>
              <p:cNvGrpSpPr/>
              <p:nvPr/>
            </p:nvGrpSpPr>
            <p:grpSpPr>
              <a:xfrm>
                <a:off x="1995216" y="4121020"/>
                <a:ext cx="3630977" cy="522562"/>
                <a:chOff x="0" y="0"/>
                <a:chExt cx="3630976" cy="522561"/>
              </a:xfrm>
            </p:grpSpPr>
            <p:sp>
              <p:nvSpPr>
                <p:cNvPr id="648" name="1 or more on chromosome; 1 on F"/>
                <p:cNvSpPr txBox="1"/>
                <p:nvPr/>
              </p:nvSpPr>
              <p:spPr>
                <a:xfrm>
                  <a:off x="8730" y="9387"/>
                  <a:ext cx="3613514" cy="264253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45718" tIns="45718" rIns="45718" bIns="45718" numCol="1" anchor="t">
                  <a:spAutoFit/>
                </a:bodyPr>
                <a:lstStyle>
                  <a:lvl1pPr algn="ctr">
                    <a:defRPr sz="1200">
                      <a:latin typeface="+mn-lt"/>
                      <a:ea typeface="+mn-ea"/>
                      <a:cs typeface="+mn-cs"/>
                      <a:sym typeface="Arial"/>
                    </a:defRPr>
                  </a:lvl1pPr>
                </a:lstStyle>
                <a:p>
                  <a:pPr/>
                  <a:r>
                    <a:t>1 or more on chromosome; 1 on F</a:t>
                  </a:r>
                </a:p>
              </p:txBody>
            </p:sp>
            <p:sp>
              <p:nvSpPr>
                <p:cNvPr id="649" name="Rectangle"/>
                <p:cNvSpPr/>
                <p:nvPr/>
              </p:nvSpPr>
              <p:spPr>
                <a:xfrm>
                  <a:off x="-1" y="-1"/>
                  <a:ext cx="3630977" cy="522563"/>
                </a:xfrm>
                <a:prstGeom prst="rect">
                  <a:avLst/>
                </a:prstGeom>
                <a:noFill/>
                <a:ln w="3175" cap="flat">
                  <a:solidFill>
                    <a:srgbClr val="A0A0A0"/>
                  </a:solidFill>
                  <a:prstDash val="solid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pPr>
                    <a:defRPr>
                      <a:latin typeface="+mn-lt"/>
                      <a:ea typeface="+mn-ea"/>
                      <a:cs typeface="+mn-cs"/>
                      <a:sym typeface="Arial"/>
                    </a:defRPr>
                  </a:pPr>
                </a:p>
              </p:txBody>
            </p:sp>
          </p:grpSp>
          <p:grpSp>
            <p:nvGrpSpPr>
              <p:cNvPr id="653" name="Group"/>
              <p:cNvGrpSpPr/>
              <p:nvPr/>
            </p:nvGrpSpPr>
            <p:grpSpPr>
              <a:xfrm>
                <a:off x="5626190" y="4121020"/>
                <a:ext cx="1758005" cy="522562"/>
                <a:chOff x="0" y="0"/>
                <a:chExt cx="1758003" cy="522561"/>
              </a:xfrm>
            </p:grpSpPr>
            <p:sp>
              <p:nvSpPr>
                <p:cNvPr id="651" name="5700"/>
                <p:cNvSpPr txBox="1"/>
                <p:nvPr/>
              </p:nvSpPr>
              <p:spPr>
                <a:xfrm>
                  <a:off x="8730" y="9387"/>
                  <a:ext cx="1740542" cy="264253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45718" tIns="45718" rIns="45718" bIns="45718" numCol="1" anchor="t">
                  <a:spAutoFit/>
                </a:bodyPr>
                <a:lstStyle>
                  <a:lvl1pPr algn="ctr">
                    <a:defRPr sz="1200">
                      <a:latin typeface="+mn-lt"/>
                      <a:ea typeface="+mn-ea"/>
                      <a:cs typeface="+mn-cs"/>
                      <a:sym typeface="Arial"/>
                    </a:defRPr>
                  </a:lvl1pPr>
                </a:lstStyle>
                <a:p>
                  <a:pPr/>
                  <a:r>
                    <a:t>5700</a:t>
                  </a:r>
                </a:p>
              </p:txBody>
            </p:sp>
            <p:sp>
              <p:nvSpPr>
                <p:cNvPr id="652" name="Rectangle"/>
                <p:cNvSpPr/>
                <p:nvPr/>
              </p:nvSpPr>
              <p:spPr>
                <a:xfrm>
                  <a:off x="0" y="-1"/>
                  <a:ext cx="1758004" cy="522563"/>
                </a:xfrm>
                <a:prstGeom prst="rect">
                  <a:avLst/>
                </a:prstGeom>
                <a:noFill/>
                <a:ln w="3175" cap="flat">
                  <a:solidFill>
                    <a:srgbClr val="A0A0A0"/>
                  </a:solidFill>
                  <a:prstDash val="solid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pPr>
                    <a:defRPr>
                      <a:latin typeface="+mn-lt"/>
                      <a:ea typeface="+mn-ea"/>
                      <a:cs typeface="+mn-cs"/>
                      <a:sym typeface="Arial"/>
                    </a:defRPr>
                  </a:pPr>
                </a:p>
              </p:txBody>
            </p:sp>
          </p:grpSp>
          <p:grpSp>
            <p:nvGrpSpPr>
              <p:cNvPr id="656" name="Group"/>
              <p:cNvGrpSpPr/>
              <p:nvPr/>
            </p:nvGrpSpPr>
            <p:grpSpPr>
              <a:xfrm>
                <a:off x="7384192" y="4121020"/>
                <a:ext cx="995428" cy="522562"/>
                <a:chOff x="0" y="0"/>
                <a:chExt cx="995427" cy="522561"/>
              </a:xfrm>
            </p:grpSpPr>
            <p:sp>
              <p:nvSpPr>
                <p:cNvPr id="654" name="35"/>
                <p:cNvSpPr txBox="1"/>
                <p:nvPr/>
              </p:nvSpPr>
              <p:spPr>
                <a:xfrm>
                  <a:off x="8730" y="9387"/>
                  <a:ext cx="977966" cy="264253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45718" tIns="45718" rIns="45718" bIns="45718" numCol="1" anchor="t">
                  <a:spAutoFit/>
                </a:bodyPr>
                <a:lstStyle>
                  <a:lvl1pPr algn="ctr">
                    <a:defRPr sz="1200">
                      <a:latin typeface="+mn-lt"/>
                      <a:ea typeface="+mn-ea"/>
                      <a:cs typeface="+mn-cs"/>
                      <a:sym typeface="Arial"/>
                    </a:defRPr>
                  </a:lvl1pPr>
                </a:lstStyle>
                <a:p>
                  <a:pPr/>
                  <a:r>
                    <a:t>35</a:t>
                  </a:r>
                </a:p>
              </p:txBody>
            </p:sp>
            <p:sp>
              <p:nvSpPr>
                <p:cNvPr id="655" name="Rectangle"/>
                <p:cNvSpPr/>
                <p:nvPr/>
              </p:nvSpPr>
              <p:spPr>
                <a:xfrm>
                  <a:off x="0" y="-1"/>
                  <a:ext cx="995428" cy="522563"/>
                </a:xfrm>
                <a:prstGeom prst="rect">
                  <a:avLst/>
                </a:prstGeom>
                <a:noFill/>
                <a:ln w="3175" cap="flat">
                  <a:solidFill>
                    <a:srgbClr val="A0A0A0"/>
                  </a:solidFill>
                  <a:prstDash val="solid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pPr>
                    <a:defRPr>
                      <a:latin typeface="+mn-lt"/>
                      <a:ea typeface="+mn-ea"/>
                      <a:cs typeface="+mn-cs"/>
                      <a:sym typeface="Arial"/>
                    </a:defRPr>
                  </a:pPr>
                </a:p>
              </p:txBody>
            </p:sp>
          </p:grpSp>
          <p:grpSp>
            <p:nvGrpSpPr>
              <p:cNvPr id="659" name="Group"/>
              <p:cNvGrpSpPr/>
              <p:nvPr/>
            </p:nvGrpSpPr>
            <p:grpSpPr>
              <a:xfrm>
                <a:off x="0" y="4662354"/>
                <a:ext cx="1995219" cy="522562"/>
                <a:chOff x="0" y="0"/>
                <a:chExt cx="1995217" cy="522561"/>
              </a:xfrm>
            </p:grpSpPr>
            <p:sp>
              <p:nvSpPr>
                <p:cNvPr id="657" name="pSC101 segment"/>
                <p:cNvSpPr txBox="1"/>
                <p:nvPr/>
              </p:nvSpPr>
              <p:spPr>
                <a:xfrm>
                  <a:off x="8731" y="9387"/>
                  <a:ext cx="1977756" cy="264253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45718" tIns="45718" rIns="45718" bIns="45718" numCol="1" anchor="t">
                  <a:spAutoFit/>
                </a:bodyPr>
                <a:lstStyle>
                  <a:lvl1pPr algn="ctr">
                    <a:defRPr sz="1200">
                      <a:solidFill>
                        <a:srgbClr val="800000"/>
                      </a:solidFill>
                      <a:latin typeface="+mn-lt"/>
                      <a:ea typeface="+mn-ea"/>
                      <a:cs typeface="+mn-cs"/>
                      <a:sym typeface="Arial"/>
                    </a:defRPr>
                  </a:lvl1pPr>
                </a:lstStyle>
                <a:p>
                  <a:pPr/>
                  <a:r>
                    <a:t>pSC101 segment</a:t>
                  </a:r>
                </a:p>
              </p:txBody>
            </p:sp>
            <p:sp>
              <p:nvSpPr>
                <p:cNvPr id="658" name="Rectangle"/>
                <p:cNvSpPr/>
                <p:nvPr/>
              </p:nvSpPr>
              <p:spPr>
                <a:xfrm>
                  <a:off x="0" y="-1"/>
                  <a:ext cx="1995218" cy="522563"/>
                </a:xfrm>
                <a:prstGeom prst="rect">
                  <a:avLst/>
                </a:prstGeom>
                <a:noFill/>
                <a:ln w="3175" cap="flat">
                  <a:solidFill>
                    <a:srgbClr val="A0A0A0"/>
                  </a:solidFill>
                  <a:prstDash val="solid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pPr>
                    <a:defRPr>
                      <a:latin typeface="+mn-lt"/>
                      <a:ea typeface="+mn-ea"/>
                      <a:cs typeface="+mn-cs"/>
                      <a:sym typeface="Arial"/>
                    </a:defRPr>
                  </a:pPr>
                </a:p>
              </p:txBody>
            </p:sp>
          </p:grpSp>
          <p:grpSp>
            <p:nvGrpSpPr>
              <p:cNvPr id="662" name="Group"/>
              <p:cNvGrpSpPr/>
              <p:nvPr/>
            </p:nvGrpSpPr>
            <p:grpSpPr>
              <a:xfrm>
                <a:off x="1995216" y="4662354"/>
                <a:ext cx="3630977" cy="522562"/>
                <a:chOff x="0" y="0"/>
                <a:chExt cx="3630976" cy="522561"/>
              </a:xfrm>
            </p:grpSpPr>
            <p:sp>
              <p:nvSpPr>
                <p:cNvPr id="660" name="On plasmid pSC101"/>
                <p:cNvSpPr txBox="1"/>
                <p:nvPr/>
              </p:nvSpPr>
              <p:spPr>
                <a:xfrm>
                  <a:off x="8730" y="9387"/>
                  <a:ext cx="3613514" cy="264253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45718" tIns="45718" rIns="45718" bIns="45718" numCol="1" anchor="t">
                  <a:spAutoFit/>
                </a:bodyPr>
                <a:lstStyle>
                  <a:lvl1pPr algn="ctr">
                    <a:defRPr sz="1200">
                      <a:solidFill>
                        <a:srgbClr val="800000"/>
                      </a:solidFill>
                      <a:latin typeface="+mn-lt"/>
                      <a:ea typeface="+mn-ea"/>
                      <a:cs typeface="+mn-cs"/>
                      <a:sym typeface="Arial"/>
                    </a:defRPr>
                  </a:lvl1pPr>
                </a:lstStyle>
                <a:p>
                  <a:pPr/>
                  <a:r>
                    <a:t>On plasmid pSC101</a:t>
                  </a:r>
                </a:p>
              </p:txBody>
            </p:sp>
            <p:sp>
              <p:nvSpPr>
                <p:cNvPr id="661" name="Rectangle"/>
                <p:cNvSpPr/>
                <p:nvPr/>
              </p:nvSpPr>
              <p:spPr>
                <a:xfrm>
                  <a:off x="-1" y="-1"/>
                  <a:ext cx="3630977" cy="522563"/>
                </a:xfrm>
                <a:prstGeom prst="rect">
                  <a:avLst/>
                </a:prstGeom>
                <a:noFill/>
                <a:ln w="3175" cap="flat">
                  <a:solidFill>
                    <a:srgbClr val="A0A0A0"/>
                  </a:solidFill>
                  <a:prstDash val="solid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pPr>
                    <a:defRPr>
                      <a:latin typeface="+mn-lt"/>
                      <a:ea typeface="+mn-ea"/>
                      <a:cs typeface="+mn-cs"/>
                      <a:sym typeface="Arial"/>
                    </a:defRPr>
                  </a:pPr>
                </a:p>
              </p:txBody>
            </p:sp>
          </p:grpSp>
          <p:grpSp>
            <p:nvGrpSpPr>
              <p:cNvPr id="665" name="Group"/>
              <p:cNvGrpSpPr/>
              <p:nvPr/>
            </p:nvGrpSpPr>
            <p:grpSpPr>
              <a:xfrm>
                <a:off x="5626190" y="4662354"/>
                <a:ext cx="1758005" cy="522562"/>
                <a:chOff x="0" y="0"/>
                <a:chExt cx="1758003" cy="522561"/>
              </a:xfrm>
            </p:grpSpPr>
            <p:sp>
              <p:nvSpPr>
                <p:cNvPr id="663" name="200"/>
                <p:cNvSpPr txBox="1"/>
                <p:nvPr/>
              </p:nvSpPr>
              <p:spPr>
                <a:xfrm>
                  <a:off x="8730" y="9387"/>
                  <a:ext cx="1740542" cy="264253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45718" tIns="45718" rIns="45718" bIns="45718" numCol="1" anchor="t">
                  <a:spAutoFit/>
                </a:bodyPr>
                <a:lstStyle>
                  <a:lvl1pPr algn="ctr">
                    <a:defRPr sz="1200">
                      <a:solidFill>
                        <a:srgbClr val="800000"/>
                      </a:solidFill>
                      <a:latin typeface="+mn-lt"/>
                      <a:ea typeface="+mn-ea"/>
                      <a:cs typeface="+mn-cs"/>
                      <a:sym typeface="Arial"/>
                    </a:defRPr>
                  </a:lvl1pPr>
                </a:lstStyle>
                <a:p>
                  <a:pPr/>
                  <a:r>
                    <a:t>200</a:t>
                  </a:r>
                </a:p>
              </p:txBody>
            </p:sp>
            <p:sp>
              <p:nvSpPr>
                <p:cNvPr id="664" name="Rectangle"/>
                <p:cNvSpPr/>
                <p:nvPr/>
              </p:nvSpPr>
              <p:spPr>
                <a:xfrm>
                  <a:off x="0" y="-1"/>
                  <a:ext cx="1758004" cy="522563"/>
                </a:xfrm>
                <a:prstGeom prst="rect">
                  <a:avLst/>
                </a:prstGeom>
                <a:noFill/>
                <a:ln w="3175" cap="flat">
                  <a:solidFill>
                    <a:srgbClr val="A0A0A0"/>
                  </a:solidFill>
                  <a:prstDash val="solid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pPr>
                    <a:defRPr>
                      <a:latin typeface="+mn-lt"/>
                      <a:ea typeface="+mn-ea"/>
                      <a:cs typeface="+mn-cs"/>
                      <a:sym typeface="Arial"/>
                    </a:defRPr>
                  </a:pPr>
                </a:p>
              </p:txBody>
            </p:sp>
          </p:grpSp>
          <p:grpSp>
            <p:nvGrpSpPr>
              <p:cNvPr id="668" name="Group"/>
              <p:cNvGrpSpPr/>
              <p:nvPr/>
            </p:nvGrpSpPr>
            <p:grpSpPr>
              <a:xfrm>
                <a:off x="7384192" y="4662354"/>
                <a:ext cx="995428" cy="522562"/>
                <a:chOff x="0" y="0"/>
                <a:chExt cx="995427" cy="522561"/>
              </a:xfrm>
            </p:grpSpPr>
            <p:sp>
              <p:nvSpPr>
                <p:cNvPr id="666" name="30/36"/>
                <p:cNvSpPr txBox="1"/>
                <p:nvPr/>
              </p:nvSpPr>
              <p:spPr>
                <a:xfrm>
                  <a:off x="8730" y="9387"/>
                  <a:ext cx="977966" cy="264253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45718" tIns="45718" rIns="45718" bIns="45718" numCol="1" anchor="t">
                  <a:spAutoFit/>
                </a:bodyPr>
                <a:lstStyle>
                  <a:lvl1pPr algn="ctr">
                    <a:defRPr sz="1200">
                      <a:solidFill>
                        <a:srgbClr val="800000"/>
                      </a:solidFill>
                      <a:latin typeface="+mn-lt"/>
                      <a:ea typeface="+mn-ea"/>
                      <a:cs typeface="+mn-cs"/>
                      <a:sym typeface="Arial"/>
                    </a:defRPr>
                  </a:lvl1pPr>
                </a:lstStyle>
                <a:p>
                  <a:pPr/>
                  <a:r>
                    <a:t>30/36</a:t>
                  </a:r>
                </a:p>
              </p:txBody>
            </p:sp>
            <p:sp>
              <p:nvSpPr>
                <p:cNvPr id="667" name="Rectangle"/>
                <p:cNvSpPr/>
                <p:nvPr/>
              </p:nvSpPr>
              <p:spPr>
                <a:xfrm>
                  <a:off x="0" y="-1"/>
                  <a:ext cx="995428" cy="522563"/>
                </a:xfrm>
                <a:prstGeom prst="rect">
                  <a:avLst/>
                </a:prstGeom>
                <a:noFill/>
                <a:ln w="3175" cap="flat">
                  <a:solidFill>
                    <a:srgbClr val="A0A0A0"/>
                  </a:solidFill>
                  <a:prstDash val="solid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pPr>
                    <a:defRPr>
                      <a:latin typeface="+mn-lt"/>
                      <a:ea typeface="+mn-ea"/>
                      <a:cs typeface="+mn-cs"/>
                      <a:sym typeface="Arial"/>
                    </a:defRPr>
                  </a:pPr>
                </a:p>
              </p:txBody>
            </p:sp>
          </p:grpSp>
        </p:grpSp>
        <p:sp>
          <p:nvSpPr>
            <p:cNvPr id="670" name="Rectangle"/>
            <p:cNvSpPr/>
            <p:nvPr/>
          </p:nvSpPr>
          <p:spPr>
            <a:xfrm>
              <a:off x="0" y="0"/>
              <a:ext cx="8388350" cy="5194300"/>
            </a:xfrm>
            <a:prstGeom prst="rect">
              <a:avLst/>
            </a:prstGeom>
            <a:noFill/>
            <a:ln w="11112" cap="flat">
              <a:solidFill>
                <a:srgbClr val="A0A0A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" name="obrigada!"/>
          <p:cNvSpPr txBox="1"/>
          <p:nvPr/>
        </p:nvSpPr>
        <p:spPr>
          <a:xfrm>
            <a:off x="5940425" y="5805487"/>
            <a:ext cx="2376489" cy="548043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spcBef>
                <a:spcPts val="1900"/>
              </a:spcBef>
              <a:defRPr sz="3200">
                <a:solidFill>
                  <a:srgbClr val="0000FF"/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/>
            <a:r>
              <a:t>obrigada!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Mutação:…"/>
          <p:cNvSpPr txBox="1"/>
          <p:nvPr/>
        </p:nvSpPr>
        <p:spPr>
          <a:xfrm>
            <a:off x="365125" y="609599"/>
            <a:ext cx="8696970" cy="15646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just">
              <a:buSzPct val="100000"/>
              <a:buChar char="•"/>
              <a:defRPr b="1" sz="2400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 Mutação: </a:t>
            </a:r>
          </a:p>
          <a:p>
            <a:pPr algn="just">
              <a:defRPr sz="2400">
                <a:latin typeface="Verdana"/>
                <a:ea typeface="Verdana"/>
                <a:cs typeface="Verdana"/>
                <a:sym typeface="Verdana"/>
              </a:defRPr>
            </a:pPr>
            <a:r>
              <a:t>qualquer modificação súbita ou hereditária no conjunto gênico de um organismo que não é explicável pela recombinação da variabilidade genética preexistente.</a:t>
            </a:r>
          </a:p>
        </p:txBody>
      </p:sp>
      <p:sp>
        <p:nvSpPr>
          <p:cNvPr id="78" name="Mutações espontâneas: resultado de funções celulares normais ou interações aleatórias com o ambiente.…"/>
          <p:cNvSpPr txBox="1"/>
          <p:nvPr/>
        </p:nvSpPr>
        <p:spPr>
          <a:xfrm>
            <a:off x="304800" y="2895600"/>
            <a:ext cx="8245475" cy="26695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just">
              <a:buSzPct val="100000"/>
              <a:buFont typeface="Verdana"/>
              <a:buChar char="➢"/>
              <a:defRPr b="1" sz="2400">
                <a:solidFill>
                  <a:schemeClr val="accent2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 </a:t>
            </a:r>
            <a:r>
              <a:rPr>
                <a:solidFill>
                  <a:srgbClr val="011993"/>
                </a:solidFill>
              </a:rPr>
              <a:t>Mutações espontâneas:</a:t>
            </a:r>
            <a:r>
              <a:rPr b="0">
                <a:solidFill>
                  <a:srgbClr val="000000"/>
                </a:solidFill>
              </a:rPr>
              <a:t> resultado de funções celulares normais ou interações aleatórias com o ambiente.</a:t>
            </a:r>
          </a:p>
          <a:p>
            <a:pPr algn="just">
              <a:buSzPct val="100000"/>
              <a:buFont typeface="Verdana"/>
              <a:buChar char="➢"/>
              <a:defRPr sz="2400">
                <a:latin typeface="Verdana"/>
                <a:ea typeface="Verdana"/>
                <a:cs typeface="Verdana"/>
                <a:sym typeface="Verdana"/>
              </a:defRPr>
            </a:pPr>
          </a:p>
          <a:p>
            <a:pPr algn="just">
              <a:buSzPct val="100000"/>
              <a:buFont typeface="Verdana"/>
              <a:buChar char="➢"/>
              <a:defRPr b="1" sz="2400">
                <a:solidFill>
                  <a:schemeClr val="accent2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 </a:t>
            </a:r>
            <a:r>
              <a:rPr>
                <a:solidFill>
                  <a:srgbClr val="011993"/>
                </a:solidFill>
              </a:rPr>
              <a:t>Mutações induzidas:</a:t>
            </a:r>
            <a:r>
              <a:rPr b="0">
                <a:solidFill>
                  <a:srgbClr val="000000"/>
                </a:solidFill>
              </a:rPr>
              <a:t> ocorre devido o tratamento com determinados compostos chamados de mutagênicos ou genotóxicos.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Agentes Mutagênicos"/>
          <p:cNvSpPr txBox="1"/>
          <p:nvPr/>
        </p:nvSpPr>
        <p:spPr>
          <a:xfrm>
            <a:off x="304800" y="228600"/>
            <a:ext cx="3733800" cy="469263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spcBef>
                <a:spcPts val="1400"/>
              </a:spcBef>
              <a:defRPr sz="2400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Agentes Mutagênicos</a:t>
            </a:r>
          </a:p>
        </p:txBody>
      </p:sp>
      <p:sp>
        <p:nvSpPr>
          <p:cNvPr id="81" name="- Mutagênicos físicos:…"/>
          <p:cNvSpPr txBox="1"/>
          <p:nvPr/>
        </p:nvSpPr>
        <p:spPr>
          <a:xfrm>
            <a:off x="266700" y="914399"/>
            <a:ext cx="8280599" cy="2022350"/>
          </a:xfrm>
          <a:prstGeom prst="rect">
            <a:avLst/>
          </a:prstGeom>
          <a:ln>
            <a:solidFill>
              <a:schemeClr val="accent2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spcBef>
                <a:spcPts val="1400"/>
              </a:spcBef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- </a:t>
            </a:r>
            <a:r>
              <a:rPr b="1" u="sng"/>
              <a:t>Mutagênicos físicos</a:t>
            </a:r>
            <a:r>
              <a:t>:</a:t>
            </a:r>
          </a:p>
          <a:p>
            <a:pPr>
              <a:spcBef>
                <a:spcPts val="1400"/>
              </a:spcBef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   - </a:t>
            </a:r>
            <a:r>
              <a:rPr sz="2000"/>
              <a:t>UV  (dímeros de pirimidina), </a:t>
            </a:r>
            <a:endParaRPr sz="2000"/>
          </a:p>
          <a:p>
            <a:pPr>
              <a:lnSpc>
                <a:spcPct val="80000"/>
              </a:lnSpc>
              <a:spcBef>
                <a:spcPts val="1200"/>
              </a:spcBef>
              <a:defRPr sz="2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  -   radiações  ionizantes (ionização do DNA </a:t>
            </a:r>
            <a:r>
              <a:rPr>
                <a:latin typeface="Wingdings"/>
                <a:ea typeface="Wingdings"/>
                <a:cs typeface="Wingdings"/>
                <a:sym typeface="Wingdings"/>
              </a:rPr>
              <a:t> </a:t>
            </a:r>
            <a:r>
              <a:t>quebras das cadeias do DNA				                                      simples e duplas</a:t>
            </a:r>
          </a:p>
          <a:p>
            <a:pPr>
              <a:lnSpc>
                <a:spcPct val="80000"/>
              </a:lnSpc>
              <a:spcBef>
                <a:spcPts val="1200"/>
              </a:spcBef>
              <a:defRPr sz="2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  -  calor</a:t>
            </a:r>
          </a:p>
        </p:txBody>
      </p:sp>
      <p:sp>
        <p:nvSpPr>
          <p:cNvPr id="82" name="Mutagênicos químicos:…"/>
          <p:cNvSpPr txBox="1"/>
          <p:nvPr/>
        </p:nvSpPr>
        <p:spPr>
          <a:xfrm>
            <a:off x="2590800" y="3657600"/>
            <a:ext cx="6248400" cy="2601519"/>
          </a:xfrm>
          <a:prstGeom prst="rect">
            <a:avLst/>
          </a:prstGeom>
          <a:solidFill>
            <a:srgbClr val="DEF6F1"/>
          </a:solidFill>
          <a:ln>
            <a:solidFill>
              <a:schemeClr val="accent2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spcBef>
                <a:spcPts val="1400"/>
              </a:spcBef>
              <a:buSzPct val="100000"/>
              <a:buChar char="-"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 </a:t>
            </a:r>
            <a:r>
              <a:rPr b="1" u="sng"/>
              <a:t>Mutagênicos químicos</a:t>
            </a:r>
            <a:r>
              <a:t>:</a:t>
            </a:r>
          </a:p>
          <a:p>
            <a:pPr>
              <a:lnSpc>
                <a:spcPct val="80000"/>
              </a:lnSpc>
              <a:spcBef>
                <a:spcPts val="1400"/>
              </a:spcBef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     </a:t>
            </a:r>
            <a:r>
              <a:rPr sz="2000"/>
              <a:t>- moléculas planares: - Brometo de etídio (EB), </a:t>
            </a:r>
            <a:endParaRPr sz="2000"/>
          </a:p>
          <a:p>
            <a:pPr>
              <a:lnSpc>
                <a:spcPct val="80000"/>
              </a:lnSpc>
              <a:spcBef>
                <a:spcPts val="1200"/>
              </a:spcBef>
              <a:defRPr sz="2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		             - dodecilsulfato de sódio (SDS)</a:t>
            </a:r>
          </a:p>
          <a:p>
            <a:pPr>
              <a:lnSpc>
                <a:spcPct val="80000"/>
              </a:lnSpc>
              <a:spcBef>
                <a:spcPts val="1200"/>
              </a:spcBef>
              <a:defRPr sz="2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		</a:t>
            </a:r>
          </a:p>
          <a:p>
            <a:pPr>
              <a:spcBef>
                <a:spcPts val="1200"/>
              </a:spcBef>
              <a:defRPr sz="2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     - Agentes alquilantes: metil metano sulfonato (EMS)</a:t>
            </a:r>
          </a:p>
          <a:p>
            <a:pPr>
              <a:spcBef>
                <a:spcPts val="1200"/>
              </a:spcBef>
              <a:defRPr sz="2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     - água oxigenada (H</a:t>
            </a:r>
            <a:r>
              <a:rPr baseline="-25000" u="sng"/>
              <a:t>2</a:t>
            </a:r>
            <a:r>
              <a:t>O</a:t>
            </a:r>
            <a:r>
              <a:rPr baseline="-25000" u="sng"/>
              <a:t>2</a:t>
            </a:r>
            <a:r>
              <a:t>)  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0722.jpeg" descr="0722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155825" y="952500"/>
            <a:ext cx="4575175" cy="5562600"/>
          </a:xfrm>
          <a:prstGeom prst="rect">
            <a:avLst/>
          </a:prstGeom>
          <a:ln w="12700">
            <a:miter lim="400000"/>
          </a:ln>
        </p:spPr>
      </p:pic>
      <p:sp>
        <p:nvSpPr>
          <p:cNvPr id="85" name="UV (radiação ultravioleta)"/>
          <p:cNvSpPr txBox="1"/>
          <p:nvPr>
            <p:ph type="title"/>
          </p:nvPr>
        </p:nvSpPr>
        <p:spPr>
          <a:xfrm>
            <a:off x="762000" y="152400"/>
            <a:ext cx="7772400" cy="609600"/>
          </a:xfrm>
          <a:prstGeom prst="rect">
            <a:avLst/>
          </a:prstGeom>
          <a:solidFill>
            <a:srgbClr val="FFFF66"/>
          </a:solidFill>
          <a:ln w="9525">
            <a:solidFill>
              <a:schemeClr val="accent2"/>
            </a:solidFill>
            <a:round/>
          </a:ln>
        </p:spPr>
        <p:txBody>
          <a:bodyPr/>
          <a:lstStyle>
            <a:lvl1pPr>
              <a:defRPr sz="3200"/>
            </a:lvl1pPr>
          </a:lstStyle>
          <a:p>
            <a:pPr/>
            <a:r>
              <a:t>UV (radiação ultravioleta)</a:t>
            </a:r>
          </a:p>
        </p:txBody>
      </p:sp>
      <p:sp>
        <p:nvSpPr>
          <p:cNvPr id="86" name="Rectangle"/>
          <p:cNvSpPr/>
          <p:nvPr/>
        </p:nvSpPr>
        <p:spPr>
          <a:xfrm>
            <a:off x="1825625" y="914400"/>
            <a:ext cx="2514600" cy="457200"/>
          </a:xfrm>
          <a:prstGeom prst="rect">
            <a:avLst/>
          </a:prstGeom>
          <a:solidFill>
            <a:srgbClr val="DEF6F1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>
                <a:latin typeface="+mn-lt"/>
                <a:ea typeface="+mn-ea"/>
                <a:cs typeface="+mn-cs"/>
                <a:sym typeface="Arial"/>
              </a:defRPr>
            </a:pPr>
          </a:p>
        </p:txBody>
      </p:sp>
      <p:sp>
        <p:nvSpPr>
          <p:cNvPr id="87" name="Rectangle"/>
          <p:cNvSpPr/>
          <p:nvPr/>
        </p:nvSpPr>
        <p:spPr>
          <a:xfrm>
            <a:off x="1978025" y="1066800"/>
            <a:ext cx="993775" cy="533400"/>
          </a:xfrm>
          <a:prstGeom prst="rect">
            <a:avLst/>
          </a:prstGeom>
          <a:solidFill>
            <a:srgbClr val="DEF6F1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>
                <a:latin typeface="+mn-lt"/>
                <a:ea typeface="+mn-ea"/>
                <a:cs typeface="+mn-cs"/>
                <a:sym typeface="Arial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Design padrão">
  <a:themeElements>
    <a:clrScheme name="Design padrão">
      <a:dk1>
        <a:srgbClr val="000000"/>
      </a:dk1>
      <a:lt1>
        <a:srgbClr val="DEF6F1"/>
      </a:lt1>
      <a:dk2>
        <a:srgbClr val="A7A7A7"/>
      </a:dk2>
      <a:lt2>
        <a:srgbClr val="535353"/>
      </a:lt2>
      <a:accent1>
        <a:srgbClr val="8F8F8F"/>
      </a:accent1>
      <a:accent2>
        <a:srgbClr val="8DC6FF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sign padrão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Design padrã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DEF6F1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Design padrão">
  <a:themeElements>
    <a:clrScheme name="Design padrão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8F8F8F"/>
      </a:accent1>
      <a:accent2>
        <a:srgbClr val="8DC6FF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sign padrão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Design padrã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DEF6F1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