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DF1257FD-156A-4730-92CB-3FEAE4CB81F6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B7A893D9-99F4-4A6B-8DA6-6CC0B52BCBA1}"/>
              </a:ext>
            </a:extLst>
          </p:cNvPr>
          <p:cNvSpPr txBox="1">
            <a:spLocks/>
          </p:cNvSpPr>
          <p:nvPr/>
        </p:nvSpPr>
        <p:spPr>
          <a:xfrm>
            <a:off x="581191" y="5235430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/>
              <a:t>Economia Política Clássica  -   </a:t>
            </a:r>
            <a:r>
              <a:rPr lang="pt-BR" sz="3200" dirty="0"/>
              <a:t>REC2401 / 2020</a:t>
            </a:r>
          </a:p>
        </p:txBody>
      </p:sp>
    </p:spTree>
    <p:extLst>
      <p:ext uri="{BB962C8B-B14F-4D97-AF65-F5344CB8AC3E}">
        <p14:creationId xmlns:p14="http://schemas.microsoft.com/office/powerpoint/2010/main" val="35638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077116-C481-4C52-A922-FD64F7BC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665751"/>
            <a:ext cx="11554582" cy="25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2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07EFB-4244-4A10-AF28-AA24B727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Troca de equivalentes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C0106C-5EA1-4BBF-8194-85A7824C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38" y="2337669"/>
            <a:ext cx="7081233" cy="39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1AFC4F-C5AD-41EF-A7A5-AAC8778E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CFA76A-5D92-42E4-A98A-B2143ADB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5" y="643467"/>
            <a:ext cx="96468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2E200-ADCE-47EB-97CE-54D68A9A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mais-valor não surge daí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C73EB5-69B3-4B43-890E-5E5213A0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43" y="2537241"/>
            <a:ext cx="8401209" cy="33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642202-36FC-4B27-A299-1652E322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91" y="873202"/>
            <a:ext cx="754902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212A69-EFC4-4C10-A244-F96A091D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26" y="1601319"/>
            <a:ext cx="6722148" cy="36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0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45A430-730A-458A-BA12-48864A4B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452522"/>
            <a:ext cx="11554582" cy="49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54E8F-1578-4F08-8EFA-FDC7B833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Ganhos diferenciais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BB94A1-1AA1-4CF6-88BD-0436ABE1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28" y="2633689"/>
            <a:ext cx="7288945" cy="32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703C1-BE8F-4520-B3C0-32ADE365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Exposição lógica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C5755C-39DC-4967-9663-B96A8A3F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40" y="2815771"/>
            <a:ext cx="9811664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28A0-33FF-4A95-B1C8-F86C7D00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25ª videoaula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3DB887-34EC-4457-8878-A32CA374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36" y="2324065"/>
            <a:ext cx="5993164" cy="31090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2D7F60-8821-42B6-B1D9-DFACF8ED9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40" y="5433118"/>
            <a:ext cx="2893355" cy="8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D678A-2F43-410C-B051-3755C3A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Origem do mais-valor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8CA9CF-33EC-4A87-A2E3-DF9AE720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91" y="2689206"/>
            <a:ext cx="9333617" cy="34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5ACEA-2086-46E4-9454-2AA4B7F8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Somente na esfera da produção?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001939-557E-445B-92F7-6733EF6E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96" y="2580784"/>
            <a:ext cx="7575380" cy="30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9B30-0E98-42FF-9730-3E3ABD04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Importância da esfera da circulação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88BE69-8AAA-430C-AEB0-7F7D76C0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99" y="2622729"/>
            <a:ext cx="8811001" cy="32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74284-326C-4394-8E7E-75A0C42A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interpretar essa contradição?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0C6535-D1AA-483B-8047-C05DB6A1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71" y="2826438"/>
            <a:ext cx="9259747" cy="26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EAD24C-630B-496A-9B07-BA12B0E2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41" y="1420715"/>
            <a:ext cx="10639918" cy="40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7ABCA-CE82-469A-936C-DA0F8A74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duplo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DC7E3B-E808-4A3D-B034-44E3BEC0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88" y="2380994"/>
            <a:ext cx="7892250" cy="39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02C331-19CD-46A9-97F1-8036829B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145795"/>
            <a:ext cx="11554582" cy="35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3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1F718-313A-4E6D-AB50-CEF834E6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Hic </a:t>
            </a:r>
            <a:r>
              <a:rPr lang="pt-BR" dirty="0" err="1"/>
              <a:t>Rhodus</a:t>
            </a:r>
            <a:r>
              <a:rPr lang="pt-BR" dirty="0"/>
              <a:t>, hic salta!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23250E4-CC3D-4E0D-ABEC-64838DDF63D9}"/>
              </a:ext>
            </a:extLst>
          </p:cNvPr>
          <p:cNvSpPr txBox="1">
            <a:spLocks/>
          </p:cNvSpPr>
          <p:nvPr/>
        </p:nvSpPr>
        <p:spPr>
          <a:xfrm>
            <a:off x="936609" y="4452424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000" dirty="0"/>
              <a:t>A frase surge da forma latina das Fábulas de Esopo, literalmente "Aqui está Rodes, pule aqui!". 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Na fábula, um atleta orgulhoso se gaba de ter alcançado um salto em distância estupendo em uma competição na ilha de Rodes. Um espectador o desafia a dispensar os relatos das testemunhas e simplesmente repetir sua façanha no local: "Aqui está Rodes, pule aqui!"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940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78C24C6-D84D-4B8A-9CE4-9E98952B53EB}"/>
              </a:ext>
            </a:extLst>
          </p:cNvPr>
          <p:cNvSpPr txBox="1">
            <a:spLocks/>
          </p:cNvSpPr>
          <p:nvPr/>
        </p:nvSpPr>
        <p:spPr>
          <a:xfrm>
            <a:off x="685800" y="1416050"/>
            <a:ext cx="7772400" cy="14033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/>
              <a:t>Revisão capítulo II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7BA5D800-983E-4FCA-A6C6-51C2134FBA31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7870874" cy="584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600" dirty="0"/>
              <a:t>  O processo de troca</a:t>
            </a:r>
          </a:p>
        </p:txBody>
      </p:sp>
    </p:spTree>
    <p:extLst>
      <p:ext uri="{BB962C8B-B14F-4D97-AF65-F5344CB8AC3E}">
        <p14:creationId xmlns:p14="http://schemas.microsoft.com/office/powerpoint/2010/main" val="251049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D573E2-3E25-4C4F-9F08-F742715F3432}"/>
              </a:ext>
            </a:extLst>
          </p:cNvPr>
          <p:cNvSpPr txBox="1">
            <a:spLocks noChangeArrowheads="1"/>
          </p:cNvSpPr>
          <p:nvPr/>
        </p:nvSpPr>
        <p:spPr>
          <a:xfrm>
            <a:off x="517525" y="547688"/>
            <a:ext cx="10396584" cy="7477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altLang="pt-BR" i="1">
                <a:cs typeface="Times New Roman" panose="02020603050405020304" pitchFamily="18" charset="0"/>
              </a:rPr>
              <a:t>No capítulo 2</a:t>
            </a:r>
            <a:endParaRPr lang="pt-BR" altLang="pt-BR" i="1"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8260B8C-2465-4ECF-8C40-A4735A0C236A}"/>
              </a:ext>
            </a:extLst>
          </p:cNvPr>
          <p:cNvSpPr txBox="1">
            <a:spLocks noChangeArrowheads="1"/>
          </p:cNvSpPr>
          <p:nvPr/>
        </p:nvSpPr>
        <p:spPr>
          <a:xfrm>
            <a:off x="1015755" y="1609311"/>
            <a:ext cx="10396584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lnSpc>
                <a:spcPct val="120000"/>
              </a:lnSpc>
            </a:pPr>
            <a:r>
              <a:rPr lang="pt-PT" altLang="pt-BR" sz="2600" dirty="0">
                <a:cs typeface="Times New Roman" panose="02020603050405020304" pitchFamily="18" charset="0"/>
              </a:rPr>
              <a:t>Marx explicita o modelo de uma sociedade onde os homens representam meras funções subordinadas às exigências das mercadorias no processo de troca. Eles são reduzidos ao papel de guardiões ou possuidores das mercadorias. </a:t>
            </a:r>
          </a:p>
          <a:p>
            <a:pPr marL="534988" indent="-534988">
              <a:lnSpc>
                <a:spcPct val="120000"/>
              </a:lnSpc>
            </a:pPr>
            <a:r>
              <a:rPr lang="pt-PT" altLang="pt-BR" sz="2600" dirty="0">
                <a:cs typeface="Times New Roman" panose="02020603050405020304" pitchFamily="18" charset="0"/>
              </a:rPr>
              <a:t>Para que as mercadorias se refiram umas às outras como tal, é necessário que seus guardiões se relacionem entre si como pessoas. A troca pressupõe um ato de vontade comum a ambos os participantes dela e o reconhecimento recíproco como proprietários privados. </a:t>
            </a:r>
            <a:endParaRPr lang="pt-BR" altLang="pt-BR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5009743-A451-448B-8A2C-15BC879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itens do capítulo4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A9D985-F648-4110-8A3B-DDBCD29A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52" y="2872957"/>
            <a:ext cx="9082502" cy="24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4040DC6-195F-45D7-A525-002299CFD66C}"/>
              </a:ext>
            </a:extLst>
          </p:cNvPr>
          <p:cNvSpPr txBox="1">
            <a:spLocks noChangeArrowheads="1"/>
          </p:cNvSpPr>
          <p:nvPr/>
        </p:nvSpPr>
        <p:spPr>
          <a:xfrm>
            <a:off x="1417930" y="1057984"/>
            <a:ext cx="10201984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633413">
              <a:lnSpc>
                <a:spcPct val="12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Em outras formas de produção pré-capitalistas não existe o misticismo do mundo das mercadorias. Na Idade Média a relação entre mercadorias é substituída pela dependência pessoal. </a:t>
            </a:r>
          </a:p>
          <a:p>
            <a:pPr marL="633413" indent="-633413">
              <a:lnSpc>
                <a:spcPct val="12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No almejado comunismo, acredita Marx, a associação de homens livres com meios de produção comunais conferirá transparência nas relações entre os homens, e a distribuição de riquezas se dará pelo tempo de trabalho de cada qual. </a:t>
            </a:r>
            <a:endParaRPr lang="pt-BR" altLang="pt-B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948E0C8-B8A1-42A8-AEA6-496615CAB684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2057400"/>
            <a:ext cx="9990406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lnSpc>
                <a:spcPct val="15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As relações de vontade se expressam num contrato, reflexo da relação econômica que por sua vez dá conteúdo à relação jurídica.</a:t>
            </a:r>
            <a:r>
              <a:rPr lang="pt-PT" altLang="pt-BR" sz="2800" i="1" dirty="0">
                <a:cs typeface="Times New Roman" panose="02020603050405020304" pitchFamily="18" charset="0"/>
              </a:rPr>
              <a:t> </a:t>
            </a:r>
            <a:endParaRPr lang="pt-BR" altLang="pt-BR" sz="2800" i="1" dirty="0">
              <a:cs typeface="Times New Roman" panose="02020603050405020304" pitchFamily="18" charset="0"/>
            </a:endParaRP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660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53D95E5-5170-4F7D-A4B5-C3F4A3E0E5E3}"/>
              </a:ext>
            </a:extLst>
          </p:cNvPr>
          <p:cNvSpPr txBox="1">
            <a:spLocks noChangeArrowheads="1"/>
          </p:cNvSpPr>
          <p:nvPr/>
        </p:nvSpPr>
        <p:spPr>
          <a:xfrm>
            <a:off x="1742048" y="1058594"/>
            <a:ext cx="9723121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lnSpc>
                <a:spcPct val="12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As pessoas são representantes de mercadorias, são personificações das relações econômicas ou personagens econômicos encarnados. </a:t>
            </a:r>
          </a:p>
          <a:p>
            <a:pPr marL="534988" indent="-534988">
              <a:lnSpc>
                <a:spcPct val="12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Para a mercadoria, a outra mercadoria que se contrapõe a ela é tão somente forma de manifestação do seu próprio valor. </a:t>
            </a:r>
          </a:p>
          <a:p>
            <a:pPr marL="534988" indent="-534988">
              <a:lnSpc>
                <a:spcPct val="12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O valor de uso da mercadoria confere a ela ser portadora de valor de troca. A troca realiza a mercadoria como valor. </a:t>
            </a:r>
            <a:endParaRPr lang="pt-BR" altLang="pt-B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CDD454-E4AA-4639-A9D3-4B71483C6A68}"/>
              </a:ext>
            </a:extLst>
          </p:cNvPr>
          <p:cNvSpPr txBox="1">
            <a:spLocks noChangeArrowheads="1"/>
          </p:cNvSpPr>
          <p:nvPr/>
        </p:nvSpPr>
        <p:spPr>
          <a:xfrm>
            <a:off x="517525" y="547688"/>
            <a:ext cx="10769378" cy="7477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/>
              <a:t>Equivalente particular e geral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A1355-E2C1-418B-9149-446784846DE9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2057400"/>
            <a:ext cx="9737188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633413">
              <a:lnSpc>
                <a:spcPct val="11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Para o possuidor dela, a troca é um processo individual; ele visa o valor de uso da outra mercadoria, não se importando se a sua mercadoria tem valor de uso para o outro. A relação entre mercadorias M-M’ é um processo genericamente social. </a:t>
            </a:r>
          </a:p>
          <a:p>
            <a:pPr marL="633413" indent="-633413">
              <a:lnSpc>
                <a:spcPct val="11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M’ funciona como equivalente particular de M, D é o equivalente geral de qualquer M. </a:t>
            </a:r>
            <a:endParaRPr lang="pt-BR" altLang="pt-B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04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DD94921-1AB8-44F0-B68D-A4A2EF831A8F}"/>
              </a:ext>
            </a:extLst>
          </p:cNvPr>
          <p:cNvSpPr txBox="1">
            <a:spLocks/>
          </p:cNvSpPr>
          <p:nvPr/>
        </p:nvSpPr>
        <p:spPr>
          <a:xfrm>
            <a:off x="685800" y="2065338"/>
            <a:ext cx="7772400" cy="754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/>
              <a:t>Revisão capítulo III</a:t>
            </a:r>
          </a:p>
        </p:txBody>
      </p:sp>
      <p:sp>
        <p:nvSpPr>
          <p:cNvPr id="3" name="Subtítulo 5">
            <a:extLst>
              <a:ext uri="{FF2B5EF4-FFF2-40B4-BE49-F238E27FC236}">
                <a16:creationId xmlns:a16="http://schemas.microsoft.com/office/drawing/2014/main" id="{AE0DD648-A4EA-4CC3-924D-913B81F5AEA8}"/>
              </a:ext>
            </a:extLst>
          </p:cNvPr>
          <p:cNvSpPr txBox="1">
            <a:spLocks/>
          </p:cNvSpPr>
          <p:nvPr/>
        </p:nvSpPr>
        <p:spPr>
          <a:xfrm>
            <a:off x="1371599" y="3886200"/>
            <a:ext cx="7645791" cy="10779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633413"/>
            <a:r>
              <a:rPr lang="pt-BR" altLang="pt-BR" sz="2400" dirty="0"/>
              <a:t>O dinheiro ou a circulação das mercadorias</a:t>
            </a:r>
          </a:p>
        </p:txBody>
      </p:sp>
    </p:spTree>
    <p:extLst>
      <p:ext uri="{BB962C8B-B14F-4D97-AF65-F5344CB8AC3E}">
        <p14:creationId xmlns:p14="http://schemas.microsoft.com/office/powerpoint/2010/main" val="1093200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7B0C7A-AB27-4270-A548-A78A7780DB59}"/>
              </a:ext>
            </a:extLst>
          </p:cNvPr>
          <p:cNvSpPr txBox="1">
            <a:spLocks noChangeArrowheads="1"/>
          </p:cNvSpPr>
          <p:nvPr/>
        </p:nvSpPr>
        <p:spPr>
          <a:xfrm>
            <a:off x="517525" y="220663"/>
            <a:ext cx="10650092" cy="14033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altLang="pt-BR">
                <a:cs typeface="Times New Roman" panose="02020603050405020304" pitchFamily="18" charset="0"/>
              </a:rPr>
              <a:t>O dinheiro...</a:t>
            </a:r>
            <a:br>
              <a:rPr lang="pt-PT" altLang="pt-BR" i="1">
                <a:cs typeface="Times New Roman" panose="02020603050405020304" pitchFamily="18" charset="0"/>
              </a:rPr>
            </a:br>
            <a:endParaRPr lang="pt-BR" altLang="pt-BR" i="1"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511F30-812D-43D0-86C3-18142D4F00AE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828800"/>
            <a:ext cx="9629335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0" indent="-476250">
              <a:lnSpc>
                <a:spcPct val="90000"/>
              </a:lnSpc>
              <a:buFontTx/>
              <a:buNone/>
            </a:pPr>
            <a:r>
              <a:rPr lang="pt-PT" altLang="pt-BR" sz="2800" i="1" dirty="0">
                <a:cs typeface="Times New Roman" panose="02020603050405020304" pitchFamily="18" charset="0"/>
              </a:rPr>
              <a:t>    “É a forma de manifestação do valor das mercadorias, no qual as grandezas de valor das mercadorias se expressam socialmente.”</a:t>
            </a:r>
          </a:p>
          <a:p>
            <a:pPr marL="952500" indent="-476250">
              <a:lnSpc>
                <a:spcPct val="90000"/>
              </a:lnSpc>
            </a:pPr>
            <a:r>
              <a:rPr lang="pt-PT" altLang="pt-BR" sz="2800" dirty="0">
                <a:cs typeface="Times New Roman" panose="02020603050405020304" pitchFamily="18" charset="0"/>
              </a:rPr>
              <a:t>O dinheiro é mercadoria geral que funciona como materialização do trabalho humano abstrato:</a:t>
            </a:r>
            <a:endParaRPr lang="pt-PT" altLang="pt-BR" sz="2800" i="1" dirty="0">
              <a:cs typeface="Times New Roman" panose="02020603050405020304" pitchFamily="18" charset="0"/>
            </a:endParaRPr>
          </a:p>
          <a:p>
            <a:pPr marL="952500" indent="-476250">
              <a:lnSpc>
                <a:spcPct val="90000"/>
              </a:lnSpc>
              <a:buFontTx/>
              <a:buNone/>
            </a:pPr>
            <a:r>
              <a:rPr lang="pt-PT" altLang="pt-BR" sz="2800" i="1" dirty="0">
                <a:cs typeface="Times New Roman" panose="02020603050405020304" pitchFamily="18" charset="0"/>
              </a:rPr>
              <a:t>    “A forma dinheiro é apenas o reflexo aderente a uma única mercadoria das relações de todas as outras mercadorias.”</a:t>
            </a:r>
          </a:p>
          <a:p>
            <a:pPr marL="952500" indent="-476250">
              <a:lnSpc>
                <a:spcPct val="90000"/>
              </a:lnSpc>
            </a:pP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61691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5FFE-663C-447F-8035-36B5E6A2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Finalizamos o capítulo 4</a:t>
            </a:r>
          </a:p>
        </p:txBody>
      </p:sp>
    </p:spTree>
    <p:extLst>
      <p:ext uri="{BB962C8B-B14F-4D97-AF65-F5344CB8AC3E}">
        <p14:creationId xmlns:p14="http://schemas.microsoft.com/office/powerpoint/2010/main" val="2602175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B794C77-9D05-4E34-83D7-B0EDF6C2539B}"/>
              </a:ext>
            </a:extLst>
          </p:cNvPr>
          <p:cNvSpPr txBox="1">
            <a:spLocks/>
          </p:cNvSpPr>
          <p:nvPr/>
        </p:nvSpPr>
        <p:spPr>
          <a:xfrm>
            <a:off x="517525" y="544513"/>
            <a:ext cx="8596313" cy="754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/>
              <a:t>Único capítulo da seção II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23C7197-8A2A-4A64-879A-A83CB71B1BB2}"/>
              </a:ext>
            </a:extLst>
          </p:cNvPr>
          <p:cNvSpPr txBox="1">
            <a:spLocks/>
          </p:cNvSpPr>
          <p:nvPr/>
        </p:nvSpPr>
        <p:spPr>
          <a:xfrm>
            <a:off x="1066800" y="20574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dirty="0"/>
              <a:t>Capítulo 4: Transformação do dinheiro em capital</a:t>
            </a:r>
          </a:p>
        </p:txBody>
      </p:sp>
    </p:spTree>
    <p:extLst>
      <p:ext uri="{BB962C8B-B14F-4D97-AF65-F5344CB8AC3E}">
        <p14:creationId xmlns:p14="http://schemas.microsoft.com/office/powerpoint/2010/main" val="5317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529FB-3257-4C63-A1F7-600FCDC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Contradições da fórmula geral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C4D855-1618-4163-9BB0-C21BEEDA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04" y="3071270"/>
            <a:ext cx="7273191" cy="20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83773B-F40D-4FCA-B9FE-6B61C6C8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1166897"/>
            <a:ext cx="10428516" cy="35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3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BE1134-5E2E-422F-993E-5146A9C3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21" y="1582057"/>
            <a:ext cx="7364202" cy="287622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7C0D0D-1539-4192-9CA0-C7D09F41F286}"/>
              </a:ext>
            </a:extLst>
          </p:cNvPr>
          <p:cNvSpPr/>
          <p:nvPr/>
        </p:nvSpPr>
        <p:spPr>
          <a:xfrm>
            <a:off x="7731871" y="3805646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7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23417-E21C-4D6B-A56E-412A8130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onde surge o mais-valor?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2EE70C-F24F-49CF-AEF3-C3A609C7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27" y="2867078"/>
            <a:ext cx="7668337" cy="24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38AC06-462E-4915-8AF6-1F8C86C43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D8385-73F4-46D6-B09F-826FB492A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FF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180807-7201-4154-9C6B-4FCF9457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8" r="1" b="95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A3A55-8733-4536-B0BE-766E131A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 – D – M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30A20B-22A1-492E-B8BD-1FD813715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19" y="2777814"/>
            <a:ext cx="7817761" cy="2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560</Words>
  <Application>Microsoft Office PowerPoint</Application>
  <PresentationFormat>Widescreen</PresentationFormat>
  <Paragraphs>42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Times New Roman</vt:lpstr>
      <vt:lpstr>Wingdings 2</vt:lpstr>
      <vt:lpstr>Citável</vt:lpstr>
      <vt:lpstr>Apresentação do PowerPoint</vt:lpstr>
      <vt:lpstr>25ª videoaula</vt:lpstr>
      <vt:lpstr>Três itens do capítulo4 </vt:lpstr>
      <vt:lpstr>Contradições da fórmula geral</vt:lpstr>
      <vt:lpstr>Apresentação do PowerPoint</vt:lpstr>
      <vt:lpstr>Apresentação do PowerPoint</vt:lpstr>
      <vt:lpstr>De onde surge o mais-valor?</vt:lpstr>
      <vt:lpstr>Apresentação do PowerPoint</vt:lpstr>
      <vt:lpstr>M – D – M </vt:lpstr>
      <vt:lpstr>Apresentação do PowerPoint</vt:lpstr>
      <vt:lpstr>Troca de equivalentes</vt:lpstr>
      <vt:lpstr>Apresentação do PowerPoint</vt:lpstr>
      <vt:lpstr>Apresentação do PowerPoint</vt:lpstr>
      <vt:lpstr>O mais-valor não surge daí</vt:lpstr>
      <vt:lpstr>Apresentação do PowerPoint</vt:lpstr>
      <vt:lpstr>Apresentação do PowerPoint</vt:lpstr>
      <vt:lpstr>Apresentação do PowerPoint</vt:lpstr>
      <vt:lpstr>Ganhos diferenciais</vt:lpstr>
      <vt:lpstr>Exposição lógica</vt:lpstr>
      <vt:lpstr>Origem do mais-valor</vt:lpstr>
      <vt:lpstr>Somente na esfera da produção?</vt:lpstr>
      <vt:lpstr>Importância da esfera da circulação</vt:lpstr>
      <vt:lpstr>Como interpretar essa contradição?</vt:lpstr>
      <vt:lpstr>Apresentação do PowerPoint</vt:lpstr>
      <vt:lpstr>Resultado duplo</vt:lpstr>
      <vt:lpstr>Apresentação do PowerPoint</vt:lpstr>
      <vt:lpstr>Hic Rhodus, hic salta!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Finalizamos o capítulo 4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2</cp:revision>
  <dcterms:created xsi:type="dcterms:W3CDTF">2020-11-02T15:23:42Z</dcterms:created>
  <dcterms:modified xsi:type="dcterms:W3CDTF">2020-11-02T23:27:57Z</dcterms:modified>
</cp:coreProperties>
</file>