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1"/>
  </p:sldMasterIdLst>
  <p:notesMasterIdLst>
    <p:notesMasterId r:id="rId27"/>
  </p:notesMasterIdLst>
  <p:sldIdLst>
    <p:sldId id="256" r:id="rId2"/>
    <p:sldId id="533" r:id="rId3"/>
    <p:sldId id="534" r:id="rId4"/>
    <p:sldId id="503" r:id="rId5"/>
    <p:sldId id="383" r:id="rId6"/>
    <p:sldId id="505" r:id="rId7"/>
    <p:sldId id="506" r:id="rId8"/>
    <p:sldId id="535" r:id="rId9"/>
    <p:sldId id="504" r:id="rId10"/>
    <p:sldId id="401" r:id="rId11"/>
    <p:sldId id="478" r:id="rId12"/>
    <p:sldId id="479" r:id="rId13"/>
    <p:sldId id="480" r:id="rId14"/>
    <p:sldId id="481" r:id="rId15"/>
    <p:sldId id="419" r:id="rId16"/>
    <p:sldId id="510" r:id="rId17"/>
    <p:sldId id="446" r:id="rId18"/>
    <p:sldId id="322" r:id="rId19"/>
    <p:sldId id="442" r:id="rId20"/>
    <p:sldId id="485" r:id="rId21"/>
    <p:sldId id="486" r:id="rId22"/>
    <p:sldId id="487" r:id="rId23"/>
    <p:sldId id="488" r:id="rId24"/>
    <p:sldId id="489" r:id="rId25"/>
    <p:sldId id="536" r:id="rId26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JSobral" initials="P" lastIdx="1" clrIdx="0">
    <p:extLst>
      <p:ext uri="{19B8F6BF-5375-455C-9EA6-DF929625EA0E}">
        <p15:presenceInfo xmlns:p15="http://schemas.microsoft.com/office/powerpoint/2012/main" userId="PJSobra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99D15"/>
    <a:srgbClr val="DDDDDD"/>
    <a:srgbClr val="FFFF99"/>
    <a:srgbClr val="99FF33"/>
    <a:srgbClr val="99CCFF"/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2" autoAdjust="0"/>
    <p:restoredTop sz="94366" autoAdjust="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/>
          </a:p>
        </p:txBody>
      </p:sp>
      <p:sp>
        <p:nvSpPr>
          <p:cNvPr id="3543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pt-BR"/>
          </a:p>
        </p:txBody>
      </p:sp>
      <p:sp>
        <p:nvSpPr>
          <p:cNvPr id="3543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543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3543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/>
          </a:p>
        </p:txBody>
      </p:sp>
      <p:sp>
        <p:nvSpPr>
          <p:cNvPr id="3543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89040BB-4B7D-4D7E-AA08-A6BA91D79450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2509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A9CC79-5211-46FB-B5A4-D4368FE97E56}" type="slidenum">
              <a:rPr lang="pt-BR"/>
              <a:pPr/>
              <a:t>1</a:t>
            </a:fld>
            <a:endParaRPr lang="pt-BR"/>
          </a:p>
        </p:txBody>
      </p:sp>
      <p:sp>
        <p:nvSpPr>
          <p:cNvPr id="355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CD3DDE-0C45-4F4F-80A5-9677A2069C76}" type="slidenum">
              <a:rPr lang="pt-BR"/>
              <a:pPr/>
              <a:t>16</a:t>
            </a:fld>
            <a:endParaRPr lang="pt-BR"/>
          </a:p>
        </p:txBody>
      </p:sp>
      <p:sp>
        <p:nvSpPr>
          <p:cNvPr id="368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00287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1761BB-B34B-49A8-88C0-3E53B3653E0A}" type="slidenum">
              <a:rPr lang="pt-BR"/>
              <a:pPr/>
              <a:t>18</a:t>
            </a:fld>
            <a:endParaRPr lang="pt-BR"/>
          </a:p>
        </p:txBody>
      </p:sp>
      <p:sp>
        <p:nvSpPr>
          <p:cNvPr id="369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5D43B5-F121-415D-813D-37DA892D0CE1}" type="slidenum">
              <a:rPr lang="pt-BR"/>
              <a:pPr/>
              <a:t>19</a:t>
            </a:fld>
            <a:endParaRPr lang="pt-BR"/>
          </a:p>
        </p:txBody>
      </p:sp>
      <p:sp>
        <p:nvSpPr>
          <p:cNvPr id="373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3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5D43B5-F121-415D-813D-37DA892D0CE1}" type="slidenum">
              <a:rPr lang="pt-BR"/>
              <a:pPr/>
              <a:t>20</a:t>
            </a:fld>
            <a:endParaRPr lang="pt-BR"/>
          </a:p>
        </p:txBody>
      </p:sp>
      <p:sp>
        <p:nvSpPr>
          <p:cNvPr id="373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3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11262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5D43B5-F121-415D-813D-37DA892D0CE1}" type="slidenum">
              <a:rPr lang="pt-BR"/>
              <a:pPr/>
              <a:t>21</a:t>
            </a:fld>
            <a:endParaRPr lang="pt-BR"/>
          </a:p>
        </p:txBody>
      </p:sp>
      <p:sp>
        <p:nvSpPr>
          <p:cNvPr id="373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3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06717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5D43B5-F121-415D-813D-37DA892D0CE1}" type="slidenum">
              <a:rPr lang="pt-BR"/>
              <a:pPr/>
              <a:t>22</a:t>
            </a:fld>
            <a:endParaRPr lang="pt-BR"/>
          </a:p>
        </p:txBody>
      </p:sp>
      <p:sp>
        <p:nvSpPr>
          <p:cNvPr id="373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3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7616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5D43B5-F121-415D-813D-37DA892D0CE1}" type="slidenum">
              <a:rPr lang="pt-BR"/>
              <a:pPr/>
              <a:t>23</a:t>
            </a:fld>
            <a:endParaRPr lang="pt-BR"/>
          </a:p>
        </p:txBody>
      </p:sp>
      <p:sp>
        <p:nvSpPr>
          <p:cNvPr id="373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3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07910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5D43B5-F121-415D-813D-37DA892D0CE1}" type="slidenum">
              <a:rPr lang="pt-BR"/>
              <a:pPr/>
              <a:t>24</a:t>
            </a:fld>
            <a:endParaRPr lang="pt-BR"/>
          </a:p>
        </p:txBody>
      </p:sp>
      <p:sp>
        <p:nvSpPr>
          <p:cNvPr id="373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3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2880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0DBABE-7A44-44EF-9A3E-884C5017C51A}" type="slidenum">
              <a:rPr lang="pt-BR"/>
              <a:pPr/>
              <a:t>5</a:t>
            </a:fld>
            <a:endParaRPr lang="pt-BR"/>
          </a:p>
        </p:txBody>
      </p:sp>
      <p:sp>
        <p:nvSpPr>
          <p:cNvPr id="360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0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0DBABE-7A44-44EF-9A3E-884C5017C51A}" type="slidenum">
              <a:rPr lang="pt-BR"/>
              <a:pPr/>
              <a:t>9</a:t>
            </a:fld>
            <a:endParaRPr lang="pt-BR"/>
          </a:p>
        </p:txBody>
      </p:sp>
      <p:sp>
        <p:nvSpPr>
          <p:cNvPr id="360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0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7732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C77D72-69BD-4A50-B004-16A3E1A7A50A}" type="slidenum">
              <a:rPr lang="pt-BR"/>
              <a:pPr/>
              <a:t>10</a:t>
            </a:fld>
            <a:endParaRPr lang="pt-BR"/>
          </a:p>
        </p:txBody>
      </p:sp>
      <p:sp>
        <p:nvSpPr>
          <p:cNvPr id="37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C77D72-69BD-4A50-B004-16A3E1A7A50A}" type="slidenum">
              <a:rPr lang="pt-BR"/>
              <a:pPr/>
              <a:t>11</a:t>
            </a:fld>
            <a:endParaRPr lang="pt-BR"/>
          </a:p>
        </p:txBody>
      </p:sp>
      <p:sp>
        <p:nvSpPr>
          <p:cNvPr id="37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5515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C77D72-69BD-4A50-B004-16A3E1A7A50A}" type="slidenum">
              <a:rPr lang="pt-BR"/>
              <a:pPr/>
              <a:t>12</a:t>
            </a:fld>
            <a:endParaRPr lang="pt-BR"/>
          </a:p>
        </p:txBody>
      </p:sp>
      <p:sp>
        <p:nvSpPr>
          <p:cNvPr id="37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4306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C77D72-69BD-4A50-B004-16A3E1A7A50A}" type="slidenum">
              <a:rPr lang="pt-BR"/>
              <a:pPr/>
              <a:t>13</a:t>
            </a:fld>
            <a:endParaRPr lang="pt-BR"/>
          </a:p>
        </p:txBody>
      </p:sp>
      <p:sp>
        <p:nvSpPr>
          <p:cNvPr id="37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1050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C77D72-69BD-4A50-B004-16A3E1A7A50A}" type="slidenum">
              <a:rPr lang="pt-BR"/>
              <a:pPr/>
              <a:t>14</a:t>
            </a:fld>
            <a:endParaRPr lang="pt-BR"/>
          </a:p>
        </p:txBody>
      </p:sp>
      <p:sp>
        <p:nvSpPr>
          <p:cNvPr id="37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6951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CD3DDE-0C45-4F4F-80A5-9677A2069C76}" type="slidenum">
              <a:rPr lang="pt-BR"/>
              <a:pPr/>
              <a:t>15</a:t>
            </a:fld>
            <a:endParaRPr lang="pt-BR"/>
          </a:p>
        </p:txBody>
      </p:sp>
      <p:sp>
        <p:nvSpPr>
          <p:cNvPr id="368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330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99331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32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33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34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35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99336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37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38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39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40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41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42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43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44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45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46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47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48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49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50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51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99352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53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54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55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56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57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58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59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60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61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62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63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64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65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66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99367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99368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9369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99370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99371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99372" name="Rectangle 4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99373" name="Rectangle 4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99374" name="Rectangle 4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2036DAD-05FC-4953-81CB-D11CB81E9081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245828-F004-471F-AA89-A4CB534B8A12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726C42-D377-4522-94F5-DC5EB1D90B5B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ítulo, conteúd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FDF1994-A29C-4DC0-8BB6-945C5410CEA6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680CE5E-CEE7-41AD-99EE-9D81898D9359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ítulo e conteúdo em cima do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EA666BA1-E475-4902-ABEE-18461344DE01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E78BEA-9E33-4090-806C-5963C5899E13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850207-B56E-4073-B75C-954EB56C1D1B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D13871-787D-4A49-9108-0682D1A6F8C4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A0BB53-AA02-4BCA-8A65-FD439540A55F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2D64A8-0214-4F49-B06B-B9CF9229CDDA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C08694-988A-4170-9F01-55714F6EA39E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41FA35-8F6A-4B6B-98C1-00521952990C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A01011-564C-42F3-AE8F-AA59681DD301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06" name="Group 2"/>
          <p:cNvGrpSpPr>
            <a:grpSpLocks/>
          </p:cNvGrpSpPr>
          <p:nvPr userDrawn="1"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98307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08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09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10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11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98312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13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14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15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16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17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18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19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20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21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22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23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24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25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26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27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98328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29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30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31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32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33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34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35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36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37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38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39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40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41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42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98343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98344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8345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98346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9834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98348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pt-BR"/>
          </a:p>
        </p:txBody>
      </p:sp>
      <p:sp>
        <p:nvSpPr>
          <p:cNvPr id="98349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pt-BR"/>
          </a:p>
        </p:txBody>
      </p:sp>
      <p:sp>
        <p:nvSpPr>
          <p:cNvPr id="98350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2B3E5E9A-E753-406B-9CFE-6DD3F393F2CE}" type="slidenum">
              <a:rPr lang="pt-BR"/>
              <a:pPr/>
              <a:t>‹nº›</a:t>
            </a:fld>
            <a:endParaRPr 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6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7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8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8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8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8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8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6.pn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arcos.com.br/prod.php?txt_codigo=7893000815827" TargetMode="External"/><Relationship Id="rId13" Type="http://schemas.openxmlformats.org/officeDocument/2006/relationships/image" Target="../media/image20.jpeg"/><Relationship Id="rId18" Type="http://schemas.openxmlformats.org/officeDocument/2006/relationships/hyperlink" Target="http://www.paodeacucar.com.br/detalhe.asp?categoria=catMerceariaDoce&amp;subcategoria=catDoceGoiabadaeCia2&amp;idproduto=505475" TargetMode="External"/><Relationship Id="rId26" Type="http://schemas.openxmlformats.org/officeDocument/2006/relationships/hyperlink" Target="http://www.paodeacucar.com.br/detalhe.asp?categoria=catMerceariaDoce&amp;subcategoria=catDoceGoiabadaeCia2&amp;idproduto=3622506" TargetMode="Externa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4.jpeg"/><Relationship Id="rId34" Type="http://schemas.openxmlformats.org/officeDocument/2006/relationships/hyperlink" Target="http://www.paodeacucar.com.br/detalhe.asp?categoria=catMerceariaDoce&amp;subcategoria=catFrutaSecaeCalda&amp;idproduto=4886433" TargetMode="External"/><Relationship Id="rId7" Type="http://schemas.openxmlformats.org/officeDocument/2006/relationships/image" Target="../media/image17.jpeg"/><Relationship Id="rId12" Type="http://schemas.openxmlformats.org/officeDocument/2006/relationships/hyperlink" Target="http://www.paodeacucar.com.br/detalhe.asp?categoria=catLaticinioFrios&amp;subcategoria=catFrios&amp;idproduto=12997" TargetMode="External"/><Relationship Id="rId17" Type="http://schemas.openxmlformats.org/officeDocument/2006/relationships/image" Target="../media/image22.jpeg"/><Relationship Id="rId25" Type="http://schemas.openxmlformats.org/officeDocument/2006/relationships/image" Target="../media/image26.jpeg"/><Relationship Id="rId33" Type="http://schemas.openxmlformats.org/officeDocument/2006/relationships/image" Target="../media/image30.jpeg"/><Relationship Id="rId2" Type="http://schemas.openxmlformats.org/officeDocument/2006/relationships/audio" Target="../media/media18.m4a"/><Relationship Id="rId16" Type="http://schemas.openxmlformats.org/officeDocument/2006/relationships/hyperlink" Target="http://www.paodeacucar.com.br/detalhe.asp?categoria=catMerceariaDoce&amp;subcategoria=catIngredienteDoce2&amp;idproduto=2122021" TargetMode="External"/><Relationship Id="rId20" Type="http://schemas.openxmlformats.org/officeDocument/2006/relationships/hyperlink" Target="http://www.marcos.com.br/prod.php?txt_codigo=7891079000250" TargetMode="External"/><Relationship Id="rId29" Type="http://schemas.openxmlformats.org/officeDocument/2006/relationships/image" Target="../media/image28.jpeg"/><Relationship Id="rId1" Type="http://schemas.microsoft.com/office/2007/relationships/media" Target="../media/media18.m4a"/><Relationship Id="rId6" Type="http://schemas.openxmlformats.org/officeDocument/2006/relationships/hyperlink" Target="http://www.marcos.com.br/prod.php?txt_codigo=7894000050027" TargetMode="External"/><Relationship Id="rId11" Type="http://schemas.openxmlformats.org/officeDocument/2006/relationships/image" Target="../media/image19.jpeg"/><Relationship Id="rId24" Type="http://schemas.openxmlformats.org/officeDocument/2006/relationships/hyperlink" Target="http://www.paodeacucar.com.br/detalhe.asp?categoria=catBebida&amp;subcategoria=catAguacomGas&amp;idproduto=4750635" TargetMode="External"/><Relationship Id="rId32" Type="http://schemas.openxmlformats.org/officeDocument/2006/relationships/hyperlink" Target="http://www.paodeacucar.com.br/detalhe.asp?categoria=catMerceariaDoce&amp;subcategoria=catFrutaseca2006&amp;idproduto=89937" TargetMode="External"/><Relationship Id="rId5" Type="http://schemas.openxmlformats.org/officeDocument/2006/relationships/image" Target="../media/image16.jpeg"/><Relationship Id="rId15" Type="http://schemas.openxmlformats.org/officeDocument/2006/relationships/image" Target="../media/image21.jpeg"/><Relationship Id="rId23" Type="http://schemas.openxmlformats.org/officeDocument/2006/relationships/image" Target="../media/image25.jpeg"/><Relationship Id="rId28" Type="http://schemas.openxmlformats.org/officeDocument/2006/relationships/hyperlink" Target="http://www.paodeacucar.com.br/detalhe.asp?categoria=catBebida&amp;subcategoria=catSucoConcentrado&amp;idproduto=1112795" TargetMode="External"/><Relationship Id="rId36" Type="http://schemas.openxmlformats.org/officeDocument/2006/relationships/image" Target="../media/image6.png"/><Relationship Id="rId10" Type="http://schemas.openxmlformats.org/officeDocument/2006/relationships/hyperlink" Target="http://www.paodeacucar.com.br/categoria.asp?categoria=catBiscoito&amp;subCategoria=catAguaSal" TargetMode="External"/><Relationship Id="rId19" Type="http://schemas.openxmlformats.org/officeDocument/2006/relationships/image" Target="../media/image23.jpeg"/><Relationship Id="rId31" Type="http://schemas.openxmlformats.org/officeDocument/2006/relationships/image" Target="../media/image29.jpe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8.jpeg"/><Relationship Id="rId14" Type="http://schemas.openxmlformats.org/officeDocument/2006/relationships/hyperlink" Target="http://www.paodeacucar.com.br/categoria.asp?categoria=catPadaria&amp;subCategoria=catBoloRocambole" TargetMode="External"/><Relationship Id="rId22" Type="http://schemas.openxmlformats.org/officeDocument/2006/relationships/hyperlink" Target="http://www.paodeacucar.com.br/detalhe.asp?categoria=catLeiteeIogurte&amp;subcategoria=catIogurteNatural2&amp;idproduto=3434963" TargetMode="External"/><Relationship Id="rId27" Type="http://schemas.openxmlformats.org/officeDocument/2006/relationships/image" Target="../media/image27.jpeg"/><Relationship Id="rId30" Type="http://schemas.openxmlformats.org/officeDocument/2006/relationships/hyperlink" Target="http://www.paodeacucar.com.br/detalhe.asp?categoria=catLaticinioFrios&amp;subcategoria=catQueijoEspecial&amp;idproduto=36092" TargetMode="External"/><Relationship Id="rId35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6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6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6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6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6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6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.wmf"/><Relationship Id="rId5" Type="http://schemas.openxmlformats.org/officeDocument/2006/relationships/image" Target="../media/image10.wmf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3" name="Picture 15" descr="gt21500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6100" y="0"/>
            <a:ext cx="4787900" cy="3089275"/>
          </a:xfrm>
          <a:prstGeom prst="rect">
            <a:avLst/>
          </a:prstGeom>
          <a:noFill/>
        </p:spPr>
      </p:pic>
      <p:pic>
        <p:nvPicPr>
          <p:cNvPr id="2064" name="Picture 16" descr="Kilda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286125"/>
            <a:ext cx="4762500" cy="3571875"/>
          </a:xfrm>
          <a:prstGeom prst="rect">
            <a:avLst/>
          </a:prstGeom>
          <a:noFill/>
        </p:spPr>
      </p:pic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60813" y="5300662"/>
            <a:ext cx="5183187" cy="1080665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pt-BR" sz="800" b="1" dirty="0">
              <a:solidFill>
                <a:srgbClr val="99FF33"/>
              </a:solidFill>
            </a:endParaRPr>
          </a:p>
          <a:p>
            <a:pPr>
              <a:lnSpc>
                <a:spcPct val="80000"/>
              </a:lnSpc>
            </a:pPr>
            <a:endParaRPr lang="pt-BR" sz="800" b="1" dirty="0">
              <a:solidFill>
                <a:srgbClr val="99FF33"/>
              </a:solidFill>
            </a:endParaRPr>
          </a:p>
          <a:p>
            <a:pPr>
              <a:lnSpc>
                <a:spcPct val="80000"/>
              </a:lnSpc>
            </a:pPr>
            <a:endParaRPr lang="pt-BR" sz="800" b="1" dirty="0">
              <a:solidFill>
                <a:srgbClr val="99FF33"/>
              </a:solidFill>
            </a:endParaRPr>
          </a:p>
          <a:p>
            <a:pPr>
              <a:lnSpc>
                <a:spcPct val="80000"/>
              </a:lnSpc>
            </a:pPr>
            <a:endParaRPr lang="pt-BR" sz="900" b="1" dirty="0">
              <a:solidFill>
                <a:srgbClr val="99FF33"/>
              </a:solidFill>
            </a:endParaRPr>
          </a:p>
          <a:p>
            <a:pPr>
              <a:lnSpc>
                <a:spcPct val="80000"/>
              </a:lnSpc>
            </a:pPr>
            <a:r>
              <a:rPr lang="pt-BR" sz="2400" b="1" smtClean="0">
                <a:solidFill>
                  <a:srgbClr val="99FF33"/>
                </a:solidFill>
              </a:rPr>
              <a:t>Outubro/2020</a:t>
            </a:r>
            <a:endParaRPr lang="pt-BR" sz="2400" b="1" dirty="0" smtClean="0">
              <a:solidFill>
                <a:srgbClr val="99FF33"/>
              </a:solidFill>
            </a:endParaRPr>
          </a:p>
          <a:p>
            <a:pPr>
              <a:lnSpc>
                <a:spcPct val="80000"/>
              </a:lnSpc>
            </a:pPr>
            <a:endParaRPr lang="pt-BR" sz="2400" b="1" dirty="0">
              <a:solidFill>
                <a:srgbClr val="99FF33"/>
              </a:solidFill>
            </a:endParaRPr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914400" y="2349500"/>
            <a:ext cx="8229600" cy="1828800"/>
          </a:xfrm>
        </p:spPr>
        <p:txBody>
          <a:bodyPr/>
          <a:lstStyle/>
          <a:p>
            <a:r>
              <a:rPr lang="pt-BR">
                <a:solidFill>
                  <a:srgbClr val="99FF33"/>
                </a:solidFill>
              </a:rPr>
              <a:t>Atividade de Água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7544" y="40466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/>
    </mc:Choice>
    <mc:Fallback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95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1000845"/>
            <a:ext cx="5219700" cy="4929188"/>
          </a:xfrm>
          <a:prstGeom prst="rect">
            <a:avLst/>
          </a:prstGeom>
          <a:noFill/>
        </p:spPr>
      </p:pic>
      <p:sp>
        <p:nvSpPr>
          <p:cNvPr id="302101" name="Text Box 21"/>
          <p:cNvSpPr txBox="1">
            <a:spLocks noChangeArrowheads="1"/>
          </p:cNvSpPr>
          <p:nvPr/>
        </p:nvSpPr>
        <p:spPr bwMode="auto">
          <a:xfrm>
            <a:off x="1907704" y="6113413"/>
            <a:ext cx="5256584" cy="646331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t-BR" dirty="0"/>
              <a:t>Figura </a:t>
            </a:r>
            <a:r>
              <a:rPr lang="pt-BR" dirty="0" smtClean="0"/>
              <a:t>1. </a:t>
            </a:r>
            <a:r>
              <a:rPr lang="pt-BR" dirty="0"/>
              <a:t>Curva de </a:t>
            </a:r>
            <a:r>
              <a:rPr lang="pt-BR" dirty="0" err="1"/>
              <a:t>dessorção</a:t>
            </a:r>
            <a:r>
              <a:rPr lang="pt-BR" dirty="0"/>
              <a:t> típica e tipos de</a:t>
            </a:r>
          </a:p>
          <a:p>
            <a:r>
              <a:rPr lang="pt-BR" dirty="0"/>
              <a:t>                </a:t>
            </a:r>
            <a:r>
              <a:rPr lang="pt-BR" dirty="0" smtClean="0"/>
              <a:t>umidade  (</a:t>
            </a:r>
            <a:r>
              <a:rPr lang="pt-BR" dirty="0" err="1" smtClean="0"/>
              <a:t>Aw</a:t>
            </a:r>
            <a:r>
              <a:rPr lang="pt-BR" dirty="0" smtClean="0"/>
              <a:t>= UR/100).</a:t>
            </a:r>
            <a:endParaRPr lang="pt-BR" dirty="0"/>
          </a:p>
        </p:txBody>
      </p:sp>
      <p:sp>
        <p:nvSpPr>
          <p:cNvPr id="2" name="CaixaDeTexto 1"/>
          <p:cNvSpPr txBox="1"/>
          <p:nvPr/>
        </p:nvSpPr>
        <p:spPr>
          <a:xfrm>
            <a:off x="1984659" y="1412776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solidFill>
                  <a:srgbClr val="000000"/>
                </a:solidFill>
              </a:rPr>
              <a:t>100%</a:t>
            </a:r>
            <a:endParaRPr lang="pt-BR" sz="1200" dirty="0">
              <a:solidFill>
                <a:srgbClr val="000000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50825" y="0"/>
            <a:ext cx="8569325" cy="7747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9pPr>
          </a:lstStyle>
          <a:p>
            <a:r>
              <a:rPr lang="pt-BR" sz="3600" b="1" kern="0" dirty="0" smtClean="0">
                <a:solidFill>
                  <a:srgbClr val="99FF33"/>
                </a:solidFill>
              </a:rPr>
              <a:t>Água em Alimentos</a:t>
            </a:r>
            <a:endParaRPr lang="pt-BR" sz="3600" kern="0" dirty="0"/>
          </a:p>
        </p:txBody>
      </p:sp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2360" y="27817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/>
    </mc:Choice>
    <mc:Fallback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95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1000845"/>
            <a:ext cx="5219700" cy="4929188"/>
          </a:xfrm>
          <a:prstGeom prst="rect">
            <a:avLst/>
          </a:prstGeom>
          <a:noFill/>
        </p:spPr>
      </p:pic>
      <p:sp>
        <p:nvSpPr>
          <p:cNvPr id="302101" name="Text Box 21"/>
          <p:cNvSpPr txBox="1">
            <a:spLocks noChangeArrowheads="1"/>
          </p:cNvSpPr>
          <p:nvPr/>
        </p:nvSpPr>
        <p:spPr bwMode="auto">
          <a:xfrm>
            <a:off x="1907704" y="6113413"/>
            <a:ext cx="5256584" cy="646331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t-BR" dirty="0"/>
              <a:t>Figura </a:t>
            </a:r>
            <a:r>
              <a:rPr lang="pt-BR" dirty="0" smtClean="0"/>
              <a:t>1. </a:t>
            </a:r>
            <a:r>
              <a:rPr lang="pt-BR" dirty="0"/>
              <a:t>Curva de </a:t>
            </a:r>
            <a:r>
              <a:rPr lang="pt-BR" dirty="0" err="1"/>
              <a:t>dessorção</a:t>
            </a:r>
            <a:r>
              <a:rPr lang="pt-BR" dirty="0"/>
              <a:t> típica e tipos de</a:t>
            </a:r>
          </a:p>
          <a:p>
            <a:r>
              <a:rPr lang="pt-BR" dirty="0"/>
              <a:t>                umidade</a:t>
            </a:r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5436096" y="-27384"/>
            <a:ext cx="3707904" cy="397031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pt-BR" sz="2800" b="1" i="1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Umidade ligada</a:t>
            </a:r>
            <a:r>
              <a:rPr lang="pt-BR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buClr>
                <a:srgbClr val="FFFF00"/>
              </a:buClr>
            </a:pPr>
            <a:r>
              <a:rPr lang="pt-BR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(p &lt; p</a:t>
            </a:r>
            <a:r>
              <a:rPr lang="pt-BR" sz="2800" baseline="30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0</a:t>
            </a:r>
            <a:r>
              <a:rPr lang="pt-BR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lang="pt-BR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rgbClr val="FFFF00"/>
              </a:buClr>
              <a:buFontTx/>
              <a:buChar char="•"/>
            </a:pPr>
            <a:r>
              <a:rPr lang="pt-BR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Ligada às moléculas do produto; </a:t>
            </a:r>
          </a:p>
          <a:p>
            <a:pPr>
              <a:buClr>
                <a:srgbClr val="FFFF00"/>
              </a:buClr>
              <a:buFontTx/>
              <a:buChar char="•"/>
            </a:pPr>
            <a:r>
              <a:rPr lang="pt-BR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Difícil de </a:t>
            </a:r>
            <a:r>
              <a:rPr lang="pt-BR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ser </a:t>
            </a:r>
            <a:r>
              <a:rPr lang="pt-BR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removida; </a:t>
            </a:r>
          </a:p>
          <a:p>
            <a:pPr>
              <a:buClr>
                <a:srgbClr val="FFFF00"/>
              </a:buClr>
              <a:buFontTx/>
              <a:buChar char="•"/>
            </a:pPr>
            <a:r>
              <a:rPr lang="pt-BR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Restrições para ser utilizada em qualquer tipo de reação</a:t>
            </a:r>
            <a:r>
              <a:rPr lang="pt-B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endParaRPr lang="pt-BR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Chave Direita 1"/>
          <p:cNvSpPr/>
          <p:nvPr/>
        </p:nvSpPr>
        <p:spPr>
          <a:xfrm rot="16200000">
            <a:off x="3779912" y="44624"/>
            <a:ext cx="360040" cy="2808312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520" y="116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117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/>
    </mc:Choice>
    <mc:Fallback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95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1000845"/>
            <a:ext cx="5219700" cy="4929188"/>
          </a:xfrm>
          <a:prstGeom prst="rect">
            <a:avLst/>
          </a:prstGeom>
          <a:noFill/>
        </p:spPr>
      </p:pic>
      <p:sp>
        <p:nvSpPr>
          <p:cNvPr id="302101" name="Text Box 21"/>
          <p:cNvSpPr txBox="1">
            <a:spLocks noChangeArrowheads="1"/>
          </p:cNvSpPr>
          <p:nvPr/>
        </p:nvSpPr>
        <p:spPr bwMode="auto">
          <a:xfrm>
            <a:off x="1907704" y="6113413"/>
            <a:ext cx="5256584" cy="646331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t-BR" dirty="0"/>
              <a:t>Figura </a:t>
            </a:r>
            <a:r>
              <a:rPr lang="pt-BR" dirty="0" smtClean="0"/>
              <a:t>1. </a:t>
            </a:r>
            <a:r>
              <a:rPr lang="pt-BR" dirty="0"/>
              <a:t>Curva de </a:t>
            </a:r>
            <a:r>
              <a:rPr lang="pt-BR" dirty="0" err="1"/>
              <a:t>dessorção</a:t>
            </a:r>
            <a:r>
              <a:rPr lang="pt-BR" dirty="0"/>
              <a:t> típica e tipos de</a:t>
            </a:r>
          </a:p>
          <a:p>
            <a:r>
              <a:rPr lang="pt-BR" dirty="0"/>
              <a:t>                umidade</a:t>
            </a:r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287387" y="871546"/>
            <a:ext cx="5004693" cy="226942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t-BR" sz="2800" b="1" i="1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Umidade não ligada </a:t>
            </a:r>
            <a:r>
              <a:rPr lang="pt-BR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(p </a:t>
            </a:r>
            <a:r>
              <a:rPr lang="pt-BR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 </a:t>
            </a:r>
            <a:r>
              <a:rPr lang="pt-BR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</a:t>
            </a:r>
            <a:r>
              <a:rPr lang="pt-BR" sz="2800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</a:t>
            </a:r>
            <a:r>
              <a:rPr lang="pt-BR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lang="pt-BR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rgbClr val="FFFF00"/>
              </a:buClr>
            </a:pPr>
            <a:r>
              <a:rPr lang="pt-BR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Disponível para reações:</a:t>
            </a:r>
          </a:p>
          <a:p>
            <a:pPr>
              <a:buClr>
                <a:srgbClr val="FFFF00"/>
              </a:buClr>
              <a:buFontTx/>
              <a:buChar char="•"/>
            </a:pPr>
            <a:r>
              <a:rPr lang="pt-BR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Físicas (evaporação)</a:t>
            </a:r>
          </a:p>
          <a:p>
            <a:pPr>
              <a:buClr>
                <a:srgbClr val="FFFF00"/>
              </a:buClr>
              <a:buFontTx/>
              <a:buChar char="•"/>
            </a:pPr>
            <a:r>
              <a:rPr lang="pt-BR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Químicas (escurecimento)</a:t>
            </a:r>
          </a:p>
          <a:p>
            <a:pPr>
              <a:buClr>
                <a:srgbClr val="FFFF00"/>
              </a:buClr>
              <a:buFontTx/>
              <a:buChar char="•"/>
            </a:pPr>
            <a:r>
              <a:rPr lang="pt-BR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Biológicas </a:t>
            </a:r>
            <a:r>
              <a:rPr lang="pt-BR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(crescimento de MO)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98905" y="391245"/>
            <a:ext cx="609600" cy="609600"/>
          </a:xfrm>
          <a:prstGeom prst="rect">
            <a:avLst/>
          </a:prstGeom>
        </p:spPr>
      </p:pic>
      <p:sp>
        <p:nvSpPr>
          <p:cNvPr id="6" name="Chave Direita 5"/>
          <p:cNvSpPr/>
          <p:nvPr/>
        </p:nvSpPr>
        <p:spPr>
          <a:xfrm rot="16200000">
            <a:off x="5868144" y="836712"/>
            <a:ext cx="360040" cy="1224136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4927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95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1000845"/>
            <a:ext cx="5219700" cy="4929188"/>
          </a:xfrm>
          <a:prstGeom prst="rect">
            <a:avLst/>
          </a:prstGeom>
          <a:noFill/>
        </p:spPr>
      </p:pic>
      <p:sp>
        <p:nvSpPr>
          <p:cNvPr id="302101" name="Text Box 21"/>
          <p:cNvSpPr txBox="1">
            <a:spLocks noChangeArrowheads="1"/>
          </p:cNvSpPr>
          <p:nvPr/>
        </p:nvSpPr>
        <p:spPr bwMode="auto">
          <a:xfrm>
            <a:off x="1907704" y="6113413"/>
            <a:ext cx="5256584" cy="646331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t-BR" dirty="0"/>
              <a:t>Figura </a:t>
            </a:r>
            <a:r>
              <a:rPr lang="pt-BR" dirty="0" smtClean="0"/>
              <a:t>1. </a:t>
            </a:r>
            <a:r>
              <a:rPr lang="pt-BR" dirty="0"/>
              <a:t>Curva de </a:t>
            </a:r>
            <a:r>
              <a:rPr lang="pt-BR" dirty="0" err="1"/>
              <a:t>dessorção</a:t>
            </a:r>
            <a:r>
              <a:rPr lang="pt-BR" dirty="0"/>
              <a:t> típica e tipos de</a:t>
            </a:r>
          </a:p>
          <a:p>
            <a:r>
              <a:rPr lang="pt-BR" dirty="0"/>
              <a:t>                umidade</a:t>
            </a:r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4173678" y="2696721"/>
            <a:ext cx="4934826" cy="310854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pt-BR" sz="2800" b="1" i="1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Umidade de equilíbrio</a:t>
            </a:r>
            <a:r>
              <a:rPr lang="pt-BR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pt-BR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rgbClr val="FFFF00"/>
              </a:buClr>
              <a:buFontTx/>
              <a:buChar char="•"/>
            </a:pPr>
            <a:r>
              <a:rPr lang="pt-BR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Em equilíbrio com dada pressão parcial de vapor; </a:t>
            </a:r>
            <a:endParaRPr lang="pt-BR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rgbClr val="FFFF00"/>
              </a:buClr>
              <a:buFontTx/>
              <a:buChar char="•"/>
            </a:pPr>
            <a:r>
              <a:rPr lang="pt-BR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Estado final da </a:t>
            </a:r>
            <a:r>
              <a:rPr lang="pt-BR" sz="280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dessorção</a:t>
            </a:r>
            <a:r>
              <a:rPr lang="pt-BR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ou absorção; </a:t>
            </a:r>
            <a:endParaRPr lang="pt-BR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rgbClr val="FFFF00"/>
              </a:buClr>
              <a:buFontTx/>
              <a:buChar char="•"/>
            </a:pPr>
            <a:r>
              <a:rPr lang="pt-BR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Importante para embalagem e estocagem.</a:t>
            </a:r>
            <a:endParaRPr lang="pt-BR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Chave Direita 4"/>
          <p:cNvSpPr/>
          <p:nvPr/>
        </p:nvSpPr>
        <p:spPr>
          <a:xfrm rot="16200000">
            <a:off x="3095836" y="2312876"/>
            <a:ext cx="360040" cy="1440160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6376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079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/>
    </mc:Choice>
    <mc:Fallback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95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1000845"/>
            <a:ext cx="5219700" cy="4929188"/>
          </a:xfrm>
          <a:prstGeom prst="rect">
            <a:avLst/>
          </a:prstGeom>
          <a:noFill/>
        </p:spPr>
      </p:pic>
      <p:sp>
        <p:nvSpPr>
          <p:cNvPr id="302101" name="Text Box 21"/>
          <p:cNvSpPr txBox="1">
            <a:spLocks noChangeArrowheads="1"/>
          </p:cNvSpPr>
          <p:nvPr/>
        </p:nvSpPr>
        <p:spPr bwMode="auto">
          <a:xfrm>
            <a:off x="1907704" y="6113413"/>
            <a:ext cx="5256584" cy="646331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t-BR" dirty="0"/>
              <a:t>Figura </a:t>
            </a:r>
            <a:r>
              <a:rPr lang="pt-BR" dirty="0" smtClean="0"/>
              <a:t>1. </a:t>
            </a:r>
            <a:r>
              <a:rPr lang="pt-BR" dirty="0"/>
              <a:t>Curva de </a:t>
            </a:r>
            <a:r>
              <a:rPr lang="pt-BR" dirty="0" err="1"/>
              <a:t>dessorção</a:t>
            </a:r>
            <a:r>
              <a:rPr lang="pt-BR" dirty="0"/>
              <a:t> típica e tipos de</a:t>
            </a:r>
          </a:p>
          <a:p>
            <a:r>
              <a:rPr lang="pt-BR" dirty="0"/>
              <a:t>                umidade</a:t>
            </a:r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07504" y="2564904"/>
            <a:ext cx="3600400" cy="353943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pt-BR" sz="2800" b="1" i="1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Umidade livre</a:t>
            </a:r>
            <a:r>
              <a:rPr lang="pt-BR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pt-BR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rgbClr val="FFFF00"/>
              </a:buClr>
              <a:buFontTx/>
              <a:buChar char="•"/>
            </a:pPr>
            <a:r>
              <a:rPr lang="pt-BR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Acima do equilíbrio com dada pressão parcial de vapor; </a:t>
            </a:r>
            <a:endParaRPr lang="pt-BR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rgbClr val="FFFF00"/>
              </a:buClr>
              <a:buFontTx/>
              <a:buChar char="•"/>
            </a:pPr>
            <a:r>
              <a:rPr lang="pt-BR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Pode ser eliminada por secagem; </a:t>
            </a:r>
            <a:endParaRPr lang="pt-BR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rgbClr val="FFFF00"/>
              </a:buClr>
              <a:buFontTx/>
              <a:buChar char="•"/>
            </a:pPr>
            <a:r>
              <a:rPr lang="pt-BR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Importante em processos.</a:t>
            </a:r>
            <a:endParaRPr lang="pt-BR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Chave Direita 4"/>
          <p:cNvSpPr/>
          <p:nvPr/>
        </p:nvSpPr>
        <p:spPr>
          <a:xfrm rot="16200000">
            <a:off x="5112060" y="1664803"/>
            <a:ext cx="360040" cy="2736304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2400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165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/>
    </mc:Choice>
    <mc:Fallback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8" name="Rectangle 4"/>
          <p:cNvSpPr>
            <a:spLocks noChangeArrowheads="1"/>
          </p:cNvSpPr>
          <p:nvPr/>
        </p:nvSpPr>
        <p:spPr bwMode="auto">
          <a:xfrm>
            <a:off x="-540568" y="1844675"/>
            <a:ext cx="9612560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None/>
            </a:pPr>
            <a:r>
              <a:rPr lang="pt-BR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• </a:t>
            </a:r>
            <a:r>
              <a:rPr lang="pt-B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Controle do crescimento </a:t>
            </a:r>
            <a:r>
              <a:rPr lang="pt-BR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microbiano</a:t>
            </a:r>
          </a:p>
          <a:p>
            <a:pPr marL="1143000" lvl="2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None/>
            </a:pPr>
            <a:r>
              <a:rPr lang="pt-BR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• </a:t>
            </a:r>
            <a:r>
              <a:rPr lang="pt-B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Controle da migração </a:t>
            </a:r>
            <a:r>
              <a:rPr lang="pt-BR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da Água</a:t>
            </a:r>
          </a:p>
          <a:p>
            <a:pPr marL="1143000" lvl="2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None/>
            </a:pPr>
            <a:r>
              <a:rPr lang="pt-BR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• </a:t>
            </a:r>
            <a:r>
              <a:rPr lang="pt-B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Controle da estabilidade </a:t>
            </a:r>
            <a:r>
              <a:rPr lang="pt-BR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Química e Bioquímica</a:t>
            </a:r>
          </a:p>
          <a:p>
            <a:pPr marL="1143000" lvl="2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None/>
            </a:pPr>
            <a:r>
              <a:rPr lang="pt-BR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• Propriedades físicas</a:t>
            </a:r>
          </a:p>
          <a:p>
            <a:pPr marL="1143000" lvl="2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None/>
            </a:pPr>
            <a:r>
              <a:rPr lang="pt-BR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• </a:t>
            </a:r>
            <a:r>
              <a:rPr lang="pt-B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Definição da vida </a:t>
            </a:r>
            <a:r>
              <a:rPr lang="pt-BR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útil</a:t>
            </a:r>
          </a:p>
          <a:p>
            <a:pPr marL="1143000" lvl="2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None/>
            </a:pPr>
            <a:r>
              <a:rPr lang="pt-BR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• </a:t>
            </a:r>
            <a:r>
              <a:rPr lang="pt-B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Planejamento de processo</a:t>
            </a:r>
            <a:r>
              <a:rPr lang="pt-BR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: misturas, secagem etc</a:t>
            </a:r>
            <a:r>
              <a:rPr lang="pt-B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.</a:t>
            </a:r>
            <a:endParaRPr lang="pt-BR" sz="2800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323589" name="Rectangle 5"/>
          <p:cNvSpPr>
            <a:spLocks noChangeArrowheads="1"/>
          </p:cNvSpPr>
          <p:nvPr/>
        </p:nvSpPr>
        <p:spPr bwMode="auto">
          <a:xfrm>
            <a:off x="179388" y="981075"/>
            <a:ext cx="842010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pt-BR" sz="3200" b="1" dirty="0" smtClean="0">
                <a:solidFill>
                  <a:srgbClr val="FFFF00"/>
                </a:solidFill>
                <a:latin typeface="Times New Roman" pitchFamily="18" charset="0"/>
              </a:rPr>
              <a:t>Controle da atividade </a:t>
            </a:r>
            <a:r>
              <a:rPr lang="pt-BR" sz="3200" b="1" dirty="0">
                <a:solidFill>
                  <a:srgbClr val="FFFF00"/>
                </a:solidFill>
                <a:latin typeface="Times New Roman" pitchFamily="18" charset="0"/>
              </a:rPr>
              <a:t>de Água </a:t>
            </a:r>
            <a:r>
              <a:rPr lang="pt-BR" sz="3200" b="1" dirty="0" smtClean="0">
                <a:solidFill>
                  <a:srgbClr val="FFFF00"/>
                </a:solidFill>
                <a:latin typeface="Times New Roman" pitchFamily="18" charset="0"/>
              </a:rPr>
              <a:t>permite</a:t>
            </a:r>
            <a:r>
              <a:rPr lang="pt-B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:</a:t>
            </a:r>
            <a:endParaRPr lang="pt-BR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323590" name="Text Box 6"/>
          <p:cNvSpPr txBox="1">
            <a:spLocks noChangeArrowheads="1"/>
          </p:cNvSpPr>
          <p:nvPr/>
        </p:nvSpPr>
        <p:spPr bwMode="auto">
          <a:xfrm>
            <a:off x="-73025" y="5661025"/>
            <a:ext cx="9217025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2" eaLnBrk="0" hangingPunct="0">
              <a:spcBef>
                <a:spcPct val="20000"/>
              </a:spcBef>
            </a:pPr>
            <a:r>
              <a:rPr lang="pt-BR" sz="2800" b="1" dirty="0">
                <a:solidFill>
                  <a:srgbClr val="FFFF00"/>
                </a:solidFill>
                <a:latin typeface="Times New Roman" pitchFamily="18" charset="0"/>
              </a:rPr>
              <a:t>OBS:  o valor de </a:t>
            </a:r>
            <a:r>
              <a:rPr lang="pt-BR" sz="2800" b="1" dirty="0" err="1" smtClean="0">
                <a:solidFill>
                  <a:srgbClr val="FFFF00"/>
                </a:solidFill>
                <a:latin typeface="Times New Roman" pitchFamily="18" charset="0"/>
              </a:rPr>
              <a:t>Aw</a:t>
            </a:r>
            <a:r>
              <a:rPr lang="pt-BR" sz="28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pt-BR" sz="2800" b="1" dirty="0">
                <a:solidFill>
                  <a:srgbClr val="FFFF00"/>
                </a:solidFill>
                <a:latin typeface="Times New Roman" pitchFamily="18" charset="0"/>
              </a:rPr>
              <a:t>fornece uma indicação </a:t>
            </a:r>
            <a:r>
              <a:rPr lang="pt-BR" sz="2800" b="1" dirty="0" smtClean="0">
                <a:solidFill>
                  <a:srgbClr val="FFFF00"/>
                </a:solidFill>
                <a:latin typeface="Times New Roman" pitchFamily="18" charset="0"/>
              </a:rPr>
              <a:t>da</a:t>
            </a:r>
            <a:endParaRPr lang="pt-BR" sz="28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 lvl="2" eaLnBrk="0" hangingPunct="0">
              <a:spcBef>
                <a:spcPct val="20000"/>
              </a:spcBef>
            </a:pPr>
            <a:r>
              <a:rPr lang="pt-BR" sz="2800" b="1" dirty="0" smtClean="0">
                <a:solidFill>
                  <a:srgbClr val="FFFF00"/>
                </a:solidFill>
                <a:latin typeface="Times New Roman" pitchFamily="18" charset="0"/>
              </a:rPr>
              <a:t>água disponível no alimento...</a:t>
            </a:r>
            <a:endParaRPr lang="pt-BR" sz="28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323591" name="Rectangle 7"/>
          <p:cNvSpPr>
            <a:spLocks noChangeArrowheads="1"/>
          </p:cNvSpPr>
          <p:nvPr/>
        </p:nvSpPr>
        <p:spPr bwMode="auto">
          <a:xfrm>
            <a:off x="1187450" y="277813"/>
            <a:ext cx="749935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pt-BR" sz="4000" b="1" i="1">
                <a:solidFill>
                  <a:srgbClr val="99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Por que Aw é importante?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4688" y="23735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/>
    </mc:Choice>
    <mc:Fallback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8" name="Rectangle 4"/>
          <p:cNvSpPr>
            <a:spLocks noChangeArrowheads="1"/>
          </p:cNvSpPr>
          <p:nvPr/>
        </p:nvSpPr>
        <p:spPr bwMode="auto">
          <a:xfrm>
            <a:off x="0" y="1196752"/>
            <a:ext cx="9071992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None/>
            </a:pPr>
            <a:r>
              <a:rPr lang="pt-BR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• </a:t>
            </a:r>
            <a:r>
              <a:rPr lang="pt-B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Retirada de água do alimento: secagem, evaporação, fritura, ...</a:t>
            </a:r>
          </a:p>
          <a:p>
            <a:pPr marL="1143000" lvl="2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None/>
            </a:pPr>
            <a:endParaRPr lang="pt-BR" sz="2800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marL="1143000" lvl="2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None/>
            </a:pPr>
            <a:r>
              <a:rPr lang="pt-BR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• </a:t>
            </a:r>
            <a:r>
              <a:rPr lang="pt-B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Adição de solutos: açúcar, sal.</a:t>
            </a:r>
          </a:p>
          <a:p>
            <a:pPr marL="1143000" lvl="2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None/>
            </a:pPr>
            <a:endParaRPr lang="pt-BR" sz="2800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marL="1143000" lvl="2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None/>
            </a:pPr>
            <a:r>
              <a:rPr lang="pt-B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• Adição de aditivos: umectantes.</a:t>
            </a:r>
            <a:endParaRPr lang="pt-BR" sz="2800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323591" name="Rectangle 7"/>
          <p:cNvSpPr>
            <a:spLocks noChangeArrowheads="1"/>
          </p:cNvSpPr>
          <p:nvPr/>
        </p:nvSpPr>
        <p:spPr bwMode="auto">
          <a:xfrm>
            <a:off x="683568" y="277813"/>
            <a:ext cx="7992888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pt-BR" sz="3600" b="1" i="1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Como diminuir a </a:t>
            </a:r>
            <a:r>
              <a:rPr lang="pt-BR" sz="3600" b="1" i="1" dirty="0" err="1" smtClean="0">
                <a:solidFill>
                  <a:srgbClr val="99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Aw</a:t>
            </a:r>
            <a:r>
              <a:rPr lang="pt-BR" sz="3600" b="1" i="1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em alimentos?</a:t>
            </a:r>
            <a:endParaRPr lang="pt-BR" sz="3600" b="1" i="1" dirty="0">
              <a:solidFill>
                <a:srgbClr val="99FF3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3610" y="4516691"/>
            <a:ext cx="4630638" cy="1936645"/>
          </a:xfrm>
          <a:prstGeom prst="rect">
            <a:avLst/>
          </a:prstGeom>
        </p:spPr>
      </p:pic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2400" y="22048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051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/>
    </mc:Choice>
    <mc:Fallback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730" name="Picture 2" descr="http://www.farmacia.ufrj.br/consumo/disciplinas/Notas_Aula_Desidrat_Tab_Micro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20688"/>
            <a:ext cx="6896100" cy="561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979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/>
    </mc:Choice>
    <mc:Fallback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7" name="Picture 5" descr="6094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068388" cy="1079500"/>
          </a:xfrm>
          <a:prstGeom prst="rect">
            <a:avLst/>
          </a:prstGeom>
          <a:noFill/>
        </p:spPr>
      </p:pic>
      <p:pic>
        <p:nvPicPr>
          <p:cNvPr id="192521" name="Picture 9" descr="7894000050027p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6600" y="4941888"/>
            <a:ext cx="1439863" cy="1082675"/>
          </a:xfrm>
          <a:prstGeom prst="rect">
            <a:avLst/>
          </a:prstGeom>
          <a:noFill/>
        </p:spPr>
      </p:pic>
      <p:pic>
        <p:nvPicPr>
          <p:cNvPr id="192523" name="Picture 11" descr="7893000815827p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32363" y="4221163"/>
            <a:ext cx="1584325" cy="1004887"/>
          </a:xfrm>
          <a:prstGeom prst="rect">
            <a:avLst/>
          </a:prstGeom>
          <a:noFill/>
        </p:spPr>
      </p:pic>
      <p:pic>
        <p:nvPicPr>
          <p:cNvPr id="192525" name="Picture 13" descr="secao-biscoito-01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476375" y="0"/>
            <a:ext cx="1439863" cy="1092200"/>
          </a:xfrm>
          <a:prstGeom prst="rect">
            <a:avLst/>
          </a:prstGeom>
          <a:noFill/>
        </p:spPr>
      </p:pic>
      <p:pic>
        <p:nvPicPr>
          <p:cNvPr id="192529" name="Picture 17" descr="12997_t1">
            <a:hlinkClick r:id="rId12" tooltip="Ver detalhe do produto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763713" y="4221163"/>
            <a:ext cx="1223962" cy="1223962"/>
          </a:xfrm>
          <a:prstGeom prst="rect">
            <a:avLst/>
          </a:prstGeom>
          <a:noFill/>
        </p:spPr>
      </p:pic>
      <p:pic>
        <p:nvPicPr>
          <p:cNvPr id="192531" name="Picture 19" descr="secao-padaria-01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451725" y="2122488"/>
            <a:ext cx="1692275" cy="1201737"/>
          </a:xfrm>
          <a:prstGeom prst="rect">
            <a:avLst/>
          </a:prstGeom>
          <a:noFill/>
        </p:spPr>
      </p:pic>
      <p:pic>
        <p:nvPicPr>
          <p:cNvPr id="192534" name="Picture 22" descr="2122021_t1">
            <a:hlinkClick r:id="rId16" tooltip="Ver detalhe do produto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419475" y="0"/>
            <a:ext cx="1150938" cy="1150938"/>
          </a:xfrm>
          <a:prstGeom prst="rect">
            <a:avLst/>
          </a:prstGeom>
          <a:noFill/>
        </p:spPr>
      </p:pic>
      <p:pic>
        <p:nvPicPr>
          <p:cNvPr id="192536" name="Picture 24" descr="505475_t1">
            <a:hlinkClick r:id="rId18" tooltip="Ver detalhe do produto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79388" y="5013325"/>
            <a:ext cx="1152525" cy="1152525"/>
          </a:xfrm>
          <a:prstGeom prst="rect">
            <a:avLst/>
          </a:prstGeom>
          <a:noFill/>
        </p:spPr>
      </p:pic>
      <p:pic>
        <p:nvPicPr>
          <p:cNvPr id="192538" name="Picture 26" descr="7891079000250p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524750" y="0"/>
            <a:ext cx="1439863" cy="1084263"/>
          </a:xfrm>
          <a:prstGeom prst="rect">
            <a:avLst/>
          </a:prstGeom>
          <a:noFill/>
        </p:spPr>
      </p:pic>
      <p:pic>
        <p:nvPicPr>
          <p:cNvPr id="192540" name="Picture 28" descr="3434963_t1">
            <a:hlinkClick r:id="rId22" tooltip="Ver detalhe do produto"/>
          </p:cNvPr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6659563" y="4797425"/>
            <a:ext cx="976312" cy="1152525"/>
          </a:xfrm>
          <a:prstGeom prst="rect">
            <a:avLst/>
          </a:prstGeom>
          <a:noFill/>
        </p:spPr>
      </p:pic>
      <p:pic>
        <p:nvPicPr>
          <p:cNvPr id="192542" name="Picture 30" descr="4750635_t1">
            <a:hlinkClick r:id="rId24" tooltip="Ver detalhe do produto"/>
          </p:cNvPr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8027988" y="4292600"/>
            <a:ext cx="936625" cy="1079500"/>
          </a:xfrm>
          <a:prstGeom prst="rect">
            <a:avLst/>
          </a:prstGeom>
          <a:noFill/>
        </p:spPr>
      </p:pic>
      <p:pic>
        <p:nvPicPr>
          <p:cNvPr id="192544" name="Picture 32" descr="3622506_t1">
            <a:hlinkClick r:id="rId26" tooltip="Ver detalhe do produto"/>
          </p:cNvPr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356100" y="1989138"/>
            <a:ext cx="1366838" cy="1366837"/>
          </a:xfrm>
          <a:prstGeom prst="rect">
            <a:avLst/>
          </a:prstGeom>
          <a:noFill/>
        </p:spPr>
      </p:pic>
      <p:pic>
        <p:nvPicPr>
          <p:cNvPr id="192546" name="Picture 34" descr="1112795_t1">
            <a:hlinkClick r:id="rId28" tooltip="Ver detalhe do produto"/>
          </p:cNvPr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6156325" y="2060575"/>
            <a:ext cx="914400" cy="1295400"/>
          </a:xfrm>
          <a:prstGeom prst="rect">
            <a:avLst/>
          </a:prstGeom>
          <a:noFill/>
        </p:spPr>
      </p:pic>
      <p:pic>
        <p:nvPicPr>
          <p:cNvPr id="192548" name="Picture 36" descr="36092_t1">
            <a:hlinkClick r:id="rId30" tooltip="Ver detalhe do produto"/>
          </p:cNvPr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2339975" y="1989138"/>
            <a:ext cx="1295400" cy="1295400"/>
          </a:xfrm>
          <a:prstGeom prst="rect">
            <a:avLst/>
          </a:prstGeom>
          <a:noFill/>
        </p:spPr>
      </p:pic>
      <p:pic>
        <p:nvPicPr>
          <p:cNvPr id="192550" name="Picture 38" descr="89937_t1">
            <a:hlinkClick r:id="rId32" tooltip="Ver detalhe do produto"/>
          </p:cNvPr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250825" y="1916113"/>
            <a:ext cx="1512888" cy="1373187"/>
          </a:xfrm>
          <a:prstGeom prst="rect">
            <a:avLst/>
          </a:prstGeom>
          <a:noFill/>
        </p:spPr>
      </p:pic>
      <p:sp>
        <p:nvSpPr>
          <p:cNvPr id="192551" name="Text Box 39"/>
          <p:cNvSpPr txBox="1">
            <a:spLocks noChangeArrowheads="1"/>
          </p:cNvSpPr>
          <p:nvPr/>
        </p:nvSpPr>
        <p:spPr bwMode="auto">
          <a:xfrm>
            <a:off x="0" y="1125538"/>
            <a:ext cx="1547813" cy="69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FF00"/>
                </a:solidFill>
              </a:rPr>
              <a:t>Leite em pó</a:t>
            </a:r>
          </a:p>
          <a:p>
            <a:pPr algn="ctr">
              <a:spcBef>
                <a:spcPct val="20000"/>
              </a:spcBef>
            </a:pPr>
            <a:r>
              <a:rPr lang="pt-BR" b="1">
                <a:solidFill>
                  <a:srgbClr val="FFFF00"/>
                </a:solidFill>
              </a:rPr>
              <a:t>0,35</a:t>
            </a:r>
          </a:p>
        </p:txBody>
      </p:sp>
      <p:sp>
        <p:nvSpPr>
          <p:cNvPr id="192552" name="Text Box 40"/>
          <p:cNvSpPr txBox="1">
            <a:spLocks noChangeArrowheads="1"/>
          </p:cNvSpPr>
          <p:nvPr/>
        </p:nvSpPr>
        <p:spPr bwMode="auto">
          <a:xfrm>
            <a:off x="1476375" y="1125538"/>
            <a:ext cx="1655763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>
                <a:solidFill>
                  <a:srgbClr val="99FF33"/>
                </a:solidFill>
              </a:rPr>
              <a:t>Biscoito </a:t>
            </a:r>
          </a:p>
          <a:p>
            <a:pPr algn="ctr">
              <a:spcBef>
                <a:spcPct val="15000"/>
              </a:spcBef>
            </a:pPr>
            <a:r>
              <a:rPr lang="pt-BR" b="1">
                <a:solidFill>
                  <a:srgbClr val="99FF33"/>
                </a:solidFill>
              </a:rPr>
              <a:t>0,30</a:t>
            </a:r>
          </a:p>
        </p:txBody>
      </p:sp>
      <p:sp>
        <p:nvSpPr>
          <p:cNvPr id="192554" name="Text Box 42"/>
          <p:cNvSpPr txBox="1">
            <a:spLocks noChangeArrowheads="1"/>
          </p:cNvSpPr>
          <p:nvPr/>
        </p:nvSpPr>
        <p:spPr bwMode="auto">
          <a:xfrm>
            <a:off x="3276600" y="1125538"/>
            <a:ext cx="187325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>
                <a:solidFill>
                  <a:srgbClr val="FFFF00"/>
                </a:solidFill>
              </a:rPr>
              <a:t>Mel </a:t>
            </a:r>
          </a:p>
          <a:p>
            <a:pPr algn="ctr">
              <a:spcBef>
                <a:spcPct val="15000"/>
              </a:spcBef>
            </a:pPr>
            <a:r>
              <a:rPr lang="pt-BR" b="1">
                <a:solidFill>
                  <a:srgbClr val="FFFF00"/>
                </a:solidFill>
              </a:rPr>
              <a:t>0,58 (X=16,5%)</a:t>
            </a:r>
          </a:p>
        </p:txBody>
      </p:sp>
      <p:sp>
        <p:nvSpPr>
          <p:cNvPr id="192555" name="Text Box 43"/>
          <p:cNvSpPr txBox="1">
            <a:spLocks noChangeArrowheads="1"/>
          </p:cNvSpPr>
          <p:nvPr/>
        </p:nvSpPr>
        <p:spPr bwMode="auto">
          <a:xfrm>
            <a:off x="7415213" y="1196975"/>
            <a:ext cx="17287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>
                <a:solidFill>
                  <a:srgbClr val="FFFF00"/>
                </a:solidFill>
              </a:rPr>
              <a:t>Massa seca 0,60</a:t>
            </a:r>
          </a:p>
        </p:txBody>
      </p:sp>
      <p:sp>
        <p:nvSpPr>
          <p:cNvPr id="192556" name="Text Box 44"/>
          <p:cNvSpPr txBox="1">
            <a:spLocks noChangeArrowheads="1"/>
          </p:cNvSpPr>
          <p:nvPr/>
        </p:nvSpPr>
        <p:spPr bwMode="auto">
          <a:xfrm>
            <a:off x="0" y="3357563"/>
            <a:ext cx="21240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99FF33"/>
                </a:solidFill>
              </a:rPr>
              <a:t>Castanha-de-caju 0,65 (X=5,5%)</a:t>
            </a:r>
          </a:p>
        </p:txBody>
      </p:sp>
      <p:sp>
        <p:nvSpPr>
          <p:cNvPr id="192557" name="Text Box 45"/>
          <p:cNvSpPr txBox="1">
            <a:spLocks noChangeArrowheads="1"/>
          </p:cNvSpPr>
          <p:nvPr/>
        </p:nvSpPr>
        <p:spPr bwMode="auto">
          <a:xfrm>
            <a:off x="2124075" y="3357563"/>
            <a:ext cx="2160588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FF00"/>
                </a:solidFill>
              </a:rPr>
              <a:t>Queijo parmesão</a:t>
            </a:r>
          </a:p>
          <a:p>
            <a:pPr>
              <a:spcBef>
                <a:spcPct val="15000"/>
              </a:spcBef>
            </a:pPr>
            <a:r>
              <a:rPr lang="pt-BR" b="1">
                <a:solidFill>
                  <a:srgbClr val="FFFF00"/>
                </a:solidFill>
              </a:rPr>
              <a:t>0,68 (X=15,7%)</a:t>
            </a:r>
          </a:p>
        </p:txBody>
      </p:sp>
      <p:sp>
        <p:nvSpPr>
          <p:cNvPr id="192558" name="Text Box 46"/>
          <p:cNvSpPr txBox="1">
            <a:spLocks noChangeArrowheads="1"/>
          </p:cNvSpPr>
          <p:nvPr/>
        </p:nvSpPr>
        <p:spPr bwMode="auto">
          <a:xfrm>
            <a:off x="5795963" y="3357563"/>
            <a:ext cx="223202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FF00"/>
                </a:solidFill>
              </a:rPr>
              <a:t>Suco laranja conc.</a:t>
            </a:r>
          </a:p>
          <a:p>
            <a:pPr>
              <a:spcBef>
                <a:spcPct val="15000"/>
              </a:spcBef>
            </a:pPr>
            <a:r>
              <a:rPr lang="pt-BR" b="1">
                <a:solidFill>
                  <a:srgbClr val="FFFF00"/>
                </a:solidFill>
              </a:rPr>
              <a:t>0,78 (68% brix)</a:t>
            </a:r>
          </a:p>
        </p:txBody>
      </p:sp>
      <p:pic>
        <p:nvPicPr>
          <p:cNvPr id="192560" name="Picture 48" descr="4886433_t1">
            <a:hlinkClick r:id="rId34" tooltip="Ver detalhe do produto"/>
          </p:cNvPr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5364163" y="0"/>
            <a:ext cx="1439862" cy="1196975"/>
          </a:xfrm>
          <a:prstGeom prst="rect">
            <a:avLst/>
          </a:prstGeom>
          <a:noFill/>
        </p:spPr>
      </p:pic>
      <p:sp>
        <p:nvSpPr>
          <p:cNvPr id="192567" name="Text Box 55"/>
          <p:cNvSpPr txBox="1">
            <a:spLocks noChangeArrowheads="1"/>
          </p:cNvSpPr>
          <p:nvPr/>
        </p:nvSpPr>
        <p:spPr bwMode="auto">
          <a:xfrm>
            <a:off x="5148263" y="1196975"/>
            <a:ext cx="223202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>
                <a:solidFill>
                  <a:srgbClr val="99FF33"/>
                </a:solidFill>
              </a:rPr>
              <a:t>Uva-passa</a:t>
            </a:r>
          </a:p>
          <a:p>
            <a:pPr algn="ctr">
              <a:spcBef>
                <a:spcPct val="15000"/>
              </a:spcBef>
            </a:pPr>
            <a:r>
              <a:rPr lang="pt-BR" b="1">
                <a:solidFill>
                  <a:srgbClr val="99FF33"/>
                </a:solidFill>
              </a:rPr>
              <a:t>0,58 (X=14,4%)</a:t>
            </a:r>
          </a:p>
        </p:txBody>
      </p:sp>
      <p:sp>
        <p:nvSpPr>
          <p:cNvPr id="192568" name="Text Box 56"/>
          <p:cNvSpPr txBox="1">
            <a:spLocks noChangeArrowheads="1"/>
          </p:cNvSpPr>
          <p:nvPr/>
        </p:nvSpPr>
        <p:spPr bwMode="auto">
          <a:xfrm>
            <a:off x="4211638" y="3357563"/>
            <a:ext cx="1728787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99FF33"/>
                </a:solidFill>
              </a:rPr>
              <a:t>Goiabada</a:t>
            </a:r>
          </a:p>
          <a:p>
            <a:pPr>
              <a:spcBef>
                <a:spcPct val="15000"/>
              </a:spcBef>
            </a:pPr>
            <a:r>
              <a:rPr lang="pt-BR" b="1">
                <a:solidFill>
                  <a:srgbClr val="99FF33"/>
                </a:solidFill>
              </a:rPr>
              <a:t>0,73 (X=28%)</a:t>
            </a:r>
          </a:p>
        </p:txBody>
      </p:sp>
      <p:sp>
        <p:nvSpPr>
          <p:cNvPr id="192569" name="Text Box 57"/>
          <p:cNvSpPr txBox="1">
            <a:spLocks noChangeArrowheads="1"/>
          </p:cNvSpPr>
          <p:nvPr/>
        </p:nvSpPr>
        <p:spPr bwMode="auto">
          <a:xfrm>
            <a:off x="7991475" y="3357563"/>
            <a:ext cx="115252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>
                <a:solidFill>
                  <a:srgbClr val="99FF33"/>
                </a:solidFill>
              </a:rPr>
              <a:t>Bolo </a:t>
            </a:r>
          </a:p>
          <a:p>
            <a:pPr algn="ctr">
              <a:spcBef>
                <a:spcPct val="15000"/>
              </a:spcBef>
            </a:pPr>
            <a:r>
              <a:rPr lang="pt-BR" b="1">
                <a:solidFill>
                  <a:srgbClr val="99FF33"/>
                </a:solidFill>
              </a:rPr>
              <a:t>0,80</a:t>
            </a:r>
          </a:p>
        </p:txBody>
      </p:sp>
      <p:sp>
        <p:nvSpPr>
          <p:cNvPr id="192570" name="Text Box 58"/>
          <p:cNvSpPr txBox="1">
            <a:spLocks noChangeArrowheads="1"/>
          </p:cNvSpPr>
          <p:nvPr/>
        </p:nvSpPr>
        <p:spPr bwMode="auto">
          <a:xfrm>
            <a:off x="0" y="6175375"/>
            <a:ext cx="1655763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>
                <a:solidFill>
                  <a:srgbClr val="FFFF00"/>
                </a:solidFill>
              </a:rPr>
              <a:t>Doce leite </a:t>
            </a:r>
          </a:p>
          <a:p>
            <a:pPr algn="ctr">
              <a:spcBef>
                <a:spcPct val="15000"/>
              </a:spcBef>
            </a:pPr>
            <a:r>
              <a:rPr lang="pt-BR" b="1">
                <a:solidFill>
                  <a:srgbClr val="FFFF00"/>
                </a:solidFill>
              </a:rPr>
              <a:t>0,84</a:t>
            </a:r>
          </a:p>
        </p:txBody>
      </p:sp>
      <p:sp>
        <p:nvSpPr>
          <p:cNvPr id="192571" name="Text Box 59"/>
          <p:cNvSpPr txBox="1">
            <a:spLocks noChangeArrowheads="1"/>
          </p:cNvSpPr>
          <p:nvPr/>
        </p:nvSpPr>
        <p:spPr bwMode="auto">
          <a:xfrm>
            <a:off x="1547813" y="5516563"/>
            <a:ext cx="1655762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>
                <a:solidFill>
                  <a:srgbClr val="99FF33"/>
                </a:solidFill>
              </a:rPr>
              <a:t>Salame</a:t>
            </a:r>
          </a:p>
          <a:p>
            <a:pPr algn="ctr">
              <a:spcBef>
                <a:spcPct val="15000"/>
              </a:spcBef>
            </a:pPr>
            <a:r>
              <a:rPr lang="pt-BR" b="1">
                <a:solidFill>
                  <a:srgbClr val="99FF33"/>
                </a:solidFill>
              </a:rPr>
              <a:t>0,88</a:t>
            </a:r>
          </a:p>
        </p:txBody>
      </p:sp>
      <p:sp>
        <p:nvSpPr>
          <p:cNvPr id="192572" name="Text Box 60"/>
          <p:cNvSpPr txBox="1">
            <a:spLocks noChangeArrowheads="1"/>
          </p:cNvSpPr>
          <p:nvPr/>
        </p:nvSpPr>
        <p:spPr bwMode="auto">
          <a:xfrm>
            <a:off x="3132138" y="6175375"/>
            <a:ext cx="1655762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>
                <a:solidFill>
                  <a:srgbClr val="FFFF00"/>
                </a:solidFill>
              </a:rPr>
              <a:t>Maionese</a:t>
            </a:r>
          </a:p>
          <a:p>
            <a:pPr algn="ctr">
              <a:spcBef>
                <a:spcPct val="15000"/>
              </a:spcBef>
            </a:pPr>
            <a:r>
              <a:rPr lang="pt-BR" b="1">
                <a:solidFill>
                  <a:srgbClr val="FFFF00"/>
                </a:solidFill>
              </a:rPr>
              <a:t>0,95</a:t>
            </a:r>
          </a:p>
        </p:txBody>
      </p:sp>
      <p:sp>
        <p:nvSpPr>
          <p:cNvPr id="192573" name="Text Box 61"/>
          <p:cNvSpPr txBox="1">
            <a:spLocks noChangeArrowheads="1"/>
          </p:cNvSpPr>
          <p:nvPr/>
        </p:nvSpPr>
        <p:spPr bwMode="auto">
          <a:xfrm>
            <a:off x="4932363" y="5373688"/>
            <a:ext cx="1655762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>
                <a:solidFill>
                  <a:srgbClr val="99FF33"/>
                </a:solidFill>
              </a:rPr>
              <a:t>Mortadela </a:t>
            </a:r>
          </a:p>
          <a:p>
            <a:pPr algn="ctr">
              <a:spcBef>
                <a:spcPct val="15000"/>
              </a:spcBef>
            </a:pPr>
            <a:r>
              <a:rPr lang="pt-BR" b="1">
                <a:solidFill>
                  <a:srgbClr val="99FF33"/>
                </a:solidFill>
              </a:rPr>
              <a:t>0,95</a:t>
            </a:r>
          </a:p>
        </p:txBody>
      </p:sp>
      <p:sp>
        <p:nvSpPr>
          <p:cNvPr id="192574" name="Text Box 62"/>
          <p:cNvSpPr txBox="1">
            <a:spLocks noChangeArrowheads="1"/>
          </p:cNvSpPr>
          <p:nvPr/>
        </p:nvSpPr>
        <p:spPr bwMode="auto">
          <a:xfrm>
            <a:off x="6300788" y="6021388"/>
            <a:ext cx="1655762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>
                <a:solidFill>
                  <a:srgbClr val="FFFF00"/>
                </a:solidFill>
              </a:rPr>
              <a:t>Iogurte </a:t>
            </a:r>
          </a:p>
          <a:p>
            <a:pPr algn="ctr">
              <a:spcBef>
                <a:spcPct val="15000"/>
              </a:spcBef>
            </a:pPr>
            <a:r>
              <a:rPr lang="pt-BR" b="1">
                <a:solidFill>
                  <a:srgbClr val="FFFF00"/>
                </a:solidFill>
              </a:rPr>
              <a:t>0,98</a:t>
            </a:r>
          </a:p>
        </p:txBody>
      </p:sp>
      <p:sp>
        <p:nvSpPr>
          <p:cNvPr id="192575" name="Text Box 63"/>
          <p:cNvSpPr txBox="1">
            <a:spLocks noChangeArrowheads="1"/>
          </p:cNvSpPr>
          <p:nvPr/>
        </p:nvSpPr>
        <p:spPr bwMode="auto">
          <a:xfrm>
            <a:off x="7740650" y="5445125"/>
            <a:ext cx="140335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>
                <a:solidFill>
                  <a:srgbClr val="99FF33"/>
                </a:solidFill>
              </a:rPr>
              <a:t>Água </a:t>
            </a:r>
          </a:p>
          <a:p>
            <a:pPr algn="ctr">
              <a:spcBef>
                <a:spcPct val="15000"/>
              </a:spcBef>
            </a:pPr>
            <a:r>
              <a:rPr lang="pt-BR" b="1">
                <a:solidFill>
                  <a:srgbClr val="99FF33"/>
                </a:solidFill>
              </a:rPr>
              <a:t>1,00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633413" y="414813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/>
    </mc:Choice>
    <mc:Fallback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1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213" y="188913"/>
            <a:ext cx="7777162" cy="6048375"/>
          </a:xfrm>
          <a:prstGeom prst="rect">
            <a:avLst/>
          </a:prstGeom>
          <a:noFill/>
        </p:spPr>
      </p:pic>
      <p:sp>
        <p:nvSpPr>
          <p:cNvPr id="349189" name="Text Box 5"/>
          <p:cNvSpPr txBox="1">
            <a:spLocks noChangeArrowheads="1"/>
          </p:cNvSpPr>
          <p:nvPr/>
        </p:nvSpPr>
        <p:spPr bwMode="auto">
          <a:xfrm>
            <a:off x="611188" y="5661025"/>
            <a:ext cx="8353300" cy="707886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t-BR" sz="2000" dirty="0"/>
              <a:t>Figura </a:t>
            </a:r>
            <a:r>
              <a:rPr lang="pt-BR" sz="2000" dirty="0" smtClean="0"/>
              <a:t>3. </a:t>
            </a:r>
            <a:r>
              <a:rPr lang="pt-BR" sz="2000" dirty="0" err="1" smtClean="0"/>
              <a:t>Aw</a:t>
            </a:r>
            <a:r>
              <a:rPr lang="pt-BR" sz="2000" dirty="0" smtClean="0"/>
              <a:t> </a:t>
            </a:r>
            <a:r>
              <a:rPr lang="pt-BR" sz="2000" dirty="0"/>
              <a:t>de alguns alimentos em função da fração mássica de água</a:t>
            </a:r>
          </a:p>
          <a:p>
            <a:r>
              <a:rPr lang="pt-BR" sz="2000" dirty="0"/>
              <a:t>               </a:t>
            </a:r>
            <a:r>
              <a:rPr lang="pt-BR" sz="2000" dirty="0" smtClean="0"/>
              <a:t>(ou umidade </a:t>
            </a:r>
            <a:r>
              <a:rPr lang="pt-BR" sz="2000" dirty="0"/>
              <a:t>do alimento em base úmida)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67744" y="141277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/>
    </mc:Choice>
    <mc:Fallback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Bibliografia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032248"/>
            <a:ext cx="8507288" cy="2908920"/>
          </a:xfrm>
        </p:spPr>
        <p:txBody>
          <a:bodyPr/>
          <a:lstStyle/>
          <a:p>
            <a:r>
              <a:rPr lang="en-US" sz="2400" dirty="0"/>
              <a:t>Heldman, D R. Handbook of food engineering. New York : Marcel Dekker </a:t>
            </a:r>
            <a:r>
              <a:rPr lang="en-US" sz="2400" dirty="0" err="1"/>
              <a:t>Inc</a:t>
            </a:r>
            <a:r>
              <a:rPr lang="en-US" sz="2400" dirty="0"/>
              <a:t>, 1992. </a:t>
            </a:r>
          </a:p>
          <a:p>
            <a:r>
              <a:rPr lang="en-US" sz="2400" dirty="0"/>
              <a:t>Karel, Marcus. Physical principles of food preservation. New York : M. Dekker, 2003.</a:t>
            </a:r>
          </a:p>
          <a:p>
            <a:r>
              <a:rPr lang="de-DE" sz="2400" dirty="0"/>
              <a:t>Belitz, H.-D., Grosch, W., Schieberle, P. Food Chemistry. Ed. Springer, Berlin (DE) 2009</a:t>
            </a:r>
            <a:r>
              <a:rPr lang="de-DE" sz="2400" dirty="0" smtClean="0"/>
              <a:t>.</a:t>
            </a:r>
            <a:endParaRPr lang="de-DE" sz="2400" dirty="0"/>
          </a:p>
        </p:txBody>
      </p:sp>
      <p:pic>
        <p:nvPicPr>
          <p:cNvPr id="4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239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16815"/>
      </p:ext>
    </p:extLst>
  </p:cSld>
  <p:clrMapOvr>
    <a:masterClrMapping/>
  </p:clrMapOvr>
  <p:transition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213" y="188913"/>
            <a:ext cx="7777162" cy="6048375"/>
          </a:xfrm>
          <a:prstGeom prst="rect">
            <a:avLst/>
          </a:prstGeom>
          <a:noFill/>
        </p:spPr>
      </p:pic>
      <p:sp>
        <p:nvSpPr>
          <p:cNvPr id="349189" name="Text Box 5"/>
          <p:cNvSpPr txBox="1">
            <a:spLocks noChangeArrowheads="1"/>
          </p:cNvSpPr>
          <p:nvPr/>
        </p:nvSpPr>
        <p:spPr bwMode="auto">
          <a:xfrm>
            <a:off x="611188" y="5661025"/>
            <a:ext cx="8353300" cy="707886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t-BR" sz="2000" dirty="0"/>
              <a:t>Figura </a:t>
            </a:r>
            <a:r>
              <a:rPr lang="pt-BR" sz="2000" dirty="0" smtClean="0"/>
              <a:t>3. </a:t>
            </a:r>
            <a:r>
              <a:rPr lang="pt-BR" sz="2000" dirty="0" err="1" smtClean="0"/>
              <a:t>Aw</a:t>
            </a:r>
            <a:r>
              <a:rPr lang="pt-BR" sz="2000" dirty="0" smtClean="0"/>
              <a:t> </a:t>
            </a:r>
            <a:r>
              <a:rPr lang="pt-BR" sz="2000" dirty="0"/>
              <a:t>de alguns alimentos em função da fração mássica de água</a:t>
            </a:r>
          </a:p>
          <a:p>
            <a:r>
              <a:rPr lang="pt-BR" sz="2000" dirty="0"/>
              <a:t>               </a:t>
            </a:r>
            <a:r>
              <a:rPr lang="pt-BR" sz="2000" dirty="0" smtClean="0"/>
              <a:t>(ou umidade </a:t>
            </a:r>
            <a:r>
              <a:rPr lang="pt-BR" sz="2000" dirty="0"/>
              <a:t>do alimento em base úmida)</a:t>
            </a:r>
          </a:p>
        </p:txBody>
      </p:sp>
      <p:cxnSp>
        <p:nvCxnSpPr>
          <p:cNvPr id="5" name="Conector reto 4"/>
          <p:cNvCxnSpPr/>
          <p:nvPr/>
        </p:nvCxnSpPr>
        <p:spPr>
          <a:xfrm flipV="1">
            <a:off x="1835696" y="980728"/>
            <a:ext cx="5976664" cy="38164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1720" y="5443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92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/>
    </mc:Choice>
    <mc:Fallback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213" y="188913"/>
            <a:ext cx="7777162" cy="6048375"/>
          </a:xfrm>
          <a:prstGeom prst="rect">
            <a:avLst/>
          </a:prstGeom>
          <a:noFill/>
        </p:spPr>
      </p:pic>
      <p:sp>
        <p:nvSpPr>
          <p:cNvPr id="349189" name="Text Box 5"/>
          <p:cNvSpPr txBox="1">
            <a:spLocks noChangeArrowheads="1"/>
          </p:cNvSpPr>
          <p:nvPr/>
        </p:nvSpPr>
        <p:spPr bwMode="auto">
          <a:xfrm>
            <a:off x="611188" y="5661025"/>
            <a:ext cx="8353300" cy="707886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t-BR" sz="2000" dirty="0"/>
              <a:t>Figura </a:t>
            </a:r>
            <a:r>
              <a:rPr lang="pt-BR" sz="2000" dirty="0" smtClean="0"/>
              <a:t>3. </a:t>
            </a:r>
            <a:r>
              <a:rPr lang="pt-BR" sz="2000" dirty="0" err="1" smtClean="0"/>
              <a:t>Aw</a:t>
            </a:r>
            <a:r>
              <a:rPr lang="pt-BR" sz="2000" dirty="0" smtClean="0"/>
              <a:t> </a:t>
            </a:r>
            <a:r>
              <a:rPr lang="pt-BR" sz="2000" dirty="0"/>
              <a:t>de alguns alimentos em função da fração mássica de água</a:t>
            </a:r>
          </a:p>
          <a:p>
            <a:r>
              <a:rPr lang="pt-BR" sz="2000" dirty="0"/>
              <a:t>               </a:t>
            </a:r>
            <a:r>
              <a:rPr lang="pt-BR" sz="2000" dirty="0" smtClean="0"/>
              <a:t>(ou umidade </a:t>
            </a:r>
            <a:r>
              <a:rPr lang="pt-BR" sz="2000" dirty="0"/>
              <a:t>do alimento em base úmida)</a:t>
            </a:r>
          </a:p>
        </p:txBody>
      </p:sp>
      <p:cxnSp>
        <p:nvCxnSpPr>
          <p:cNvPr id="5" name="Conector reto 4"/>
          <p:cNvCxnSpPr/>
          <p:nvPr/>
        </p:nvCxnSpPr>
        <p:spPr>
          <a:xfrm flipV="1">
            <a:off x="1835696" y="980728"/>
            <a:ext cx="5976664" cy="38164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 de Seta Reta 2"/>
          <p:cNvCxnSpPr/>
          <p:nvPr/>
        </p:nvCxnSpPr>
        <p:spPr>
          <a:xfrm>
            <a:off x="3707904" y="1988840"/>
            <a:ext cx="2520280" cy="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de Seta Reta 5"/>
          <p:cNvCxnSpPr/>
          <p:nvPr/>
        </p:nvCxnSpPr>
        <p:spPr>
          <a:xfrm>
            <a:off x="6228184" y="1988840"/>
            <a:ext cx="0" cy="2808312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39752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135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/>
    </mc:Choice>
    <mc:Fallback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213" y="188913"/>
            <a:ext cx="7777162" cy="6048375"/>
          </a:xfrm>
          <a:prstGeom prst="rect">
            <a:avLst/>
          </a:prstGeom>
          <a:noFill/>
        </p:spPr>
      </p:pic>
      <p:sp>
        <p:nvSpPr>
          <p:cNvPr id="349189" name="Text Box 5"/>
          <p:cNvSpPr txBox="1">
            <a:spLocks noChangeArrowheads="1"/>
          </p:cNvSpPr>
          <p:nvPr/>
        </p:nvSpPr>
        <p:spPr bwMode="auto">
          <a:xfrm>
            <a:off x="611188" y="5661025"/>
            <a:ext cx="8353300" cy="707886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t-BR" sz="2000" dirty="0"/>
              <a:t>Figura </a:t>
            </a:r>
            <a:r>
              <a:rPr lang="pt-BR" sz="2000" dirty="0" smtClean="0"/>
              <a:t>3. </a:t>
            </a:r>
            <a:r>
              <a:rPr lang="pt-BR" sz="2000" dirty="0" err="1" smtClean="0"/>
              <a:t>Aw</a:t>
            </a:r>
            <a:r>
              <a:rPr lang="pt-BR" sz="2000" dirty="0" smtClean="0"/>
              <a:t> </a:t>
            </a:r>
            <a:r>
              <a:rPr lang="pt-BR" sz="2000" dirty="0"/>
              <a:t>de alguns alimentos em função da fração mássica de água</a:t>
            </a:r>
          </a:p>
          <a:p>
            <a:r>
              <a:rPr lang="pt-BR" sz="2000" dirty="0"/>
              <a:t>               </a:t>
            </a:r>
            <a:r>
              <a:rPr lang="pt-BR" sz="2000" dirty="0" smtClean="0"/>
              <a:t>(ou umidade </a:t>
            </a:r>
            <a:r>
              <a:rPr lang="pt-BR" sz="2000" dirty="0"/>
              <a:t>do alimento em base úmida)</a:t>
            </a:r>
          </a:p>
        </p:txBody>
      </p:sp>
      <p:cxnSp>
        <p:nvCxnSpPr>
          <p:cNvPr id="5" name="Conector reto 4"/>
          <p:cNvCxnSpPr/>
          <p:nvPr/>
        </p:nvCxnSpPr>
        <p:spPr>
          <a:xfrm flipV="1">
            <a:off x="1835696" y="980728"/>
            <a:ext cx="5976664" cy="38164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 de Seta Reta 2"/>
          <p:cNvCxnSpPr/>
          <p:nvPr/>
        </p:nvCxnSpPr>
        <p:spPr>
          <a:xfrm>
            <a:off x="3707904" y="1988840"/>
            <a:ext cx="2520280" cy="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de Seta Reta 5"/>
          <p:cNvCxnSpPr/>
          <p:nvPr/>
        </p:nvCxnSpPr>
        <p:spPr>
          <a:xfrm>
            <a:off x="6228184" y="1988840"/>
            <a:ext cx="0" cy="2808312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eta para a Direita 1"/>
          <p:cNvSpPr/>
          <p:nvPr/>
        </p:nvSpPr>
        <p:spPr>
          <a:xfrm rot="5400000">
            <a:off x="2249754" y="3339002"/>
            <a:ext cx="2628267" cy="1440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1720" y="3711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60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/>
    </mc:Choice>
    <mc:Fallback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213" y="188913"/>
            <a:ext cx="7777162" cy="6048375"/>
          </a:xfrm>
          <a:prstGeom prst="rect">
            <a:avLst/>
          </a:prstGeom>
          <a:noFill/>
        </p:spPr>
      </p:pic>
      <p:sp>
        <p:nvSpPr>
          <p:cNvPr id="349189" name="Text Box 5"/>
          <p:cNvSpPr txBox="1">
            <a:spLocks noChangeArrowheads="1"/>
          </p:cNvSpPr>
          <p:nvPr/>
        </p:nvSpPr>
        <p:spPr bwMode="auto">
          <a:xfrm>
            <a:off x="611188" y="5661025"/>
            <a:ext cx="8353300" cy="707886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t-BR" sz="2000" dirty="0"/>
              <a:t>Figura </a:t>
            </a:r>
            <a:r>
              <a:rPr lang="pt-BR" sz="2000" dirty="0" smtClean="0"/>
              <a:t>3. </a:t>
            </a:r>
            <a:r>
              <a:rPr lang="pt-BR" sz="2000" dirty="0" err="1" smtClean="0"/>
              <a:t>Aw</a:t>
            </a:r>
            <a:r>
              <a:rPr lang="pt-BR" sz="2000" dirty="0" smtClean="0"/>
              <a:t> </a:t>
            </a:r>
            <a:r>
              <a:rPr lang="pt-BR" sz="2000" dirty="0"/>
              <a:t>de alguns alimentos em função da fração mássica de água</a:t>
            </a:r>
          </a:p>
          <a:p>
            <a:r>
              <a:rPr lang="pt-BR" sz="2000" dirty="0"/>
              <a:t>               </a:t>
            </a:r>
            <a:r>
              <a:rPr lang="pt-BR" sz="2000" dirty="0" smtClean="0"/>
              <a:t>(ou umidade </a:t>
            </a:r>
            <a:r>
              <a:rPr lang="pt-BR" sz="2000" dirty="0"/>
              <a:t>do alimento em base úmida)</a:t>
            </a:r>
          </a:p>
        </p:txBody>
      </p:sp>
      <p:cxnSp>
        <p:nvCxnSpPr>
          <p:cNvPr id="5" name="Conector reto 4"/>
          <p:cNvCxnSpPr/>
          <p:nvPr/>
        </p:nvCxnSpPr>
        <p:spPr>
          <a:xfrm flipV="1">
            <a:off x="1835696" y="980728"/>
            <a:ext cx="5976664" cy="38164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 de Seta Reta 2"/>
          <p:cNvCxnSpPr/>
          <p:nvPr/>
        </p:nvCxnSpPr>
        <p:spPr>
          <a:xfrm flipH="1">
            <a:off x="2771800" y="4221088"/>
            <a:ext cx="4104456" cy="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de Seta Reta 5"/>
          <p:cNvCxnSpPr/>
          <p:nvPr/>
        </p:nvCxnSpPr>
        <p:spPr>
          <a:xfrm>
            <a:off x="2771800" y="4221088"/>
            <a:ext cx="0" cy="576064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39752" y="1168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799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/>
    </mc:Choice>
    <mc:Fallback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213" y="188913"/>
            <a:ext cx="7777162" cy="6048375"/>
          </a:xfrm>
          <a:prstGeom prst="rect">
            <a:avLst/>
          </a:prstGeom>
          <a:noFill/>
        </p:spPr>
      </p:pic>
      <p:sp>
        <p:nvSpPr>
          <p:cNvPr id="349189" name="Text Box 5"/>
          <p:cNvSpPr txBox="1">
            <a:spLocks noChangeArrowheads="1"/>
          </p:cNvSpPr>
          <p:nvPr/>
        </p:nvSpPr>
        <p:spPr bwMode="auto">
          <a:xfrm>
            <a:off x="611188" y="5661025"/>
            <a:ext cx="8353300" cy="707886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t-BR" sz="2000" dirty="0"/>
              <a:t>Figura </a:t>
            </a:r>
            <a:r>
              <a:rPr lang="pt-BR" sz="2000" dirty="0" smtClean="0"/>
              <a:t>3. </a:t>
            </a:r>
            <a:r>
              <a:rPr lang="pt-BR" sz="2000" dirty="0" err="1" smtClean="0"/>
              <a:t>Aw</a:t>
            </a:r>
            <a:r>
              <a:rPr lang="pt-BR" sz="2000" dirty="0" smtClean="0"/>
              <a:t> </a:t>
            </a:r>
            <a:r>
              <a:rPr lang="pt-BR" sz="2000" dirty="0"/>
              <a:t>de alguns alimentos em função da fração mássica de água</a:t>
            </a:r>
          </a:p>
          <a:p>
            <a:r>
              <a:rPr lang="pt-BR" sz="2000" dirty="0"/>
              <a:t>               </a:t>
            </a:r>
            <a:r>
              <a:rPr lang="pt-BR" sz="2000" dirty="0" smtClean="0"/>
              <a:t>(ou umidade </a:t>
            </a:r>
            <a:r>
              <a:rPr lang="pt-BR" sz="2000" dirty="0"/>
              <a:t>do alimento em base úmida)</a:t>
            </a:r>
          </a:p>
        </p:txBody>
      </p:sp>
      <p:cxnSp>
        <p:nvCxnSpPr>
          <p:cNvPr id="5" name="Conector reto 4"/>
          <p:cNvCxnSpPr/>
          <p:nvPr/>
        </p:nvCxnSpPr>
        <p:spPr>
          <a:xfrm flipV="1">
            <a:off x="1835696" y="980728"/>
            <a:ext cx="5976664" cy="38164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 de Seta Reta 2"/>
          <p:cNvCxnSpPr/>
          <p:nvPr/>
        </p:nvCxnSpPr>
        <p:spPr>
          <a:xfrm flipH="1">
            <a:off x="2771800" y="4221088"/>
            <a:ext cx="4104456" cy="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de Seta Reta 5"/>
          <p:cNvCxnSpPr/>
          <p:nvPr/>
        </p:nvCxnSpPr>
        <p:spPr>
          <a:xfrm>
            <a:off x="2771800" y="4221088"/>
            <a:ext cx="0" cy="576064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eta para a Direita 6"/>
          <p:cNvSpPr/>
          <p:nvPr/>
        </p:nvSpPr>
        <p:spPr>
          <a:xfrm rot="5400000">
            <a:off x="6768244" y="4473116"/>
            <a:ext cx="504056" cy="1440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79712" y="2800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770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/>
    </mc:Choice>
    <mc:Fallback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11760" y="1844824"/>
            <a:ext cx="42522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smtClean="0"/>
              <a:t>Vocês viram que </a:t>
            </a:r>
            <a:r>
              <a:rPr lang="pt-BR" dirty="0" err="1" smtClean="0"/>
              <a:t>Aw</a:t>
            </a:r>
            <a:r>
              <a:rPr lang="pt-BR" dirty="0" smtClean="0"/>
              <a:t> = f(X, composição)</a:t>
            </a:r>
          </a:p>
          <a:p>
            <a:pPr algn="ctr"/>
            <a:endParaRPr lang="pt-BR" dirty="0"/>
          </a:p>
          <a:p>
            <a:pPr algn="ctr"/>
            <a:endParaRPr lang="pt-BR" dirty="0" smtClean="0"/>
          </a:p>
          <a:p>
            <a:pPr algn="ctr"/>
            <a:r>
              <a:rPr lang="pt-BR" dirty="0" smtClean="0"/>
              <a:t>Para a próxima vídeo-aula</a:t>
            </a:r>
            <a:endParaRPr lang="pt-BR" dirty="0"/>
          </a:p>
        </p:txBody>
      </p:sp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764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10981"/>
      </p:ext>
    </p:extLst>
  </p:cSld>
  <p:clrMapOvr>
    <a:masterClrMapping/>
  </p:clrMapOvr>
  <p:transition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Bibliografia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30725"/>
          </a:xfrm>
        </p:spPr>
        <p:txBody>
          <a:bodyPr/>
          <a:lstStyle/>
          <a:p>
            <a:r>
              <a:rPr lang="pt-BR" sz="2400" dirty="0" err="1"/>
              <a:t>Alzamora</a:t>
            </a:r>
            <a:r>
              <a:rPr lang="pt-BR" sz="2400" dirty="0"/>
              <a:t>, S.M., </a:t>
            </a:r>
            <a:r>
              <a:rPr lang="pt-BR" sz="2400" dirty="0" err="1"/>
              <a:t>Tapia</a:t>
            </a:r>
            <a:r>
              <a:rPr lang="pt-BR" sz="2400" dirty="0"/>
              <a:t>, M.S., </a:t>
            </a:r>
            <a:r>
              <a:rPr lang="pt-BR" sz="2400" dirty="0" err="1"/>
              <a:t>Welti-Chanes</a:t>
            </a:r>
            <a:r>
              <a:rPr lang="pt-BR" sz="2400" dirty="0"/>
              <a:t>, J. The </a:t>
            </a:r>
            <a:r>
              <a:rPr lang="pt-BR" sz="2400" dirty="0" err="1"/>
              <a:t>control</a:t>
            </a:r>
            <a:r>
              <a:rPr lang="pt-BR" sz="2400" dirty="0"/>
              <a:t> </a:t>
            </a:r>
            <a:r>
              <a:rPr lang="pt-BR" sz="2400" dirty="0" err="1"/>
              <a:t>of</a:t>
            </a:r>
            <a:r>
              <a:rPr lang="pt-BR" sz="2400" dirty="0"/>
              <a:t> </a:t>
            </a:r>
            <a:r>
              <a:rPr lang="pt-BR" sz="2400" dirty="0" err="1"/>
              <a:t>water</a:t>
            </a:r>
            <a:r>
              <a:rPr lang="pt-BR" sz="2400" dirty="0"/>
              <a:t> </a:t>
            </a:r>
            <a:r>
              <a:rPr lang="pt-BR" sz="2400" dirty="0" err="1"/>
              <a:t>activity</a:t>
            </a:r>
            <a:r>
              <a:rPr lang="pt-BR" sz="2400" dirty="0"/>
              <a:t>. In: </a:t>
            </a:r>
            <a:r>
              <a:rPr lang="pt-BR" sz="2400" dirty="0" err="1"/>
              <a:t>Food</a:t>
            </a:r>
            <a:r>
              <a:rPr lang="pt-BR" sz="2400" dirty="0"/>
              <a:t> </a:t>
            </a:r>
            <a:r>
              <a:rPr lang="pt-BR" sz="2400" dirty="0" err="1"/>
              <a:t>preservation</a:t>
            </a:r>
            <a:r>
              <a:rPr lang="pt-BR" sz="2400" dirty="0"/>
              <a:t> </a:t>
            </a:r>
            <a:r>
              <a:rPr lang="pt-BR" sz="2400" dirty="0" err="1"/>
              <a:t>techniques</a:t>
            </a:r>
            <a:r>
              <a:rPr lang="pt-BR" sz="2400" dirty="0"/>
              <a:t>. Ed.: </a:t>
            </a:r>
            <a:r>
              <a:rPr lang="pt-BR" sz="2400" dirty="0" err="1"/>
              <a:t>Zeuthen</a:t>
            </a:r>
            <a:r>
              <a:rPr lang="pt-BR" sz="2400" dirty="0"/>
              <a:t>, P. &amp; </a:t>
            </a:r>
            <a:r>
              <a:rPr lang="pt-BR" sz="2400" dirty="0" err="1"/>
              <a:t>Bogh-Sorensen</a:t>
            </a:r>
            <a:r>
              <a:rPr lang="pt-BR" sz="2400" dirty="0"/>
              <a:t>, L. CRC Press, Cambridge (UK) 2000.</a:t>
            </a:r>
          </a:p>
          <a:p>
            <a:r>
              <a:rPr lang="en-US" sz="2400" dirty="0" err="1" smtClean="0"/>
              <a:t>Shafiur</a:t>
            </a:r>
            <a:r>
              <a:rPr lang="en-US" sz="2400" dirty="0" smtClean="0"/>
              <a:t> </a:t>
            </a:r>
            <a:r>
              <a:rPr lang="en-US" sz="2400" dirty="0"/>
              <a:t>Rahman, M. &amp; </a:t>
            </a:r>
            <a:r>
              <a:rPr lang="en-US" sz="2400" dirty="0" err="1"/>
              <a:t>Labuza</a:t>
            </a:r>
            <a:r>
              <a:rPr lang="en-US" sz="2400" dirty="0"/>
              <a:t>, T.P. </a:t>
            </a:r>
            <a:r>
              <a:rPr lang="en-US" sz="2400" dirty="0" smtClean="0"/>
              <a:t>Water </a:t>
            </a:r>
            <a:r>
              <a:rPr lang="en-US" sz="2400" dirty="0"/>
              <a:t>Activity and Food </a:t>
            </a:r>
            <a:r>
              <a:rPr lang="en-US" sz="2400" dirty="0" smtClean="0"/>
              <a:t>Preservation. </a:t>
            </a:r>
            <a:r>
              <a:rPr lang="en-US" sz="2400" dirty="0"/>
              <a:t>In: </a:t>
            </a:r>
            <a:r>
              <a:rPr lang="en-US" sz="2400" dirty="0" smtClean="0"/>
              <a:t>Handbook </a:t>
            </a:r>
            <a:r>
              <a:rPr lang="en-US" sz="2400" dirty="0"/>
              <a:t>of Food Preservation. E.: </a:t>
            </a:r>
            <a:r>
              <a:rPr lang="en-US" sz="2400" dirty="0" err="1"/>
              <a:t>Shafiur</a:t>
            </a:r>
            <a:r>
              <a:rPr lang="en-US" sz="2400" dirty="0"/>
              <a:t> Rahman, </a:t>
            </a:r>
            <a:r>
              <a:rPr lang="en-US" sz="2400" dirty="0" smtClean="0"/>
              <a:t>M. </a:t>
            </a:r>
            <a:r>
              <a:rPr lang="en-US" sz="2400" dirty="0"/>
              <a:t>CRC Press, New York, </a:t>
            </a:r>
            <a:r>
              <a:rPr lang="en-US" sz="2400" dirty="0" smtClean="0"/>
              <a:t>2007.</a:t>
            </a:r>
          </a:p>
          <a:p>
            <a:r>
              <a:rPr lang="en-US" sz="2400" dirty="0" smtClean="0"/>
              <a:t>Reid, D.S</a:t>
            </a:r>
            <a:r>
              <a:rPr lang="en-US" sz="2400" dirty="0"/>
              <a:t>. Water Activity: Fundamentals and Relationships. In: Water Activity in Foods - Fundamentals and Applications. Eds.: Barbosa-</a:t>
            </a:r>
            <a:r>
              <a:rPr lang="en-US" sz="2400" dirty="0" err="1"/>
              <a:t>Cánovas</a:t>
            </a:r>
            <a:r>
              <a:rPr lang="en-US" sz="2400" dirty="0"/>
              <a:t>, G.V. et al. IFT Press, Ames, USA, </a:t>
            </a:r>
            <a:r>
              <a:rPr lang="en-US" sz="2400" dirty="0" smtClean="0"/>
              <a:t>2007.</a:t>
            </a:r>
            <a:endParaRPr lang="en-US" sz="2400" dirty="0"/>
          </a:p>
        </p:txBody>
      </p:sp>
      <p:pic>
        <p:nvPicPr>
          <p:cNvPr id="4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0352" y="239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608025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868144" y="1988840"/>
            <a:ext cx="2448272" cy="266429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5868144" y="4221088"/>
            <a:ext cx="2448272" cy="43204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7" name="Conector reto 6"/>
          <p:cNvCxnSpPr/>
          <p:nvPr/>
        </p:nvCxnSpPr>
        <p:spPr>
          <a:xfrm>
            <a:off x="6732240" y="3933056"/>
            <a:ext cx="0" cy="7200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>
            <a:off x="7452320" y="3933056"/>
            <a:ext cx="0" cy="7200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6372200" y="3933056"/>
            <a:ext cx="144016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rma Livre 10"/>
          <p:cNvSpPr/>
          <p:nvPr/>
        </p:nvSpPr>
        <p:spPr>
          <a:xfrm>
            <a:off x="6699738" y="3464614"/>
            <a:ext cx="827573" cy="422031"/>
          </a:xfrm>
          <a:custGeom>
            <a:avLst/>
            <a:gdLst>
              <a:gd name="connsiteX0" fmla="*/ 342900 w 827573"/>
              <a:gd name="connsiteY0" fmla="*/ 114300 h 422031"/>
              <a:gd name="connsiteX1" fmla="*/ 404447 w 827573"/>
              <a:gd name="connsiteY1" fmla="*/ 105508 h 422031"/>
              <a:gd name="connsiteX2" fmla="*/ 413239 w 827573"/>
              <a:gd name="connsiteY2" fmla="*/ 79131 h 422031"/>
              <a:gd name="connsiteX3" fmla="*/ 386862 w 827573"/>
              <a:gd name="connsiteY3" fmla="*/ 70338 h 422031"/>
              <a:gd name="connsiteX4" fmla="*/ 351693 w 827573"/>
              <a:gd name="connsiteY4" fmla="*/ 96715 h 422031"/>
              <a:gd name="connsiteX5" fmla="*/ 281354 w 827573"/>
              <a:gd name="connsiteY5" fmla="*/ 184638 h 422031"/>
              <a:gd name="connsiteX6" fmla="*/ 281354 w 827573"/>
              <a:gd name="connsiteY6" fmla="*/ 290146 h 422031"/>
              <a:gd name="connsiteX7" fmla="*/ 307731 w 827573"/>
              <a:gd name="connsiteY7" fmla="*/ 298938 h 422031"/>
              <a:gd name="connsiteX8" fmla="*/ 378070 w 827573"/>
              <a:gd name="connsiteY8" fmla="*/ 290146 h 422031"/>
              <a:gd name="connsiteX9" fmla="*/ 422031 w 827573"/>
              <a:gd name="connsiteY9" fmla="*/ 263769 h 422031"/>
              <a:gd name="connsiteX10" fmla="*/ 483577 w 827573"/>
              <a:gd name="connsiteY10" fmla="*/ 175846 h 422031"/>
              <a:gd name="connsiteX11" fmla="*/ 501162 w 827573"/>
              <a:gd name="connsiteY11" fmla="*/ 140677 h 422031"/>
              <a:gd name="connsiteX12" fmla="*/ 501162 w 827573"/>
              <a:gd name="connsiteY12" fmla="*/ 61546 h 422031"/>
              <a:gd name="connsiteX13" fmla="*/ 483577 w 827573"/>
              <a:gd name="connsiteY13" fmla="*/ 87923 h 422031"/>
              <a:gd name="connsiteX14" fmla="*/ 465993 w 827573"/>
              <a:gd name="connsiteY14" fmla="*/ 158261 h 422031"/>
              <a:gd name="connsiteX15" fmla="*/ 457200 w 827573"/>
              <a:gd name="connsiteY15" fmla="*/ 202223 h 422031"/>
              <a:gd name="connsiteX16" fmla="*/ 448408 w 827573"/>
              <a:gd name="connsiteY16" fmla="*/ 228600 h 422031"/>
              <a:gd name="connsiteX17" fmla="*/ 413239 w 827573"/>
              <a:gd name="connsiteY17" fmla="*/ 237392 h 422031"/>
              <a:gd name="connsiteX18" fmla="*/ 413239 w 827573"/>
              <a:gd name="connsiteY18" fmla="*/ 131884 h 422031"/>
              <a:gd name="connsiteX19" fmla="*/ 386862 w 827573"/>
              <a:gd name="connsiteY19" fmla="*/ 123092 h 422031"/>
              <a:gd name="connsiteX20" fmla="*/ 307731 w 827573"/>
              <a:gd name="connsiteY20" fmla="*/ 140677 h 422031"/>
              <a:gd name="connsiteX21" fmla="*/ 254977 w 827573"/>
              <a:gd name="connsiteY21" fmla="*/ 175846 h 422031"/>
              <a:gd name="connsiteX22" fmla="*/ 246185 w 827573"/>
              <a:gd name="connsiteY22" fmla="*/ 246184 h 422031"/>
              <a:gd name="connsiteX23" fmla="*/ 272562 w 827573"/>
              <a:gd name="connsiteY23" fmla="*/ 254977 h 422031"/>
              <a:gd name="connsiteX24" fmla="*/ 325316 w 827573"/>
              <a:gd name="connsiteY24" fmla="*/ 237392 h 422031"/>
              <a:gd name="connsiteX25" fmla="*/ 360485 w 827573"/>
              <a:gd name="connsiteY25" fmla="*/ 211015 h 422031"/>
              <a:gd name="connsiteX26" fmla="*/ 378070 w 827573"/>
              <a:gd name="connsiteY26" fmla="*/ 184638 h 422031"/>
              <a:gd name="connsiteX27" fmla="*/ 404447 w 827573"/>
              <a:gd name="connsiteY27" fmla="*/ 149469 h 422031"/>
              <a:gd name="connsiteX28" fmla="*/ 413239 w 827573"/>
              <a:gd name="connsiteY28" fmla="*/ 123092 h 422031"/>
              <a:gd name="connsiteX29" fmla="*/ 386862 w 827573"/>
              <a:gd name="connsiteY29" fmla="*/ 140677 h 422031"/>
              <a:gd name="connsiteX30" fmla="*/ 378070 w 827573"/>
              <a:gd name="connsiteY30" fmla="*/ 184638 h 422031"/>
              <a:gd name="connsiteX31" fmla="*/ 360485 w 827573"/>
              <a:gd name="connsiteY31" fmla="*/ 211015 h 422031"/>
              <a:gd name="connsiteX32" fmla="*/ 369277 w 827573"/>
              <a:gd name="connsiteY32" fmla="*/ 290146 h 422031"/>
              <a:gd name="connsiteX33" fmla="*/ 395654 w 827573"/>
              <a:gd name="connsiteY33" fmla="*/ 281354 h 422031"/>
              <a:gd name="connsiteX34" fmla="*/ 422031 w 827573"/>
              <a:gd name="connsiteY34" fmla="*/ 246184 h 422031"/>
              <a:gd name="connsiteX35" fmla="*/ 439616 w 827573"/>
              <a:gd name="connsiteY35" fmla="*/ 158261 h 422031"/>
              <a:gd name="connsiteX36" fmla="*/ 430824 w 827573"/>
              <a:gd name="connsiteY36" fmla="*/ 114300 h 422031"/>
              <a:gd name="connsiteX37" fmla="*/ 395654 w 827573"/>
              <a:gd name="connsiteY37" fmla="*/ 202223 h 422031"/>
              <a:gd name="connsiteX38" fmla="*/ 360485 w 827573"/>
              <a:gd name="connsiteY38" fmla="*/ 219808 h 422031"/>
              <a:gd name="connsiteX39" fmla="*/ 369277 w 827573"/>
              <a:gd name="connsiteY39" fmla="*/ 263769 h 422031"/>
              <a:gd name="connsiteX40" fmla="*/ 395654 w 827573"/>
              <a:gd name="connsiteY40" fmla="*/ 193431 h 422031"/>
              <a:gd name="connsiteX41" fmla="*/ 386862 w 827573"/>
              <a:gd name="connsiteY41" fmla="*/ 114300 h 422031"/>
              <a:gd name="connsiteX42" fmla="*/ 307731 w 827573"/>
              <a:gd name="connsiteY42" fmla="*/ 149469 h 422031"/>
              <a:gd name="connsiteX43" fmla="*/ 290147 w 827573"/>
              <a:gd name="connsiteY43" fmla="*/ 184638 h 422031"/>
              <a:gd name="connsiteX44" fmla="*/ 307731 w 827573"/>
              <a:gd name="connsiteY44" fmla="*/ 228600 h 422031"/>
              <a:gd name="connsiteX45" fmla="*/ 351693 w 827573"/>
              <a:gd name="connsiteY45" fmla="*/ 219808 h 422031"/>
              <a:gd name="connsiteX46" fmla="*/ 457200 w 827573"/>
              <a:gd name="connsiteY46" fmla="*/ 211015 h 422031"/>
              <a:gd name="connsiteX47" fmla="*/ 501162 w 827573"/>
              <a:gd name="connsiteY47" fmla="*/ 202223 h 422031"/>
              <a:gd name="connsiteX48" fmla="*/ 553916 w 827573"/>
              <a:gd name="connsiteY48" fmla="*/ 193431 h 422031"/>
              <a:gd name="connsiteX49" fmla="*/ 580293 w 827573"/>
              <a:gd name="connsiteY49" fmla="*/ 167054 h 422031"/>
              <a:gd name="connsiteX50" fmla="*/ 597877 w 827573"/>
              <a:gd name="connsiteY50" fmla="*/ 202223 h 422031"/>
              <a:gd name="connsiteX51" fmla="*/ 633047 w 827573"/>
              <a:gd name="connsiteY51" fmla="*/ 272561 h 422031"/>
              <a:gd name="connsiteX52" fmla="*/ 650631 w 827573"/>
              <a:gd name="connsiteY52" fmla="*/ 228600 h 422031"/>
              <a:gd name="connsiteX53" fmla="*/ 659424 w 827573"/>
              <a:gd name="connsiteY53" fmla="*/ 202223 h 422031"/>
              <a:gd name="connsiteX54" fmla="*/ 641839 w 827573"/>
              <a:gd name="connsiteY54" fmla="*/ 228600 h 422031"/>
              <a:gd name="connsiteX55" fmla="*/ 668216 w 827573"/>
              <a:gd name="connsiteY55" fmla="*/ 202223 h 422031"/>
              <a:gd name="connsiteX56" fmla="*/ 694593 w 827573"/>
              <a:gd name="connsiteY56" fmla="*/ 167054 h 422031"/>
              <a:gd name="connsiteX57" fmla="*/ 729762 w 827573"/>
              <a:gd name="connsiteY57" fmla="*/ 96715 h 422031"/>
              <a:gd name="connsiteX58" fmla="*/ 738554 w 827573"/>
              <a:gd name="connsiteY58" fmla="*/ 0 h 422031"/>
              <a:gd name="connsiteX59" fmla="*/ 659424 w 827573"/>
              <a:gd name="connsiteY59" fmla="*/ 17584 h 422031"/>
              <a:gd name="connsiteX60" fmla="*/ 633047 w 827573"/>
              <a:gd name="connsiteY60" fmla="*/ 26377 h 422031"/>
              <a:gd name="connsiteX61" fmla="*/ 562708 w 827573"/>
              <a:gd name="connsiteY61" fmla="*/ 52754 h 422031"/>
              <a:gd name="connsiteX62" fmla="*/ 536331 w 827573"/>
              <a:gd name="connsiteY62" fmla="*/ 61546 h 422031"/>
              <a:gd name="connsiteX63" fmla="*/ 290147 w 827573"/>
              <a:gd name="connsiteY63" fmla="*/ 70338 h 422031"/>
              <a:gd name="connsiteX64" fmla="*/ 193431 w 827573"/>
              <a:gd name="connsiteY64" fmla="*/ 114300 h 422031"/>
              <a:gd name="connsiteX65" fmla="*/ 175847 w 827573"/>
              <a:gd name="connsiteY65" fmla="*/ 140677 h 422031"/>
              <a:gd name="connsiteX66" fmla="*/ 246185 w 827573"/>
              <a:gd name="connsiteY66" fmla="*/ 237392 h 422031"/>
              <a:gd name="connsiteX67" fmla="*/ 281354 w 827573"/>
              <a:gd name="connsiteY67" fmla="*/ 246184 h 422031"/>
              <a:gd name="connsiteX68" fmla="*/ 334108 w 827573"/>
              <a:gd name="connsiteY68" fmla="*/ 281354 h 422031"/>
              <a:gd name="connsiteX69" fmla="*/ 360485 w 827573"/>
              <a:gd name="connsiteY69" fmla="*/ 307731 h 422031"/>
              <a:gd name="connsiteX70" fmla="*/ 386862 w 827573"/>
              <a:gd name="connsiteY70" fmla="*/ 325315 h 422031"/>
              <a:gd name="connsiteX71" fmla="*/ 422031 w 827573"/>
              <a:gd name="connsiteY71" fmla="*/ 351692 h 422031"/>
              <a:gd name="connsiteX72" fmla="*/ 457200 w 827573"/>
              <a:gd name="connsiteY72" fmla="*/ 369277 h 422031"/>
              <a:gd name="connsiteX73" fmla="*/ 509954 w 827573"/>
              <a:gd name="connsiteY73" fmla="*/ 386861 h 422031"/>
              <a:gd name="connsiteX74" fmla="*/ 720970 w 827573"/>
              <a:gd name="connsiteY74" fmla="*/ 360484 h 422031"/>
              <a:gd name="connsiteX75" fmla="*/ 747347 w 827573"/>
              <a:gd name="connsiteY75" fmla="*/ 342900 h 422031"/>
              <a:gd name="connsiteX76" fmla="*/ 756139 w 827573"/>
              <a:gd name="connsiteY76" fmla="*/ 158261 h 422031"/>
              <a:gd name="connsiteX77" fmla="*/ 729762 w 827573"/>
              <a:gd name="connsiteY77" fmla="*/ 105508 h 422031"/>
              <a:gd name="connsiteX78" fmla="*/ 703385 w 827573"/>
              <a:gd name="connsiteY78" fmla="*/ 96715 h 422031"/>
              <a:gd name="connsiteX79" fmla="*/ 659424 w 827573"/>
              <a:gd name="connsiteY79" fmla="*/ 105508 h 422031"/>
              <a:gd name="connsiteX80" fmla="*/ 641839 w 827573"/>
              <a:gd name="connsiteY80" fmla="*/ 131884 h 422031"/>
              <a:gd name="connsiteX81" fmla="*/ 615462 w 827573"/>
              <a:gd name="connsiteY81" fmla="*/ 140677 h 422031"/>
              <a:gd name="connsiteX82" fmla="*/ 589085 w 827573"/>
              <a:gd name="connsiteY82" fmla="*/ 167054 h 422031"/>
              <a:gd name="connsiteX83" fmla="*/ 545124 w 827573"/>
              <a:gd name="connsiteY83" fmla="*/ 237392 h 422031"/>
              <a:gd name="connsiteX84" fmla="*/ 553916 w 827573"/>
              <a:gd name="connsiteY84" fmla="*/ 263769 h 422031"/>
              <a:gd name="connsiteX85" fmla="*/ 633047 w 827573"/>
              <a:gd name="connsiteY85" fmla="*/ 237392 h 422031"/>
              <a:gd name="connsiteX86" fmla="*/ 677008 w 827573"/>
              <a:gd name="connsiteY86" fmla="*/ 167054 h 422031"/>
              <a:gd name="connsiteX87" fmla="*/ 685800 w 827573"/>
              <a:gd name="connsiteY87" fmla="*/ 131884 h 422031"/>
              <a:gd name="connsiteX88" fmla="*/ 641839 w 827573"/>
              <a:gd name="connsiteY88" fmla="*/ 70338 h 422031"/>
              <a:gd name="connsiteX89" fmla="*/ 615462 w 827573"/>
              <a:gd name="connsiteY89" fmla="*/ 79131 h 422031"/>
              <a:gd name="connsiteX90" fmla="*/ 589085 w 827573"/>
              <a:gd name="connsiteY90" fmla="*/ 105508 h 422031"/>
              <a:gd name="connsiteX91" fmla="*/ 545124 w 827573"/>
              <a:gd name="connsiteY91" fmla="*/ 158261 h 422031"/>
              <a:gd name="connsiteX92" fmla="*/ 553916 w 827573"/>
              <a:gd name="connsiteY92" fmla="*/ 237392 h 422031"/>
              <a:gd name="connsiteX93" fmla="*/ 650631 w 827573"/>
              <a:gd name="connsiteY93" fmla="*/ 219808 h 422031"/>
              <a:gd name="connsiteX94" fmla="*/ 720970 w 827573"/>
              <a:gd name="connsiteY94" fmla="*/ 193431 h 422031"/>
              <a:gd name="connsiteX95" fmla="*/ 738554 w 827573"/>
              <a:gd name="connsiteY95" fmla="*/ 167054 h 422031"/>
              <a:gd name="connsiteX96" fmla="*/ 756139 w 827573"/>
              <a:gd name="connsiteY96" fmla="*/ 114300 h 422031"/>
              <a:gd name="connsiteX97" fmla="*/ 729762 w 827573"/>
              <a:gd name="connsiteY97" fmla="*/ 26377 h 422031"/>
              <a:gd name="connsiteX98" fmla="*/ 685800 w 827573"/>
              <a:gd name="connsiteY98" fmla="*/ 17584 h 422031"/>
              <a:gd name="connsiteX99" fmla="*/ 580293 w 827573"/>
              <a:gd name="connsiteY99" fmla="*/ 35169 h 422031"/>
              <a:gd name="connsiteX100" fmla="*/ 545124 w 827573"/>
              <a:gd name="connsiteY100" fmla="*/ 61546 h 422031"/>
              <a:gd name="connsiteX101" fmla="*/ 527539 w 827573"/>
              <a:gd name="connsiteY101" fmla="*/ 87923 h 422031"/>
              <a:gd name="connsiteX102" fmla="*/ 501162 w 827573"/>
              <a:gd name="connsiteY102" fmla="*/ 114300 h 422031"/>
              <a:gd name="connsiteX103" fmla="*/ 492370 w 827573"/>
              <a:gd name="connsiteY103" fmla="*/ 149469 h 422031"/>
              <a:gd name="connsiteX104" fmla="*/ 474785 w 827573"/>
              <a:gd name="connsiteY104" fmla="*/ 175846 h 422031"/>
              <a:gd name="connsiteX105" fmla="*/ 457200 w 827573"/>
              <a:gd name="connsiteY105" fmla="*/ 211015 h 422031"/>
              <a:gd name="connsiteX106" fmla="*/ 474785 w 827573"/>
              <a:gd name="connsiteY106" fmla="*/ 272561 h 422031"/>
              <a:gd name="connsiteX107" fmla="*/ 606670 w 827573"/>
              <a:gd name="connsiteY107" fmla="*/ 254977 h 422031"/>
              <a:gd name="connsiteX108" fmla="*/ 659424 w 827573"/>
              <a:gd name="connsiteY108" fmla="*/ 211015 h 422031"/>
              <a:gd name="connsiteX109" fmla="*/ 685800 w 827573"/>
              <a:gd name="connsiteY109" fmla="*/ 149469 h 422031"/>
              <a:gd name="connsiteX110" fmla="*/ 694593 w 827573"/>
              <a:gd name="connsiteY110" fmla="*/ 123092 h 422031"/>
              <a:gd name="connsiteX111" fmla="*/ 597877 w 827573"/>
              <a:gd name="connsiteY111" fmla="*/ 123092 h 422031"/>
              <a:gd name="connsiteX112" fmla="*/ 562708 w 827573"/>
              <a:gd name="connsiteY112" fmla="*/ 167054 h 422031"/>
              <a:gd name="connsiteX113" fmla="*/ 501162 w 827573"/>
              <a:gd name="connsiteY113" fmla="*/ 246184 h 422031"/>
              <a:gd name="connsiteX114" fmla="*/ 492370 w 827573"/>
              <a:gd name="connsiteY114" fmla="*/ 281354 h 422031"/>
              <a:gd name="connsiteX115" fmla="*/ 624254 w 827573"/>
              <a:gd name="connsiteY115" fmla="*/ 325315 h 422031"/>
              <a:gd name="connsiteX116" fmla="*/ 650631 w 827573"/>
              <a:gd name="connsiteY116" fmla="*/ 316523 h 422031"/>
              <a:gd name="connsiteX117" fmla="*/ 677008 w 827573"/>
              <a:gd name="connsiteY117" fmla="*/ 298938 h 422031"/>
              <a:gd name="connsiteX118" fmla="*/ 290147 w 827573"/>
              <a:gd name="connsiteY118" fmla="*/ 316523 h 422031"/>
              <a:gd name="connsiteX119" fmla="*/ 360485 w 827573"/>
              <a:gd name="connsiteY119" fmla="*/ 342900 h 422031"/>
              <a:gd name="connsiteX120" fmla="*/ 175847 w 827573"/>
              <a:gd name="connsiteY120" fmla="*/ 351692 h 422031"/>
              <a:gd name="connsiteX121" fmla="*/ 175847 w 827573"/>
              <a:gd name="connsiteY121" fmla="*/ 272561 h 422031"/>
              <a:gd name="connsiteX122" fmla="*/ 184639 w 827573"/>
              <a:gd name="connsiteY122" fmla="*/ 237392 h 422031"/>
              <a:gd name="connsiteX123" fmla="*/ 193431 w 827573"/>
              <a:gd name="connsiteY123" fmla="*/ 211015 h 422031"/>
              <a:gd name="connsiteX124" fmla="*/ 167054 w 827573"/>
              <a:gd name="connsiteY124" fmla="*/ 254977 h 422031"/>
              <a:gd name="connsiteX125" fmla="*/ 158262 w 827573"/>
              <a:gd name="connsiteY125" fmla="*/ 290146 h 422031"/>
              <a:gd name="connsiteX126" fmla="*/ 211016 w 827573"/>
              <a:gd name="connsiteY126" fmla="*/ 254977 h 422031"/>
              <a:gd name="connsiteX127" fmla="*/ 237393 w 827573"/>
              <a:gd name="connsiteY127" fmla="*/ 246184 h 422031"/>
              <a:gd name="connsiteX128" fmla="*/ 228600 w 827573"/>
              <a:gd name="connsiteY128" fmla="*/ 272561 h 422031"/>
              <a:gd name="connsiteX129" fmla="*/ 254977 w 827573"/>
              <a:gd name="connsiteY129" fmla="*/ 254977 h 422031"/>
              <a:gd name="connsiteX130" fmla="*/ 290147 w 827573"/>
              <a:gd name="connsiteY130" fmla="*/ 211015 h 422031"/>
              <a:gd name="connsiteX131" fmla="*/ 316524 w 827573"/>
              <a:gd name="connsiteY131" fmla="*/ 184638 h 422031"/>
              <a:gd name="connsiteX132" fmla="*/ 307731 w 827573"/>
              <a:gd name="connsiteY132" fmla="*/ 219808 h 422031"/>
              <a:gd name="connsiteX133" fmla="*/ 290147 w 827573"/>
              <a:gd name="connsiteY133" fmla="*/ 272561 h 422031"/>
              <a:gd name="connsiteX134" fmla="*/ 325316 w 827573"/>
              <a:gd name="connsiteY134" fmla="*/ 281354 h 422031"/>
              <a:gd name="connsiteX135" fmla="*/ 307731 w 827573"/>
              <a:gd name="connsiteY135" fmla="*/ 316523 h 422031"/>
              <a:gd name="connsiteX136" fmla="*/ 263770 w 827573"/>
              <a:gd name="connsiteY136" fmla="*/ 351692 h 422031"/>
              <a:gd name="connsiteX137" fmla="*/ 281354 w 827573"/>
              <a:gd name="connsiteY137" fmla="*/ 378069 h 422031"/>
              <a:gd name="connsiteX138" fmla="*/ 316524 w 827573"/>
              <a:gd name="connsiteY138" fmla="*/ 395654 h 422031"/>
              <a:gd name="connsiteX139" fmla="*/ 457200 w 827573"/>
              <a:gd name="connsiteY139" fmla="*/ 422031 h 422031"/>
              <a:gd name="connsiteX140" fmla="*/ 615462 w 827573"/>
              <a:gd name="connsiteY140" fmla="*/ 413238 h 422031"/>
              <a:gd name="connsiteX141" fmla="*/ 641839 w 827573"/>
              <a:gd name="connsiteY141" fmla="*/ 404446 h 422031"/>
              <a:gd name="connsiteX142" fmla="*/ 677008 w 827573"/>
              <a:gd name="connsiteY142" fmla="*/ 395654 h 422031"/>
              <a:gd name="connsiteX143" fmla="*/ 729762 w 827573"/>
              <a:gd name="connsiteY143" fmla="*/ 360484 h 422031"/>
              <a:gd name="connsiteX144" fmla="*/ 782516 w 827573"/>
              <a:gd name="connsiteY144" fmla="*/ 334108 h 422031"/>
              <a:gd name="connsiteX145" fmla="*/ 817685 w 827573"/>
              <a:gd name="connsiteY145" fmla="*/ 272561 h 422031"/>
              <a:gd name="connsiteX146" fmla="*/ 826477 w 827573"/>
              <a:gd name="connsiteY146" fmla="*/ 219808 h 422031"/>
              <a:gd name="connsiteX147" fmla="*/ 817685 w 827573"/>
              <a:gd name="connsiteY147" fmla="*/ 61546 h 422031"/>
              <a:gd name="connsiteX148" fmla="*/ 764931 w 827573"/>
              <a:gd name="connsiteY148" fmla="*/ 43961 h 422031"/>
              <a:gd name="connsiteX149" fmla="*/ 615462 w 827573"/>
              <a:gd name="connsiteY149" fmla="*/ 35169 h 422031"/>
              <a:gd name="connsiteX150" fmla="*/ 272562 w 827573"/>
              <a:gd name="connsiteY150" fmla="*/ 43961 h 422031"/>
              <a:gd name="connsiteX151" fmla="*/ 246185 w 827573"/>
              <a:gd name="connsiteY151" fmla="*/ 52754 h 422031"/>
              <a:gd name="connsiteX152" fmla="*/ 211016 w 827573"/>
              <a:gd name="connsiteY152" fmla="*/ 61546 h 422031"/>
              <a:gd name="connsiteX153" fmla="*/ 105508 w 827573"/>
              <a:gd name="connsiteY153" fmla="*/ 79131 h 422031"/>
              <a:gd name="connsiteX154" fmla="*/ 79131 w 827573"/>
              <a:gd name="connsiteY154" fmla="*/ 87923 h 422031"/>
              <a:gd name="connsiteX155" fmla="*/ 43962 w 827573"/>
              <a:gd name="connsiteY155" fmla="*/ 96715 h 422031"/>
              <a:gd name="connsiteX156" fmla="*/ 26377 w 827573"/>
              <a:gd name="connsiteY156" fmla="*/ 123092 h 422031"/>
              <a:gd name="connsiteX157" fmla="*/ 17585 w 827573"/>
              <a:gd name="connsiteY157" fmla="*/ 158261 h 422031"/>
              <a:gd name="connsiteX158" fmla="*/ 0 w 827573"/>
              <a:gd name="connsiteY158" fmla="*/ 211015 h 422031"/>
              <a:gd name="connsiteX159" fmla="*/ 17585 w 827573"/>
              <a:gd name="connsiteY159" fmla="*/ 316523 h 422031"/>
              <a:gd name="connsiteX160" fmla="*/ 35170 w 827573"/>
              <a:gd name="connsiteY160" fmla="*/ 342900 h 422031"/>
              <a:gd name="connsiteX161" fmla="*/ 114300 w 827573"/>
              <a:gd name="connsiteY161" fmla="*/ 413238 h 422031"/>
              <a:gd name="connsiteX162" fmla="*/ 140677 w 827573"/>
              <a:gd name="connsiteY162" fmla="*/ 422031 h 422031"/>
              <a:gd name="connsiteX163" fmla="*/ 272562 w 827573"/>
              <a:gd name="connsiteY163" fmla="*/ 404446 h 422031"/>
              <a:gd name="connsiteX164" fmla="*/ 307731 w 827573"/>
              <a:gd name="connsiteY164" fmla="*/ 351692 h 422031"/>
              <a:gd name="connsiteX165" fmla="*/ 290147 w 827573"/>
              <a:gd name="connsiteY165" fmla="*/ 290146 h 422031"/>
              <a:gd name="connsiteX166" fmla="*/ 149470 w 827573"/>
              <a:gd name="connsiteY166" fmla="*/ 316523 h 422031"/>
              <a:gd name="connsiteX167" fmla="*/ 131885 w 827573"/>
              <a:gd name="connsiteY167" fmla="*/ 378069 h 422031"/>
              <a:gd name="connsiteX168" fmla="*/ 140677 w 827573"/>
              <a:gd name="connsiteY168" fmla="*/ 413238 h 422031"/>
              <a:gd name="connsiteX169" fmla="*/ 175847 w 827573"/>
              <a:gd name="connsiteY169" fmla="*/ 404446 h 422031"/>
              <a:gd name="connsiteX170" fmla="*/ 184639 w 827573"/>
              <a:gd name="connsiteY170" fmla="*/ 307731 h 422031"/>
              <a:gd name="connsiteX171" fmla="*/ 158262 w 827573"/>
              <a:gd name="connsiteY171" fmla="*/ 298938 h 422031"/>
              <a:gd name="connsiteX172" fmla="*/ 114300 w 827573"/>
              <a:gd name="connsiteY172" fmla="*/ 307731 h 422031"/>
              <a:gd name="connsiteX173" fmla="*/ 96716 w 827573"/>
              <a:gd name="connsiteY173" fmla="*/ 334108 h 422031"/>
              <a:gd name="connsiteX174" fmla="*/ 123093 w 827573"/>
              <a:gd name="connsiteY174" fmla="*/ 307731 h 422031"/>
              <a:gd name="connsiteX175" fmla="*/ 123093 w 827573"/>
              <a:gd name="connsiteY175" fmla="*/ 219808 h 422031"/>
              <a:gd name="connsiteX176" fmla="*/ 87924 w 827573"/>
              <a:gd name="connsiteY176" fmla="*/ 228600 h 422031"/>
              <a:gd name="connsiteX177" fmla="*/ 52754 w 827573"/>
              <a:gd name="connsiteY177" fmla="*/ 281354 h 422031"/>
              <a:gd name="connsiteX178" fmla="*/ 43962 w 827573"/>
              <a:gd name="connsiteY178" fmla="*/ 307731 h 422031"/>
              <a:gd name="connsiteX179" fmla="*/ 123093 w 827573"/>
              <a:gd name="connsiteY179" fmla="*/ 281354 h 422031"/>
              <a:gd name="connsiteX180" fmla="*/ 149470 w 827573"/>
              <a:gd name="connsiteY180" fmla="*/ 254977 h 422031"/>
              <a:gd name="connsiteX181" fmla="*/ 202224 w 827573"/>
              <a:gd name="connsiteY181" fmla="*/ 184638 h 422031"/>
              <a:gd name="connsiteX182" fmla="*/ 211016 w 827573"/>
              <a:gd name="connsiteY182" fmla="*/ 158261 h 422031"/>
              <a:gd name="connsiteX183" fmla="*/ 158262 w 827573"/>
              <a:gd name="connsiteY183" fmla="*/ 167054 h 422031"/>
              <a:gd name="connsiteX184" fmla="*/ 140677 w 827573"/>
              <a:gd name="connsiteY184" fmla="*/ 140677 h 422031"/>
              <a:gd name="connsiteX185" fmla="*/ 87924 w 827573"/>
              <a:gd name="connsiteY185" fmla="*/ 149469 h 422031"/>
              <a:gd name="connsiteX186" fmla="*/ 61547 w 827573"/>
              <a:gd name="connsiteY186" fmla="*/ 175846 h 422031"/>
              <a:gd name="connsiteX187" fmla="*/ 43962 w 827573"/>
              <a:gd name="connsiteY187" fmla="*/ 211015 h 422031"/>
              <a:gd name="connsiteX188" fmla="*/ 87924 w 827573"/>
              <a:gd name="connsiteY188" fmla="*/ 131884 h 422031"/>
              <a:gd name="connsiteX189" fmla="*/ 96716 w 827573"/>
              <a:gd name="connsiteY189" fmla="*/ 158261 h 422031"/>
              <a:gd name="connsiteX190" fmla="*/ 131885 w 827573"/>
              <a:gd name="connsiteY190" fmla="*/ 140677 h 422031"/>
              <a:gd name="connsiteX191" fmla="*/ 140677 w 827573"/>
              <a:gd name="connsiteY191" fmla="*/ 140677 h 422031"/>
              <a:gd name="connsiteX192" fmla="*/ 131885 w 827573"/>
              <a:gd name="connsiteY192" fmla="*/ 175846 h 422031"/>
              <a:gd name="connsiteX193" fmla="*/ 140677 w 827573"/>
              <a:gd name="connsiteY193" fmla="*/ 211015 h 422031"/>
              <a:gd name="connsiteX194" fmla="*/ 360485 w 827573"/>
              <a:gd name="connsiteY194" fmla="*/ 193431 h 422031"/>
              <a:gd name="connsiteX195" fmla="*/ 334108 w 827573"/>
              <a:gd name="connsiteY195" fmla="*/ 202223 h 422031"/>
              <a:gd name="connsiteX196" fmla="*/ 342900 w 827573"/>
              <a:gd name="connsiteY196" fmla="*/ 228600 h 422031"/>
              <a:gd name="connsiteX197" fmla="*/ 404447 w 827573"/>
              <a:gd name="connsiteY197" fmla="*/ 184638 h 422031"/>
              <a:gd name="connsiteX198" fmla="*/ 413239 w 827573"/>
              <a:gd name="connsiteY198" fmla="*/ 158261 h 422031"/>
              <a:gd name="connsiteX199" fmla="*/ 395654 w 827573"/>
              <a:gd name="connsiteY199" fmla="*/ 184638 h 422031"/>
              <a:gd name="connsiteX200" fmla="*/ 465993 w 827573"/>
              <a:gd name="connsiteY200" fmla="*/ 211015 h 422031"/>
              <a:gd name="connsiteX201" fmla="*/ 694593 w 827573"/>
              <a:gd name="connsiteY201" fmla="*/ 167054 h 422031"/>
              <a:gd name="connsiteX202" fmla="*/ 668216 w 827573"/>
              <a:gd name="connsiteY202" fmla="*/ 184638 h 422031"/>
              <a:gd name="connsiteX203" fmla="*/ 650631 w 827573"/>
              <a:gd name="connsiteY203" fmla="*/ 211015 h 422031"/>
              <a:gd name="connsiteX204" fmla="*/ 659424 w 827573"/>
              <a:gd name="connsiteY204" fmla="*/ 246184 h 422031"/>
              <a:gd name="connsiteX205" fmla="*/ 694593 w 827573"/>
              <a:gd name="connsiteY205" fmla="*/ 211015 h 422031"/>
              <a:gd name="connsiteX206" fmla="*/ 659424 w 827573"/>
              <a:gd name="connsiteY206" fmla="*/ 228600 h 422031"/>
              <a:gd name="connsiteX207" fmla="*/ 641839 w 827573"/>
              <a:gd name="connsiteY207" fmla="*/ 254977 h 422031"/>
              <a:gd name="connsiteX208" fmla="*/ 668216 w 827573"/>
              <a:gd name="connsiteY208" fmla="*/ 263769 h 422031"/>
              <a:gd name="connsiteX209" fmla="*/ 703385 w 827573"/>
              <a:gd name="connsiteY209" fmla="*/ 237392 h 422031"/>
              <a:gd name="connsiteX210" fmla="*/ 720970 w 827573"/>
              <a:gd name="connsiteY210" fmla="*/ 202223 h 422031"/>
              <a:gd name="connsiteX211" fmla="*/ 659424 w 827573"/>
              <a:gd name="connsiteY211" fmla="*/ 263769 h 422031"/>
              <a:gd name="connsiteX212" fmla="*/ 650631 w 827573"/>
              <a:gd name="connsiteY212" fmla="*/ 290146 h 422031"/>
              <a:gd name="connsiteX213" fmla="*/ 633047 w 827573"/>
              <a:gd name="connsiteY213" fmla="*/ 325315 h 422031"/>
              <a:gd name="connsiteX214" fmla="*/ 677008 w 827573"/>
              <a:gd name="connsiteY214" fmla="*/ 316523 h 422031"/>
              <a:gd name="connsiteX215" fmla="*/ 712177 w 827573"/>
              <a:gd name="connsiteY215" fmla="*/ 281354 h 422031"/>
              <a:gd name="connsiteX216" fmla="*/ 764931 w 827573"/>
              <a:gd name="connsiteY216" fmla="*/ 211015 h 422031"/>
              <a:gd name="connsiteX217" fmla="*/ 747347 w 827573"/>
              <a:gd name="connsiteY217" fmla="*/ 184638 h 422031"/>
              <a:gd name="connsiteX218" fmla="*/ 720970 w 827573"/>
              <a:gd name="connsiteY218" fmla="*/ 202223 h 422031"/>
              <a:gd name="connsiteX219" fmla="*/ 747347 w 827573"/>
              <a:gd name="connsiteY219" fmla="*/ 211015 h 422031"/>
              <a:gd name="connsiteX220" fmla="*/ 764931 w 827573"/>
              <a:gd name="connsiteY220" fmla="*/ 123092 h 422031"/>
              <a:gd name="connsiteX221" fmla="*/ 756139 w 827573"/>
              <a:gd name="connsiteY221" fmla="*/ 149469 h 422031"/>
              <a:gd name="connsiteX222" fmla="*/ 747347 w 827573"/>
              <a:gd name="connsiteY222" fmla="*/ 211015 h 422031"/>
              <a:gd name="connsiteX223" fmla="*/ 729762 w 827573"/>
              <a:gd name="connsiteY223" fmla="*/ 254977 h 422031"/>
              <a:gd name="connsiteX224" fmla="*/ 712177 w 827573"/>
              <a:gd name="connsiteY224" fmla="*/ 316523 h 422031"/>
              <a:gd name="connsiteX225" fmla="*/ 668216 w 827573"/>
              <a:gd name="connsiteY225" fmla="*/ 369277 h 422031"/>
              <a:gd name="connsiteX226" fmla="*/ 553916 w 827573"/>
              <a:gd name="connsiteY226" fmla="*/ 360484 h 422031"/>
              <a:gd name="connsiteX227" fmla="*/ 527539 w 827573"/>
              <a:gd name="connsiteY227" fmla="*/ 351692 h 422031"/>
              <a:gd name="connsiteX228" fmla="*/ 474785 w 827573"/>
              <a:gd name="connsiteY228" fmla="*/ 342900 h 422031"/>
              <a:gd name="connsiteX229" fmla="*/ 325316 w 827573"/>
              <a:gd name="connsiteY229" fmla="*/ 325315 h 422031"/>
              <a:gd name="connsiteX230" fmla="*/ 298939 w 827573"/>
              <a:gd name="connsiteY230" fmla="*/ 316523 h 422031"/>
              <a:gd name="connsiteX231" fmla="*/ 219808 w 827573"/>
              <a:gd name="connsiteY231" fmla="*/ 298938 h 422031"/>
              <a:gd name="connsiteX232" fmla="*/ 158262 w 827573"/>
              <a:gd name="connsiteY232" fmla="*/ 272561 h 422031"/>
              <a:gd name="connsiteX233" fmla="*/ 123093 w 827573"/>
              <a:gd name="connsiteY233" fmla="*/ 263769 h 422031"/>
              <a:gd name="connsiteX234" fmla="*/ 96716 w 827573"/>
              <a:gd name="connsiteY234" fmla="*/ 254977 h 422031"/>
              <a:gd name="connsiteX235" fmla="*/ 228600 w 827573"/>
              <a:gd name="connsiteY235" fmla="*/ 105508 h 422031"/>
              <a:gd name="connsiteX236" fmla="*/ 254977 w 827573"/>
              <a:gd name="connsiteY236" fmla="*/ 114300 h 422031"/>
              <a:gd name="connsiteX237" fmla="*/ 571500 w 827573"/>
              <a:gd name="connsiteY237" fmla="*/ 105508 h 422031"/>
              <a:gd name="connsiteX238" fmla="*/ 659424 w 827573"/>
              <a:gd name="connsiteY238" fmla="*/ 96715 h 422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</a:cxnLst>
            <a:rect l="l" t="t" r="r" b="b"/>
            <a:pathLst>
              <a:path w="827573" h="422031">
                <a:moveTo>
                  <a:pt x="342900" y="114300"/>
                </a:moveTo>
                <a:cubicBezTo>
                  <a:pt x="363416" y="111369"/>
                  <a:pt x="385911" y="114776"/>
                  <a:pt x="404447" y="105508"/>
                </a:cubicBezTo>
                <a:cubicBezTo>
                  <a:pt x="412736" y="101363"/>
                  <a:pt x="417384" y="87420"/>
                  <a:pt x="413239" y="79131"/>
                </a:cubicBezTo>
                <a:cubicBezTo>
                  <a:pt x="409094" y="70841"/>
                  <a:pt x="395654" y="73269"/>
                  <a:pt x="386862" y="70338"/>
                </a:cubicBezTo>
                <a:cubicBezTo>
                  <a:pt x="375139" y="79130"/>
                  <a:pt x="361632" y="85947"/>
                  <a:pt x="351693" y="96715"/>
                </a:cubicBezTo>
                <a:cubicBezTo>
                  <a:pt x="326236" y="124294"/>
                  <a:pt x="281354" y="184638"/>
                  <a:pt x="281354" y="184638"/>
                </a:cubicBezTo>
                <a:cubicBezTo>
                  <a:pt x="266435" y="229398"/>
                  <a:pt x="249383" y="245386"/>
                  <a:pt x="281354" y="290146"/>
                </a:cubicBezTo>
                <a:cubicBezTo>
                  <a:pt x="286741" y="297688"/>
                  <a:pt x="298939" y="296007"/>
                  <a:pt x="307731" y="298938"/>
                </a:cubicBezTo>
                <a:cubicBezTo>
                  <a:pt x="331177" y="296007"/>
                  <a:pt x="355486" y="297095"/>
                  <a:pt x="378070" y="290146"/>
                </a:cubicBezTo>
                <a:cubicBezTo>
                  <a:pt x="394403" y="285120"/>
                  <a:pt x="408360" y="274022"/>
                  <a:pt x="422031" y="263769"/>
                </a:cubicBezTo>
                <a:cubicBezTo>
                  <a:pt x="453500" y="240167"/>
                  <a:pt x="464312" y="211165"/>
                  <a:pt x="483577" y="175846"/>
                </a:cubicBezTo>
                <a:cubicBezTo>
                  <a:pt x="489853" y="164340"/>
                  <a:pt x="495300" y="152400"/>
                  <a:pt x="501162" y="140677"/>
                </a:cubicBezTo>
                <a:cubicBezTo>
                  <a:pt x="505198" y="124534"/>
                  <a:pt x="522688" y="75897"/>
                  <a:pt x="501162" y="61546"/>
                </a:cubicBezTo>
                <a:cubicBezTo>
                  <a:pt x="492370" y="55684"/>
                  <a:pt x="489439" y="79131"/>
                  <a:pt x="483577" y="87923"/>
                </a:cubicBezTo>
                <a:cubicBezTo>
                  <a:pt x="477716" y="111369"/>
                  <a:pt x="470733" y="134563"/>
                  <a:pt x="465993" y="158261"/>
                </a:cubicBezTo>
                <a:cubicBezTo>
                  <a:pt x="463062" y="172915"/>
                  <a:pt x="460825" y="187725"/>
                  <a:pt x="457200" y="202223"/>
                </a:cubicBezTo>
                <a:cubicBezTo>
                  <a:pt x="454952" y="211214"/>
                  <a:pt x="455645" y="222810"/>
                  <a:pt x="448408" y="228600"/>
                </a:cubicBezTo>
                <a:cubicBezTo>
                  <a:pt x="438972" y="236149"/>
                  <a:pt x="424962" y="234461"/>
                  <a:pt x="413239" y="237392"/>
                </a:cubicBezTo>
                <a:cubicBezTo>
                  <a:pt x="418533" y="205627"/>
                  <a:pt x="431390" y="163649"/>
                  <a:pt x="413239" y="131884"/>
                </a:cubicBezTo>
                <a:cubicBezTo>
                  <a:pt x="408641" y="123837"/>
                  <a:pt x="395654" y="126023"/>
                  <a:pt x="386862" y="123092"/>
                </a:cubicBezTo>
                <a:cubicBezTo>
                  <a:pt x="360485" y="128954"/>
                  <a:pt x="332819" y="130642"/>
                  <a:pt x="307731" y="140677"/>
                </a:cubicBezTo>
                <a:cubicBezTo>
                  <a:pt x="288109" y="148526"/>
                  <a:pt x="254977" y="175846"/>
                  <a:pt x="254977" y="175846"/>
                </a:cubicBezTo>
                <a:cubicBezTo>
                  <a:pt x="238067" y="201213"/>
                  <a:pt x="222646" y="210875"/>
                  <a:pt x="246185" y="246184"/>
                </a:cubicBezTo>
                <a:cubicBezTo>
                  <a:pt x="251326" y="253895"/>
                  <a:pt x="263770" y="252046"/>
                  <a:pt x="272562" y="254977"/>
                </a:cubicBezTo>
                <a:cubicBezTo>
                  <a:pt x="290147" y="249115"/>
                  <a:pt x="310487" y="248514"/>
                  <a:pt x="325316" y="237392"/>
                </a:cubicBezTo>
                <a:cubicBezTo>
                  <a:pt x="337039" y="228600"/>
                  <a:pt x="350123" y="221377"/>
                  <a:pt x="360485" y="211015"/>
                </a:cubicBezTo>
                <a:cubicBezTo>
                  <a:pt x="367957" y="203543"/>
                  <a:pt x="371928" y="193237"/>
                  <a:pt x="378070" y="184638"/>
                </a:cubicBezTo>
                <a:cubicBezTo>
                  <a:pt x="386587" y="172714"/>
                  <a:pt x="395655" y="161192"/>
                  <a:pt x="404447" y="149469"/>
                </a:cubicBezTo>
                <a:cubicBezTo>
                  <a:pt x="407378" y="140677"/>
                  <a:pt x="421529" y="127237"/>
                  <a:pt x="413239" y="123092"/>
                </a:cubicBezTo>
                <a:cubicBezTo>
                  <a:pt x="403787" y="118366"/>
                  <a:pt x="392105" y="131502"/>
                  <a:pt x="386862" y="140677"/>
                </a:cubicBezTo>
                <a:cubicBezTo>
                  <a:pt x="379448" y="153652"/>
                  <a:pt x="383317" y="170646"/>
                  <a:pt x="378070" y="184638"/>
                </a:cubicBezTo>
                <a:cubicBezTo>
                  <a:pt x="374360" y="194532"/>
                  <a:pt x="366347" y="202223"/>
                  <a:pt x="360485" y="211015"/>
                </a:cubicBezTo>
                <a:cubicBezTo>
                  <a:pt x="363416" y="237392"/>
                  <a:pt x="357408" y="266408"/>
                  <a:pt x="369277" y="290146"/>
                </a:cubicBezTo>
                <a:cubicBezTo>
                  <a:pt x="373422" y="298435"/>
                  <a:pt x="388534" y="287287"/>
                  <a:pt x="395654" y="281354"/>
                </a:cubicBezTo>
                <a:cubicBezTo>
                  <a:pt x="406912" y="271973"/>
                  <a:pt x="413239" y="257907"/>
                  <a:pt x="422031" y="246184"/>
                </a:cubicBezTo>
                <a:cubicBezTo>
                  <a:pt x="427842" y="222942"/>
                  <a:pt x="439616" y="179824"/>
                  <a:pt x="439616" y="158261"/>
                </a:cubicBezTo>
                <a:cubicBezTo>
                  <a:pt x="439616" y="143317"/>
                  <a:pt x="433755" y="128954"/>
                  <a:pt x="430824" y="114300"/>
                </a:cubicBezTo>
                <a:cubicBezTo>
                  <a:pt x="366783" y="135646"/>
                  <a:pt x="441227" y="101962"/>
                  <a:pt x="395654" y="202223"/>
                </a:cubicBezTo>
                <a:cubicBezTo>
                  <a:pt x="390230" y="214155"/>
                  <a:pt x="372208" y="213946"/>
                  <a:pt x="360485" y="219808"/>
                </a:cubicBezTo>
                <a:cubicBezTo>
                  <a:pt x="363416" y="234462"/>
                  <a:pt x="355100" y="259043"/>
                  <a:pt x="369277" y="263769"/>
                </a:cubicBezTo>
                <a:cubicBezTo>
                  <a:pt x="379888" y="267306"/>
                  <a:pt x="395095" y="195666"/>
                  <a:pt x="395654" y="193431"/>
                </a:cubicBezTo>
                <a:cubicBezTo>
                  <a:pt x="392723" y="167054"/>
                  <a:pt x="404338" y="134273"/>
                  <a:pt x="386862" y="114300"/>
                </a:cubicBezTo>
                <a:cubicBezTo>
                  <a:pt x="361577" y="85402"/>
                  <a:pt x="319000" y="138200"/>
                  <a:pt x="307731" y="149469"/>
                </a:cubicBezTo>
                <a:cubicBezTo>
                  <a:pt x="301870" y="161192"/>
                  <a:pt x="295015" y="172469"/>
                  <a:pt x="290147" y="184638"/>
                </a:cubicBezTo>
                <a:cubicBezTo>
                  <a:pt x="263048" y="252385"/>
                  <a:pt x="258291" y="239586"/>
                  <a:pt x="307731" y="228600"/>
                </a:cubicBezTo>
                <a:cubicBezTo>
                  <a:pt x="322319" y="225358"/>
                  <a:pt x="336851" y="221554"/>
                  <a:pt x="351693" y="219808"/>
                </a:cubicBezTo>
                <a:cubicBezTo>
                  <a:pt x="386742" y="215684"/>
                  <a:pt x="422031" y="213946"/>
                  <a:pt x="457200" y="211015"/>
                </a:cubicBezTo>
                <a:lnTo>
                  <a:pt x="501162" y="202223"/>
                </a:lnTo>
                <a:cubicBezTo>
                  <a:pt x="518702" y="199034"/>
                  <a:pt x="537625" y="200671"/>
                  <a:pt x="553916" y="193431"/>
                </a:cubicBezTo>
                <a:cubicBezTo>
                  <a:pt x="565279" y="188381"/>
                  <a:pt x="571501" y="175846"/>
                  <a:pt x="580293" y="167054"/>
                </a:cubicBezTo>
                <a:cubicBezTo>
                  <a:pt x="586154" y="178777"/>
                  <a:pt x="594428" y="189578"/>
                  <a:pt x="597877" y="202223"/>
                </a:cubicBezTo>
                <a:cubicBezTo>
                  <a:pt x="618083" y="276311"/>
                  <a:pt x="582492" y="255710"/>
                  <a:pt x="633047" y="272561"/>
                </a:cubicBezTo>
                <a:cubicBezTo>
                  <a:pt x="638908" y="257907"/>
                  <a:pt x="645089" y="243378"/>
                  <a:pt x="650631" y="228600"/>
                </a:cubicBezTo>
                <a:cubicBezTo>
                  <a:pt x="653885" y="219922"/>
                  <a:pt x="668692" y="202223"/>
                  <a:pt x="659424" y="202223"/>
                </a:cubicBezTo>
                <a:cubicBezTo>
                  <a:pt x="648857" y="202223"/>
                  <a:pt x="631272" y="228600"/>
                  <a:pt x="641839" y="228600"/>
                </a:cubicBezTo>
                <a:cubicBezTo>
                  <a:pt x="654273" y="228600"/>
                  <a:pt x="660124" y="211664"/>
                  <a:pt x="668216" y="202223"/>
                </a:cubicBezTo>
                <a:cubicBezTo>
                  <a:pt x="677753" y="191097"/>
                  <a:pt x="687477" y="179864"/>
                  <a:pt x="694593" y="167054"/>
                </a:cubicBezTo>
                <a:cubicBezTo>
                  <a:pt x="766284" y="38007"/>
                  <a:pt x="669823" y="186622"/>
                  <a:pt x="729762" y="96715"/>
                </a:cubicBezTo>
                <a:cubicBezTo>
                  <a:pt x="749595" y="17386"/>
                  <a:pt x="754990" y="49304"/>
                  <a:pt x="738554" y="0"/>
                </a:cubicBezTo>
                <a:cubicBezTo>
                  <a:pt x="708343" y="6042"/>
                  <a:pt x="688391" y="9308"/>
                  <a:pt x="659424" y="17584"/>
                </a:cubicBezTo>
                <a:cubicBezTo>
                  <a:pt x="650513" y="20130"/>
                  <a:pt x="641566" y="22726"/>
                  <a:pt x="633047" y="26377"/>
                </a:cubicBezTo>
                <a:cubicBezTo>
                  <a:pt x="551105" y="61495"/>
                  <a:pt x="643749" y="29599"/>
                  <a:pt x="562708" y="52754"/>
                </a:cubicBezTo>
                <a:cubicBezTo>
                  <a:pt x="553797" y="55300"/>
                  <a:pt x="545580" y="60949"/>
                  <a:pt x="536331" y="61546"/>
                </a:cubicBezTo>
                <a:cubicBezTo>
                  <a:pt x="454388" y="66832"/>
                  <a:pt x="372208" y="67407"/>
                  <a:pt x="290147" y="70338"/>
                </a:cubicBezTo>
                <a:cubicBezTo>
                  <a:pt x="225532" y="86492"/>
                  <a:pt x="227746" y="73122"/>
                  <a:pt x="193431" y="114300"/>
                </a:cubicBezTo>
                <a:cubicBezTo>
                  <a:pt x="186666" y="122418"/>
                  <a:pt x="181708" y="131885"/>
                  <a:pt x="175847" y="140677"/>
                </a:cubicBezTo>
                <a:cubicBezTo>
                  <a:pt x="197768" y="184519"/>
                  <a:pt x="202788" y="208461"/>
                  <a:pt x="246185" y="237392"/>
                </a:cubicBezTo>
                <a:cubicBezTo>
                  <a:pt x="256239" y="244095"/>
                  <a:pt x="269631" y="243253"/>
                  <a:pt x="281354" y="246184"/>
                </a:cubicBezTo>
                <a:cubicBezTo>
                  <a:pt x="365499" y="330329"/>
                  <a:pt x="257762" y="230456"/>
                  <a:pt x="334108" y="281354"/>
                </a:cubicBezTo>
                <a:cubicBezTo>
                  <a:pt x="344454" y="288251"/>
                  <a:pt x="350933" y="299771"/>
                  <a:pt x="360485" y="307731"/>
                </a:cubicBezTo>
                <a:cubicBezTo>
                  <a:pt x="368603" y="314496"/>
                  <a:pt x="378263" y="319173"/>
                  <a:pt x="386862" y="325315"/>
                </a:cubicBezTo>
                <a:cubicBezTo>
                  <a:pt x="398786" y="333832"/>
                  <a:pt x="409605" y="343925"/>
                  <a:pt x="422031" y="351692"/>
                </a:cubicBezTo>
                <a:cubicBezTo>
                  <a:pt x="433145" y="358639"/>
                  <a:pt x="445031" y="364409"/>
                  <a:pt x="457200" y="369277"/>
                </a:cubicBezTo>
                <a:cubicBezTo>
                  <a:pt x="474410" y="376161"/>
                  <a:pt x="509954" y="386861"/>
                  <a:pt x="509954" y="386861"/>
                </a:cubicBezTo>
                <a:cubicBezTo>
                  <a:pt x="526780" y="385926"/>
                  <a:pt x="674204" y="391660"/>
                  <a:pt x="720970" y="360484"/>
                </a:cubicBezTo>
                <a:lnTo>
                  <a:pt x="747347" y="342900"/>
                </a:lnTo>
                <a:cubicBezTo>
                  <a:pt x="776755" y="254674"/>
                  <a:pt x="771176" y="293603"/>
                  <a:pt x="756139" y="158261"/>
                </a:cubicBezTo>
                <a:cubicBezTo>
                  <a:pt x="754585" y="144274"/>
                  <a:pt x="740426" y="114039"/>
                  <a:pt x="729762" y="105508"/>
                </a:cubicBezTo>
                <a:cubicBezTo>
                  <a:pt x="722525" y="99718"/>
                  <a:pt x="712177" y="99646"/>
                  <a:pt x="703385" y="96715"/>
                </a:cubicBezTo>
                <a:cubicBezTo>
                  <a:pt x="688731" y="99646"/>
                  <a:pt x="672399" y="98094"/>
                  <a:pt x="659424" y="105508"/>
                </a:cubicBezTo>
                <a:cubicBezTo>
                  <a:pt x="650249" y="110751"/>
                  <a:pt x="650090" y="125283"/>
                  <a:pt x="641839" y="131884"/>
                </a:cubicBezTo>
                <a:cubicBezTo>
                  <a:pt x="634602" y="137674"/>
                  <a:pt x="624254" y="137746"/>
                  <a:pt x="615462" y="140677"/>
                </a:cubicBezTo>
                <a:cubicBezTo>
                  <a:pt x="606670" y="149469"/>
                  <a:pt x="597045" y="157502"/>
                  <a:pt x="589085" y="167054"/>
                </a:cubicBezTo>
                <a:cubicBezTo>
                  <a:pt x="579416" y="178656"/>
                  <a:pt x="548805" y="231257"/>
                  <a:pt x="545124" y="237392"/>
                </a:cubicBezTo>
                <a:cubicBezTo>
                  <a:pt x="548055" y="246184"/>
                  <a:pt x="545005" y="261223"/>
                  <a:pt x="553916" y="263769"/>
                </a:cubicBezTo>
                <a:cubicBezTo>
                  <a:pt x="587085" y="273246"/>
                  <a:pt x="609625" y="253007"/>
                  <a:pt x="633047" y="237392"/>
                </a:cubicBezTo>
                <a:cubicBezTo>
                  <a:pt x="644808" y="219750"/>
                  <a:pt x="669941" y="182954"/>
                  <a:pt x="677008" y="167054"/>
                </a:cubicBezTo>
                <a:cubicBezTo>
                  <a:pt x="681916" y="156011"/>
                  <a:pt x="682869" y="143607"/>
                  <a:pt x="685800" y="131884"/>
                </a:cubicBezTo>
                <a:cubicBezTo>
                  <a:pt x="675999" y="53474"/>
                  <a:pt x="699681" y="53811"/>
                  <a:pt x="641839" y="70338"/>
                </a:cubicBezTo>
                <a:cubicBezTo>
                  <a:pt x="632928" y="72884"/>
                  <a:pt x="624254" y="76200"/>
                  <a:pt x="615462" y="79131"/>
                </a:cubicBezTo>
                <a:cubicBezTo>
                  <a:pt x="606670" y="87923"/>
                  <a:pt x="597045" y="95956"/>
                  <a:pt x="589085" y="105508"/>
                </a:cubicBezTo>
                <a:cubicBezTo>
                  <a:pt x="527873" y="178961"/>
                  <a:pt x="622192" y="81190"/>
                  <a:pt x="545124" y="158261"/>
                </a:cubicBezTo>
                <a:cubicBezTo>
                  <a:pt x="523607" y="222811"/>
                  <a:pt x="514432" y="197908"/>
                  <a:pt x="553916" y="237392"/>
                </a:cubicBezTo>
                <a:cubicBezTo>
                  <a:pt x="586154" y="231531"/>
                  <a:pt x="618592" y="226674"/>
                  <a:pt x="650631" y="219808"/>
                </a:cubicBezTo>
                <a:cubicBezTo>
                  <a:pt x="665466" y="216629"/>
                  <a:pt x="713555" y="196397"/>
                  <a:pt x="720970" y="193431"/>
                </a:cubicBezTo>
                <a:cubicBezTo>
                  <a:pt x="726831" y="184639"/>
                  <a:pt x="734262" y="176710"/>
                  <a:pt x="738554" y="167054"/>
                </a:cubicBezTo>
                <a:cubicBezTo>
                  <a:pt x="746082" y="150116"/>
                  <a:pt x="756139" y="114300"/>
                  <a:pt x="756139" y="114300"/>
                </a:cubicBezTo>
                <a:cubicBezTo>
                  <a:pt x="747347" y="84992"/>
                  <a:pt x="747759" y="51123"/>
                  <a:pt x="729762" y="26377"/>
                </a:cubicBezTo>
                <a:cubicBezTo>
                  <a:pt x="720972" y="14291"/>
                  <a:pt x="700718" y="16706"/>
                  <a:pt x="685800" y="17584"/>
                </a:cubicBezTo>
                <a:cubicBezTo>
                  <a:pt x="650207" y="19678"/>
                  <a:pt x="615462" y="29307"/>
                  <a:pt x="580293" y="35169"/>
                </a:cubicBezTo>
                <a:cubicBezTo>
                  <a:pt x="568570" y="43961"/>
                  <a:pt x="555486" y="51184"/>
                  <a:pt x="545124" y="61546"/>
                </a:cubicBezTo>
                <a:cubicBezTo>
                  <a:pt x="537652" y="69018"/>
                  <a:pt x="534304" y="79805"/>
                  <a:pt x="527539" y="87923"/>
                </a:cubicBezTo>
                <a:cubicBezTo>
                  <a:pt x="519579" y="97475"/>
                  <a:pt x="509954" y="105508"/>
                  <a:pt x="501162" y="114300"/>
                </a:cubicBezTo>
                <a:cubicBezTo>
                  <a:pt x="498231" y="126023"/>
                  <a:pt x="497130" y="138362"/>
                  <a:pt x="492370" y="149469"/>
                </a:cubicBezTo>
                <a:cubicBezTo>
                  <a:pt x="488207" y="159182"/>
                  <a:pt x="480028" y="166671"/>
                  <a:pt x="474785" y="175846"/>
                </a:cubicBezTo>
                <a:cubicBezTo>
                  <a:pt x="468282" y="187226"/>
                  <a:pt x="463062" y="199292"/>
                  <a:pt x="457200" y="211015"/>
                </a:cubicBezTo>
                <a:cubicBezTo>
                  <a:pt x="463062" y="231530"/>
                  <a:pt x="455701" y="263019"/>
                  <a:pt x="474785" y="272561"/>
                </a:cubicBezTo>
                <a:cubicBezTo>
                  <a:pt x="489469" y="279903"/>
                  <a:pt x="578530" y="260605"/>
                  <a:pt x="606670" y="254977"/>
                </a:cubicBezTo>
                <a:cubicBezTo>
                  <a:pt x="624255" y="240323"/>
                  <a:pt x="643238" y="227201"/>
                  <a:pt x="659424" y="211015"/>
                </a:cubicBezTo>
                <a:cubicBezTo>
                  <a:pt x="680840" y="189599"/>
                  <a:pt x="677729" y="177718"/>
                  <a:pt x="685800" y="149469"/>
                </a:cubicBezTo>
                <a:cubicBezTo>
                  <a:pt x="688346" y="140558"/>
                  <a:pt x="691662" y="131884"/>
                  <a:pt x="694593" y="123092"/>
                </a:cubicBezTo>
                <a:cubicBezTo>
                  <a:pt x="661013" y="114697"/>
                  <a:pt x="634181" y="103290"/>
                  <a:pt x="597877" y="123092"/>
                </a:cubicBezTo>
                <a:cubicBezTo>
                  <a:pt x="581402" y="132078"/>
                  <a:pt x="575066" y="152931"/>
                  <a:pt x="562708" y="167054"/>
                </a:cubicBezTo>
                <a:cubicBezTo>
                  <a:pt x="504856" y="233171"/>
                  <a:pt x="571325" y="140941"/>
                  <a:pt x="501162" y="246184"/>
                </a:cubicBezTo>
                <a:cubicBezTo>
                  <a:pt x="498231" y="257907"/>
                  <a:pt x="491168" y="269330"/>
                  <a:pt x="492370" y="281354"/>
                </a:cubicBezTo>
                <a:cubicBezTo>
                  <a:pt x="501429" y="371945"/>
                  <a:pt x="533959" y="332261"/>
                  <a:pt x="624254" y="325315"/>
                </a:cubicBezTo>
                <a:cubicBezTo>
                  <a:pt x="633046" y="322384"/>
                  <a:pt x="642342" y="320668"/>
                  <a:pt x="650631" y="316523"/>
                </a:cubicBezTo>
                <a:cubicBezTo>
                  <a:pt x="660083" y="311797"/>
                  <a:pt x="687033" y="295596"/>
                  <a:pt x="677008" y="298938"/>
                </a:cubicBezTo>
                <a:cubicBezTo>
                  <a:pt x="536603" y="345743"/>
                  <a:pt x="659896" y="307505"/>
                  <a:pt x="290147" y="316523"/>
                </a:cubicBezTo>
                <a:cubicBezTo>
                  <a:pt x="198369" y="347116"/>
                  <a:pt x="218904" y="332787"/>
                  <a:pt x="360485" y="342900"/>
                </a:cubicBezTo>
                <a:cubicBezTo>
                  <a:pt x="265933" y="374416"/>
                  <a:pt x="326226" y="361717"/>
                  <a:pt x="175847" y="351692"/>
                </a:cubicBezTo>
                <a:cubicBezTo>
                  <a:pt x="162086" y="310413"/>
                  <a:pt x="164241" y="330590"/>
                  <a:pt x="175847" y="272561"/>
                </a:cubicBezTo>
                <a:cubicBezTo>
                  <a:pt x="178217" y="260712"/>
                  <a:pt x="181319" y="249011"/>
                  <a:pt x="184639" y="237392"/>
                </a:cubicBezTo>
                <a:cubicBezTo>
                  <a:pt x="187185" y="228481"/>
                  <a:pt x="199984" y="204462"/>
                  <a:pt x="193431" y="211015"/>
                </a:cubicBezTo>
                <a:cubicBezTo>
                  <a:pt x="181347" y="223099"/>
                  <a:pt x="175846" y="240323"/>
                  <a:pt x="167054" y="254977"/>
                </a:cubicBezTo>
                <a:cubicBezTo>
                  <a:pt x="164123" y="266700"/>
                  <a:pt x="149717" y="281601"/>
                  <a:pt x="158262" y="290146"/>
                </a:cubicBezTo>
                <a:cubicBezTo>
                  <a:pt x="180972" y="312856"/>
                  <a:pt x="206588" y="261619"/>
                  <a:pt x="211016" y="254977"/>
                </a:cubicBezTo>
                <a:cubicBezTo>
                  <a:pt x="223443" y="317112"/>
                  <a:pt x="215083" y="313117"/>
                  <a:pt x="237393" y="246184"/>
                </a:cubicBezTo>
                <a:cubicBezTo>
                  <a:pt x="240324" y="237392"/>
                  <a:pt x="220888" y="277702"/>
                  <a:pt x="228600" y="272561"/>
                </a:cubicBezTo>
                <a:cubicBezTo>
                  <a:pt x="237392" y="266700"/>
                  <a:pt x="247505" y="262449"/>
                  <a:pt x="254977" y="254977"/>
                </a:cubicBezTo>
                <a:cubicBezTo>
                  <a:pt x="268247" y="241707"/>
                  <a:pt x="277789" y="225138"/>
                  <a:pt x="290147" y="211015"/>
                </a:cubicBezTo>
                <a:cubicBezTo>
                  <a:pt x="298335" y="201657"/>
                  <a:pt x="307732" y="193430"/>
                  <a:pt x="316524" y="184638"/>
                </a:cubicBezTo>
                <a:cubicBezTo>
                  <a:pt x="313593" y="196361"/>
                  <a:pt x="311203" y="208233"/>
                  <a:pt x="307731" y="219808"/>
                </a:cubicBezTo>
                <a:cubicBezTo>
                  <a:pt x="302405" y="237562"/>
                  <a:pt x="290147" y="272561"/>
                  <a:pt x="290147" y="272561"/>
                </a:cubicBezTo>
                <a:cubicBezTo>
                  <a:pt x="311424" y="378950"/>
                  <a:pt x="280548" y="281354"/>
                  <a:pt x="325316" y="281354"/>
                </a:cubicBezTo>
                <a:cubicBezTo>
                  <a:pt x="338423" y="281354"/>
                  <a:pt x="314234" y="305143"/>
                  <a:pt x="307731" y="316523"/>
                </a:cubicBezTo>
                <a:cubicBezTo>
                  <a:pt x="289016" y="349275"/>
                  <a:pt x="296655" y="340731"/>
                  <a:pt x="263770" y="351692"/>
                </a:cubicBezTo>
                <a:cubicBezTo>
                  <a:pt x="269631" y="360484"/>
                  <a:pt x="273236" y="371304"/>
                  <a:pt x="281354" y="378069"/>
                </a:cubicBezTo>
                <a:cubicBezTo>
                  <a:pt x="291423" y="386460"/>
                  <a:pt x="304090" y="391509"/>
                  <a:pt x="316524" y="395654"/>
                </a:cubicBezTo>
                <a:cubicBezTo>
                  <a:pt x="372476" y="414305"/>
                  <a:pt x="399358" y="414800"/>
                  <a:pt x="457200" y="422031"/>
                </a:cubicBezTo>
                <a:cubicBezTo>
                  <a:pt x="509954" y="419100"/>
                  <a:pt x="562865" y="418247"/>
                  <a:pt x="615462" y="413238"/>
                </a:cubicBezTo>
                <a:cubicBezTo>
                  <a:pt x="624688" y="412359"/>
                  <a:pt x="632928" y="406992"/>
                  <a:pt x="641839" y="404446"/>
                </a:cubicBezTo>
                <a:cubicBezTo>
                  <a:pt x="653458" y="401126"/>
                  <a:pt x="665285" y="398585"/>
                  <a:pt x="677008" y="395654"/>
                </a:cubicBezTo>
                <a:cubicBezTo>
                  <a:pt x="694593" y="383931"/>
                  <a:pt x="709712" y="367167"/>
                  <a:pt x="729762" y="360484"/>
                </a:cubicBezTo>
                <a:cubicBezTo>
                  <a:pt x="766164" y="348351"/>
                  <a:pt x="748428" y="356833"/>
                  <a:pt x="782516" y="334108"/>
                </a:cubicBezTo>
                <a:cubicBezTo>
                  <a:pt x="794289" y="316448"/>
                  <a:pt x="811601" y="292842"/>
                  <a:pt x="817685" y="272561"/>
                </a:cubicBezTo>
                <a:cubicBezTo>
                  <a:pt x="822808" y="255486"/>
                  <a:pt x="823546" y="237392"/>
                  <a:pt x="826477" y="219808"/>
                </a:cubicBezTo>
                <a:cubicBezTo>
                  <a:pt x="823546" y="167054"/>
                  <a:pt x="835139" y="111415"/>
                  <a:pt x="817685" y="61546"/>
                </a:cubicBezTo>
                <a:cubicBezTo>
                  <a:pt x="811562" y="44051"/>
                  <a:pt x="783435" y="45049"/>
                  <a:pt x="764931" y="43961"/>
                </a:cubicBezTo>
                <a:lnTo>
                  <a:pt x="615462" y="35169"/>
                </a:lnTo>
                <a:cubicBezTo>
                  <a:pt x="501162" y="38100"/>
                  <a:pt x="386770" y="38522"/>
                  <a:pt x="272562" y="43961"/>
                </a:cubicBezTo>
                <a:cubicBezTo>
                  <a:pt x="263304" y="44402"/>
                  <a:pt x="255096" y="50208"/>
                  <a:pt x="246185" y="52754"/>
                </a:cubicBezTo>
                <a:cubicBezTo>
                  <a:pt x="234566" y="56074"/>
                  <a:pt x="222812" y="58925"/>
                  <a:pt x="211016" y="61546"/>
                </a:cubicBezTo>
                <a:cubicBezTo>
                  <a:pt x="164737" y="71830"/>
                  <a:pt x="156881" y="71791"/>
                  <a:pt x="105508" y="79131"/>
                </a:cubicBezTo>
                <a:cubicBezTo>
                  <a:pt x="96716" y="82062"/>
                  <a:pt x="88042" y="85377"/>
                  <a:pt x="79131" y="87923"/>
                </a:cubicBezTo>
                <a:cubicBezTo>
                  <a:pt x="67512" y="91243"/>
                  <a:pt x="54016" y="90012"/>
                  <a:pt x="43962" y="96715"/>
                </a:cubicBezTo>
                <a:cubicBezTo>
                  <a:pt x="35170" y="102577"/>
                  <a:pt x="32239" y="114300"/>
                  <a:pt x="26377" y="123092"/>
                </a:cubicBezTo>
                <a:cubicBezTo>
                  <a:pt x="23446" y="134815"/>
                  <a:pt x="21057" y="146687"/>
                  <a:pt x="17585" y="158261"/>
                </a:cubicBezTo>
                <a:cubicBezTo>
                  <a:pt x="12259" y="176015"/>
                  <a:pt x="0" y="211015"/>
                  <a:pt x="0" y="211015"/>
                </a:cubicBezTo>
                <a:cubicBezTo>
                  <a:pt x="2785" y="236081"/>
                  <a:pt x="2856" y="287065"/>
                  <a:pt x="17585" y="316523"/>
                </a:cubicBezTo>
                <a:cubicBezTo>
                  <a:pt x="22311" y="325975"/>
                  <a:pt x="28150" y="335002"/>
                  <a:pt x="35170" y="342900"/>
                </a:cubicBezTo>
                <a:cubicBezTo>
                  <a:pt x="53812" y="363872"/>
                  <a:pt x="84901" y="398538"/>
                  <a:pt x="114300" y="413238"/>
                </a:cubicBezTo>
                <a:cubicBezTo>
                  <a:pt x="122590" y="417383"/>
                  <a:pt x="131885" y="419100"/>
                  <a:pt x="140677" y="422031"/>
                </a:cubicBezTo>
                <a:cubicBezTo>
                  <a:pt x="184639" y="416169"/>
                  <a:pt x="231687" y="421657"/>
                  <a:pt x="272562" y="404446"/>
                </a:cubicBezTo>
                <a:cubicBezTo>
                  <a:pt x="292040" y="396245"/>
                  <a:pt x="307731" y="351692"/>
                  <a:pt x="307731" y="351692"/>
                </a:cubicBezTo>
                <a:cubicBezTo>
                  <a:pt x="301870" y="331177"/>
                  <a:pt x="310388" y="296893"/>
                  <a:pt x="290147" y="290146"/>
                </a:cubicBezTo>
                <a:cubicBezTo>
                  <a:pt x="256910" y="279067"/>
                  <a:pt x="190726" y="302772"/>
                  <a:pt x="149470" y="316523"/>
                </a:cubicBezTo>
                <a:cubicBezTo>
                  <a:pt x="145323" y="328964"/>
                  <a:pt x="131885" y="367025"/>
                  <a:pt x="131885" y="378069"/>
                </a:cubicBezTo>
                <a:cubicBezTo>
                  <a:pt x="131885" y="390153"/>
                  <a:pt x="137746" y="401515"/>
                  <a:pt x="140677" y="413238"/>
                </a:cubicBezTo>
                <a:cubicBezTo>
                  <a:pt x="152400" y="410307"/>
                  <a:pt x="165792" y="411149"/>
                  <a:pt x="175847" y="404446"/>
                </a:cubicBezTo>
                <a:cubicBezTo>
                  <a:pt x="206399" y="384078"/>
                  <a:pt x="195050" y="331156"/>
                  <a:pt x="184639" y="307731"/>
                </a:cubicBezTo>
                <a:cubicBezTo>
                  <a:pt x="180875" y="299262"/>
                  <a:pt x="167054" y="301869"/>
                  <a:pt x="158262" y="298938"/>
                </a:cubicBezTo>
                <a:cubicBezTo>
                  <a:pt x="143608" y="301869"/>
                  <a:pt x="127275" y="300316"/>
                  <a:pt x="114300" y="307731"/>
                </a:cubicBezTo>
                <a:cubicBezTo>
                  <a:pt x="105125" y="312974"/>
                  <a:pt x="86149" y="334108"/>
                  <a:pt x="96716" y="334108"/>
                </a:cubicBezTo>
                <a:cubicBezTo>
                  <a:pt x="109150" y="334108"/>
                  <a:pt x="114301" y="316523"/>
                  <a:pt x="123093" y="307731"/>
                </a:cubicBezTo>
                <a:cubicBezTo>
                  <a:pt x="128902" y="284493"/>
                  <a:pt x="144650" y="241365"/>
                  <a:pt x="123093" y="219808"/>
                </a:cubicBezTo>
                <a:cubicBezTo>
                  <a:pt x="114548" y="211263"/>
                  <a:pt x="99647" y="225669"/>
                  <a:pt x="87924" y="228600"/>
                </a:cubicBezTo>
                <a:cubicBezTo>
                  <a:pt x="76201" y="246185"/>
                  <a:pt x="59437" y="261304"/>
                  <a:pt x="52754" y="281354"/>
                </a:cubicBezTo>
                <a:cubicBezTo>
                  <a:pt x="49823" y="290146"/>
                  <a:pt x="34694" y="307731"/>
                  <a:pt x="43962" y="307731"/>
                </a:cubicBezTo>
                <a:cubicBezTo>
                  <a:pt x="71766" y="307731"/>
                  <a:pt x="123093" y="281354"/>
                  <a:pt x="123093" y="281354"/>
                </a:cubicBezTo>
                <a:cubicBezTo>
                  <a:pt x="131885" y="272562"/>
                  <a:pt x="141596" y="264601"/>
                  <a:pt x="149470" y="254977"/>
                </a:cubicBezTo>
                <a:cubicBezTo>
                  <a:pt x="168029" y="232294"/>
                  <a:pt x="202224" y="184638"/>
                  <a:pt x="202224" y="184638"/>
                </a:cubicBezTo>
                <a:cubicBezTo>
                  <a:pt x="205155" y="175846"/>
                  <a:pt x="215161" y="166550"/>
                  <a:pt x="211016" y="158261"/>
                </a:cubicBezTo>
                <a:cubicBezTo>
                  <a:pt x="197365" y="130960"/>
                  <a:pt x="166410" y="161622"/>
                  <a:pt x="158262" y="167054"/>
                </a:cubicBezTo>
                <a:cubicBezTo>
                  <a:pt x="136201" y="233239"/>
                  <a:pt x="165673" y="158532"/>
                  <a:pt x="140677" y="140677"/>
                </a:cubicBezTo>
                <a:cubicBezTo>
                  <a:pt x="126171" y="130315"/>
                  <a:pt x="105508" y="146538"/>
                  <a:pt x="87924" y="149469"/>
                </a:cubicBezTo>
                <a:cubicBezTo>
                  <a:pt x="79132" y="158261"/>
                  <a:pt x="68774" y="165728"/>
                  <a:pt x="61547" y="175846"/>
                </a:cubicBezTo>
                <a:cubicBezTo>
                  <a:pt x="53929" y="186511"/>
                  <a:pt x="34694" y="220283"/>
                  <a:pt x="43962" y="211015"/>
                </a:cubicBezTo>
                <a:cubicBezTo>
                  <a:pt x="74194" y="180781"/>
                  <a:pt x="76867" y="165053"/>
                  <a:pt x="87924" y="131884"/>
                </a:cubicBezTo>
                <a:cubicBezTo>
                  <a:pt x="90855" y="140676"/>
                  <a:pt x="87628" y="156443"/>
                  <a:pt x="96716" y="158261"/>
                </a:cubicBezTo>
                <a:cubicBezTo>
                  <a:pt x="109568" y="160832"/>
                  <a:pt x="121816" y="149068"/>
                  <a:pt x="131885" y="140677"/>
                </a:cubicBezTo>
                <a:cubicBezTo>
                  <a:pt x="151525" y="124311"/>
                  <a:pt x="155519" y="88732"/>
                  <a:pt x="140677" y="140677"/>
                </a:cubicBezTo>
                <a:cubicBezTo>
                  <a:pt x="137357" y="152296"/>
                  <a:pt x="134816" y="164123"/>
                  <a:pt x="131885" y="175846"/>
                </a:cubicBezTo>
                <a:cubicBezTo>
                  <a:pt x="134816" y="187569"/>
                  <a:pt x="128727" y="209222"/>
                  <a:pt x="140677" y="211015"/>
                </a:cubicBezTo>
                <a:cubicBezTo>
                  <a:pt x="450306" y="257460"/>
                  <a:pt x="212838" y="193431"/>
                  <a:pt x="360485" y="193431"/>
                </a:cubicBezTo>
                <a:cubicBezTo>
                  <a:pt x="369753" y="193431"/>
                  <a:pt x="342900" y="199292"/>
                  <a:pt x="334108" y="202223"/>
                </a:cubicBezTo>
                <a:cubicBezTo>
                  <a:pt x="337039" y="211015"/>
                  <a:pt x="333812" y="226782"/>
                  <a:pt x="342900" y="228600"/>
                </a:cubicBezTo>
                <a:cubicBezTo>
                  <a:pt x="362188" y="232457"/>
                  <a:pt x="394419" y="194666"/>
                  <a:pt x="404447" y="184638"/>
                </a:cubicBezTo>
                <a:cubicBezTo>
                  <a:pt x="407378" y="175846"/>
                  <a:pt x="422507" y="158261"/>
                  <a:pt x="413239" y="158261"/>
                </a:cubicBezTo>
                <a:cubicBezTo>
                  <a:pt x="402672" y="158261"/>
                  <a:pt x="393582" y="174276"/>
                  <a:pt x="395654" y="184638"/>
                </a:cubicBezTo>
                <a:cubicBezTo>
                  <a:pt x="399427" y="203505"/>
                  <a:pt x="461220" y="210060"/>
                  <a:pt x="465993" y="211015"/>
                </a:cubicBezTo>
                <a:cubicBezTo>
                  <a:pt x="568326" y="201712"/>
                  <a:pt x="631552" y="230102"/>
                  <a:pt x="694593" y="167054"/>
                </a:cubicBezTo>
                <a:cubicBezTo>
                  <a:pt x="702065" y="159582"/>
                  <a:pt x="677008" y="178777"/>
                  <a:pt x="668216" y="184638"/>
                </a:cubicBezTo>
                <a:cubicBezTo>
                  <a:pt x="662354" y="193430"/>
                  <a:pt x="652125" y="200554"/>
                  <a:pt x="650631" y="211015"/>
                </a:cubicBezTo>
                <a:cubicBezTo>
                  <a:pt x="648922" y="222977"/>
                  <a:pt x="647340" y="246184"/>
                  <a:pt x="659424" y="246184"/>
                </a:cubicBezTo>
                <a:cubicBezTo>
                  <a:pt x="676003" y="246184"/>
                  <a:pt x="694593" y="227594"/>
                  <a:pt x="694593" y="211015"/>
                </a:cubicBezTo>
                <a:cubicBezTo>
                  <a:pt x="694593" y="197908"/>
                  <a:pt x="671147" y="222738"/>
                  <a:pt x="659424" y="228600"/>
                </a:cubicBezTo>
                <a:cubicBezTo>
                  <a:pt x="653562" y="237392"/>
                  <a:pt x="639276" y="244725"/>
                  <a:pt x="641839" y="254977"/>
                </a:cubicBezTo>
                <a:cubicBezTo>
                  <a:pt x="644087" y="263968"/>
                  <a:pt x="659305" y="266315"/>
                  <a:pt x="668216" y="263769"/>
                </a:cubicBezTo>
                <a:cubicBezTo>
                  <a:pt x="682306" y="259743"/>
                  <a:pt x="691662" y="246184"/>
                  <a:pt x="703385" y="237392"/>
                </a:cubicBezTo>
                <a:cubicBezTo>
                  <a:pt x="709247" y="225669"/>
                  <a:pt x="732693" y="208084"/>
                  <a:pt x="720970" y="202223"/>
                </a:cubicBezTo>
                <a:cubicBezTo>
                  <a:pt x="706048" y="194763"/>
                  <a:pt x="662622" y="259505"/>
                  <a:pt x="659424" y="263769"/>
                </a:cubicBezTo>
                <a:cubicBezTo>
                  <a:pt x="656493" y="272561"/>
                  <a:pt x="654282" y="281627"/>
                  <a:pt x="650631" y="290146"/>
                </a:cubicBezTo>
                <a:cubicBezTo>
                  <a:pt x="645468" y="302193"/>
                  <a:pt x="623779" y="316047"/>
                  <a:pt x="633047" y="325315"/>
                </a:cubicBezTo>
                <a:cubicBezTo>
                  <a:pt x="643614" y="335882"/>
                  <a:pt x="662354" y="319454"/>
                  <a:pt x="677008" y="316523"/>
                </a:cubicBezTo>
                <a:cubicBezTo>
                  <a:pt x="688731" y="304800"/>
                  <a:pt x="701564" y="294090"/>
                  <a:pt x="712177" y="281354"/>
                </a:cubicBezTo>
                <a:cubicBezTo>
                  <a:pt x="730939" y="258839"/>
                  <a:pt x="764931" y="211015"/>
                  <a:pt x="764931" y="211015"/>
                </a:cubicBezTo>
                <a:cubicBezTo>
                  <a:pt x="759070" y="202223"/>
                  <a:pt x="757709" y="186710"/>
                  <a:pt x="747347" y="184638"/>
                </a:cubicBezTo>
                <a:cubicBezTo>
                  <a:pt x="736985" y="182566"/>
                  <a:pt x="720970" y="191656"/>
                  <a:pt x="720970" y="202223"/>
                </a:cubicBezTo>
                <a:cubicBezTo>
                  <a:pt x="720970" y="211491"/>
                  <a:pt x="738555" y="208084"/>
                  <a:pt x="747347" y="211015"/>
                </a:cubicBezTo>
                <a:cubicBezTo>
                  <a:pt x="796909" y="131716"/>
                  <a:pt x="814313" y="156014"/>
                  <a:pt x="764931" y="123092"/>
                </a:cubicBezTo>
                <a:cubicBezTo>
                  <a:pt x="762000" y="131884"/>
                  <a:pt x="757957" y="140381"/>
                  <a:pt x="756139" y="149469"/>
                </a:cubicBezTo>
                <a:cubicBezTo>
                  <a:pt x="752075" y="169790"/>
                  <a:pt x="752373" y="190910"/>
                  <a:pt x="747347" y="211015"/>
                </a:cubicBezTo>
                <a:cubicBezTo>
                  <a:pt x="743519" y="226327"/>
                  <a:pt x="734753" y="240004"/>
                  <a:pt x="729762" y="254977"/>
                </a:cubicBezTo>
                <a:cubicBezTo>
                  <a:pt x="724124" y="271890"/>
                  <a:pt x="720648" y="299581"/>
                  <a:pt x="712177" y="316523"/>
                </a:cubicBezTo>
                <a:cubicBezTo>
                  <a:pt x="699935" y="341007"/>
                  <a:pt x="687663" y="349830"/>
                  <a:pt x="668216" y="369277"/>
                </a:cubicBezTo>
                <a:cubicBezTo>
                  <a:pt x="630116" y="366346"/>
                  <a:pt x="591833" y="365224"/>
                  <a:pt x="553916" y="360484"/>
                </a:cubicBezTo>
                <a:cubicBezTo>
                  <a:pt x="544720" y="359334"/>
                  <a:pt x="536586" y="353702"/>
                  <a:pt x="527539" y="351692"/>
                </a:cubicBezTo>
                <a:cubicBezTo>
                  <a:pt x="510136" y="347825"/>
                  <a:pt x="492475" y="345111"/>
                  <a:pt x="474785" y="342900"/>
                </a:cubicBezTo>
                <a:cubicBezTo>
                  <a:pt x="214423" y="310356"/>
                  <a:pt x="522839" y="353535"/>
                  <a:pt x="325316" y="325315"/>
                </a:cubicBezTo>
                <a:cubicBezTo>
                  <a:pt x="316524" y="322384"/>
                  <a:pt x="307930" y="318771"/>
                  <a:pt x="298939" y="316523"/>
                </a:cubicBezTo>
                <a:cubicBezTo>
                  <a:pt x="226401" y="298389"/>
                  <a:pt x="283000" y="316993"/>
                  <a:pt x="219808" y="298938"/>
                </a:cubicBezTo>
                <a:cubicBezTo>
                  <a:pt x="158661" y="281467"/>
                  <a:pt x="233307" y="300703"/>
                  <a:pt x="158262" y="272561"/>
                </a:cubicBezTo>
                <a:cubicBezTo>
                  <a:pt x="146948" y="268318"/>
                  <a:pt x="134712" y="267089"/>
                  <a:pt x="123093" y="263769"/>
                </a:cubicBezTo>
                <a:cubicBezTo>
                  <a:pt x="114182" y="261223"/>
                  <a:pt x="105508" y="257908"/>
                  <a:pt x="96716" y="254977"/>
                </a:cubicBezTo>
                <a:cubicBezTo>
                  <a:pt x="117296" y="69750"/>
                  <a:pt x="62259" y="84715"/>
                  <a:pt x="228600" y="105508"/>
                </a:cubicBezTo>
                <a:cubicBezTo>
                  <a:pt x="237796" y="106658"/>
                  <a:pt x="246185" y="111369"/>
                  <a:pt x="254977" y="114300"/>
                </a:cubicBezTo>
                <a:lnTo>
                  <a:pt x="571500" y="105508"/>
                </a:lnTo>
                <a:cubicBezTo>
                  <a:pt x="796624" y="94788"/>
                  <a:pt x="500679" y="96715"/>
                  <a:pt x="659424" y="9671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2699792" y="4293096"/>
            <a:ext cx="3243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Solução saturada de </a:t>
            </a:r>
            <a:r>
              <a:rPr lang="pt-BR" dirty="0" err="1" smtClean="0"/>
              <a:t>NaBr</a:t>
            </a:r>
            <a:r>
              <a:rPr lang="pt-BR" dirty="0" smtClean="0"/>
              <a:t> </a:t>
            </a:r>
            <a:r>
              <a:rPr lang="pt-BR" dirty="0" smtClean="0">
                <a:sym typeface="Wingdings" panose="05000000000000000000" pitchFamily="2" charset="2"/>
              </a:rPr>
              <a:t></a:t>
            </a:r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6588224" y="1628800"/>
            <a:ext cx="1092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T = 25ºC</a:t>
            </a:r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5940152" y="2060848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UR = 58%</a:t>
            </a:r>
            <a:endParaRPr lang="pt-BR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1259632" y="980728"/>
            <a:ext cx="382668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Se esse sistema está em equilíbrio:</a:t>
            </a:r>
          </a:p>
          <a:p>
            <a:endParaRPr lang="pt-BR" dirty="0"/>
          </a:p>
          <a:p>
            <a:r>
              <a:rPr lang="pt-BR" dirty="0" smtClean="0"/>
              <a:t>O ar ambiente tem UR = 58%</a:t>
            </a:r>
          </a:p>
          <a:p>
            <a:endParaRPr lang="pt-BR" dirty="0"/>
          </a:p>
          <a:p>
            <a:r>
              <a:rPr lang="pt-BR" dirty="0" smtClean="0"/>
              <a:t>O produto tem </a:t>
            </a:r>
            <a:r>
              <a:rPr lang="pt-BR" dirty="0" err="1" smtClean="0"/>
              <a:t>Aw</a:t>
            </a:r>
            <a:r>
              <a:rPr lang="pt-BR" dirty="0" smtClean="0"/>
              <a:t> = 0,58</a:t>
            </a:r>
          </a:p>
          <a:p>
            <a:endParaRPr lang="pt-BR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1495798" y="3563724"/>
            <a:ext cx="4732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Alimento em equilíbrio com o ar ambiente </a:t>
            </a:r>
            <a:r>
              <a:rPr lang="pt-BR" dirty="0" smtClean="0">
                <a:sym typeface="Wingdings" panose="05000000000000000000" pitchFamily="2" charset="2"/>
              </a:rPr>
              <a:t></a:t>
            </a:r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2230781" y="5264040"/>
            <a:ext cx="446789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 smtClean="0"/>
              <a:t>Pressão de vapor de água do alimento </a:t>
            </a:r>
          </a:p>
          <a:p>
            <a:pPr algn="ctr"/>
            <a:endParaRPr lang="pt-BR" b="1" dirty="0"/>
          </a:p>
          <a:p>
            <a:pPr algn="ctr"/>
            <a:r>
              <a:rPr lang="pt-BR" b="1" dirty="0" smtClean="0"/>
              <a:t>= </a:t>
            </a:r>
          </a:p>
          <a:p>
            <a:pPr algn="ctr"/>
            <a:endParaRPr lang="pt-BR" b="1" dirty="0" smtClean="0"/>
          </a:p>
          <a:p>
            <a:pPr algn="ctr"/>
            <a:r>
              <a:rPr lang="pt-BR" b="1" dirty="0" smtClean="0"/>
              <a:t>pressão parcial da água no ar</a:t>
            </a:r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569325" cy="774700"/>
          </a:xfrm>
        </p:spPr>
        <p:txBody>
          <a:bodyPr/>
          <a:lstStyle/>
          <a:p>
            <a:r>
              <a:rPr lang="pt-BR" sz="3600" b="1">
                <a:solidFill>
                  <a:srgbClr val="99FF33"/>
                </a:solidFill>
              </a:rPr>
              <a:t>Conceito de Atividade de Água (A</a:t>
            </a:r>
            <a:r>
              <a:rPr lang="pt-BR" sz="3600" b="1" baseline="-25000">
                <a:solidFill>
                  <a:srgbClr val="99FF33"/>
                </a:solidFill>
              </a:rPr>
              <a:t>W</a:t>
            </a:r>
            <a:r>
              <a:rPr lang="pt-BR" sz="3600" b="1">
                <a:solidFill>
                  <a:srgbClr val="99FF33"/>
                </a:solidFill>
              </a:rPr>
              <a:t>)</a:t>
            </a:r>
            <a:r>
              <a:rPr lang="pt-BR" sz="3600"/>
              <a:t> 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95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/>
    </mc:Choice>
    <mc:Fallback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3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569325" cy="774700"/>
          </a:xfrm>
        </p:spPr>
        <p:txBody>
          <a:bodyPr/>
          <a:lstStyle/>
          <a:p>
            <a:r>
              <a:rPr lang="pt-BR" sz="3600" b="1" dirty="0">
                <a:solidFill>
                  <a:srgbClr val="99FF33"/>
                </a:solidFill>
              </a:rPr>
              <a:t>Conceito de Atividade de Água (A</a:t>
            </a:r>
            <a:r>
              <a:rPr lang="pt-BR" sz="3600" b="1" baseline="-25000" dirty="0">
                <a:solidFill>
                  <a:srgbClr val="99FF33"/>
                </a:solidFill>
              </a:rPr>
              <a:t>W</a:t>
            </a:r>
            <a:r>
              <a:rPr lang="pt-BR" sz="3600" b="1" dirty="0">
                <a:solidFill>
                  <a:srgbClr val="99FF33"/>
                </a:solidFill>
              </a:rPr>
              <a:t>)</a:t>
            </a:r>
            <a:r>
              <a:rPr lang="pt-BR" sz="3600" dirty="0"/>
              <a:t> </a:t>
            </a:r>
          </a:p>
        </p:txBody>
      </p:sp>
      <p:sp>
        <p:nvSpPr>
          <p:cNvPr id="282627" name="Line 3"/>
          <p:cNvSpPr>
            <a:spLocks noChangeShapeType="1"/>
          </p:cNvSpPr>
          <p:nvPr/>
        </p:nvSpPr>
        <p:spPr bwMode="auto">
          <a:xfrm>
            <a:off x="3203575" y="155733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282628" name="Text Box 4"/>
          <p:cNvSpPr txBox="1">
            <a:spLocks noChangeArrowheads="1"/>
          </p:cNvSpPr>
          <p:nvPr/>
        </p:nvSpPr>
        <p:spPr bwMode="auto">
          <a:xfrm>
            <a:off x="2124075" y="1378511"/>
            <a:ext cx="6119813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200" b="1" dirty="0">
                <a:cs typeface="Arial" pitchFamily="34" charset="0"/>
              </a:rPr>
              <a:t>μ</a:t>
            </a:r>
            <a:r>
              <a:rPr lang="pt-BR" sz="3200" b="1" baseline="-25000" dirty="0">
                <a:cs typeface="Arial" pitchFamily="34" charset="0"/>
              </a:rPr>
              <a:t>água = </a:t>
            </a:r>
            <a:r>
              <a:rPr lang="el-GR" sz="3200" b="1" dirty="0"/>
              <a:t>μ</a:t>
            </a:r>
            <a:r>
              <a:rPr lang="pt-BR" sz="3200" b="1" baseline="30000" dirty="0"/>
              <a:t>0</a:t>
            </a:r>
            <a:r>
              <a:rPr lang="pt-BR" sz="3200" b="1" baseline="-25000" dirty="0"/>
              <a:t>água</a:t>
            </a:r>
            <a:r>
              <a:rPr lang="pt-BR" sz="3200" b="1" dirty="0"/>
              <a:t> + RT </a:t>
            </a:r>
            <a:r>
              <a:rPr lang="pt-BR" sz="3200" b="1" dirty="0" err="1"/>
              <a:t>ln</a:t>
            </a:r>
            <a:r>
              <a:rPr lang="pt-BR" sz="3200" b="1" dirty="0"/>
              <a:t> </a:t>
            </a:r>
            <a:r>
              <a:rPr lang="pt-BR" sz="3200" b="1" dirty="0" err="1"/>
              <a:t>p</a:t>
            </a:r>
            <a:r>
              <a:rPr lang="pt-BR" sz="2800" b="1" baseline="-25000" dirty="0" err="1"/>
              <a:t>v</a:t>
            </a:r>
            <a:r>
              <a:rPr lang="pt-BR" sz="3200" b="1" dirty="0"/>
              <a:t>/p</a:t>
            </a:r>
            <a:r>
              <a:rPr lang="pt-BR" sz="3200" b="1" baseline="30000" dirty="0"/>
              <a:t>0</a:t>
            </a:r>
            <a:endParaRPr lang="pt-BR" sz="3200" b="1" dirty="0"/>
          </a:p>
          <a:p>
            <a:pPr>
              <a:spcBef>
                <a:spcPct val="50000"/>
              </a:spcBef>
            </a:pPr>
            <a:r>
              <a:rPr lang="pt-BR" sz="3200" b="1" dirty="0" err="1" smtClean="0"/>
              <a:t>A</a:t>
            </a:r>
            <a:r>
              <a:rPr lang="pt-BR" sz="3200" b="1" baseline="-25000" dirty="0" err="1" smtClean="0"/>
              <a:t>w</a:t>
            </a:r>
            <a:r>
              <a:rPr lang="pt-BR" sz="3200" b="1" dirty="0" smtClean="0"/>
              <a:t> </a:t>
            </a:r>
            <a:r>
              <a:rPr lang="pt-BR" sz="3200" b="1" dirty="0"/>
              <a:t>= </a:t>
            </a:r>
            <a:r>
              <a:rPr lang="pt-BR" sz="3200" b="1" dirty="0" err="1" smtClean="0"/>
              <a:t>p</a:t>
            </a:r>
            <a:r>
              <a:rPr lang="pt-BR" sz="2800" b="1" baseline="-25000" dirty="0" err="1" smtClean="0"/>
              <a:t>v</a:t>
            </a:r>
            <a:r>
              <a:rPr lang="pt-BR" sz="3200" b="1" dirty="0" smtClean="0"/>
              <a:t>/p</a:t>
            </a:r>
            <a:r>
              <a:rPr lang="pt-BR" sz="3200" b="1" baseline="30000" dirty="0" smtClean="0"/>
              <a:t>0</a:t>
            </a:r>
            <a:endParaRPr lang="pt-BR" sz="3200" b="1" dirty="0"/>
          </a:p>
          <a:p>
            <a:pPr>
              <a:spcBef>
                <a:spcPct val="50000"/>
              </a:spcBef>
            </a:pPr>
            <a:r>
              <a:rPr lang="pt-BR" sz="3200" b="1" dirty="0" err="1" smtClean="0"/>
              <a:t>A</a:t>
            </a:r>
            <a:r>
              <a:rPr lang="pt-BR" sz="3200" b="1" baseline="-25000" dirty="0" err="1" smtClean="0"/>
              <a:t>w</a:t>
            </a:r>
            <a:r>
              <a:rPr lang="pt-BR" sz="3200" b="1" dirty="0" smtClean="0"/>
              <a:t> </a:t>
            </a:r>
            <a:r>
              <a:rPr lang="pt-BR" sz="3200" b="1" dirty="0"/>
              <a:t>= </a:t>
            </a:r>
            <a:r>
              <a:rPr lang="pt-BR" sz="3200" b="1" dirty="0" err="1" smtClean="0"/>
              <a:t>UReq</a:t>
            </a:r>
            <a:r>
              <a:rPr lang="pt-BR" sz="3200" b="1" dirty="0" smtClean="0"/>
              <a:t>/100</a:t>
            </a:r>
            <a:endParaRPr lang="pt-BR" sz="3200" b="1" baseline="-25000" dirty="0"/>
          </a:p>
          <a:p>
            <a:pPr>
              <a:spcBef>
                <a:spcPct val="50000"/>
              </a:spcBef>
            </a:pPr>
            <a:endParaRPr lang="el-GR" sz="3200" b="1" baseline="-25000" dirty="0">
              <a:cs typeface="Arial" pitchFamily="34" charset="0"/>
            </a:endParaRPr>
          </a:p>
        </p:txBody>
      </p:sp>
      <p:sp>
        <p:nvSpPr>
          <p:cNvPr id="282629" name="Text Box 5"/>
          <p:cNvSpPr txBox="1">
            <a:spLocks noChangeArrowheads="1"/>
          </p:cNvSpPr>
          <p:nvPr/>
        </p:nvSpPr>
        <p:spPr bwMode="auto">
          <a:xfrm>
            <a:off x="827088" y="4307612"/>
            <a:ext cx="7056437" cy="156966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b="1" i="1" dirty="0" err="1">
                <a:solidFill>
                  <a:srgbClr val="000000"/>
                </a:solidFill>
              </a:rPr>
              <a:t>p</a:t>
            </a:r>
            <a:r>
              <a:rPr lang="pt-BR" sz="2400" b="1" i="1" baseline="-25000" dirty="0" err="1">
                <a:solidFill>
                  <a:srgbClr val="000000"/>
                </a:solidFill>
              </a:rPr>
              <a:t>v</a:t>
            </a:r>
            <a:r>
              <a:rPr lang="pt-BR" sz="2400" b="1" i="1" dirty="0">
                <a:solidFill>
                  <a:srgbClr val="000000"/>
                </a:solidFill>
              </a:rPr>
              <a:t> = pressão de vapor de água no sistema</a:t>
            </a:r>
          </a:p>
          <a:p>
            <a:pPr algn="ctr">
              <a:spcBef>
                <a:spcPct val="50000"/>
              </a:spcBef>
            </a:pPr>
            <a:r>
              <a:rPr lang="pt-BR" sz="2400" b="1" i="1" dirty="0" smtClean="0">
                <a:solidFill>
                  <a:srgbClr val="000000"/>
                </a:solidFill>
              </a:rPr>
              <a:t>p</a:t>
            </a:r>
            <a:r>
              <a:rPr lang="pt-BR" sz="2400" b="1" i="1" baseline="30000" dirty="0" smtClean="0">
                <a:solidFill>
                  <a:srgbClr val="000000"/>
                </a:solidFill>
              </a:rPr>
              <a:t>0 </a:t>
            </a:r>
            <a:r>
              <a:rPr lang="pt-BR" sz="2400" b="1" i="1" dirty="0">
                <a:solidFill>
                  <a:srgbClr val="000000"/>
                </a:solidFill>
              </a:rPr>
              <a:t>= pressão de vapor de água saturado</a:t>
            </a:r>
          </a:p>
          <a:p>
            <a:pPr algn="ctr">
              <a:spcBef>
                <a:spcPct val="50000"/>
              </a:spcBef>
            </a:pPr>
            <a:r>
              <a:rPr lang="pt-BR" sz="2400" b="1" i="1" dirty="0">
                <a:solidFill>
                  <a:srgbClr val="000000"/>
                </a:solidFill>
              </a:rPr>
              <a:t>URE = umidade relativa de equilíbrio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91296" y="100395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/>
    </mc:Choice>
    <mc:Fallback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612" y="2588865"/>
            <a:ext cx="6200775" cy="3000375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2555776" y="476672"/>
            <a:ext cx="45365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Similarmente ao potencial químico (</a:t>
            </a:r>
            <a:r>
              <a:rPr lang="pt-BR" b="1" dirty="0" smtClean="0">
                <a:sym typeface="Symbol" panose="05050102010706020507" pitchFamily="18" charset="2"/>
              </a:rPr>
              <a:t></a:t>
            </a:r>
            <a:r>
              <a:rPr lang="pt-BR" b="1" dirty="0" smtClean="0"/>
              <a:t>):</a:t>
            </a:r>
          </a:p>
          <a:p>
            <a:endParaRPr lang="pt-BR" dirty="0"/>
          </a:p>
          <a:p>
            <a:r>
              <a:rPr lang="pt-BR" dirty="0" smtClean="0"/>
              <a:t>P</a:t>
            </a:r>
            <a:r>
              <a:rPr lang="pt-BR" baseline="-25000" dirty="0" smtClean="0"/>
              <a:t>v</a:t>
            </a:r>
            <a:r>
              <a:rPr lang="pt-BR" dirty="0" smtClean="0"/>
              <a:t> = f(P, T, X</a:t>
            </a:r>
            <a:r>
              <a:rPr lang="pt-BR" baseline="-25000" dirty="0" smtClean="0"/>
              <a:t>1</a:t>
            </a:r>
            <a:r>
              <a:rPr lang="pt-BR" dirty="0" smtClean="0"/>
              <a:t>)</a:t>
            </a:r>
          </a:p>
          <a:p>
            <a:endParaRPr lang="pt-BR" dirty="0"/>
          </a:p>
          <a:p>
            <a:r>
              <a:rPr lang="pt-BR" dirty="0" smtClean="0"/>
              <a:t>P</a:t>
            </a:r>
            <a:r>
              <a:rPr lang="pt-BR" baseline="30000" dirty="0" smtClean="0"/>
              <a:t>0</a:t>
            </a:r>
            <a:r>
              <a:rPr lang="pt-BR" dirty="0" smtClean="0"/>
              <a:t> = f(P, T)</a:t>
            </a:r>
            <a:endParaRPr lang="pt-BR" dirty="0"/>
          </a:p>
        </p:txBody>
      </p:sp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5969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830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/>
    </mc:Choice>
    <mc:Fallback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3789040"/>
            <a:ext cx="6296025" cy="14859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1700808"/>
            <a:ext cx="7962264" cy="936104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555776" y="476672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No caso de alimentos congelados</a:t>
            </a:r>
            <a:endParaRPr lang="pt-BR" dirty="0"/>
          </a:p>
        </p:txBody>
      </p:sp>
      <p:pic>
        <p:nvPicPr>
          <p:cNvPr id="6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6354" y="2364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577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3789040"/>
            <a:ext cx="6296025" cy="14859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1700808"/>
            <a:ext cx="7962264" cy="936104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555776" y="476672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No caso de alimentos congelados</a:t>
            </a:r>
            <a:endParaRPr lang="pt-BR" dirty="0"/>
          </a:p>
        </p:txBody>
      </p:sp>
      <p:sp>
        <p:nvSpPr>
          <p:cNvPr id="5" name="Seta para a Direita 4"/>
          <p:cNvSpPr/>
          <p:nvPr/>
        </p:nvSpPr>
        <p:spPr>
          <a:xfrm>
            <a:off x="2123728" y="4797152"/>
            <a:ext cx="2304256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6516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570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/>
    </mc:Choice>
    <mc:Fallback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569325" cy="774700"/>
          </a:xfrm>
        </p:spPr>
        <p:txBody>
          <a:bodyPr/>
          <a:lstStyle/>
          <a:p>
            <a:r>
              <a:rPr lang="pt-BR" sz="3600" b="1" dirty="0">
                <a:solidFill>
                  <a:srgbClr val="99FF33"/>
                </a:solidFill>
              </a:rPr>
              <a:t>Conceito de Atividade de Água (A</a:t>
            </a:r>
            <a:r>
              <a:rPr lang="pt-BR" sz="3600" b="1" baseline="-25000" dirty="0">
                <a:solidFill>
                  <a:srgbClr val="99FF33"/>
                </a:solidFill>
              </a:rPr>
              <a:t>W</a:t>
            </a:r>
            <a:r>
              <a:rPr lang="pt-BR" sz="3600" b="1" dirty="0">
                <a:solidFill>
                  <a:srgbClr val="99FF33"/>
                </a:solidFill>
              </a:rPr>
              <a:t>)</a:t>
            </a:r>
            <a:r>
              <a:rPr lang="pt-BR" sz="3600" dirty="0"/>
              <a:t> </a:t>
            </a:r>
          </a:p>
        </p:txBody>
      </p:sp>
      <p:sp>
        <p:nvSpPr>
          <p:cNvPr id="282627" name="Line 3"/>
          <p:cNvSpPr>
            <a:spLocks noChangeShapeType="1"/>
          </p:cNvSpPr>
          <p:nvPr/>
        </p:nvSpPr>
        <p:spPr bwMode="auto">
          <a:xfrm>
            <a:off x="3203575" y="155733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282628" name="Text Box 4"/>
          <p:cNvSpPr txBox="1">
            <a:spLocks noChangeArrowheads="1"/>
          </p:cNvSpPr>
          <p:nvPr/>
        </p:nvSpPr>
        <p:spPr bwMode="auto">
          <a:xfrm>
            <a:off x="899592" y="765175"/>
            <a:ext cx="8244407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3200" b="1" dirty="0" smtClean="0">
                <a:cs typeface="Arial" pitchFamily="34" charset="0"/>
              </a:rPr>
              <a:t>Portanto</a:t>
            </a:r>
          </a:p>
          <a:p>
            <a:pPr algn="ctr">
              <a:spcBef>
                <a:spcPct val="50000"/>
              </a:spcBef>
            </a:pPr>
            <a:r>
              <a:rPr lang="pt-BR" sz="3200" b="1" baseline="30000" dirty="0" smtClean="0"/>
              <a:t> </a:t>
            </a:r>
            <a:r>
              <a:rPr lang="pt-BR" sz="3200" b="1" dirty="0" err="1" smtClean="0"/>
              <a:t>A</a:t>
            </a:r>
            <a:r>
              <a:rPr lang="pt-BR" sz="3200" b="1" baseline="-25000" dirty="0" err="1" smtClean="0"/>
              <a:t>w</a:t>
            </a:r>
            <a:r>
              <a:rPr lang="pt-BR" sz="3200" b="1" dirty="0" smtClean="0"/>
              <a:t> = </a:t>
            </a:r>
            <a:r>
              <a:rPr lang="pt-BR" sz="3200" b="1" dirty="0" err="1" smtClean="0"/>
              <a:t>p</a:t>
            </a:r>
            <a:r>
              <a:rPr lang="pt-BR" sz="2800" b="1" baseline="-25000" dirty="0" err="1" smtClean="0"/>
              <a:t>v</a:t>
            </a:r>
            <a:r>
              <a:rPr lang="pt-BR" sz="3200" b="1" dirty="0" smtClean="0"/>
              <a:t>/p</a:t>
            </a:r>
            <a:r>
              <a:rPr lang="pt-BR" sz="3200" b="1" baseline="30000" dirty="0" smtClean="0"/>
              <a:t>0</a:t>
            </a:r>
            <a:endParaRPr lang="pt-BR" sz="3200" b="1" dirty="0"/>
          </a:p>
          <a:p>
            <a:pPr>
              <a:spcBef>
                <a:spcPct val="50000"/>
              </a:spcBef>
            </a:pPr>
            <a:r>
              <a:rPr lang="pt-BR" sz="3200" b="1" dirty="0" smtClean="0"/>
              <a:t>P</a:t>
            </a:r>
            <a:r>
              <a:rPr lang="pt-BR" sz="2800" b="1" baseline="-25000" dirty="0" smtClean="0"/>
              <a:t>v</a:t>
            </a:r>
            <a:r>
              <a:rPr lang="pt-BR" sz="3200" b="1" dirty="0" smtClean="0"/>
              <a:t>= pressão de vapor de água no alimento</a:t>
            </a:r>
            <a:endParaRPr lang="pt-BR" sz="3200" b="1" dirty="0"/>
          </a:p>
          <a:p>
            <a:pPr>
              <a:spcBef>
                <a:spcPct val="50000"/>
              </a:spcBef>
            </a:pPr>
            <a:r>
              <a:rPr lang="pt-BR" sz="3200" b="1" dirty="0" smtClean="0"/>
              <a:t>P</a:t>
            </a:r>
            <a:r>
              <a:rPr lang="pt-BR" sz="3200" b="1" baseline="30000" dirty="0" smtClean="0"/>
              <a:t>0</a:t>
            </a:r>
            <a:r>
              <a:rPr lang="pt-BR" sz="3200" b="1" dirty="0" smtClean="0"/>
              <a:t>= pressão de vapor da água pura.</a:t>
            </a:r>
            <a:endParaRPr lang="pt-BR" sz="3200" b="1" dirty="0"/>
          </a:p>
          <a:p>
            <a:pPr>
              <a:spcBef>
                <a:spcPct val="50000"/>
              </a:spcBef>
            </a:pPr>
            <a:endParaRPr lang="pt-BR" sz="3200" b="1" baseline="-25000" dirty="0"/>
          </a:p>
          <a:p>
            <a:pPr>
              <a:spcBef>
                <a:spcPct val="50000"/>
              </a:spcBef>
            </a:pPr>
            <a:endParaRPr lang="el-GR" sz="3200" b="1" baseline="-25000" dirty="0">
              <a:cs typeface="Arial" pitchFamily="34" charset="0"/>
            </a:endParaRPr>
          </a:p>
        </p:txBody>
      </p:sp>
      <p:sp>
        <p:nvSpPr>
          <p:cNvPr id="282630" name="Line 6"/>
          <p:cNvSpPr>
            <a:spLocks noChangeShapeType="1"/>
          </p:cNvSpPr>
          <p:nvPr/>
        </p:nvSpPr>
        <p:spPr bwMode="auto">
          <a:xfrm>
            <a:off x="1331913" y="5734050"/>
            <a:ext cx="60483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282631" name="Line 7"/>
          <p:cNvSpPr>
            <a:spLocks noChangeShapeType="1"/>
          </p:cNvSpPr>
          <p:nvPr/>
        </p:nvSpPr>
        <p:spPr bwMode="auto">
          <a:xfrm>
            <a:off x="1331913" y="5589588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282632" name="Line 8"/>
          <p:cNvSpPr>
            <a:spLocks noChangeShapeType="1"/>
          </p:cNvSpPr>
          <p:nvPr/>
        </p:nvSpPr>
        <p:spPr bwMode="auto">
          <a:xfrm>
            <a:off x="7308850" y="5589588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282633" name="Text Box 9"/>
          <p:cNvSpPr txBox="1">
            <a:spLocks noChangeArrowheads="1"/>
          </p:cNvSpPr>
          <p:nvPr/>
        </p:nvSpPr>
        <p:spPr bwMode="auto">
          <a:xfrm>
            <a:off x="755650" y="6021388"/>
            <a:ext cx="1943100" cy="457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b="1">
                <a:solidFill>
                  <a:srgbClr val="FFFF00"/>
                </a:solidFill>
              </a:rPr>
              <a:t>0 – pó seco</a:t>
            </a:r>
          </a:p>
        </p:txBody>
      </p:sp>
      <p:sp>
        <p:nvSpPr>
          <p:cNvPr id="282634" name="Text Box 10"/>
          <p:cNvSpPr txBox="1">
            <a:spLocks noChangeArrowheads="1"/>
          </p:cNvSpPr>
          <p:nvPr/>
        </p:nvSpPr>
        <p:spPr bwMode="auto">
          <a:xfrm>
            <a:off x="7019925" y="6021388"/>
            <a:ext cx="2266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000" b="1">
                <a:solidFill>
                  <a:srgbClr val="FFFF00"/>
                </a:solidFill>
              </a:rPr>
              <a:t>1,0 – água pura</a:t>
            </a:r>
          </a:p>
        </p:txBody>
      </p:sp>
      <p:sp>
        <p:nvSpPr>
          <p:cNvPr id="282635" name="Line 11"/>
          <p:cNvSpPr>
            <a:spLocks noChangeShapeType="1"/>
          </p:cNvSpPr>
          <p:nvPr/>
        </p:nvSpPr>
        <p:spPr bwMode="auto">
          <a:xfrm>
            <a:off x="4356100" y="558958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282636" name="Text Box 12"/>
          <p:cNvSpPr txBox="1">
            <a:spLocks noChangeArrowheads="1"/>
          </p:cNvSpPr>
          <p:nvPr/>
        </p:nvSpPr>
        <p:spPr bwMode="auto">
          <a:xfrm>
            <a:off x="3995738" y="5876925"/>
            <a:ext cx="720725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BR" b="1" dirty="0">
                <a:solidFill>
                  <a:srgbClr val="FFFF00"/>
                </a:solidFill>
              </a:rPr>
              <a:t>0,5</a:t>
            </a:r>
          </a:p>
          <a:p>
            <a:r>
              <a:rPr lang="pt-BR" sz="2800" b="1" dirty="0" err="1" smtClean="0">
                <a:solidFill>
                  <a:srgbClr val="FFFF00"/>
                </a:solidFill>
              </a:rPr>
              <a:t>Aw</a:t>
            </a:r>
            <a:endParaRPr lang="pt-BR" sz="2800" b="1" dirty="0">
              <a:solidFill>
                <a:srgbClr val="FFFF00"/>
              </a:solidFill>
            </a:endParaRPr>
          </a:p>
        </p:txBody>
      </p:sp>
      <p:pic>
        <p:nvPicPr>
          <p:cNvPr id="282637" name="Picture 13" descr="j034487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3663" y="4508500"/>
            <a:ext cx="893762" cy="935038"/>
          </a:xfrm>
          <a:prstGeom prst="rect">
            <a:avLst/>
          </a:prstGeom>
          <a:noFill/>
        </p:spPr>
      </p:pic>
      <p:pic>
        <p:nvPicPr>
          <p:cNvPr id="282638" name="Picture 14" descr="j042347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175" y="4508500"/>
            <a:ext cx="936625" cy="901700"/>
          </a:xfrm>
          <a:prstGeom prst="rect">
            <a:avLst/>
          </a:prstGeom>
          <a:noFill/>
        </p:spPr>
      </p:pic>
      <p:pic>
        <p:nvPicPr>
          <p:cNvPr id="282639" name="Picture 15" descr="Maizena Amido de Milh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7088" y="4581525"/>
            <a:ext cx="858837" cy="858838"/>
          </a:xfrm>
          <a:prstGeom prst="rect">
            <a:avLst/>
          </a:prstGeom>
          <a:noFill/>
        </p:spPr>
      </p:pic>
      <p:sp>
        <p:nvSpPr>
          <p:cNvPr id="2" name="Seta para a Direita 1"/>
          <p:cNvSpPr/>
          <p:nvPr/>
        </p:nvSpPr>
        <p:spPr>
          <a:xfrm>
            <a:off x="2339752" y="1628800"/>
            <a:ext cx="1655986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have Direita 2"/>
          <p:cNvSpPr/>
          <p:nvPr/>
        </p:nvSpPr>
        <p:spPr>
          <a:xfrm>
            <a:off x="7740352" y="2348880"/>
            <a:ext cx="576064" cy="165618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8316416" y="2854677"/>
            <a:ext cx="46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 smtClean="0"/>
              <a:t>T</a:t>
            </a:r>
            <a:endParaRPr lang="pt-BR" sz="3600" dirty="0"/>
          </a:p>
        </p:txBody>
      </p:sp>
      <p:pic>
        <p:nvPicPr>
          <p:cNvPr id="5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8424" y="8703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31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"/>
    </mc:Choice>
    <mc:Fallback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eixe">
  <a:themeElements>
    <a:clrScheme name="Feixe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Feix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Feixe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ixe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ixe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ixe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ixe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ixe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ixe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ixe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ix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Proposal</Template>
  <TotalTime>7033</TotalTime>
  <Words>885</Words>
  <Application>Microsoft Office PowerPoint</Application>
  <PresentationFormat>Apresentação na tela (4:3)</PresentationFormat>
  <Paragraphs>162</Paragraphs>
  <Slides>25</Slides>
  <Notes>17</Notes>
  <HiddenSlides>0</HiddenSlides>
  <MMClips>25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31" baseType="lpstr">
      <vt:lpstr>Arial</vt:lpstr>
      <vt:lpstr>Comic Sans MS</vt:lpstr>
      <vt:lpstr>Symbol</vt:lpstr>
      <vt:lpstr>Times New Roman</vt:lpstr>
      <vt:lpstr>Wingdings</vt:lpstr>
      <vt:lpstr>Feixe</vt:lpstr>
      <vt:lpstr>Atividade de Água</vt:lpstr>
      <vt:lpstr>Bibliografia</vt:lpstr>
      <vt:lpstr>Bibliografia</vt:lpstr>
      <vt:lpstr>Conceito de Atividade de Água (AW) </vt:lpstr>
      <vt:lpstr>Conceito de Atividade de Água (AW) </vt:lpstr>
      <vt:lpstr>Apresentação do PowerPoint</vt:lpstr>
      <vt:lpstr>Apresentação do PowerPoint</vt:lpstr>
      <vt:lpstr>Apresentação do PowerPoint</vt:lpstr>
      <vt:lpstr>Conceito de Atividade de Água (AW)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FEB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Semana Científica de Eng. de Alimentos UNICENTRO</dc:title>
  <dc:creator>Romildo</dc:creator>
  <cp:lastModifiedBy>PJSobral</cp:lastModifiedBy>
  <cp:revision>426</cp:revision>
  <dcterms:created xsi:type="dcterms:W3CDTF">2005-09-10T12:41:31Z</dcterms:created>
  <dcterms:modified xsi:type="dcterms:W3CDTF">2020-09-18T21:29:59Z</dcterms:modified>
</cp:coreProperties>
</file>