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91" r:id="rId2"/>
    <p:sldId id="256" r:id="rId3"/>
    <p:sldId id="257" r:id="rId4"/>
    <p:sldId id="258" r:id="rId5"/>
    <p:sldId id="301" r:id="rId6"/>
    <p:sldId id="260"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s Castro" initials="MC" lastIdx="3" clrIdx="0">
    <p:extLst>
      <p:ext uri="{19B8F6BF-5375-455C-9EA6-DF929625EA0E}">
        <p15:presenceInfo xmlns:p15="http://schemas.microsoft.com/office/powerpoint/2012/main" userId="dab834ac168d4d4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7-22T10:38:05.485" idx="2">
    <p:pos x="5512" y="2320"/>
    <p:text>"Reste que la notion de pré-histoire est une de plus cocasses qu'on puisse imaginer" (Febvre, 1965, p. 419).</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7-22T10:05:07.472" idx="1">
    <p:pos x="5399" y="2021"/>
    <p:text>O historiador não pode ignorar o presente ao qual pertence ‒ deve ter a sensibilidade histórica do seu presente e interrogar o passado a partir dele (KOURILSKY, 2009, p. 28).</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7-22T11:09:59.126" idx="3">
    <p:pos x="5900" y="1693"/>
    <p:text>cf. Jorge Caldeira, 2017.</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27227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10732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2087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2160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smtClean="0"/>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8593667" y="6272784"/>
            <a:ext cx="2644309" cy="365125"/>
          </a:xfrm>
        </p:spPr>
        <p:txBody>
          <a:bodyPr/>
          <a:lstStyle/>
          <a:p>
            <a:fld id="{B61BEF0D-F0BB-DE4B-95CE-6DB70DBA9567}" type="datetimeFigureOut">
              <a:rPr lang="en-US" smtClean="0"/>
              <a:pPr/>
              <a:t>7/30/2019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8616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9623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3728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0803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5323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7/30/2019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097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7/30/2019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082962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61BEF0D-F0BB-DE4B-95CE-6DB70DBA9567}" type="datetimeFigureOut">
              <a:rPr lang="en-US" smtClean="0"/>
              <a:pPr/>
              <a:t>7/30/2019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56819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C:\Users\Usuario1\Documents\ENSINO\Substitui&#231;&#245;es\2018-1_HM\2019-2\Claude%20L&#233;vi-Strauss%20-%20Mito%20e%20Significado.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pPr marL="0" indent="0" algn="ctr">
              <a:buNone/>
            </a:pPr>
            <a:r>
              <a:rPr lang="pt-BR" sz="6000" dirty="0" smtClean="0"/>
              <a:t>“A história é algo que não aconteceu, contado por quem não estava lá” </a:t>
            </a:r>
          </a:p>
          <a:p>
            <a:pPr marL="0" indent="0" algn="ctr">
              <a:buNone/>
            </a:pPr>
            <a:r>
              <a:rPr lang="pt-BR" sz="6000" dirty="0" smtClean="0"/>
              <a:t>(Millôr Fernandes)</a:t>
            </a:r>
            <a:endParaRPr lang="pt-BR" sz="6000" dirty="0"/>
          </a:p>
        </p:txBody>
      </p:sp>
    </p:spTree>
    <p:extLst>
      <p:ext uri="{BB962C8B-B14F-4D97-AF65-F5344CB8AC3E}">
        <p14:creationId xmlns:p14="http://schemas.microsoft.com/office/powerpoint/2010/main" val="7202385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a:t>
            </a:r>
            <a:endParaRPr lang="pt-BR" dirty="0"/>
          </a:p>
        </p:txBody>
      </p:sp>
      <p:sp>
        <p:nvSpPr>
          <p:cNvPr id="4" name="Espaço Reservado para Conteúdo 3"/>
          <p:cNvSpPr>
            <a:spLocks noGrp="1"/>
          </p:cNvSpPr>
          <p:nvPr>
            <p:ph idx="1"/>
          </p:nvPr>
        </p:nvSpPr>
        <p:spPr/>
        <p:txBody>
          <a:bodyPr>
            <a:normAutofit/>
          </a:bodyPr>
          <a:lstStyle/>
          <a:p>
            <a:r>
              <a:rPr lang="pt-BR" dirty="0" smtClean="0"/>
              <a:t>Os eventos são inseridos em uma ordem não sucessiva, simultânea (...). </a:t>
            </a:r>
          </a:p>
          <a:p>
            <a:r>
              <a:rPr lang="pt-BR" dirty="0" smtClean="0"/>
              <a:t>A relação entre passado, presente e futuro enfraquece-se, isto é, a representação sucessiva do tempo histórico é enquadrada por uma representação simultânea (...). </a:t>
            </a:r>
          </a:p>
          <a:p>
            <a:r>
              <a:rPr lang="pt-BR" dirty="0" smtClean="0"/>
              <a:t>As “mudanças humanas” endurecem-se, desaceleram-se (...). </a:t>
            </a:r>
          </a:p>
          <a:p>
            <a:r>
              <a:rPr lang="pt-BR" dirty="0" smtClean="0"/>
              <a:t>Tornam-se comparáveis aos movimentos naturais e incorporam as qualidades desses: homogeneidade, reversibilidade, regularidade, medida (Braudel, 1969; </a:t>
            </a:r>
            <a:r>
              <a:rPr lang="pt-BR" dirty="0" err="1" smtClean="0"/>
              <a:t>Vovelle</a:t>
            </a:r>
            <a:r>
              <a:rPr lang="pt-BR" dirty="0" smtClean="0"/>
              <a:t>, 1982; </a:t>
            </a:r>
            <a:r>
              <a:rPr lang="pt-BR" dirty="0" err="1" smtClean="0"/>
              <a:t>Pomiam</a:t>
            </a:r>
            <a:r>
              <a:rPr lang="pt-BR" dirty="0" smtClean="0"/>
              <a:t>, 1988) [p. 18].</a:t>
            </a:r>
          </a:p>
          <a:p>
            <a:r>
              <a:rPr lang="pt-BR" dirty="0" smtClean="0"/>
              <a:t>O evento pode até ter repercussões substanciais, mas sem romper com a estrutura que o sustenta e o torna possível (p. 39).</a:t>
            </a:r>
            <a:endParaRPr lang="pt-BR" dirty="0"/>
          </a:p>
        </p:txBody>
      </p:sp>
    </p:spTree>
    <p:extLst>
      <p:ext uri="{BB962C8B-B14F-4D97-AF65-F5344CB8AC3E}">
        <p14:creationId xmlns:p14="http://schemas.microsoft.com/office/powerpoint/2010/main" val="2375884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Sob a influência especulativa da filosofia, a história tornara-se ameaçador: nacionalismo, racismos, imperialismos, etnocentrismos, xenofobias e a guerra era o que emergia e sem nenhum controle, embora se justificassem filosoficamente. Não se poderia mais pensar o tempo histórico de modo teleológico, um tempo utópico, linear, contínuo, irreversível e progressivo em direção à Razão. Era já o momento de se opor à ameaça da destruição planetária por essa concepção metafísica </a:t>
            </a:r>
            <a:r>
              <a:rPr lang="pt-BR" dirty="0"/>
              <a:t>do </a:t>
            </a:r>
            <a:r>
              <a:rPr lang="pt-BR" dirty="0" smtClean="0"/>
              <a:t>tempo histórico (p. 20).</a:t>
            </a:r>
          </a:p>
          <a:p>
            <a:r>
              <a:rPr lang="pt-BR" dirty="0" smtClean="0"/>
              <a:t>Para os </a:t>
            </a:r>
            <a:r>
              <a:rPr lang="pt-BR" dirty="0" err="1" smtClean="0"/>
              <a:t>Annales</a:t>
            </a:r>
            <a:r>
              <a:rPr lang="pt-BR" dirty="0" smtClean="0"/>
              <a:t>, o homem não é só o sujeito, consciente, livre, potente criador da história; ele é também, e, em maior medida, resultado, objeto, feito pela história [“Gênio”] (...).</a:t>
            </a:r>
          </a:p>
          <a:p>
            <a:r>
              <a:rPr lang="pt-BR" dirty="0" smtClean="0"/>
              <a:t>Conceber simultaneidade em história é pensar em sucessão “sem mudança”, em “repetição” (...) Cria-se uma permanência sobre a qual se articulam mudanças mais ou menos lentas (21).</a:t>
            </a:r>
            <a:endParaRPr lang="pt-BR" dirty="0"/>
          </a:p>
        </p:txBody>
      </p:sp>
    </p:spTree>
    <p:extLst>
      <p:ext uri="{BB962C8B-B14F-4D97-AF65-F5344CB8AC3E}">
        <p14:creationId xmlns:p14="http://schemas.microsoft.com/office/powerpoint/2010/main" val="25665617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 ação não terá nenhum compromisso com um futuro utópico, conforme a Razão, mas com um presente utópico, com suas crises e tensões sob controle (...).</a:t>
            </a:r>
          </a:p>
          <a:p>
            <a:r>
              <a:rPr lang="pt-BR" dirty="0" smtClean="0"/>
              <a:t>A história tradicional era um “olhar a partir de cima”: psicológica, elitista, biográfica [cf. </a:t>
            </a:r>
            <a:r>
              <a:rPr lang="pt-BR" dirty="0" err="1" smtClean="0"/>
              <a:t>Bourdieu</a:t>
            </a:r>
            <a:r>
              <a:rPr lang="pt-BR" dirty="0" smtClean="0"/>
              <a:t>], qualitativa, visava ao particular, ao individual e ao singular, era legitimadora, partidária, comemorativa, uma narrativa justificadora do poder presente (...)</a:t>
            </a:r>
          </a:p>
          <a:p>
            <a:r>
              <a:rPr lang="pt-BR" dirty="0" smtClean="0"/>
              <a:t>Os historiadores dos </a:t>
            </a:r>
            <a:r>
              <a:rPr lang="pt-BR" dirty="0" err="1" smtClean="0"/>
              <a:t>Annales</a:t>
            </a:r>
            <a:r>
              <a:rPr lang="pt-BR" dirty="0" smtClean="0"/>
              <a:t> darão ênfase à região “não </a:t>
            </a:r>
            <a:r>
              <a:rPr lang="pt-BR" dirty="0" err="1" smtClean="0"/>
              <a:t>acontecimental</a:t>
            </a:r>
            <a:r>
              <a:rPr lang="pt-BR" dirty="0" smtClean="0"/>
              <a:t>” da história: o mundo mais durável, mais estruturado, mais resistente à mudança, da vida material econômico-social e da vida mental (p. 22).</a:t>
            </a:r>
          </a:p>
          <a:p>
            <a:r>
              <a:rPr lang="pt-BR" dirty="0" smtClean="0"/>
              <a:t>Há fundamentalmente uma recusa da história política, das relações exteriores dos Estados nacionais, suas guerras, seus líderes, seus imperialismos (...)</a:t>
            </a:r>
          </a:p>
          <a:p>
            <a:endParaRPr lang="pt-BR" dirty="0"/>
          </a:p>
        </p:txBody>
      </p:sp>
    </p:spTree>
    <p:extLst>
      <p:ext uri="{BB962C8B-B14F-4D97-AF65-F5344CB8AC3E}">
        <p14:creationId xmlns:p14="http://schemas.microsoft.com/office/powerpoint/2010/main" val="282870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 documentação massiva  e involuntária é prioritária em relação aos documentos voluntários e oficiais (p. 23).</a:t>
            </a:r>
          </a:p>
          <a:p>
            <a:r>
              <a:rPr lang="pt-BR" dirty="0" smtClean="0"/>
              <a:t>Não é possível mais dividir a história em pré-história e história*, baseando-se na inexistência de documentos escritos na </a:t>
            </a:r>
            <a:r>
              <a:rPr lang="pt-BR" dirty="0" err="1" smtClean="0"/>
              <a:t>pré</a:t>
            </a:r>
            <a:r>
              <a:rPr lang="pt-BR" dirty="0" smtClean="0"/>
              <a:t>. O historiador que estuda a difusão de uma cerâmica neolítica, sustenta </a:t>
            </a:r>
            <a:r>
              <a:rPr lang="pt-BR" dirty="0" err="1" smtClean="0"/>
              <a:t>Febvre</a:t>
            </a:r>
            <a:r>
              <a:rPr lang="pt-BR" dirty="0" smtClean="0"/>
              <a:t>, faz história exatamente como aquele que trabalha com uma fonte estatística moderna (</a:t>
            </a:r>
            <a:r>
              <a:rPr lang="pt-BR" dirty="0" err="1" smtClean="0"/>
              <a:t>Febvre</a:t>
            </a:r>
            <a:r>
              <a:rPr lang="pt-BR" dirty="0" smtClean="0"/>
              <a:t>, 1965) [...].</a:t>
            </a:r>
          </a:p>
          <a:p>
            <a:r>
              <a:rPr lang="pt-BR" dirty="0" smtClean="0"/>
              <a:t>Essa abertura e ampliação do campo dos objetos, das fontes e técnicas históricas, estão associadas à </a:t>
            </a:r>
            <a:r>
              <a:rPr lang="pt-BR" i="1" dirty="0" smtClean="0"/>
              <a:t>inovadora proposta teórica da história-problema</a:t>
            </a:r>
            <a:r>
              <a:rPr lang="pt-BR" dirty="0" smtClean="0"/>
              <a:t>. O historiador não estaria mais submetido à tirania da heurística [ramo </a:t>
            </a:r>
            <a:r>
              <a:rPr lang="pt-BR" dirty="0"/>
              <a:t>da História voltado à pesquisa de fontes e </a:t>
            </a:r>
            <a:r>
              <a:rPr lang="pt-BR" dirty="0" smtClean="0"/>
              <a:t>documentos] (...).</a:t>
            </a:r>
          </a:p>
          <a:p>
            <a:endParaRPr lang="pt-BR" dirty="0"/>
          </a:p>
        </p:txBody>
      </p:sp>
    </p:spTree>
    <p:extLst>
      <p:ext uri="{BB962C8B-B14F-4D97-AF65-F5344CB8AC3E}">
        <p14:creationId xmlns:p14="http://schemas.microsoft.com/office/powerpoint/2010/main" val="1787223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Se para </a:t>
            </a:r>
            <a:r>
              <a:rPr lang="pt-BR" dirty="0" err="1" smtClean="0"/>
              <a:t>Langlois</a:t>
            </a:r>
            <a:r>
              <a:rPr lang="pt-BR" dirty="0" smtClean="0"/>
              <a:t> e </a:t>
            </a:r>
            <a:r>
              <a:rPr lang="pt-BR" dirty="0" err="1" smtClean="0"/>
              <a:t>Seignobos</a:t>
            </a:r>
            <a:r>
              <a:rPr lang="pt-BR" dirty="0" smtClean="0"/>
              <a:t> “sem documentos não há história”, para os </a:t>
            </a:r>
            <a:r>
              <a:rPr lang="pt-BR" dirty="0" err="1" smtClean="0"/>
              <a:t>Annales</a:t>
            </a:r>
            <a:r>
              <a:rPr lang="pt-BR" dirty="0" smtClean="0"/>
              <a:t>, “sem problema não há história”. É o problema e não a documentação que está na origem da pesquisa, isto é, sem um sujeito que pesquisa, sem o historiador que procura respostas para questões bem formuladas, não há documentação e não há história (p. 24).</a:t>
            </a:r>
          </a:p>
          <a:p>
            <a:r>
              <a:rPr lang="pt-BR" dirty="0" smtClean="0"/>
              <a:t>Nela [História Problema], o historiador sabe que escolhe seus objetos no passado e os interroga a partir do presente (...).</a:t>
            </a:r>
          </a:p>
          <a:p>
            <a:r>
              <a:rPr lang="pt-BR" dirty="0" smtClean="0"/>
              <a:t>...o historiador “aparece e confessa” seus pressupostos e conceitos, seus problemas e hipóteses, seus documentos e suas técnicas e os modos como as utilizou e, sobretudo, a partir de que lugar social e institucional ele fala [cf. De </a:t>
            </a:r>
            <a:r>
              <a:rPr lang="pt-BR" dirty="0" err="1" smtClean="0"/>
              <a:t>Certeau</a:t>
            </a:r>
            <a:r>
              <a:rPr lang="pt-BR" dirty="0" smtClean="0"/>
              <a:t>] (p. 25).</a:t>
            </a:r>
            <a:endParaRPr lang="pt-BR" dirty="0"/>
          </a:p>
        </p:txBody>
      </p:sp>
    </p:spTree>
    <p:extLst>
      <p:ext uri="{BB962C8B-B14F-4D97-AF65-F5344CB8AC3E}">
        <p14:creationId xmlns:p14="http://schemas.microsoft.com/office/powerpoint/2010/main" val="374346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Essa nova história reabre constantemente o passado, em vez de reconstruí-lo definitivamente (...).</a:t>
            </a:r>
          </a:p>
          <a:p>
            <a:r>
              <a:rPr lang="pt-BR" dirty="0" smtClean="0"/>
              <a:t>A história conduzida por problemas e hipóteses, por construções bem elaboradas e explícitas, representou a mais profunda renovação teórica da história (...).</a:t>
            </a:r>
          </a:p>
          <a:p>
            <a:r>
              <a:rPr lang="pt-BR" dirty="0" smtClean="0"/>
              <a:t>O historiador mudou de posição e de disposição: se antes ele era proibido, em tese, de aparecer na pesquisa, o que é uma interdição impossível de ser cumprida, agora, ele é obrigado a “aparecer” e a explicitar a sua estrutura teórica, documental e técnica e o seu lugar social e institucional [cf. De </a:t>
            </a:r>
            <a:r>
              <a:rPr lang="pt-BR" dirty="0" err="1" smtClean="0"/>
              <a:t>Certeau</a:t>
            </a:r>
            <a:r>
              <a:rPr lang="pt-BR" dirty="0" smtClean="0"/>
              <a:t>] (p. 26).</a:t>
            </a:r>
          </a:p>
          <a:p>
            <a:endParaRPr lang="pt-BR" dirty="0"/>
          </a:p>
        </p:txBody>
      </p:sp>
    </p:spTree>
    <p:extLst>
      <p:ext uri="{BB962C8B-B14F-4D97-AF65-F5344CB8AC3E}">
        <p14:creationId xmlns:p14="http://schemas.microsoft.com/office/powerpoint/2010/main" val="40014977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t>Há tempos múltiplos, observados nos processos mesmos e reconstruídos pelo historiador (...).</a:t>
            </a:r>
          </a:p>
          <a:p>
            <a:r>
              <a:rPr lang="pt-BR" dirty="0" smtClean="0"/>
              <a:t>As sociedades e cada uma delas vivem em ritmos distintos e o seu presente não é centrado, mas uma coexistência tensa de durações múltiplas (...).</a:t>
            </a:r>
          </a:p>
        </p:txBody>
      </p:sp>
    </p:spTree>
    <p:extLst>
      <p:ext uri="{BB962C8B-B14F-4D97-AF65-F5344CB8AC3E}">
        <p14:creationId xmlns:p14="http://schemas.microsoft.com/office/powerpoint/2010/main" val="30712505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t>O historiador reconstrói essas durações, coordena-as através do tempo representado, modelos e conceitos (...).</a:t>
            </a:r>
          </a:p>
          <a:p>
            <a:r>
              <a:rPr lang="pt-BR" dirty="0" smtClean="0"/>
              <a:t>A pesquisa histórica conduzida por problemas é uma “reconstrução temporal”, que polemiza com o passado-presente, mas não chega a “reconstruí-los” tal como se passaram (...)</a:t>
            </a:r>
          </a:p>
          <a:p>
            <a:r>
              <a:rPr lang="pt-BR" dirty="0" smtClean="0"/>
              <a:t>... Há uma </a:t>
            </a:r>
            <a:r>
              <a:rPr lang="pt-BR" i="1" dirty="0" smtClean="0"/>
              <a:t>outra</a:t>
            </a:r>
            <a:r>
              <a:rPr lang="pt-BR" dirty="0" smtClean="0"/>
              <a:t> </a:t>
            </a:r>
            <a:r>
              <a:rPr lang="pt-BR" i="1" dirty="0" smtClean="0"/>
              <a:t>periodização</a:t>
            </a:r>
            <a:r>
              <a:rPr lang="pt-BR" dirty="0" smtClean="0"/>
              <a:t> ‒ ela é agora temática e definida pelo problema a ser tratado. As periodizações demográfica, econômica, social, linguística e antropológica não são grandes cortes da história da humanidade, mas uma flutuação cíclica no interior de uma estrutura (p. 27).</a:t>
            </a:r>
          </a:p>
          <a:p>
            <a:r>
              <a:rPr lang="pt-BR" dirty="0"/>
              <a:t>O historiador não pode ignorar o presente ao qual pertence ‒ deve ter a sensibilidade histórica do seu presente e interrogar o passado a partir dele (p. 28).</a:t>
            </a:r>
          </a:p>
          <a:p>
            <a:endParaRPr lang="pt-BR" dirty="0"/>
          </a:p>
        </p:txBody>
      </p:sp>
    </p:spTree>
    <p:extLst>
      <p:ext uri="{BB962C8B-B14F-4D97-AF65-F5344CB8AC3E}">
        <p14:creationId xmlns:p14="http://schemas.microsoft.com/office/powerpoint/2010/main" val="3071250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SOCIEDADES ARCAICAS: mito, tempo sagrado do ritual;</a:t>
            </a:r>
          </a:p>
          <a:p>
            <a:r>
              <a:rPr lang="pt-BR" dirty="0" smtClean="0"/>
              <a:t>FILOSOFIA GREGA: desprezo do sublunar caótico; contemplação do cosmos.</a:t>
            </a:r>
          </a:p>
          <a:p>
            <a:r>
              <a:rPr lang="pt-BR" dirty="0" smtClean="0"/>
              <a:t>CRISTIANISMO: presença de Deus na dispersão dos eventos e na finitude, espera da “salvação” e do retorno à eternidade.</a:t>
            </a:r>
          </a:p>
          <a:p>
            <a:r>
              <a:rPr lang="pt-BR" dirty="0" smtClean="0"/>
              <a:t>ILUMINISTAS (sécs. XVIII-XX): salvação pelas próprias mãos do homem, rompendo com o passado, construindo a sociedade moral justa e livre, conforme a Razão.</a:t>
            </a:r>
          </a:p>
          <a:p>
            <a:r>
              <a:rPr lang="pt-BR" dirty="0" smtClean="0"/>
              <a:t>ANNALES (utopia): como toda representação do tempo, a “dialética da duração” dos </a:t>
            </a:r>
            <a:r>
              <a:rPr lang="pt-BR" dirty="0" err="1" smtClean="0"/>
              <a:t>Annales</a:t>
            </a:r>
            <a:r>
              <a:rPr lang="pt-BR" dirty="0" smtClean="0"/>
              <a:t> oferece também  uma proteção contra a descontinuidade, contra o desconhecido, contra a finitude, contra a corrupção temporal (p. 29).</a:t>
            </a:r>
          </a:p>
          <a:p>
            <a:endParaRPr lang="pt-BR" dirty="0"/>
          </a:p>
        </p:txBody>
      </p:sp>
    </p:spTree>
    <p:extLst>
      <p:ext uri="{BB962C8B-B14F-4D97-AF65-F5344CB8AC3E}">
        <p14:creationId xmlns:p14="http://schemas.microsoft.com/office/powerpoint/2010/main" val="3877246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t>Ela (Europa) está mais atenta e interessada na “multiplicidade dos mundos históricos” (...) [cf. Said].</a:t>
            </a:r>
          </a:p>
          <a:p>
            <a:r>
              <a:rPr lang="pt-BR" dirty="0" smtClean="0"/>
              <a:t>A Europa abriu-se à alteridade ao conhecer o seu limite (p. 33).</a:t>
            </a:r>
          </a:p>
          <a:p>
            <a:r>
              <a:rPr lang="pt-BR" dirty="0" smtClean="0"/>
              <a:t>A metáfora de </a:t>
            </a:r>
            <a:r>
              <a:rPr lang="pt-BR" dirty="0" err="1" smtClean="0"/>
              <a:t>Bachelard</a:t>
            </a:r>
            <a:r>
              <a:rPr lang="pt-BR" dirty="0" smtClean="0"/>
              <a:t> para esclarecer as relações entre o </a:t>
            </a:r>
            <a:r>
              <a:rPr lang="pt-BR" i="1" dirty="0" smtClean="0"/>
              <a:t>conhecimento histórico </a:t>
            </a:r>
            <a:r>
              <a:rPr lang="pt-BR" dirty="0" smtClean="0"/>
              <a:t>e a </a:t>
            </a:r>
            <a:r>
              <a:rPr lang="pt-BR" i="1" dirty="0" smtClean="0"/>
              <a:t>utopia no presente</a:t>
            </a:r>
            <a:r>
              <a:rPr lang="pt-BR" dirty="0" smtClean="0"/>
              <a:t> é a música. Segundo ele, as notas musicais são durações sonoras caóticas (...). </a:t>
            </a:r>
          </a:p>
          <a:p>
            <a:r>
              <a:rPr lang="pt-BR" dirty="0" smtClean="0"/>
              <a:t>É o pensamento que constitui com elas uma melodia harmoniosa. É ele que corta, recorta e faz um todo rítmico que conforta, consola, oferece repouso (...).</a:t>
            </a:r>
          </a:p>
          <a:p>
            <a:r>
              <a:rPr lang="pt-BR" dirty="0" smtClean="0"/>
              <a:t>O historiador dos </a:t>
            </a:r>
            <a:r>
              <a:rPr lang="pt-BR" dirty="0" err="1" smtClean="0"/>
              <a:t>Annales</a:t>
            </a:r>
            <a:r>
              <a:rPr lang="pt-BR" dirty="0" smtClean="0"/>
              <a:t> faria o mesmo que um maestro: este correlaciona instrumentos e os faz sustentarem-se reciprocamente e conduzirem-se uns aos outros. </a:t>
            </a:r>
            <a:r>
              <a:rPr lang="pt-BR" dirty="0"/>
              <a:t>Mas, sem ritmo de base ao qual todos se </a:t>
            </a:r>
            <a:r>
              <a:rPr lang="pt-BR" dirty="0" smtClean="0"/>
              <a:t>refeririam (pp. 34-35).</a:t>
            </a:r>
          </a:p>
          <a:p>
            <a:endParaRPr lang="pt-BR" dirty="0"/>
          </a:p>
        </p:txBody>
      </p:sp>
    </p:spTree>
    <p:extLst>
      <p:ext uri="{BB962C8B-B14F-4D97-AF65-F5344CB8AC3E}">
        <p14:creationId xmlns:p14="http://schemas.microsoft.com/office/powerpoint/2010/main" val="2889356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REIS, José Carlos. </a:t>
            </a:r>
            <a:r>
              <a:rPr lang="pt-BR" i="1" dirty="0" smtClean="0"/>
              <a:t>Escola dos </a:t>
            </a:r>
            <a:r>
              <a:rPr lang="pt-BR" i="1" dirty="0" err="1" smtClean="0"/>
              <a:t>Annales</a:t>
            </a:r>
            <a:endParaRPr lang="pt-BR" i="1" dirty="0"/>
          </a:p>
        </p:txBody>
      </p:sp>
      <p:sp>
        <p:nvSpPr>
          <p:cNvPr id="3" name="Subtítulo 2"/>
          <p:cNvSpPr>
            <a:spLocks noGrp="1"/>
          </p:cNvSpPr>
          <p:nvPr>
            <p:ph type="subTitle" idx="1"/>
          </p:nvPr>
        </p:nvSpPr>
        <p:spPr/>
        <p:txBody>
          <a:bodyPr/>
          <a:lstStyle/>
          <a:p>
            <a:r>
              <a:rPr lang="pt-BR" dirty="0" smtClean="0"/>
              <a:t>A inovação em História. São Paulo: Paz e Terra, 2000/2004</a:t>
            </a:r>
            <a:endParaRPr lang="pt-BR" dirty="0"/>
          </a:p>
        </p:txBody>
      </p:sp>
    </p:spTree>
    <p:extLst>
      <p:ext uri="{BB962C8B-B14F-4D97-AF65-F5344CB8AC3E}">
        <p14:creationId xmlns:p14="http://schemas.microsoft.com/office/powerpoint/2010/main" val="32429111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Uma obra de história dos </a:t>
            </a:r>
            <a:r>
              <a:rPr lang="pt-BR" dirty="0" err="1" smtClean="0"/>
              <a:t>Annales</a:t>
            </a:r>
            <a:r>
              <a:rPr lang="pt-BR" dirty="0" smtClean="0"/>
              <a:t> é como uma orquestra: uma ilusão de continuidade, uma duração construída com durações vividas múltiplas e divergentes (...).</a:t>
            </a:r>
          </a:p>
          <a:p>
            <a:r>
              <a:rPr lang="pt-BR" dirty="0" smtClean="0"/>
              <a:t>A obra de história é como uma ilusão de sentido contínuo (...). </a:t>
            </a:r>
          </a:p>
          <a:p>
            <a:r>
              <a:rPr lang="pt-BR" dirty="0" smtClean="0"/>
              <a:t>O objetivo é o mesmo: sair da dispersão, da dissonância, do não sentido, evadir do terror do evento que aparece quando ocorre um som impossível de ser articulado e de se fazer consoar (...).</a:t>
            </a:r>
          </a:p>
          <a:p>
            <a:r>
              <a:rPr lang="pt-BR" dirty="0" smtClean="0"/>
              <a:t>Eles [os homens] preferem morar, demorar em sua vida rotineira, pacífica, eterna (...) [cf. </a:t>
            </a:r>
            <a:r>
              <a:rPr lang="pt-BR" dirty="0" err="1" smtClean="0"/>
              <a:t>Fukumitsu</a:t>
            </a:r>
            <a:r>
              <a:rPr lang="pt-BR" dirty="0" smtClean="0"/>
              <a:t>; “mito sobre o fato”].</a:t>
            </a:r>
          </a:p>
          <a:p>
            <a:endParaRPr lang="pt-BR" dirty="0"/>
          </a:p>
        </p:txBody>
      </p:sp>
    </p:spTree>
    <p:extLst>
      <p:ext uri="{BB962C8B-B14F-4D97-AF65-F5344CB8AC3E}">
        <p14:creationId xmlns:p14="http://schemas.microsoft.com/office/powerpoint/2010/main" val="4254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 representação do tempo histórico dos </a:t>
            </a:r>
            <a:r>
              <a:rPr lang="pt-BR" dirty="0" err="1" smtClean="0"/>
              <a:t>Annales</a:t>
            </a:r>
            <a:r>
              <a:rPr lang="pt-BR" dirty="0" smtClean="0"/>
              <a:t> como “evasão”, como “utopia”, portanto, teria um triplo aspecto: </a:t>
            </a:r>
          </a:p>
          <a:p>
            <a:r>
              <a:rPr lang="pt-BR" dirty="0" smtClean="0"/>
              <a:t>1) Afetivo: estancamento do fluxo irreversível do tempo; espacialização da mudança;</a:t>
            </a:r>
          </a:p>
          <a:p>
            <a:r>
              <a:rPr lang="pt-BR" dirty="0" smtClean="0"/>
              <a:t>2) Intelectual: reconstruir o passado, problematizando-o à distância e </a:t>
            </a:r>
            <a:r>
              <a:rPr lang="pt-BR" dirty="0" err="1" smtClean="0"/>
              <a:t>neutramente</a:t>
            </a:r>
            <a:r>
              <a:rPr lang="pt-BR" dirty="0" smtClean="0"/>
              <a:t>, para produzir uma intervenção segura que controle o evento </a:t>
            </a:r>
            <a:r>
              <a:rPr lang="pt-BR" dirty="0" err="1" smtClean="0"/>
              <a:t>desestruturador</a:t>
            </a:r>
            <a:r>
              <a:rPr lang="pt-BR" dirty="0" smtClean="0"/>
              <a:t>;</a:t>
            </a:r>
          </a:p>
          <a:p>
            <a:r>
              <a:rPr lang="pt-BR" dirty="0" smtClean="0"/>
              <a:t>3) Filosófica, humana: busca algo como “salvação”, permanência no ser, a Presença, o repouso da consciência, a paz, a eternidade (p. 35).</a:t>
            </a:r>
            <a:endParaRPr lang="pt-BR" dirty="0"/>
          </a:p>
        </p:txBody>
      </p:sp>
    </p:spTree>
    <p:extLst>
      <p:ext uri="{BB962C8B-B14F-4D97-AF65-F5344CB8AC3E}">
        <p14:creationId xmlns:p14="http://schemas.microsoft.com/office/powerpoint/2010/main" val="2082383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1900-1929 O debate fundador dos </a:t>
            </a:r>
            <a:r>
              <a:rPr lang="pt-BR" dirty="0" err="1" smtClean="0"/>
              <a:t>annales</a:t>
            </a:r>
            <a:r>
              <a:rPr lang="pt-BR" dirty="0" smtClean="0"/>
              <a:t> ‒ história e ciências sociais</a:t>
            </a:r>
            <a:endParaRPr lang="pt-BR" dirty="0"/>
          </a:p>
        </p:txBody>
      </p:sp>
      <p:sp>
        <p:nvSpPr>
          <p:cNvPr id="3" name="Espaço Reservado para Conteúdo 2"/>
          <p:cNvSpPr>
            <a:spLocks noGrp="1"/>
          </p:cNvSpPr>
          <p:nvPr>
            <p:ph idx="1"/>
          </p:nvPr>
        </p:nvSpPr>
        <p:spPr/>
        <p:txBody>
          <a:bodyPr/>
          <a:lstStyle/>
          <a:p>
            <a:r>
              <a:rPr lang="pt-BR" dirty="0" smtClean="0"/>
              <a:t>FOUCAULT: “Homem-objeto”; ciências humanas nos interstícios da </a:t>
            </a:r>
            <a:r>
              <a:rPr lang="pt-BR" dirty="0" err="1" smtClean="0"/>
              <a:t>episteme</a:t>
            </a:r>
            <a:r>
              <a:rPr lang="pt-BR" dirty="0" smtClean="0"/>
              <a:t> moderna [1) ciências matemáticas e Física; 2) ciências capazes de estabelecer constantes: Biologia, Economia e Filologia;  3) Filosofia (p. 39).</a:t>
            </a:r>
          </a:p>
          <a:p>
            <a:r>
              <a:rPr lang="pt-BR" dirty="0" smtClean="0"/>
              <a:t>POSITIVISMO: consciência </a:t>
            </a:r>
            <a:r>
              <a:rPr lang="pt-BR" dirty="0" err="1" smtClean="0"/>
              <a:t>epifenomênica</a:t>
            </a:r>
            <a:r>
              <a:rPr lang="pt-BR" dirty="0" smtClean="0"/>
              <a:t> (...);</a:t>
            </a:r>
          </a:p>
          <a:p>
            <a:r>
              <a:rPr lang="pt-BR" dirty="0" smtClean="0"/>
              <a:t>HISTORICISMO: “ciências do espírito” (discurso da consciência, transcendentalismo kantiano) [...].</a:t>
            </a:r>
          </a:p>
          <a:p>
            <a:r>
              <a:rPr lang="pt-BR" dirty="0" smtClean="0"/>
              <a:t>MARXISMO: submete a consciência à </a:t>
            </a:r>
            <a:r>
              <a:rPr lang="pt-BR" dirty="0" err="1" smtClean="0"/>
              <a:t>infra-estrutura</a:t>
            </a:r>
            <a:r>
              <a:rPr lang="pt-BR" dirty="0" smtClean="0"/>
              <a:t> (positivista); sujeito classe-revolucionária (idealista); sujeito ativo (práxis) [42-43].</a:t>
            </a:r>
          </a:p>
          <a:p>
            <a:endParaRPr lang="pt-BR" dirty="0"/>
          </a:p>
        </p:txBody>
      </p:sp>
    </p:spTree>
    <p:extLst>
      <p:ext uri="{BB962C8B-B14F-4D97-AF65-F5344CB8AC3E}">
        <p14:creationId xmlns:p14="http://schemas.microsoft.com/office/powerpoint/2010/main" val="4230275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DURKHEIM</a:t>
            </a:r>
          </a:p>
        </p:txBody>
      </p:sp>
      <p:sp>
        <p:nvSpPr>
          <p:cNvPr id="3" name="Espaço Reservado para Conteúdo 2"/>
          <p:cNvSpPr>
            <a:spLocks noGrp="1"/>
          </p:cNvSpPr>
          <p:nvPr>
            <p:ph idx="1"/>
          </p:nvPr>
        </p:nvSpPr>
        <p:spPr/>
        <p:txBody>
          <a:bodyPr/>
          <a:lstStyle/>
          <a:p>
            <a:r>
              <a:rPr lang="pt-BR" dirty="0" smtClean="0"/>
              <a:t>Senso-comum = </a:t>
            </a:r>
            <a:r>
              <a:rPr lang="pt-BR" dirty="0"/>
              <a:t>vulgaridades que visam a colocar-nos em harmonia com o mundo que nos cerca [</a:t>
            </a:r>
            <a:r>
              <a:rPr lang="pt-BR" dirty="0" err="1"/>
              <a:t>doxa</a:t>
            </a:r>
            <a:r>
              <a:rPr lang="pt-BR" dirty="0"/>
              <a:t>, </a:t>
            </a:r>
            <a:r>
              <a:rPr lang="pt-BR" dirty="0" err="1"/>
              <a:t>normose</a:t>
            </a:r>
            <a:r>
              <a:rPr lang="pt-BR" dirty="0"/>
              <a:t>, papel da universidade] (...). “O que existe, o que é dado à observação, são sociedades particulares que nascem, desenvolvem-se e morrem independentemente umas das outras” (1901, p. 26) [...].</a:t>
            </a:r>
          </a:p>
          <a:p>
            <a:r>
              <a:rPr lang="pt-BR" dirty="0" smtClean="0"/>
              <a:t>A história como realização de uma ideia, a ideia de uma evolução social, onde os indivíduos se sucedem e caminham na mesma </a:t>
            </a:r>
            <a:r>
              <a:rPr lang="pt-BR" dirty="0" err="1" smtClean="0"/>
              <a:t>diração</a:t>
            </a:r>
            <a:r>
              <a:rPr lang="pt-BR" dirty="0" smtClean="0"/>
              <a:t>, não possui qualquer realidade. A realidade social é constituída por fatos sociais, que são “coisas” e devem ser tratados como tal (p. 44).</a:t>
            </a:r>
          </a:p>
          <a:p>
            <a:r>
              <a:rPr lang="pt-BR" dirty="0" smtClean="0"/>
              <a:t>Há sempre “seleção” e interesse pela configuração real, singular, da vida cultural e social (p. 47).</a:t>
            </a:r>
            <a:endParaRPr lang="pt-BR" dirty="0"/>
          </a:p>
        </p:txBody>
      </p:sp>
    </p:spTree>
    <p:extLst>
      <p:ext uri="{BB962C8B-B14F-4D97-AF65-F5344CB8AC3E}">
        <p14:creationId xmlns:p14="http://schemas.microsoft.com/office/powerpoint/2010/main" val="25751413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WEBER</a:t>
            </a:r>
          </a:p>
        </p:txBody>
      </p:sp>
      <p:sp>
        <p:nvSpPr>
          <p:cNvPr id="3" name="Espaço Reservado para Conteúdo 2"/>
          <p:cNvSpPr>
            <a:spLocks noGrp="1"/>
          </p:cNvSpPr>
          <p:nvPr>
            <p:ph idx="1"/>
          </p:nvPr>
        </p:nvSpPr>
        <p:spPr/>
        <p:txBody>
          <a:bodyPr/>
          <a:lstStyle/>
          <a:p>
            <a:r>
              <a:rPr lang="pt-BR" dirty="0" smtClean="0"/>
              <a:t> ...todo conhecimento da realidade social  se dá sempre a partir de pontos de vista particulares. No início de uma pesquisa, há a intuição, a personalidade e os valores do pesquisador, que seleciona, descarta, separa o relevante do irrelevante. Mas a partir desta intuição, o trabalho deve-se elevar à teoria, tornar-se uma construção conceitual e atingir a validade universal [cf. </a:t>
            </a:r>
            <a:r>
              <a:rPr lang="pt-BR" dirty="0" err="1" smtClean="0"/>
              <a:t>Kourilsky</a:t>
            </a:r>
            <a:r>
              <a:rPr lang="pt-BR" dirty="0" smtClean="0"/>
              <a:t>]* (p. 48).</a:t>
            </a:r>
          </a:p>
          <a:p>
            <a:r>
              <a:rPr lang="pt-BR" dirty="0" smtClean="0"/>
              <a:t>Diferentemente da perspectiva filosófica, a relação entre conceito e história se inverte: o conceito não é o objetivo, o real em si, mas meio de conhecimento das relações significativas sob pontos de vista singulares (...).</a:t>
            </a:r>
          </a:p>
          <a:p>
            <a:r>
              <a:rPr lang="pt-BR" dirty="0" smtClean="0"/>
              <a:t>...a única forma de vencer a obscuridade retórica e a intuição em história é a elaboração conceitual (p. 50).</a:t>
            </a:r>
            <a:endParaRPr lang="pt-BR" dirty="0"/>
          </a:p>
        </p:txBody>
      </p:sp>
    </p:spTree>
    <p:extLst>
      <p:ext uri="{BB962C8B-B14F-4D97-AF65-F5344CB8AC3E}">
        <p14:creationId xmlns:p14="http://schemas.microsoft.com/office/powerpoint/2010/main" val="523124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SIMIAND</a:t>
            </a:r>
          </a:p>
        </p:txBody>
      </p:sp>
      <p:sp>
        <p:nvSpPr>
          <p:cNvPr id="3" name="Espaço Reservado para Conteúdo 2"/>
          <p:cNvSpPr>
            <a:spLocks noGrp="1"/>
          </p:cNvSpPr>
          <p:nvPr>
            <p:ph idx="1"/>
          </p:nvPr>
        </p:nvSpPr>
        <p:spPr/>
        <p:txBody>
          <a:bodyPr/>
          <a:lstStyle/>
          <a:p>
            <a:r>
              <a:rPr lang="pt-BR" dirty="0" smtClean="0"/>
              <a:t>...a individuação é o produto do desenvolvimento social mais do que a sociedade o produto do indivíduo [cf. </a:t>
            </a:r>
            <a:r>
              <a:rPr lang="pt-BR" dirty="0" err="1" smtClean="0"/>
              <a:t>DeNora</a:t>
            </a:r>
            <a:r>
              <a:rPr lang="pt-BR" dirty="0" smtClean="0"/>
              <a:t>, </a:t>
            </a:r>
            <a:r>
              <a:rPr lang="pt-BR" dirty="0" err="1" smtClean="0"/>
              <a:t>Guérios</a:t>
            </a:r>
            <a:r>
              <a:rPr lang="pt-BR" dirty="0" smtClean="0"/>
              <a:t>, Elias et al.] (...).</a:t>
            </a:r>
          </a:p>
          <a:p>
            <a:r>
              <a:rPr lang="pt-BR" dirty="0" smtClean="0"/>
              <a:t>Se a história quer-se tornar “ciência”, terá que se desviar dos fatos únicos, para se interessar por conjuntos de fatos que se repetem, pela regularidade, pelo social e não pelo individual e acidental (...).</a:t>
            </a:r>
          </a:p>
          <a:p>
            <a:r>
              <a:rPr lang="pt-BR" dirty="0" smtClean="0"/>
              <a:t>Fundo cronológico como índice, instrumento de pesquisa (...).</a:t>
            </a:r>
          </a:p>
          <a:p>
            <a:r>
              <a:rPr lang="pt-BR" dirty="0" smtClean="0"/>
              <a:t>Em toda ciência, não há constatação que não seja uma escolha, não há observação que não pressuponha uma ideia, não há argumento de fatos que não pressuponha uma hipótese (...).</a:t>
            </a:r>
          </a:p>
          <a:p>
            <a:r>
              <a:rPr lang="pt-BR" dirty="0" smtClean="0"/>
              <a:t>Sem ideias e planos organizadores, sem hipótese, não há ciência social (p. 54).</a:t>
            </a:r>
          </a:p>
          <a:p>
            <a:endParaRPr lang="pt-BR" dirty="0" smtClean="0"/>
          </a:p>
          <a:p>
            <a:endParaRPr lang="pt-BR" dirty="0"/>
          </a:p>
        </p:txBody>
      </p:sp>
    </p:spTree>
    <p:extLst>
      <p:ext uri="{BB962C8B-B14F-4D97-AF65-F5344CB8AC3E}">
        <p14:creationId xmlns:p14="http://schemas.microsoft.com/office/powerpoint/2010/main" val="31048467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...abandonar o “ídolo político” ‒  a preocupação central com a história política e seus eventos contingentes (...) ...uma </a:t>
            </a:r>
            <a:r>
              <a:rPr lang="pt-BR" dirty="0" err="1" smtClean="0"/>
              <a:t>desenfatização</a:t>
            </a:r>
            <a:r>
              <a:rPr lang="pt-BR" dirty="0" smtClean="0"/>
              <a:t> da esfera política (...)</a:t>
            </a:r>
          </a:p>
          <a:p>
            <a:r>
              <a:rPr lang="pt-BR" dirty="0" smtClean="0"/>
              <a:t>... abandonar o “ídolo individual” para, para se voltar [ao] estudo de fatos sociais, institucionais, repetitivos e não mais biográficos [cf. </a:t>
            </a:r>
            <a:r>
              <a:rPr lang="pt-BR" dirty="0" err="1" smtClean="0"/>
              <a:t>Bourdieu</a:t>
            </a:r>
            <a:r>
              <a:rPr lang="pt-BR" dirty="0" smtClean="0"/>
              <a:t>]; e abandonar o “ídolo cronológico”, que leva o historiador a se perder no estudo das origens, para realizar um caminho retrospectivo, do presente ao passado (p. 55).</a:t>
            </a:r>
          </a:p>
          <a:p>
            <a:endParaRPr lang="pt-BR" dirty="0"/>
          </a:p>
        </p:txBody>
      </p:sp>
    </p:spTree>
    <p:extLst>
      <p:ext uri="{BB962C8B-B14F-4D97-AF65-F5344CB8AC3E}">
        <p14:creationId xmlns:p14="http://schemas.microsoft.com/office/powerpoint/2010/main" val="30707821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BERR</a:t>
            </a:r>
          </a:p>
        </p:txBody>
      </p:sp>
      <p:sp>
        <p:nvSpPr>
          <p:cNvPr id="3" name="Espaço Reservado para Conteúdo 2"/>
          <p:cNvSpPr>
            <a:spLocks noGrp="1"/>
          </p:cNvSpPr>
          <p:nvPr>
            <p:ph idx="1"/>
          </p:nvPr>
        </p:nvSpPr>
        <p:spPr/>
        <p:txBody>
          <a:bodyPr/>
          <a:lstStyle/>
          <a:p>
            <a:r>
              <a:rPr lang="pt-BR" dirty="0" smtClean="0"/>
              <a:t>Sem teoria, não há ciência (...).</a:t>
            </a:r>
          </a:p>
          <a:p>
            <a:r>
              <a:rPr lang="pt-BR" dirty="0" smtClean="0"/>
              <a:t>A história deverá observar similitudes, recorrências e não só singularidades. Deverá formular hipóteses, escolher o objeto, realizar a análise e a síntese. Deverá deixar de ser só descritiva para se tornar também explicativa [cf. </a:t>
            </a:r>
            <a:r>
              <a:rPr lang="pt-BR" dirty="0" err="1" smtClean="0"/>
              <a:t>Laplantine</a:t>
            </a:r>
            <a:r>
              <a:rPr lang="pt-BR" dirty="0" smtClean="0"/>
              <a:t>] (p. 57).</a:t>
            </a:r>
            <a:endParaRPr lang="pt-BR" dirty="0"/>
          </a:p>
        </p:txBody>
      </p:sp>
    </p:spTree>
    <p:extLst>
      <p:ext uri="{BB962C8B-B14F-4D97-AF65-F5344CB8AC3E}">
        <p14:creationId xmlns:p14="http://schemas.microsoft.com/office/powerpoint/2010/main" val="1083903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Vidal de </a:t>
            </a:r>
            <a:r>
              <a:rPr lang="pt-BR" dirty="0" err="1" smtClean="0"/>
              <a:t>la</a:t>
            </a:r>
            <a:r>
              <a:rPr lang="pt-BR" dirty="0" smtClean="0"/>
              <a:t> </a:t>
            </a:r>
            <a:r>
              <a:rPr lang="pt-BR" dirty="0" err="1" smtClean="0"/>
              <a:t>blanche</a:t>
            </a:r>
            <a:endParaRPr lang="pt-BR" dirty="0"/>
          </a:p>
        </p:txBody>
      </p:sp>
      <p:sp>
        <p:nvSpPr>
          <p:cNvPr id="3" name="Espaço Reservado para Conteúdo 2"/>
          <p:cNvSpPr>
            <a:spLocks noGrp="1"/>
          </p:cNvSpPr>
          <p:nvPr>
            <p:ph idx="1"/>
          </p:nvPr>
        </p:nvSpPr>
        <p:spPr/>
        <p:txBody>
          <a:bodyPr/>
          <a:lstStyle/>
          <a:p>
            <a:r>
              <a:rPr lang="pt-BR" dirty="0" smtClean="0"/>
              <a:t>A geografia </a:t>
            </a:r>
            <a:r>
              <a:rPr lang="pt-BR" dirty="0" err="1" smtClean="0"/>
              <a:t>vidaliana</a:t>
            </a:r>
            <a:r>
              <a:rPr lang="pt-BR" dirty="0" smtClean="0"/>
              <a:t> tratava já de grupos sociais, em uma duração mais longa, que incluía o presente, ligando os fatos estabelecidos a estruturas, comparando-as, cruzando-as, correlacionando-as (...).</a:t>
            </a:r>
          </a:p>
          <a:p>
            <a:r>
              <a:rPr lang="pt-BR" dirty="0" smtClean="0"/>
              <a:t>A geografia humana fazia uma anti-história, que se tornou o modelo inspirador de uma “nova história” (p. 61).</a:t>
            </a:r>
          </a:p>
          <a:p>
            <a:r>
              <a:rPr lang="pt-BR" dirty="0" smtClean="0"/>
              <a:t>A partir da geografia humana, </a:t>
            </a:r>
            <a:r>
              <a:rPr lang="pt-BR" dirty="0" err="1" smtClean="0"/>
              <a:t>Febvre</a:t>
            </a:r>
            <a:r>
              <a:rPr lang="pt-BR" dirty="0" smtClean="0"/>
              <a:t>, Bloch e Braudel farão uma geo-história, que produziu os frutos mais eminentes da </a:t>
            </a:r>
            <a:r>
              <a:rPr lang="pt-BR" i="1" dirty="0" smtClean="0"/>
              <a:t>nouvelle </a:t>
            </a:r>
            <a:r>
              <a:rPr lang="pt-BR" i="1" dirty="0" err="1" smtClean="0"/>
              <a:t>histoire</a:t>
            </a:r>
            <a:r>
              <a:rPr lang="pt-BR" dirty="0" smtClean="0"/>
              <a:t>, onde o tempo dos homens encontrou o atrito do espaço, a resistência do meio geográfico, que os obrigará a se perceberem localizados, limitados, fixados, condicionados por circunstâncias objetivas, que se não os impedem de buscar a realização de seus impulsos, oferece uma resistência suficiente para impedi-los de “decolar” e os mantém firmes em um “chão” (pp. 61-62).</a:t>
            </a:r>
          </a:p>
          <a:p>
            <a:endParaRPr lang="pt-BR" dirty="0"/>
          </a:p>
        </p:txBody>
      </p:sp>
    </p:spTree>
    <p:extLst>
      <p:ext uri="{BB962C8B-B14F-4D97-AF65-F5344CB8AC3E}">
        <p14:creationId xmlns:p14="http://schemas.microsoft.com/office/powerpoint/2010/main" val="26220901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i="1" dirty="0" smtClean="0"/>
              <a:t>História regional </a:t>
            </a:r>
            <a:r>
              <a:rPr lang="pt-BR" dirty="0" smtClean="0"/>
              <a:t>(</a:t>
            </a:r>
            <a:r>
              <a:rPr lang="pt-BR" dirty="0" err="1" smtClean="0"/>
              <a:t>Febvre</a:t>
            </a:r>
            <a:r>
              <a:rPr lang="pt-BR" dirty="0" smtClean="0"/>
              <a:t>) que privilegia o pequeno país ou campo provincial e institui as massas anônimas como heróis da história e se esforça em elucidar as diferenças do tempo [cf. </a:t>
            </a:r>
            <a:r>
              <a:rPr lang="pt-BR" dirty="0" err="1" smtClean="0"/>
              <a:t>Zinn</a:t>
            </a:r>
            <a:r>
              <a:rPr lang="pt-BR" dirty="0" smtClean="0"/>
              <a:t>] (...).</a:t>
            </a:r>
          </a:p>
          <a:p>
            <a:r>
              <a:rPr lang="pt-BR" dirty="0" smtClean="0"/>
              <a:t>A história geográfica foi um novo saber do tempo da história, pois, para a história positivista, o espaço não era um problema histórico.</a:t>
            </a:r>
          </a:p>
          <a:p>
            <a:r>
              <a:rPr lang="pt-BR" dirty="0" smtClean="0"/>
              <a:t>Nessas novas circunstâncias [perda da hegemonia mundial da Europa], a história só podia se renovar, se quisesse ainda ocupar algum lugar nessa nova paisagem do conhecimento e da história (p. 62).</a:t>
            </a:r>
          </a:p>
          <a:p>
            <a:r>
              <a:rPr lang="pt-BR" dirty="0" smtClean="0"/>
              <a:t>O objeto do historiador deveria ser, agora, a vida das massas anônimas, seu processo impessoal de decisão e pressão históricas, suas formas coletivas de produzir a vida e consumi-la (p. 63).</a:t>
            </a:r>
            <a:endParaRPr lang="pt-BR" dirty="0"/>
          </a:p>
        </p:txBody>
      </p:sp>
    </p:spTree>
    <p:extLst>
      <p:ext uri="{BB962C8B-B14F-4D97-AF65-F5344CB8AC3E}">
        <p14:creationId xmlns:p14="http://schemas.microsoft.com/office/powerpoint/2010/main" val="2830993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Os </a:t>
            </a:r>
            <a:r>
              <a:rPr lang="pt-BR" dirty="0" err="1" smtClean="0"/>
              <a:t>Annales</a:t>
            </a:r>
            <a:r>
              <a:rPr lang="pt-BR" dirty="0" smtClean="0"/>
              <a:t>: A renovação teórico-metodológica e “utópica” da História pela reconstrução do tempo histórico</a:t>
            </a:r>
            <a:endParaRPr lang="pt-BR" dirty="0"/>
          </a:p>
        </p:txBody>
      </p:sp>
      <p:sp>
        <p:nvSpPr>
          <p:cNvPr id="3" name="Espaço Reservado para Conteúdo 2"/>
          <p:cNvSpPr>
            <a:spLocks noGrp="1"/>
          </p:cNvSpPr>
          <p:nvPr>
            <p:ph idx="1"/>
          </p:nvPr>
        </p:nvSpPr>
        <p:spPr>
          <a:xfrm>
            <a:off x="1069848" y="2451608"/>
            <a:ext cx="10058400" cy="4050792"/>
          </a:xfrm>
        </p:spPr>
        <p:txBody>
          <a:bodyPr/>
          <a:lstStyle/>
          <a:p>
            <a:r>
              <a:rPr lang="pt-BR" dirty="0" smtClean="0"/>
              <a:t>...a base profunda de um método histórico é uma “representação do tempo histórico” (p. 9)</a:t>
            </a:r>
          </a:p>
          <a:p>
            <a:r>
              <a:rPr lang="pt-BR" dirty="0" smtClean="0"/>
              <a:t>Optar por uma ou outra escola histórica não é meramente optar por objetos e técnicas ou obras-historiadores modelos. A justificativa da escolha é mais profunda: opta-se por um registro da temporalidade (p. 10).</a:t>
            </a:r>
          </a:p>
          <a:p>
            <a:r>
              <a:rPr lang="pt-BR" dirty="0" smtClean="0"/>
              <a:t>Ao contrário do mito, que é oral e impessoal, a história é escrita e pessoal (p. 12) [cf. Lévi-Strauss, M&amp;S].</a:t>
            </a:r>
            <a:r>
              <a:rPr lang="pt-BR" dirty="0" smtClean="0">
                <a:hlinkClick r:id="rId2" action="ppaction://hlinkfile"/>
              </a:rPr>
              <a:t>C:\</a:t>
            </a:r>
            <a:r>
              <a:rPr lang="pt-BR" dirty="0" err="1" smtClean="0">
                <a:hlinkClick r:id="rId2" action="ppaction://hlinkfile"/>
              </a:rPr>
              <a:t>Users</a:t>
            </a:r>
            <a:r>
              <a:rPr lang="pt-BR" dirty="0" smtClean="0">
                <a:hlinkClick r:id="rId2" action="ppaction://hlinkfile"/>
              </a:rPr>
              <a:t>\Usuario1\</a:t>
            </a:r>
            <a:r>
              <a:rPr lang="pt-BR" dirty="0" err="1" smtClean="0">
                <a:hlinkClick r:id="rId2" action="ppaction://hlinkfile"/>
              </a:rPr>
              <a:t>Documents</a:t>
            </a:r>
            <a:r>
              <a:rPr lang="pt-BR" dirty="0" smtClean="0">
                <a:hlinkClick r:id="rId2" action="ppaction://hlinkfile"/>
              </a:rPr>
              <a:t>\ENSINO\Substituições\2018-1_HM\2019-2\Claude Lévi-Strauss - Mito e Significado.pdf</a:t>
            </a:r>
            <a:endParaRPr lang="pt-BR" dirty="0" smtClean="0"/>
          </a:p>
          <a:p>
            <a:r>
              <a:rPr lang="pt-BR" dirty="0" smtClean="0"/>
              <a:t>É só nessa “representação do tempo histórico” que a realidade dos processos históricos é reconhecível e conhecível, tem sentido e significação”</a:t>
            </a:r>
          </a:p>
          <a:p>
            <a:endParaRPr lang="pt-BR" dirty="0" smtClean="0"/>
          </a:p>
          <a:p>
            <a:endParaRPr lang="pt-BR" dirty="0" smtClean="0"/>
          </a:p>
          <a:p>
            <a:endParaRPr lang="pt-BR" dirty="0"/>
          </a:p>
        </p:txBody>
      </p:sp>
    </p:spTree>
    <p:extLst>
      <p:ext uri="{BB962C8B-B14F-4D97-AF65-F5344CB8AC3E}">
        <p14:creationId xmlns:p14="http://schemas.microsoft.com/office/powerpoint/2010/main" val="3967594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surgimento da “escola dos </a:t>
            </a:r>
            <a:r>
              <a:rPr lang="pt-BR" dirty="0" err="1" smtClean="0"/>
              <a:t>annales</a:t>
            </a:r>
            <a:r>
              <a:rPr lang="pt-BR" dirty="0" smtClean="0"/>
              <a:t>” e o seu “programa”</a:t>
            </a:r>
            <a:endParaRPr lang="pt-BR" dirty="0"/>
          </a:p>
        </p:txBody>
      </p:sp>
      <p:sp>
        <p:nvSpPr>
          <p:cNvPr id="3" name="Espaço Reservado para Conteúdo 2"/>
          <p:cNvSpPr>
            <a:spLocks noGrp="1"/>
          </p:cNvSpPr>
          <p:nvPr>
            <p:ph idx="1"/>
          </p:nvPr>
        </p:nvSpPr>
        <p:spPr/>
        <p:txBody>
          <a:bodyPr>
            <a:normAutofit/>
          </a:bodyPr>
          <a:lstStyle/>
          <a:p>
            <a:r>
              <a:rPr lang="pt-BR" i="1" dirty="0" smtClean="0"/>
              <a:t>Nouvelle </a:t>
            </a:r>
            <a:r>
              <a:rPr lang="pt-BR" i="1" dirty="0" err="1" smtClean="0"/>
              <a:t>Histoire</a:t>
            </a:r>
            <a:r>
              <a:rPr lang="pt-BR" dirty="0" smtClean="0"/>
              <a:t> (Le Roy </a:t>
            </a:r>
            <a:r>
              <a:rPr lang="pt-BR" dirty="0" err="1" smtClean="0"/>
              <a:t>Ladurie</a:t>
            </a:r>
            <a:r>
              <a:rPr lang="pt-BR" dirty="0" smtClean="0"/>
              <a:t> e </a:t>
            </a:r>
            <a:r>
              <a:rPr lang="pt-BR" dirty="0" err="1" smtClean="0"/>
              <a:t>Furet</a:t>
            </a:r>
            <a:r>
              <a:rPr lang="pt-BR" dirty="0" smtClean="0"/>
              <a:t>): história sob influência das ciências sociais, que começou a ser elaborada a partir do debate entre sociólogos, filósofos, geógrafos e historiadores, no início do século XX, e se corporificou na revista de história, </a:t>
            </a:r>
            <a:r>
              <a:rPr lang="pt-BR" i="1" dirty="0" err="1" smtClean="0"/>
              <a:t>Annales</a:t>
            </a:r>
            <a:r>
              <a:rPr lang="pt-BR" i="1" dirty="0" smtClean="0"/>
              <a:t> d’</a:t>
            </a:r>
            <a:r>
              <a:rPr lang="pt-BR" i="1" dirty="0" err="1" smtClean="0"/>
              <a:t>Histoire</a:t>
            </a:r>
            <a:r>
              <a:rPr lang="pt-BR" i="1" dirty="0" smtClean="0"/>
              <a:t> </a:t>
            </a:r>
            <a:r>
              <a:rPr lang="pt-BR" i="1" dirty="0" err="1" smtClean="0"/>
              <a:t>Economique</a:t>
            </a:r>
            <a:r>
              <a:rPr lang="pt-BR" i="1" dirty="0" smtClean="0"/>
              <a:t> et </a:t>
            </a:r>
            <a:r>
              <a:rPr lang="pt-BR" i="1" dirty="0" err="1" smtClean="0"/>
              <a:t>Sociale</a:t>
            </a:r>
            <a:r>
              <a:rPr lang="pt-BR" dirty="0" smtClean="0"/>
              <a:t>, fundada em 1929, por </a:t>
            </a:r>
            <a:r>
              <a:rPr lang="pt-BR" dirty="0" err="1" smtClean="0"/>
              <a:t>Lucien</a:t>
            </a:r>
            <a:r>
              <a:rPr lang="pt-BR" dirty="0" smtClean="0"/>
              <a:t> </a:t>
            </a:r>
            <a:r>
              <a:rPr lang="pt-BR" dirty="0" err="1" smtClean="0"/>
              <a:t>Febvre</a:t>
            </a:r>
            <a:r>
              <a:rPr lang="pt-BR" dirty="0" smtClean="0"/>
              <a:t> e Marc Bloch (p. 65).</a:t>
            </a:r>
          </a:p>
          <a:p>
            <a:r>
              <a:rPr lang="pt-BR" dirty="0" smtClean="0"/>
              <a:t>Rompimento com a tradição: </a:t>
            </a:r>
          </a:p>
          <a:p>
            <a:r>
              <a:rPr lang="pt-BR" dirty="0" smtClean="0"/>
              <a:t>abandonou o pressuposto da história produzida pelo sujeito </a:t>
            </a:r>
            <a:r>
              <a:rPr lang="pt-BR" dirty="0" err="1" smtClean="0"/>
              <a:t>conciente</a:t>
            </a:r>
            <a:r>
              <a:rPr lang="pt-BR" dirty="0" smtClean="0"/>
              <a:t> através do Estado-Nação, recusando a história política, radicalizando excessivamente o projeto de </a:t>
            </a:r>
            <a:r>
              <a:rPr lang="pt-BR" dirty="0" err="1" smtClean="0"/>
              <a:t>Simiand</a:t>
            </a:r>
            <a:r>
              <a:rPr lang="pt-BR" dirty="0" smtClean="0"/>
              <a:t> [slide 23]; </a:t>
            </a:r>
          </a:p>
          <a:p>
            <a:r>
              <a:rPr lang="pt-BR" dirty="0" smtClean="0"/>
              <a:t>abandonou o pressuposto do estudo do singular, do específico, do </a:t>
            </a:r>
            <a:r>
              <a:rPr lang="pt-BR" dirty="0" err="1" smtClean="0"/>
              <a:t>irrepetível</a:t>
            </a:r>
            <a:r>
              <a:rPr lang="pt-BR" dirty="0" smtClean="0"/>
              <a:t>, recusando o “evento”; </a:t>
            </a:r>
          </a:p>
        </p:txBody>
      </p:sp>
    </p:spTree>
    <p:extLst>
      <p:ext uri="{BB962C8B-B14F-4D97-AF65-F5344CB8AC3E}">
        <p14:creationId xmlns:p14="http://schemas.microsoft.com/office/powerpoint/2010/main" val="20974469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surgimento da “escola dos </a:t>
            </a:r>
            <a:r>
              <a:rPr lang="pt-BR" dirty="0" err="1" smtClean="0"/>
              <a:t>annales</a:t>
            </a:r>
            <a:r>
              <a:rPr lang="pt-BR" dirty="0" smtClean="0"/>
              <a:t>” e o seu “programa”</a:t>
            </a:r>
            <a:endParaRPr lang="pt-BR" dirty="0"/>
          </a:p>
        </p:txBody>
      </p:sp>
      <p:sp>
        <p:nvSpPr>
          <p:cNvPr id="3" name="Espaço Reservado para Conteúdo 2"/>
          <p:cNvSpPr>
            <a:spLocks noGrp="1"/>
          </p:cNvSpPr>
          <p:nvPr>
            <p:ph idx="1"/>
          </p:nvPr>
        </p:nvSpPr>
        <p:spPr/>
        <p:txBody>
          <a:bodyPr>
            <a:normAutofit/>
          </a:bodyPr>
          <a:lstStyle/>
          <a:p>
            <a:r>
              <a:rPr lang="pt-BR" dirty="0" smtClean="0"/>
              <a:t>abandonou o pressuposto do fim que justifica todo o passado, o presente e o futuro, recusando a forma narrativa do discurso histórico; </a:t>
            </a:r>
          </a:p>
          <a:p>
            <a:r>
              <a:rPr lang="pt-BR" dirty="0" smtClean="0"/>
              <a:t>abandonou o pressuposto do sujeito consciência cívica, de si ou de classe, recusando a ação social prescrita por essas consciências; </a:t>
            </a:r>
          </a:p>
          <a:p>
            <a:r>
              <a:rPr lang="pt-BR" dirty="0" smtClean="0"/>
              <a:t>abandonou o pressuposto da história partidária, parcial, a serviço de poderes religiosos e políticos, recusando a ideologização do discurso histórico; </a:t>
            </a:r>
          </a:p>
          <a:p>
            <a:r>
              <a:rPr lang="pt-BR" dirty="0" smtClean="0"/>
              <a:t>abandonou o pressuposto do tempo cronológico, linear, irreversível, recusando o evolucionismo progressista;</a:t>
            </a:r>
          </a:p>
          <a:p>
            <a:r>
              <a:rPr lang="pt-BR" dirty="0" smtClean="0"/>
              <a:t>abandonou o pressuposto da história conhecimento do passado, recusando a “história-museu” (pp. 66-67).</a:t>
            </a:r>
            <a:endParaRPr lang="pt-BR" dirty="0"/>
          </a:p>
        </p:txBody>
      </p:sp>
    </p:spTree>
    <p:extLst>
      <p:ext uri="{BB962C8B-B14F-4D97-AF65-F5344CB8AC3E}">
        <p14:creationId xmlns:p14="http://schemas.microsoft.com/office/powerpoint/2010/main" val="2097446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Universidade de Estrasburgo (...).</a:t>
            </a:r>
          </a:p>
          <a:p>
            <a:r>
              <a:rPr lang="pt-BR" dirty="0" smtClean="0"/>
              <a:t>Interdisciplinaridade (p</a:t>
            </a:r>
            <a:r>
              <a:rPr lang="pt-BR" dirty="0"/>
              <a:t>. 67</a:t>
            </a:r>
            <a:r>
              <a:rPr lang="pt-BR" dirty="0" smtClean="0"/>
              <a:t>).</a:t>
            </a:r>
            <a:endParaRPr lang="pt-BR" dirty="0"/>
          </a:p>
          <a:p>
            <a:r>
              <a:rPr lang="pt-BR" dirty="0" err="1" smtClean="0"/>
              <a:t>Febvre</a:t>
            </a:r>
            <a:r>
              <a:rPr lang="pt-BR" dirty="0" smtClean="0"/>
              <a:t>: “resenhas assassinas” (p. 69) [ou “resenha demolidora”, na p. 89].</a:t>
            </a:r>
          </a:p>
          <a:p>
            <a:r>
              <a:rPr lang="pt-BR" dirty="0" smtClean="0"/>
              <a:t>Estrutura mental (conceito inexistente de ateísmo no século XVI) [ver também Elias, conceito de compositor autônomo no século XVIII].</a:t>
            </a:r>
          </a:p>
          <a:p>
            <a:r>
              <a:rPr lang="pt-BR" dirty="0" smtClean="0"/>
              <a:t>Seu (</a:t>
            </a:r>
            <a:r>
              <a:rPr lang="pt-BR" dirty="0" err="1" smtClean="0"/>
              <a:t>Febvre</a:t>
            </a:r>
            <a:r>
              <a:rPr lang="pt-BR" dirty="0" smtClean="0"/>
              <a:t>) objetivo é a reconstrução do sistema de expressões, dos sentimentos, a estrutura das condições de existência materiais, a estrutura do pensamento, em suas relações recíprocas (...).</a:t>
            </a:r>
          </a:p>
          <a:p>
            <a:r>
              <a:rPr lang="pt-BR" dirty="0" smtClean="0"/>
              <a:t>Essa ida da parte ao todo e do todo à parte exige a construção de hipóteses que estabeleçam as condições </a:t>
            </a:r>
            <a:r>
              <a:rPr lang="pt-BR" dirty="0" err="1" smtClean="0"/>
              <a:t>possívei</a:t>
            </a:r>
            <a:r>
              <a:rPr lang="pt-BR" dirty="0" smtClean="0"/>
              <a:t> e a natureza dessas correlações (p. 70).</a:t>
            </a:r>
            <a:endParaRPr lang="pt-BR" dirty="0"/>
          </a:p>
        </p:txBody>
      </p:sp>
    </p:spTree>
    <p:extLst>
      <p:ext uri="{BB962C8B-B14F-4D97-AF65-F5344CB8AC3E}">
        <p14:creationId xmlns:p14="http://schemas.microsoft.com/office/powerpoint/2010/main" val="31011789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O estudo dessas relações sincrônicas e sucessivas só se poderia fazer a partir da colocação de problemas e da construção de hipóteses e não de uma narrativa que organize os eventos a partir de um epílogo </a:t>
            </a:r>
            <a:r>
              <a:rPr lang="pt-BR" dirty="0" err="1" smtClean="0"/>
              <a:t>pré-dado</a:t>
            </a:r>
            <a:r>
              <a:rPr lang="pt-BR" dirty="0" smtClean="0"/>
              <a:t> (...).</a:t>
            </a:r>
          </a:p>
          <a:p>
            <a:r>
              <a:rPr lang="pt-BR" dirty="0" smtClean="0"/>
              <a:t>O historiador está imerso em um mundo que põe problemas específicos dele, mas que o historiador lança ao passado e procura ver se esses problemas postos pelo presente existiram no passado e, se existiram, como foram vividos (</a:t>
            </a:r>
            <a:r>
              <a:rPr lang="pt-BR" dirty="0" err="1" smtClean="0"/>
              <a:t>Ariès</a:t>
            </a:r>
            <a:r>
              <a:rPr lang="pt-BR" dirty="0" smtClean="0"/>
              <a:t>, 1986) [p. 71].</a:t>
            </a:r>
          </a:p>
          <a:p>
            <a:r>
              <a:rPr lang="pt-BR" dirty="0" smtClean="0"/>
              <a:t>...sentimento de estranheza em relação à diferença entre o passado e o presente, que só poderia ser superada pela “</a:t>
            </a:r>
            <a:r>
              <a:rPr lang="pt-BR" dirty="0" err="1" smtClean="0"/>
              <a:t>revivência</a:t>
            </a:r>
            <a:r>
              <a:rPr lang="pt-BR" dirty="0" smtClean="0"/>
              <a:t>” da experiência passada, pela “reconstituição” do conjunto coerente de uma época (p. 72).</a:t>
            </a:r>
          </a:p>
          <a:p>
            <a:endParaRPr lang="pt-BR" dirty="0"/>
          </a:p>
        </p:txBody>
      </p:sp>
    </p:spTree>
    <p:extLst>
      <p:ext uri="{BB962C8B-B14F-4D97-AF65-F5344CB8AC3E}">
        <p14:creationId xmlns:p14="http://schemas.microsoft.com/office/powerpoint/2010/main" val="1141504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5 Teses Inovadoras (</a:t>
            </a:r>
            <a:r>
              <a:rPr lang="pt-BR" dirty="0" err="1" smtClean="0"/>
              <a:t>Febvre</a:t>
            </a:r>
            <a:r>
              <a:rPr lang="pt-BR" dirty="0" smtClean="0"/>
              <a:t>)</a:t>
            </a:r>
            <a:endParaRPr lang="pt-BR" dirty="0"/>
          </a:p>
        </p:txBody>
      </p:sp>
      <p:sp>
        <p:nvSpPr>
          <p:cNvPr id="3" name="Espaço Reservado para Conteúdo 2"/>
          <p:cNvSpPr>
            <a:spLocks noGrp="1"/>
          </p:cNvSpPr>
          <p:nvPr>
            <p:ph idx="1"/>
          </p:nvPr>
        </p:nvSpPr>
        <p:spPr/>
        <p:txBody>
          <a:bodyPr/>
          <a:lstStyle/>
          <a:p>
            <a:r>
              <a:rPr lang="pt-BR" dirty="0" smtClean="0"/>
              <a:t>1) </a:t>
            </a:r>
            <a:r>
              <a:rPr lang="pt-BR" b="1" dirty="0" smtClean="0"/>
              <a:t>História-Problema</a:t>
            </a:r>
            <a:r>
              <a:rPr lang="pt-BR" dirty="0" smtClean="0"/>
              <a:t>: ...vem reconhecer a impossibilidade de narrar os fatos históricos “tal como se passaram”. Por ela, o historiador sabe que escolhe seus objetos no passado e que os interroga a partir do presente. Ele explicita a sua elaboração conceitual [WIORA, 1965; WISNIK, 1989; COOK, 1998], pois não pretende se “apagar” na pesquisa, em nome da objetividade (...).</a:t>
            </a:r>
          </a:p>
          <a:p>
            <a:r>
              <a:rPr lang="pt-BR" dirty="0" smtClean="0"/>
              <a:t>Ao contrário, exatamente para ser mais objetivo, o historiador “aparece e confessa” seus pressupostos e conceitos, seus problemas e hipóteses, seus documentos e suas técnicas e as formas como as utilizou e, sobretudo, a partir de que lugar social e institucional ele fala (De </a:t>
            </a:r>
            <a:r>
              <a:rPr lang="pt-BR" dirty="0" err="1" smtClean="0"/>
              <a:t>Certeau</a:t>
            </a:r>
            <a:r>
              <a:rPr lang="pt-BR" dirty="0" smtClean="0"/>
              <a:t>, 1974, p. 4 e </a:t>
            </a:r>
            <a:r>
              <a:rPr lang="pt-BR" dirty="0" err="1" smtClean="0"/>
              <a:t>ss</a:t>
            </a:r>
            <a:r>
              <a:rPr lang="pt-BR" dirty="0" smtClean="0"/>
              <a:t>) [...].</a:t>
            </a:r>
          </a:p>
          <a:p>
            <a:r>
              <a:rPr lang="pt-BR" dirty="0" smtClean="0"/>
              <a:t>O historiador escolhe, seleciona, interroga, conceitua, analisa, sintetiza, conclui. Ele reconhece que não há história sem teoria (p. 74).</a:t>
            </a:r>
          </a:p>
          <a:p>
            <a:endParaRPr lang="pt-BR" dirty="0"/>
          </a:p>
        </p:txBody>
      </p:sp>
    </p:spTree>
    <p:extLst>
      <p:ext uri="{BB962C8B-B14F-4D97-AF65-F5344CB8AC3E}">
        <p14:creationId xmlns:p14="http://schemas.microsoft.com/office/powerpoint/2010/main" val="28443399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smtClean="0"/>
              <a:t>“A história ‘cientificamente conduzida’ realiza as duas operações que se encontram na base de todo trabalho científico: formular problemas e construir hipóteses” (</a:t>
            </a:r>
            <a:r>
              <a:rPr lang="pt-BR" dirty="0" err="1" smtClean="0"/>
              <a:t>Febvre</a:t>
            </a:r>
            <a:r>
              <a:rPr lang="pt-BR" dirty="0" smtClean="0"/>
              <a:t>, 1965, p. 22) [...].</a:t>
            </a:r>
          </a:p>
          <a:p>
            <a:r>
              <a:rPr lang="pt-BR" dirty="0" smtClean="0"/>
              <a:t>Mesmo na discordância dos pontos de vista e dos resultados das pesquisas, é possível o diálogo entre pesquisadores, pois cada um sabe o que o outro pretendia e o que ele conseguiu e o que ele deveria fazer para conseguir o que queria ou o que impediu que, mesmo atingido seu objetivo, seus resultados fossem divergentes do de outras pesquisas (pp. 75-76).</a:t>
            </a:r>
          </a:p>
          <a:p>
            <a:endParaRPr lang="pt-BR" dirty="0" smtClean="0"/>
          </a:p>
          <a:p>
            <a:r>
              <a:rPr lang="pt-BR" dirty="0" smtClean="0"/>
              <a:t>2) </a:t>
            </a:r>
            <a:r>
              <a:rPr lang="pt-BR" b="1" dirty="0" smtClean="0"/>
              <a:t>O fato histórico como “construção”</a:t>
            </a:r>
            <a:r>
              <a:rPr lang="pt-BR" dirty="0" smtClean="0"/>
              <a:t>: ...o passado e o fato histórico “dados” não engendram o historiador e a história, mas é o historiador em seu presente que reabre o passado e constrói os dados necessários, a partir dos documentos, à prova de suas hipóteses, que responderiam aos problemas postos, ligados à sua experiência do presente (</a:t>
            </a:r>
            <a:r>
              <a:rPr lang="pt-BR" dirty="0" err="1" smtClean="0"/>
              <a:t>Febvre</a:t>
            </a:r>
            <a:r>
              <a:rPr lang="pt-BR" dirty="0" smtClean="0"/>
              <a:t>, 1965, p. 57) [...].</a:t>
            </a:r>
            <a:endParaRPr lang="pt-BR" dirty="0"/>
          </a:p>
        </p:txBody>
      </p:sp>
    </p:spTree>
    <p:extLst>
      <p:ext uri="{BB962C8B-B14F-4D97-AF65-F5344CB8AC3E}">
        <p14:creationId xmlns:p14="http://schemas.microsoft.com/office/powerpoint/2010/main" val="5441756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dirty="0" smtClean="0"/>
              <a:t>Os ditos positivistas têm um respeito supersticioso do fato, alimentam um tipo de fetichismo do fato, mas estes são construídos sempre, mesmo se eles não se dão conta. Mas na “nova história”, essa construção do fato pelo historiador é admitida explicitamente, o que faz com que não sejam construídos implicitamente, inocentemente [cf. Cook, 1998, sobre Teoria Crítica, “</a:t>
            </a:r>
            <a:r>
              <a:rPr lang="pt-BR" dirty="0" err="1" smtClean="0"/>
              <a:t>the</a:t>
            </a:r>
            <a:r>
              <a:rPr lang="pt-BR" dirty="0" smtClean="0"/>
              <a:t> </a:t>
            </a:r>
            <a:r>
              <a:rPr lang="pt-BR" dirty="0" err="1" smtClean="0"/>
              <a:t>way</a:t>
            </a:r>
            <a:r>
              <a:rPr lang="pt-BR" dirty="0" smtClean="0"/>
              <a:t> </a:t>
            </a:r>
            <a:r>
              <a:rPr lang="pt-BR" dirty="0" err="1" smtClean="0"/>
              <a:t>the</a:t>
            </a:r>
            <a:r>
              <a:rPr lang="pt-BR" dirty="0" smtClean="0"/>
              <a:t> </a:t>
            </a:r>
            <a:r>
              <a:rPr lang="pt-BR" dirty="0" err="1" smtClean="0"/>
              <a:t>things</a:t>
            </a:r>
            <a:r>
              <a:rPr lang="pt-BR" dirty="0" smtClean="0"/>
              <a:t> are”...] (...). </a:t>
            </a:r>
          </a:p>
          <a:p>
            <a:r>
              <a:rPr lang="pt-BR" dirty="0" smtClean="0"/>
              <a:t>Aqui, a realidade histórica é apreendida pelas formas do espírito, não através de </a:t>
            </a:r>
            <a:r>
              <a:rPr lang="pt-BR" i="1" dirty="0" smtClean="0"/>
              <a:t>a </a:t>
            </a:r>
            <a:r>
              <a:rPr lang="pt-BR" i="1" dirty="0" err="1" smtClean="0"/>
              <a:t>prioris</a:t>
            </a:r>
            <a:r>
              <a:rPr lang="pt-BR" i="1" dirty="0" smtClean="0"/>
              <a:t> </a:t>
            </a:r>
            <a:r>
              <a:rPr lang="pt-BR" dirty="0" smtClean="0"/>
              <a:t>inverificáveis, incomunicáveis, intuitivos, mas através de problemas hipóteses, através de conceitos, que devem ser verificados pela </a:t>
            </a:r>
            <a:r>
              <a:rPr lang="pt-BR" u="sng" dirty="0" smtClean="0"/>
              <a:t>documentação rigorosamente criticada</a:t>
            </a:r>
            <a:r>
              <a:rPr lang="pt-BR" dirty="0" smtClean="0"/>
              <a:t> (pp. 76-77).</a:t>
            </a:r>
          </a:p>
          <a:p>
            <a:r>
              <a:rPr lang="pt-BR" dirty="0" smtClean="0"/>
              <a:t>...ao pretenderem produzir a impossível “paisagem total” da realidade histórica </a:t>
            </a:r>
            <a:r>
              <a:rPr lang="pt-BR" dirty="0" err="1" smtClean="0"/>
              <a:t>extrerior</a:t>
            </a:r>
            <a:r>
              <a:rPr lang="pt-BR" dirty="0" smtClean="0"/>
              <a:t>, eles [os positivistas] cometiam outro erro: privilegiavam a história política e os documentos oficiais, textos formais, timbrados e assinados, em geral, manipulados pelo seu produtor (...).</a:t>
            </a:r>
          </a:p>
          <a:p>
            <a:endParaRPr lang="pt-BR" dirty="0"/>
          </a:p>
        </p:txBody>
      </p:sp>
    </p:spTree>
    <p:extLst>
      <p:ext uri="{BB962C8B-B14F-4D97-AF65-F5344CB8AC3E}">
        <p14:creationId xmlns:p14="http://schemas.microsoft.com/office/powerpoint/2010/main" val="14877864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r>
              <a:rPr lang="pt-BR" dirty="0" smtClean="0"/>
              <a:t>3) </a:t>
            </a:r>
            <a:r>
              <a:rPr lang="pt-BR" b="1" dirty="0" smtClean="0"/>
              <a:t>O novo conceito de “fonte histórica</a:t>
            </a:r>
            <a:r>
              <a:rPr lang="pt-BR" dirty="0" smtClean="0"/>
              <a:t>”: O historiador não pode se resignar diante de lacunas na informação e deve procurar preenche-las (...).</a:t>
            </a:r>
          </a:p>
          <a:p>
            <a:r>
              <a:rPr lang="pt-BR" dirty="0" smtClean="0"/>
              <a:t>Para isto, usará os documentos não só de arquivos, mas também um poema, um quadro, um drama, estatísticas, materiais arqueológicos [cf. Caldeira, 2017] (...).</a:t>
            </a:r>
          </a:p>
          <a:p>
            <a:r>
              <a:rPr lang="pt-BR" dirty="0" smtClean="0"/>
              <a:t>O historiador tem como tarefa vencer o esquecimento, preencher os silêncios, recuperar as palavras, a expressão vencida pelo tempo (p. 77).</a:t>
            </a:r>
          </a:p>
          <a:p>
            <a:endParaRPr lang="pt-BR" dirty="0" smtClean="0"/>
          </a:p>
          <a:p>
            <a:r>
              <a:rPr lang="pt-BR" dirty="0"/>
              <a:t>4</a:t>
            </a:r>
            <a:r>
              <a:rPr lang="pt-BR" dirty="0" smtClean="0"/>
              <a:t>) “</a:t>
            </a:r>
            <a:r>
              <a:rPr lang="pt-BR" b="1" dirty="0" smtClean="0"/>
              <a:t>História-total ou global</a:t>
            </a:r>
            <a:r>
              <a:rPr lang="pt-BR" dirty="0" smtClean="0"/>
              <a:t>”:  ...uma abordagem holística de uma sociedade [cf. Cook in </a:t>
            </a:r>
            <a:r>
              <a:rPr lang="pt-BR" i="1" dirty="0" smtClean="0"/>
              <a:t>Ictus</a:t>
            </a:r>
            <a:r>
              <a:rPr lang="pt-BR" dirty="0" smtClean="0"/>
              <a:t>] (p. 78).</a:t>
            </a:r>
          </a:p>
          <a:p>
            <a:endParaRPr lang="pt-BR" dirty="0"/>
          </a:p>
        </p:txBody>
      </p:sp>
    </p:spTree>
    <p:extLst>
      <p:ext uri="{BB962C8B-B14F-4D97-AF65-F5344CB8AC3E}">
        <p14:creationId xmlns:p14="http://schemas.microsoft.com/office/powerpoint/2010/main" val="10949635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Não é necessário que dois historiadores que abordem um mesmo assunto cheguem a resultados comuns ‒ é indispensável que o diálogo objetivo, racional e documentado possa se dar entre os dois, de tal forma que </a:t>
            </a:r>
            <a:r>
              <a:rPr lang="pt-BR" dirty="0" err="1" smtClean="0"/>
              <a:t>amboa</a:t>
            </a:r>
            <a:r>
              <a:rPr lang="pt-BR" dirty="0" smtClean="0"/>
              <a:t> compreendam onde se separam, por que se separam e como chegaram a resultados diferentes (...).</a:t>
            </a:r>
          </a:p>
          <a:p>
            <a:r>
              <a:rPr lang="pt-BR" dirty="0" smtClean="0"/>
              <a:t>Se há resultados diferentes, é porque houve problematização diferente, hipóteses diferentes, uso diferente da documentação, mesmo que tenha sido a mesma (...).</a:t>
            </a:r>
          </a:p>
          <a:p>
            <a:r>
              <a:rPr lang="pt-BR" dirty="0" smtClean="0"/>
              <a:t>...se essa diferença pode ser comunicada, se é racional, torna-se “conhecimento” [cf. Esperidião, “conhecimento líquido”] (p. 79).</a:t>
            </a:r>
            <a:endParaRPr lang="pt-BR" dirty="0"/>
          </a:p>
        </p:txBody>
      </p:sp>
    </p:spTree>
    <p:extLst>
      <p:ext uri="{BB962C8B-B14F-4D97-AF65-F5344CB8AC3E}">
        <p14:creationId xmlns:p14="http://schemas.microsoft.com/office/powerpoint/2010/main" val="6156220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5) </a:t>
            </a:r>
            <a:r>
              <a:rPr lang="pt-BR" b="1" dirty="0" smtClean="0"/>
              <a:t>A interdisciplinaridade</a:t>
            </a:r>
            <a:r>
              <a:rPr lang="pt-BR" dirty="0" smtClean="0"/>
              <a:t>: A história uniu-se às ciências sociais: ela constrói seu objeto, põe problemas e levanta hipóteses, usa conceitos e técnicas das ciências sociais, na </a:t>
            </a:r>
            <a:r>
              <a:rPr lang="pt-BR" dirty="0" err="1" smtClean="0"/>
              <a:t>perpectiva</a:t>
            </a:r>
            <a:r>
              <a:rPr lang="pt-BR" dirty="0" smtClean="0"/>
              <a:t> das “durações” * (</a:t>
            </a:r>
            <a:r>
              <a:rPr lang="pt-BR" dirty="0" err="1" smtClean="0"/>
              <a:t>Febvre</a:t>
            </a:r>
            <a:r>
              <a:rPr lang="pt-BR" dirty="0" smtClean="0"/>
              <a:t>, 1965, p. 14) [p. 81].</a:t>
            </a:r>
          </a:p>
          <a:p>
            <a:r>
              <a:rPr lang="pt-BR" dirty="0" smtClean="0"/>
              <a:t>...”mais do que um discurso sobre o sentido da história, a prática histórica se quer doravante um diagnóstico, até mesmo um prognóstico sobre a história, mas não uma terapêutica” (...) [...].</a:t>
            </a:r>
          </a:p>
          <a:p>
            <a:r>
              <a:rPr lang="pt-BR" dirty="0" smtClean="0"/>
              <a:t>“Tramou-se uma revolução de ordem metodológica (...), aparecia uma história experimental” (Ferro, 1985, pp. 37-39) [...].</a:t>
            </a:r>
            <a:endParaRPr lang="pt-BR" dirty="0"/>
          </a:p>
        </p:txBody>
      </p:sp>
    </p:spTree>
    <p:extLst>
      <p:ext uri="{BB962C8B-B14F-4D97-AF65-F5344CB8AC3E}">
        <p14:creationId xmlns:p14="http://schemas.microsoft.com/office/powerpoint/2010/main" val="3588151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t>O tempo histórico enquanto tal, em si, é uma abstração. Ele só existe em relação a uma época histórica determinada e a uma construção simbólica determinada (p. 14).</a:t>
            </a:r>
          </a:p>
          <a:p>
            <a:r>
              <a:rPr lang="pt-BR" dirty="0" smtClean="0"/>
              <a:t>Toda renovação em história, toda “escola histórica” realiza uma mudança profunda na representação do tempo histórico, apoiadas em mudanças ocorridas na história efetiva. (...) </a:t>
            </a:r>
            <a:endParaRPr lang="pt-BR" dirty="0" smtClean="0"/>
          </a:p>
          <a:p>
            <a:r>
              <a:rPr lang="pt-BR" dirty="0" smtClean="0"/>
              <a:t>Esta </a:t>
            </a:r>
            <a:r>
              <a:rPr lang="pt-BR" dirty="0" smtClean="0"/>
              <a:t>reconstrução oferece também uma nova visão do futuro, uma reorientação da ação e dos seus valores, isto é, oferece uma utopia. (...) ...uma “nova história” só aparece quando se realiza uma mudança significativa na representação do tempo histórico. </a:t>
            </a:r>
            <a:endParaRPr lang="pt-BR" dirty="0" smtClean="0"/>
          </a:p>
        </p:txBody>
      </p:sp>
    </p:spTree>
    <p:extLst>
      <p:ext uri="{BB962C8B-B14F-4D97-AF65-F5344CB8AC3E}">
        <p14:creationId xmlns:p14="http://schemas.microsoft.com/office/powerpoint/2010/main" val="27855897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As propostas de </a:t>
            </a:r>
            <a:r>
              <a:rPr lang="pt-BR" dirty="0" err="1" smtClean="0"/>
              <a:t>bloch</a:t>
            </a:r>
            <a:r>
              <a:rPr lang="pt-BR" dirty="0" smtClean="0"/>
              <a:t>, o objeto do conhecimento histórico e a sua temporalidade</a:t>
            </a:r>
            <a:endParaRPr lang="pt-BR" dirty="0"/>
          </a:p>
        </p:txBody>
      </p:sp>
      <p:sp>
        <p:nvSpPr>
          <p:cNvPr id="3" name="Espaço Reservado para Conteúdo 2"/>
          <p:cNvSpPr>
            <a:spLocks noGrp="1"/>
          </p:cNvSpPr>
          <p:nvPr>
            <p:ph idx="1"/>
          </p:nvPr>
        </p:nvSpPr>
        <p:spPr>
          <a:xfrm>
            <a:off x="1069848" y="2356936"/>
            <a:ext cx="10058400" cy="4050792"/>
          </a:xfrm>
        </p:spPr>
        <p:txBody>
          <a:bodyPr/>
          <a:lstStyle/>
          <a:p>
            <a:r>
              <a:rPr lang="pt-BR" dirty="0" smtClean="0"/>
              <a:t>...a história não pensa somente o “humano”, ela o pensa na “duração” (...).</a:t>
            </a:r>
          </a:p>
          <a:p>
            <a:r>
              <a:rPr lang="pt-BR" dirty="0" smtClean="0"/>
              <a:t>O tempo da história (...) é o plasma em que se banham os fenômenos e o lugar de sua inteligibilidade (Bloch, 1974, p. 37) [...].</a:t>
            </a:r>
          </a:p>
          <a:p>
            <a:r>
              <a:rPr lang="pt-BR" dirty="0" smtClean="0"/>
              <a:t>...a </a:t>
            </a:r>
            <a:r>
              <a:rPr lang="pt-BR" i="1" dirty="0" smtClean="0"/>
              <a:t>nouvelle </a:t>
            </a:r>
            <a:r>
              <a:rPr lang="pt-BR" i="1" dirty="0" err="1" smtClean="0"/>
              <a:t>histoire</a:t>
            </a:r>
            <a:r>
              <a:rPr lang="pt-BR" dirty="0" smtClean="0"/>
              <a:t> tratará prioritariamente dos fenômenos “econômico-sociais” (...).</a:t>
            </a:r>
          </a:p>
          <a:p>
            <a:r>
              <a:rPr lang="pt-BR" dirty="0" smtClean="0"/>
              <a:t>...reunião da diversidade factual sob a unidade do conceito (p. 83).</a:t>
            </a:r>
          </a:p>
          <a:p>
            <a:r>
              <a:rPr lang="pt-BR" dirty="0" smtClean="0"/>
              <a:t>Os eventos interessam não por sua singularidade, mas enquanto elementos de uma série, enquanto revelam um fundo mais duradouro de tendências conjunturais e estruturais (...).</a:t>
            </a:r>
            <a:endParaRPr lang="pt-BR" dirty="0"/>
          </a:p>
        </p:txBody>
      </p:sp>
    </p:spTree>
    <p:extLst>
      <p:ext uri="{BB962C8B-B14F-4D97-AF65-F5344CB8AC3E}">
        <p14:creationId xmlns:p14="http://schemas.microsoft.com/office/powerpoint/2010/main" val="415894910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Instância Política = </a:t>
            </a:r>
            <a:r>
              <a:rPr lang="pt-BR" dirty="0" err="1" smtClean="0"/>
              <a:t>epifenomênica</a:t>
            </a:r>
            <a:r>
              <a:rPr lang="pt-BR" dirty="0" smtClean="0"/>
              <a:t> (p. 84).</a:t>
            </a:r>
          </a:p>
          <a:p>
            <a:r>
              <a:rPr lang="pt-BR" dirty="0" smtClean="0"/>
              <a:t>Os homens na perspectiva da duração(pp. 84-85).</a:t>
            </a:r>
            <a:endParaRPr lang="pt-BR" dirty="0"/>
          </a:p>
        </p:txBody>
      </p:sp>
    </p:spTree>
    <p:extLst>
      <p:ext uri="{BB962C8B-B14F-4D97-AF65-F5344CB8AC3E}">
        <p14:creationId xmlns:p14="http://schemas.microsoft.com/office/powerpoint/2010/main" val="24797703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“método retrospectivo”: a dialética presente/passado</a:t>
            </a:r>
            <a:endParaRPr lang="pt-BR" dirty="0"/>
          </a:p>
        </p:txBody>
      </p:sp>
      <p:sp>
        <p:nvSpPr>
          <p:cNvPr id="3" name="Espaço Reservado para Conteúdo 2"/>
          <p:cNvSpPr>
            <a:spLocks noGrp="1"/>
          </p:cNvSpPr>
          <p:nvPr>
            <p:ph idx="1"/>
          </p:nvPr>
        </p:nvSpPr>
        <p:spPr>
          <a:ln>
            <a:solidFill>
              <a:srgbClr val="FFFF00"/>
            </a:solidFill>
          </a:ln>
        </p:spPr>
        <p:txBody>
          <a:bodyPr/>
          <a:lstStyle/>
          <a:p>
            <a:r>
              <a:rPr lang="pt-BR" dirty="0" smtClean="0"/>
              <a:t>O presente guarda uma certa autonomia e não se deixa explicar inteiramente pela sua origem (p. 85).</a:t>
            </a:r>
          </a:p>
          <a:p>
            <a:r>
              <a:rPr lang="pt-BR" dirty="0"/>
              <a:t>O passado não é compreensível se não se vai até ele com uma problematização suscitada pelo presente (...).</a:t>
            </a:r>
          </a:p>
          <a:p>
            <a:r>
              <a:rPr lang="pt-BR" dirty="0" smtClean="0"/>
              <a:t>A história, enquanto ciência dos homens no tempo, “une o estudo dos mortos ao dos vivos” (...).</a:t>
            </a:r>
          </a:p>
          <a:p>
            <a:r>
              <a:rPr lang="pt-BR" dirty="0" smtClean="0"/>
              <a:t>Evita-se, assim, a vinda mecânica do atrás para a frente e evita-se também a busca das origens, que leva a uma retrospecção infinita, que exclui definitivamente o presente da perspectiva do historiador (p. 86).</a:t>
            </a:r>
            <a:endParaRPr lang="pt-BR" dirty="0"/>
          </a:p>
        </p:txBody>
      </p:sp>
    </p:spTree>
    <p:extLst>
      <p:ext uri="{BB962C8B-B14F-4D97-AF65-F5344CB8AC3E}">
        <p14:creationId xmlns:p14="http://schemas.microsoft.com/office/powerpoint/2010/main" val="3034073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metáfora do mar</a:t>
            </a:r>
            <a:endParaRPr lang="pt-BR" dirty="0"/>
          </a:p>
        </p:txBody>
      </p:sp>
      <p:sp>
        <p:nvSpPr>
          <p:cNvPr id="3" name="Espaço Reservado para Conteúdo 2"/>
          <p:cNvSpPr>
            <a:spLocks noGrp="1"/>
          </p:cNvSpPr>
          <p:nvPr>
            <p:ph idx="1"/>
          </p:nvPr>
        </p:nvSpPr>
        <p:spPr/>
        <p:txBody>
          <a:bodyPr/>
          <a:lstStyle/>
          <a:p>
            <a:r>
              <a:rPr lang="pt-BR" dirty="0" smtClean="0"/>
              <a:t>...a história só poderia ser compreendida a partir de sua “profundidade”, assim como o mar não é compreendido pelas suas ondas espumosas, mas pelas suas regiões profundas que as sustentam (p. 88).</a:t>
            </a:r>
          </a:p>
          <a:p>
            <a:r>
              <a:rPr lang="pt-BR" dirty="0" smtClean="0"/>
              <a:t>Projeto dos </a:t>
            </a:r>
            <a:r>
              <a:rPr lang="pt-BR" i="1" dirty="0" err="1" smtClean="0"/>
              <a:t>Annales</a:t>
            </a:r>
            <a:r>
              <a:rPr lang="pt-BR" dirty="0" smtClean="0"/>
              <a:t> era tanto epistemológico quanto institucional (p. 89).</a:t>
            </a:r>
            <a:endParaRPr lang="pt-BR" dirty="0"/>
          </a:p>
        </p:txBody>
      </p:sp>
    </p:spTree>
    <p:extLst>
      <p:ext uri="{BB962C8B-B14F-4D97-AF65-F5344CB8AC3E}">
        <p14:creationId xmlns:p14="http://schemas.microsoft.com/office/powerpoint/2010/main" val="27218093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As diversas fases da “escola dos </a:t>
            </a:r>
            <a:r>
              <a:rPr lang="pt-BR" dirty="0" err="1" smtClean="0"/>
              <a:t>annales</a:t>
            </a:r>
            <a:r>
              <a:rPr lang="pt-BR" dirty="0" smtClean="0"/>
              <a:t>”: continuidade ou descontinuidade?	</a:t>
            </a:r>
            <a:endParaRPr lang="pt-BR" dirty="0"/>
          </a:p>
        </p:txBody>
      </p:sp>
      <p:sp>
        <p:nvSpPr>
          <p:cNvPr id="3" name="Espaço Reservado para Conteúdo 2"/>
          <p:cNvSpPr>
            <a:spLocks noGrp="1"/>
          </p:cNvSpPr>
          <p:nvPr>
            <p:ph idx="1"/>
          </p:nvPr>
        </p:nvSpPr>
        <p:spPr>
          <a:xfrm>
            <a:off x="1069848" y="2398499"/>
            <a:ext cx="10058400" cy="4050792"/>
          </a:xfrm>
        </p:spPr>
        <p:txBody>
          <a:bodyPr>
            <a:normAutofit/>
          </a:bodyPr>
          <a:lstStyle/>
          <a:p>
            <a:r>
              <a:rPr lang="pt-BR" sz="2800" dirty="0" smtClean="0"/>
              <a:t>1 ‒ 1900-1920: crise da consciência histórica; crítica ao método alemão; diversos projetos de renovação histórica (...).</a:t>
            </a:r>
          </a:p>
          <a:p>
            <a:r>
              <a:rPr lang="pt-BR" sz="2800" dirty="0" smtClean="0"/>
              <a:t>2 ‒ 1920-1946: fundação da revista </a:t>
            </a:r>
            <a:r>
              <a:rPr lang="pt-BR" sz="2800" i="1" dirty="0" err="1" smtClean="0"/>
              <a:t>Annales</a:t>
            </a:r>
            <a:r>
              <a:rPr lang="pt-BR" sz="2800" i="1" dirty="0" smtClean="0"/>
              <a:t> d’</a:t>
            </a:r>
            <a:r>
              <a:rPr lang="pt-BR" sz="2800" i="1" dirty="0" err="1" smtClean="0"/>
              <a:t>Histoire</a:t>
            </a:r>
            <a:r>
              <a:rPr lang="pt-BR" sz="2800" i="1" dirty="0" smtClean="0"/>
              <a:t> </a:t>
            </a:r>
            <a:r>
              <a:rPr lang="pt-BR" sz="2800" i="1" dirty="0" err="1" smtClean="0"/>
              <a:t>Economique</a:t>
            </a:r>
            <a:r>
              <a:rPr lang="pt-BR" sz="2800" i="1" dirty="0" smtClean="0"/>
              <a:t> et </a:t>
            </a:r>
            <a:r>
              <a:rPr lang="pt-BR" sz="2800" i="1" dirty="0" err="1" smtClean="0"/>
              <a:t>Sociale</a:t>
            </a:r>
            <a:r>
              <a:rPr lang="pt-BR" sz="2800" dirty="0" smtClean="0"/>
              <a:t>; combate contra a história tradicional visando a ocupações das instituições de ensino, pesquisa, administração e publicação de história, na França (...).</a:t>
            </a:r>
          </a:p>
        </p:txBody>
      </p:sp>
    </p:spTree>
    <p:extLst>
      <p:ext uri="{BB962C8B-B14F-4D97-AF65-F5344CB8AC3E}">
        <p14:creationId xmlns:p14="http://schemas.microsoft.com/office/powerpoint/2010/main" val="209852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As diversas fases da “escola dos </a:t>
            </a:r>
            <a:r>
              <a:rPr lang="pt-BR" dirty="0" err="1" smtClean="0"/>
              <a:t>annales</a:t>
            </a:r>
            <a:r>
              <a:rPr lang="pt-BR" dirty="0" smtClean="0"/>
              <a:t>”: continuidade ou descontinuidade?	</a:t>
            </a:r>
            <a:endParaRPr lang="pt-BR" dirty="0"/>
          </a:p>
        </p:txBody>
      </p:sp>
      <p:sp>
        <p:nvSpPr>
          <p:cNvPr id="3" name="Espaço Reservado para Conteúdo 2"/>
          <p:cNvSpPr>
            <a:spLocks noGrp="1"/>
          </p:cNvSpPr>
          <p:nvPr>
            <p:ph idx="1"/>
          </p:nvPr>
        </p:nvSpPr>
        <p:spPr>
          <a:xfrm>
            <a:off x="1069848" y="2398499"/>
            <a:ext cx="10058400" cy="4050792"/>
          </a:xfrm>
        </p:spPr>
        <p:txBody>
          <a:bodyPr>
            <a:normAutofit/>
          </a:bodyPr>
          <a:lstStyle/>
          <a:p>
            <a:r>
              <a:rPr lang="pt-BR" sz="2400" dirty="0" smtClean="0"/>
              <a:t>3 ‒ 1946-1968: explosão criadora, expansão institucional. Os </a:t>
            </a:r>
            <a:r>
              <a:rPr lang="pt-BR" sz="2400" i="1" dirty="0" err="1" smtClean="0"/>
              <a:t>Annales</a:t>
            </a:r>
            <a:r>
              <a:rPr lang="pt-BR" sz="2400" dirty="0" smtClean="0"/>
              <a:t> entraram em uma fase de consolidação quase burocrática (...).</a:t>
            </a:r>
          </a:p>
          <a:p>
            <a:r>
              <a:rPr lang="pt-BR" sz="2400" dirty="0" smtClean="0"/>
              <a:t>4 ‒ 1968-1988 (?): sob influência do movimento estudantil de 1968, que obrigou a revisões da orientação da revista e na reorganização institucional. Braudel não terá mais a direção solitária da revista, passando a compartilhá-la com outros representantes da “escola”. Em 1975, a 6</a:t>
            </a:r>
            <a:r>
              <a:rPr lang="pt-BR" sz="2400" baseline="30000" dirty="0" smtClean="0"/>
              <a:t>ª</a:t>
            </a:r>
            <a:r>
              <a:rPr lang="pt-BR" sz="2400" dirty="0" smtClean="0"/>
              <a:t> Seção da EPHE (</a:t>
            </a:r>
            <a:r>
              <a:rPr lang="pt-BR" sz="2400" i="1" dirty="0" err="1" smtClean="0"/>
              <a:t>École</a:t>
            </a:r>
            <a:r>
              <a:rPr lang="pt-BR" sz="2400" i="1" dirty="0" smtClean="0"/>
              <a:t> Pratique de </a:t>
            </a:r>
            <a:r>
              <a:rPr lang="pt-BR" sz="2400" i="1" dirty="0" err="1" smtClean="0"/>
              <a:t>Hautes</a:t>
            </a:r>
            <a:r>
              <a:rPr lang="pt-BR" sz="2400" i="1" dirty="0" smtClean="0"/>
              <a:t> </a:t>
            </a:r>
            <a:r>
              <a:rPr lang="pt-BR" sz="2400" i="1" dirty="0" err="1" smtClean="0"/>
              <a:t>Études</a:t>
            </a:r>
            <a:r>
              <a:rPr lang="pt-BR" sz="2400" dirty="0" smtClean="0"/>
              <a:t>) foi promovida ao status de universidade, podendo oferecer seminários e conceder diplomas, sob o novo título de </a:t>
            </a:r>
            <a:r>
              <a:rPr lang="pt-BR" sz="2400" i="1" dirty="0" err="1" smtClean="0"/>
              <a:t>École</a:t>
            </a:r>
            <a:r>
              <a:rPr lang="pt-BR" sz="2400" i="1" dirty="0" smtClean="0"/>
              <a:t> </a:t>
            </a:r>
            <a:r>
              <a:rPr lang="pt-BR" sz="2400" i="1" dirty="0" err="1" smtClean="0"/>
              <a:t>des</a:t>
            </a:r>
            <a:r>
              <a:rPr lang="pt-BR" sz="2400" i="1" dirty="0" smtClean="0"/>
              <a:t> </a:t>
            </a:r>
            <a:r>
              <a:rPr lang="pt-BR" sz="2400" i="1" dirty="0" err="1" smtClean="0"/>
              <a:t>Hautes</a:t>
            </a:r>
            <a:r>
              <a:rPr lang="pt-BR" sz="2400" i="1" dirty="0" smtClean="0"/>
              <a:t> </a:t>
            </a:r>
            <a:r>
              <a:rPr lang="pt-BR" sz="2400" i="1" dirty="0" err="1" smtClean="0"/>
              <a:t>Études</a:t>
            </a:r>
            <a:r>
              <a:rPr lang="pt-BR" sz="2400" i="1" dirty="0" smtClean="0"/>
              <a:t> em </a:t>
            </a:r>
            <a:r>
              <a:rPr lang="pt-BR" sz="2400" i="1" dirty="0" err="1" smtClean="0"/>
              <a:t>Sciences</a:t>
            </a:r>
            <a:r>
              <a:rPr lang="pt-BR" sz="2400" i="1" dirty="0" smtClean="0"/>
              <a:t> </a:t>
            </a:r>
            <a:r>
              <a:rPr lang="pt-BR" sz="2400" i="1" dirty="0" err="1" smtClean="0"/>
              <a:t>Sociales</a:t>
            </a:r>
            <a:r>
              <a:rPr lang="pt-BR" sz="2400" i="1" dirty="0"/>
              <a:t> </a:t>
            </a:r>
            <a:r>
              <a:rPr lang="pt-BR" sz="2400" i="1" dirty="0" smtClean="0"/>
              <a:t>‒ </a:t>
            </a:r>
            <a:r>
              <a:rPr lang="pt-BR" sz="2400" dirty="0" smtClean="0"/>
              <a:t>EHESS (</a:t>
            </a:r>
            <a:r>
              <a:rPr lang="pt-BR" sz="2400" dirty="0" err="1" smtClean="0"/>
              <a:t>Stoianovitch</a:t>
            </a:r>
            <a:r>
              <a:rPr lang="pt-BR" sz="2400" dirty="0" smtClean="0"/>
              <a:t>, 1976, pp. 41 e </a:t>
            </a:r>
            <a:r>
              <a:rPr lang="pt-BR" sz="2400" dirty="0" err="1" smtClean="0"/>
              <a:t>ss</a:t>
            </a:r>
            <a:r>
              <a:rPr lang="pt-BR" sz="2400" dirty="0" smtClean="0"/>
              <a:t>) [p. 92].</a:t>
            </a:r>
            <a:endParaRPr lang="pt-BR" sz="2400" dirty="0"/>
          </a:p>
        </p:txBody>
      </p:sp>
    </p:spTree>
    <p:extLst>
      <p:ext uri="{BB962C8B-B14F-4D97-AF65-F5344CB8AC3E}">
        <p14:creationId xmlns:p14="http://schemas.microsoft.com/office/powerpoint/2010/main" val="20985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mtClean="0"/>
              <a:t>Heródoto </a:t>
            </a:r>
            <a:r>
              <a:rPr lang="pt-BR" dirty="0" smtClean="0"/>
              <a:t>só pôde fundar a história quando se separou do atemporal </a:t>
            </a:r>
            <a:r>
              <a:rPr lang="pt-BR" dirty="0"/>
              <a:t>[</a:t>
            </a:r>
            <a:r>
              <a:rPr lang="pt-BR" dirty="0" smtClean="0"/>
              <a:t>mito] e valorizou epistemologicamente as mudanças do sublunar [Física aristotélica] (p. 14).</a:t>
            </a:r>
          </a:p>
          <a:p>
            <a:r>
              <a:rPr lang="pt-BR" dirty="0" smtClean="0"/>
              <a:t>A prática da interdisciplinaridade exigiu uma outra representação do tempo dos homens (Braudel, 1969; </a:t>
            </a:r>
            <a:r>
              <a:rPr lang="pt-BR" dirty="0" err="1" smtClean="0"/>
              <a:t>Burguière</a:t>
            </a:r>
            <a:r>
              <a:rPr lang="pt-BR" dirty="0" smtClean="0"/>
              <a:t>, 1979) [p. 15].</a:t>
            </a:r>
          </a:p>
          <a:p>
            <a:endParaRPr lang="pt-BR" dirty="0"/>
          </a:p>
        </p:txBody>
      </p:sp>
    </p:spTree>
    <p:extLst>
      <p:ext uri="{BB962C8B-B14F-4D97-AF65-F5344CB8AC3E}">
        <p14:creationId xmlns:p14="http://schemas.microsoft.com/office/powerpoint/2010/main" val="2785589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799973" y="2299208"/>
            <a:ext cx="10058400" cy="4050792"/>
          </a:xfrm>
        </p:spPr>
        <p:txBody>
          <a:bodyPr/>
          <a:lstStyle/>
          <a:p>
            <a:r>
              <a:rPr lang="pt-BR" dirty="0" smtClean="0"/>
              <a:t>Contra a abordagem teleológica, as ciências sociais preferirão uma “abordagem estrutural” do tempo histórico (</a:t>
            </a:r>
            <a:r>
              <a:rPr lang="pt-BR" dirty="0" err="1" smtClean="0"/>
              <a:t>Burguière</a:t>
            </a:r>
            <a:r>
              <a:rPr lang="pt-BR" dirty="0" smtClean="0"/>
              <a:t>, 1971; </a:t>
            </a:r>
            <a:r>
              <a:rPr lang="pt-BR" dirty="0" err="1" smtClean="0"/>
              <a:t>Pomiam</a:t>
            </a:r>
            <a:r>
              <a:rPr lang="pt-BR" dirty="0" smtClean="0"/>
              <a:t>, 1988; </a:t>
            </a:r>
            <a:r>
              <a:rPr lang="pt-BR" dirty="0" err="1" smtClean="0"/>
              <a:t>Simiand</a:t>
            </a:r>
            <a:r>
              <a:rPr lang="pt-BR" dirty="0" smtClean="0"/>
              <a:t>, 1960) [p. 16].</a:t>
            </a:r>
          </a:p>
          <a:p>
            <a:endParaRPr lang="pt-BR" dirty="0"/>
          </a:p>
        </p:txBody>
      </p:sp>
      <p:pic>
        <p:nvPicPr>
          <p:cNvPr id="2050" name="Picture 2" descr="teleolÃ³g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5369" y="3189824"/>
            <a:ext cx="3848100" cy="288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8005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4" name="Espaço Reservado para Conteúdo 3"/>
          <p:cNvSpPr>
            <a:spLocks noGrp="1"/>
          </p:cNvSpPr>
          <p:nvPr>
            <p:ph idx="1"/>
          </p:nvPr>
        </p:nvSpPr>
        <p:spPr/>
        <p:txBody>
          <a:bodyPr>
            <a:normAutofit/>
          </a:bodyPr>
          <a:lstStyle/>
          <a:p>
            <a:r>
              <a:rPr lang="pt-BR" dirty="0" smtClean="0"/>
              <a:t>Seu objetivo é o de controlar a mudança social, tornando-a segura e previsível, gradual e harmoniosa, e evitar as acelerações revolucionárias que quebram as estruturas sociais e nada oferecem (</a:t>
            </a:r>
            <a:r>
              <a:rPr lang="pt-BR" dirty="0" err="1" smtClean="0"/>
              <a:t>Koselleck</a:t>
            </a:r>
            <a:r>
              <a:rPr lang="pt-BR" dirty="0" smtClean="0"/>
              <a:t>, 1990; Lévi-Strauss, 1971 e 1983) [p. 17].</a:t>
            </a:r>
          </a:p>
        </p:txBody>
      </p:sp>
    </p:spTree>
    <p:extLst>
      <p:ext uri="{BB962C8B-B14F-4D97-AF65-F5344CB8AC3E}">
        <p14:creationId xmlns:p14="http://schemas.microsoft.com/office/powerpoint/2010/main" val="2375884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4" name="Espaço Reservado para Conteúdo 3"/>
          <p:cNvSpPr>
            <a:spLocks noGrp="1"/>
          </p:cNvSpPr>
          <p:nvPr>
            <p:ph idx="1"/>
          </p:nvPr>
        </p:nvSpPr>
        <p:spPr/>
        <p:txBody>
          <a:bodyPr>
            <a:normAutofit/>
          </a:bodyPr>
          <a:lstStyle/>
          <a:p>
            <a:r>
              <a:rPr lang="pt-BR" dirty="0" smtClean="0"/>
              <a:t>A perspectiva estrutural das ciências sociais é “grega”, isto é, anti-histórica: recusa a sucessão, o vivido, o evento, o singular, enfim, a mudança, e propõe a simultaneidade, o sistema, o modelo, o formal, a abstração (Lévi-Strauss, 1971 e 1983; </a:t>
            </a:r>
            <a:r>
              <a:rPr lang="pt-BR" dirty="0" err="1" smtClean="0"/>
              <a:t>Boudon</a:t>
            </a:r>
            <a:r>
              <a:rPr lang="pt-BR" dirty="0" smtClean="0"/>
              <a:t>, 1969) [...]. </a:t>
            </a:r>
          </a:p>
          <a:p>
            <a:r>
              <a:rPr lang="pt-BR" dirty="0" smtClean="0"/>
              <a:t>(...) Sob a influência das ciências sociais, a história, antes, sob a influência metafísica da filosofia e da teologia, estudo exclusivo da sucessão de eventos, da mudança, da assimetria passado/futuro, com um final universal conhecido antecipadamente, será obrigada a incluir em sua representação do tempo a permanência, a simultaneidade (...).</a:t>
            </a:r>
          </a:p>
        </p:txBody>
      </p:sp>
    </p:spTree>
    <p:extLst>
      <p:ext uri="{BB962C8B-B14F-4D97-AF65-F5344CB8AC3E}">
        <p14:creationId xmlns:p14="http://schemas.microsoft.com/office/powerpoint/2010/main" val="2375884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4" name="Espaço Reservado para Conteúdo 3"/>
          <p:cNvSpPr>
            <a:spLocks noGrp="1"/>
          </p:cNvSpPr>
          <p:nvPr>
            <p:ph idx="1"/>
          </p:nvPr>
        </p:nvSpPr>
        <p:spPr/>
        <p:txBody>
          <a:bodyPr>
            <a:normAutofit/>
          </a:bodyPr>
          <a:lstStyle/>
          <a:p>
            <a:r>
              <a:rPr lang="pt-BR" dirty="0" smtClean="0"/>
              <a:t>Mas, mesmo aceitando essa influência das ciências sociais, os </a:t>
            </a:r>
            <a:r>
              <a:rPr lang="pt-BR" dirty="0" err="1" smtClean="0"/>
              <a:t>Annales</a:t>
            </a:r>
            <a:r>
              <a:rPr lang="pt-BR" dirty="0" smtClean="0"/>
              <a:t> mantêm o projeto de Heródoto: “descrever e analisar a mudança” (...). </a:t>
            </a:r>
          </a:p>
          <a:p>
            <a:r>
              <a:rPr lang="pt-BR" dirty="0" smtClean="0"/>
              <a:t>Os </a:t>
            </a:r>
            <a:r>
              <a:rPr lang="pt-BR" dirty="0" err="1" smtClean="0"/>
              <a:t>Annales</a:t>
            </a:r>
            <a:r>
              <a:rPr lang="pt-BR" dirty="0" smtClean="0"/>
              <a:t>, e Braudel em particular, construíram o conceito de “longa duração”, que ao mesmo tempo se inspira e se diferencia do conceito de “</a:t>
            </a:r>
            <a:r>
              <a:rPr lang="pt-BR" dirty="0" err="1" smtClean="0"/>
              <a:t>estrtura</a:t>
            </a:r>
            <a:r>
              <a:rPr lang="pt-BR" dirty="0" smtClean="0"/>
              <a:t> social” das ciências sociais. A “longa duração” é a tradução para a linguagem temporal dos historiadores da estrutura atemporal dos sociólogos, linguistas e antropólogos (...). </a:t>
            </a:r>
          </a:p>
          <a:p>
            <a:r>
              <a:rPr lang="pt-BR" dirty="0" smtClean="0"/>
              <a:t>Na perspectiva da “longa duração”, o tempo histórico é representado como “dialética da duração” (...). </a:t>
            </a:r>
          </a:p>
        </p:txBody>
      </p:sp>
    </p:spTree>
    <p:extLst>
      <p:ext uri="{BB962C8B-B14F-4D97-AF65-F5344CB8AC3E}">
        <p14:creationId xmlns:p14="http://schemas.microsoft.com/office/powerpoint/2010/main" val="2375884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Tipo de Madei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i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i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TM03090434[[fn=Tipo de Madeira]]</Template>
  <TotalTime>2153</TotalTime>
  <Words>4901</Words>
  <Application>Microsoft Office PowerPoint</Application>
  <PresentationFormat>Widescreen</PresentationFormat>
  <Paragraphs>164</Paragraphs>
  <Slides>45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45</vt:i4>
      </vt:variant>
    </vt:vector>
  </HeadingPairs>
  <TitlesOfParts>
    <vt:vector size="49" baseType="lpstr">
      <vt:lpstr>Rockwell</vt:lpstr>
      <vt:lpstr>Rockwell Condensed</vt:lpstr>
      <vt:lpstr>Wingdings</vt:lpstr>
      <vt:lpstr>Tipo de Madeira</vt:lpstr>
      <vt:lpstr>Apresentação do PowerPoint</vt:lpstr>
      <vt:lpstr>REIS, José Carlos. Escola dos Annales</vt:lpstr>
      <vt:lpstr>Os Annales: A renovação teórico-metodológica e “utópica” da História pela reconstrução do tempo histórico</vt:lpstr>
      <vt:lpstr>Apresentação do PowerPoint</vt:lpstr>
      <vt:lpstr>Apresentação do PowerPoint</vt:lpstr>
      <vt:lpstr>Apresentação do PowerPoint</vt:lpstr>
      <vt:lpstr>Apresentação do PowerPoint</vt:lpstr>
      <vt:lpstr>Apresentação do PowerPoint</vt:lpstr>
      <vt:lpstr>Apresentação do PowerPoint</vt:lpstr>
      <vt:lpstr>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1900-1929 O debate fundador dos annales ‒ história e ciências sociais</vt:lpstr>
      <vt:lpstr>DURKHEIM</vt:lpstr>
      <vt:lpstr>WEBER</vt:lpstr>
      <vt:lpstr>SIMIAND</vt:lpstr>
      <vt:lpstr>Apresentação do PowerPoint</vt:lpstr>
      <vt:lpstr>BERR</vt:lpstr>
      <vt:lpstr>Vidal de la blanche</vt:lpstr>
      <vt:lpstr>Apresentação do PowerPoint</vt:lpstr>
      <vt:lpstr>O surgimento da “escola dos annales” e o seu “programa”</vt:lpstr>
      <vt:lpstr>O surgimento da “escola dos annales” e o seu “programa”</vt:lpstr>
      <vt:lpstr>Apresentação do PowerPoint</vt:lpstr>
      <vt:lpstr>Apresentação do PowerPoint</vt:lpstr>
      <vt:lpstr>5 Teses Inovadoras (Febvre)</vt:lpstr>
      <vt:lpstr>Apresentação do PowerPoint</vt:lpstr>
      <vt:lpstr>Apresentação do PowerPoint</vt:lpstr>
      <vt:lpstr>Apresentação do PowerPoint</vt:lpstr>
      <vt:lpstr>Apresentação do PowerPoint</vt:lpstr>
      <vt:lpstr>Apresentação do PowerPoint</vt:lpstr>
      <vt:lpstr>As propostas de bloch, o objeto do conhecimento histórico e a sua temporalidade</vt:lpstr>
      <vt:lpstr>Apresentação do PowerPoint</vt:lpstr>
      <vt:lpstr>O “método retrospectivo”: a dialética presente/passado</vt:lpstr>
      <vt:lpstr>A metáfora do mar</vt:lpstr>
      <vt:lpstr>As diversas fases da “escola dos annales”: continuidade ou descontinuidade? </vt:lpstr>
      <vt:lpstr>As diversas fases da “escola dos annales”: continuidade ou descontinuidade?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REIS, José Carlos. Escola dos Annales</dc:title>
  <dc:creator>Marcos Castro</dc:creator>
  <cp:lastModifiedBy>Marcos Castro</cp:lastModifiedBy>
  <cp:revision>60</cp:revision>
  <dcterms:created xsi:type="dcterms:W3CDTF">2019-07-17T11:50:22Z</dcterms:created>
  <dcterms:modified xsi:type="dcterms:W3CDTF">2019-07-30T16:49:34Z</dcterms:modified>
</cp:coreProperties>
</file>