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75" r:id="rId3"/>
    <p:sldId id="276" r:id="rId4"/>
    <p:sldId id="261" r:id="rId5"/>
    <p:sldId id="262" r:id="rId6"/>
    <p:sldId id="263" r:id="rId7"/>
    <p:sldId id="277" r:id="rId8"/>
    <p:sldId id="264" r:id="rId9"/>
    <p:sldId id="269" r:id="rId10"/>
    <p:sldId id="265" r:id="rId11"/>
    <p:sldId id="279" r:id="rId12"/>
    <p:sldId id="266" r:id="rId13"/>
    <p:sldId id="267" r:id="rId14"/>
    <p:sldId id="278" r:id="rId15"/>
    <p:sldId id="28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EDD0-3651-45C2-955F-CA165E9AD2F9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E9FD-B852-4CF9-BE88-485C78ED7A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4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4E9FD-B852-4CF9-BE88-485C78ED7A6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423E83-1AA2-447C-A68C-F483DCD7A4FA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_8NcqLHmsuyg/TUI7-tgOU2I/AAAAAAAAAB0/ZGwsGy12wqM/s1600/cienci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832648" cy="5832649"/>
          </a:xfrm>
          <a:prstGeom prst="rect">
            <a:avLst/>
          </a:prstGeom>
          <a:noFill/>
        </p:spPr>
      </p:pic>
      <p:pic>
        <p:nvPicPr>
          <p:cNvPr id="34820" name="Picture 4" descr="http://bloguici.com.br/wp-content/uploads/2011/03/ciencia_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2657872" cy="2126298"/>
          </a:xfrm>
          <a:prstGeom prst="rect">
            <a:avLst/>
          </a:prstGeom>
          <a:noFill/>
        </p:spPr>
      </p:pic>
      <p:pic>
        <p:nvPicPr>
          <p:cNvPr id="34822" name="Picture 6" descr="http://tpissarro.com/alquimia/labalche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5110">
            <a:off x="6342183" y="2167570"/>
            <a:ext cx="1909606" cy="2277382"/>
          </a:xfrm>
          <a:prstGeom prst="rect">
            <a:avLst/>
          </a:prstGeom>
          <a:noFill/>
        </p:spPr>
      </p:pic>
      <p:pic>
        <p:nvPicPr>
          <p:cNvPr id="34824" name="Picture 8" descr="http://www.kalipedia.com/kalipediamedia/cienciasnaturales/media/200709/24/fisicayquimica/20070924klpcnafyq_97.Ies.S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953" y="4573872"/>
            <a:ext cx="2334047" cy="1446689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6196679" y="6243841"/>
            <a:ext cx="282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Aula 4 IEEC- Joana </a:t>
            </a:r>
            <a:r>
              <a:rPr lang="pt-BR" dirty="0"/>
              <a:t>A</a:t>
            </a:r>
            <a:r>
              <a:rPr lang="pt-BR" dirty="0" smtClean="0"/>
              <a:t>ndrade</a:t>
            </a:r>
          </a:p>
          <a:p>
            <a:r>
              <a:rPr lang="pt-BR" dirty="0" smtClean="0"/>
              <a:t>2018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79512" y="87988"/>
            <a:ext cx="512291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sz="3600" dirty="0">
                <a:solidFill>
                  <a:srgbClr val="FF6600"/>
                </a:solidFill>
              </a:rPr>
              <a:t>XX</a:t>
            </a:r>
            <a:r>
              <a:rPr lang="pt-BR" sz="3600" dirty="0"/>
              <a:t> – </a:t>
            </a:r>
            <a:r>
              <a:rPr lang="pt-BR" sz="2800" i="1" dirty="0"/>
              <a:t>decadência</a:t>
            </a:r>
            <a:r>
              <a:rPr lang="pt-BR" sz="2800" dirty="0"/>
              <a:t>. Teoria crítica; Epistemologia da ciência; Freud </a:t>
            </a:r>
            <a:r>
              <a:rPr lang="pt-BR" sz="2800" dirty="0" err="1"/>
              <a:t>´O</a:t>
            </a:r>
            <a:r>
              <a:rPr lang="pt-BR" sz="2800" dirty="0"/>
              <a:t> homem não é dono de sua própria casa!´;  </a:t>
            </a:r>
          </a:p>
          <a:p>
            <a:r>
              <a:rPr lang="pt-BR" sz="3600" dirty="0">
                <a:solidFill>
                  <a:srgbClr val="FF6600"/>
                </a:solidFill>
              </a:rPr>
              <a:t>Crises da modernidade</a:t>
            </a:r>
            <a:r>
              <a:rPr lang="pt-BR" sz="3600" dirty="0"/>
              <a:t>:</a:t>
            </a:r>
          </a:p>
          <a:p>
            <a:pPr>
              <a:buFontTx/>
              <a:buChar char="•"/>
            </a:pPr>
            <a:r>
              <a:rPr lang="pt-BR" sz="2800" dirty="0"/>
              <a:t> vazio ético, </a:t>
            </a:r>
          </a:p>
          <a:p>
            <a:pPr>
              <a:buFontTx/>
              <a:buChar char="•"/>
            </a:pPr>
            <a:r>
              <a:rPr lang="pt-BR" sz="2800" dirty="0"/>
              <a:t> fim da utopias, </a:t>
            </a:r>
          </a:p>
          <a:p>
            <a:pPr>
              <a:buFontTx/>
              <a:buChar char="•"/>
            </a:pPr>
            <a:r>
              <a:rPr lang="pt-BR" sz="2800" dirty="0"/>
              <a:t> ecologia profunda, </a:t>
            </a:r>
          </a:p>
          <a:p>
            <a:pPr>
              <a:buFontTx/>
              <a:buChar char="•"/>
            </a:pPr>
            <a:r>
              <a:rPr lang="pt-BR" sz="2800" dirty="0"/>
              <a:t> complexidade, </a:t>
            </a:r>
          </a:p>
          <a:p>
            <a:pPr>
              <a:buFontTx/>
              <a:buChar char="•"/>
            </a:pPr>
            <a:r>
              <a:rPr lang="pt-BR" sz="2800" dirty="0"/>
              <a:t> quem é o sujeito?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6631"/>
            <a:ext cx="3684341" cy="27632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14" y="3284984"/>
            <a:ext cx="4719465" cy="3140968"/>
          </a:xfrm>
          <a:prstGeom prst="rect">
            <a:avLst/>
          </a:prstGeom>
        </p:spPr>
      </p:pic>
      <p:pic>
        <p:nvPicPr>
          <p:cNvPr id="1026" name="Picture 2" descr="http://misteriosdomundo.org/wp-content/uploads/2016/04/before-after-isis-destroyed-monuments-palmyra-116-725x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4870"/>
            <a:ext cx="3834052" cy="19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79512" y="87988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6600"/>
                </a:solidFill>
              </a:rPr>
              <a:t>XXI - ????</a:t>
            </a:r>
            <a:r>
              <a:rPr lang="pt-BR" sz="3600" dirty="0" smtClean="0"/>
              <a:t> </a:t>
            </a:r>
            <a:endParaRPr lang="pt-BR" sz="2800" dirty="0"/>
          </a:p>
        </p:txBody>
      </p:sp>
      <p:pic>
        <p:nvPicPr>
          <p:cNvPr id="4" name="Picture 2" descr="Resultado de imagem para ataque armas quimicas si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42" y="1556792"/>
            <a:ext cx="6472324" cy="43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5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Ida 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848600" cy="51125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/>
              <a:t>Iniciou-se a simplificação pela </a:t>
            </a:r>
            <a:r>
              <a:rPr lang="pt-BR" b="1" dirty="0" smtClean="0"/>
              <a:t>eliminação do sujeito do conhecimento</a:t>
            </a:r>
            <a:r>
              <a:rPr lang="pt-BR" dirty="0" smtClean="0"/>
              <a:t> em função de uma </a:t>
            </a:r>
            <a:r>
              <a:rPr lang="pt-BR" b="1" dirty="0" smtClean="0"/>
              <a:t>objetividade pura</a:t>
            </a:r>
            <a:r>
              <a:rPr lang="pt-BR" dirty="0" smtClean="0"/>
              <a:t>, no ideal da </a:t>
            </a:r>
            <a:r>
              <a:rPr lang="pt-BR" b="1" dirty="0" smtClean="0"/>
              <a:t>neutralidade</a:t>
            </a:r>
            <a:r>
              <a:rPr lang="pt-BR" dirty="0" smtClean="0"/>
              <a:t> e </a:t>
            </a:r>
            <a:r>
              <a:rPr lang="pt-BR" b="1" dirty="0" smtClean="0"/>
              <a:t>distanciamento</a:t>
            </a:r>
            <a:r>
              <a:rPr lang="pt-BR" dirty="0" smtClean="0"/>
              <a:t>. Em seguida, o próprio objeto do conhecimento deveu ser </a:t>
            </a:r>
            <a:r>
              <a:rPr lang="pt-BR" b="1" dirty="0" smtClean="0"/>
              <a:t>reduzido</a:t>
            </a:r>
            <a:r>
              <a:rPr lang="pt-BR" dirty="0" smtClean="0"/>
              <a:t>, </a:t>
            </a:r>
            <a:r>
              <a:rPr lang="pt-BR" b="1" dirty="0" smtClean="0"/>
              <a:t>fragmentado</a:t>
            </a:r>
            <a:r>
              <a:rPr lang="pt-BR" dirty="0" smtClean="0"/>
              <a:t>, esmigalhado ao extremo e </a:t>
            </a:r>
            <a:r>
              <a:rPr lang="pt-BR" b="1" dirty="0" smtClean="0"/>
              <a:t>isolado</a:t>
            </a:r>
            <a:r>
              <a:rPr lang="pt-BR" dirty="0" smtClean="0"/>
              <a:t> de todo o seu contexto natural e cultural.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Abstraído do seu ambiente e do seu sistema de relações, o objeto do conhecimento tornou-se manipulável para a experimentação, mutilado em seu ser, separado de suas condições de existência, artificiosamente reproduzível (M. O. Marques, 1993)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848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Volta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506794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pt-BR" dirty="0" smtClean="0"/>
              <a:t>...à introdução da </a:t>
            </a:r>
            <a:r>
              <a:rPr lang="pt-BR" b="1" dirty="0" smtClean="0"/>
              <a:t>complexidade</a:t>
            </a:r>
            <a:r>
              <a:rPr lang="pt-BR" dirty="0" smtClean="0"/>
              <a:t> na base mesma do objeto da análise científica, com a teoria da relatividade, com a descoberta da anti-matéria, com a química biológica e a biologia molecular, com a cibernética e a sócio biologia corresponde a </a:t>
            </a:r>
            <a:r>
              <a:rPr lang="pt-BR" b="1" dirty="0" smtClean="0"/>
              <a:t>reintrodução do sujeito </a:t>
            </a:r>
            <a:r>
              <a:rPr lang="pt-BR" dirty="0" smtClean="0"/>
              <a:t>e o reconhecimento do </a:t>
            </a:r>
            <a:r>
              <a:rPr lang="pt-BR" b="1" dirty="0" smtClean="0"/>
              <a:t>caráter cultural e social </a:t>
            </a:r>
            <a:r>
              <a:rPr lang="pt-BR" dirty="0" smtClean="0"/>
              <a:t>dos conceitos científicos, desde o princípio de indeterminação de Heisenberg e as necessárias relações de incerteza e tensão no conhecimento, onde não pode o objeto isolar-se do sujeito, que o penetra e o perturba ao mesmo passo que por ele é </a:t>
            </a:r>
            <a:r>
              <a:rPr lang="pt-BR" b="1" dirty="0" smtClean="0"/>
              <a:t>afetado e transformado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na Escola, o que podemos fazer?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Atividades Investigativas com:</a:t>
            </a:r>
          </a:p>
          <a:p>
            <a:r>
              <a:rPr lang="pt-BR" dirty="0" smtClean="0"/>
              <a:t>- questões relevantes, para os alunos!</a:t>
            </a:r>
          </a:p>
          <a:p>
            <a:r>
              <a:rPr lang="pt-BR" dirty="0" smtClean="0"/>
              <a:t>- conteúdos conceituais</a:t>
            </a:r>
          </a:p>
          <a:p>
            <a:r>
              <a:rPr lang="pt-BR" dirty="0" smtClean="0"/>
              <a:t>- conteúdos atitudinais</a:t>
            </a:r>
          </a:p>
          <a:p>
            <a:r>
              <a:rPr lang="pt-BR" dirty="0" smtClean="0"/>
              <a:t>- conteúdos procedimentais</a:t>
            </a:r>
          </a:p>
          <a:p>
            <a:r>
              <a:rPr lang="pt-BR" dirty="0" smtClean="0"/>
              <a:t>- sequência adequada ao currículo</a:t>
            </a:r>
          </a:p>
          <a:p>
            <a:r>
              <a:rPr lang="pt-BR" dirty="0" smtClean="0"/>
              <a:t>- começo, meio e fim (uma ou mais aulas)</a:t>
            </a:r>
          </a:p>
          <a:p>
            <a:r>
              <a:rPr lang="pt-BR" dirty="0" smtClean="0"/>
              <a:t>- compromisso </a:t>
            </a:r>
            <a:r>
              <a:rPr lang="pt-BR" dirty="0" err="1" smtClean="0"/>
              <a:t>sócio-ambiental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528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PLANO DE ENSINO: </a:t>
            </a:r>
            <a:r>
              <a:rPr lang="pt-BR" sz="2800" b="1" dirty="0" smtClean="0"/>
              <a:t>EXPERIMENTAÇÃO INVESTIGATIVA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TEMA (PROBLEMA):</a:t>
            </a:r>
          </a:p>
          <a:p>
            <a:r>
              <a:rPr lang="pt-BR" dirty="0" smtClean="0"/>
              <a:t>ANO (E. M.):</a:t>
            </a:r>
          </a:p>
          <a:p>
            <a:r>
              <a:rPr lang="pt-BR" dirty="0" smtClean="0"/>
              <a:t>OBJETIVO:</a:t>
            </a:r>
          </a:p>
          <a:p>
            <a:r>
              <a:rPr lang="pt-BR" dirty="0" smtClean="0"/>
              <a:t>CONTEÚDO:</a:t>
            </a:r>
          </a:p>
          <a:p>
            <a:r>
              <a:rPr lang="pt-BR" dirty="0" smtClean="0"/>
              <a:t>ESTRATÉGIA (MÉTODOLOGIA):</a:t>
            </a:r>
          </a:p>
          <a:p>
            <a:r>
              <a:rPr lang="pt-BR" dirty="0" smtClean="0"/>
              <a:t>Nº DE AULAS:</a:t>
            </a:r>
          </a:p>
          <a:p>
            <a:r>
              <a:rPr lang="pt-BR" dirty="0" smtClean="0"/>
              <a:t>RECURSOS: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81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Conhecer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424936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Ao longo do tempo as pessoas foram criando diferentes modos de </a:t>
            </a:r>
            <a:r>
              <a:rPr lang="pt-BR" b="1" dirty="0" smtClean="0"/>
              <a:t>aproximação/reprodução/interpretação da </a:t>
            </a:r>
            <a:r>
              <a:rPr lang="pt-BR" dirty="0" smtClean="0"/>
              <a:t>realidade.</a:t>
            </a:r>
          </a:p>
          <a:p>
            <a:endParaRPr lang="pt-BR" dirty="0" smtClean="0"/>
          </a:p>
          <a:p>
            <a:r>
              <a:rPr lang="pt-BR" dirty="0" smtClean="0"/>
              <a:t>Algumas dessas respostas ganharam status de verdade e validade dentro de um campo, por meio de um consenso. Estabelece-se, assim, uma teoria, um modelo que servirá como base para outras </a:t>
            </a:r>
            <a:r>
              <a:rPr lang="pt-BR" b="1" dirty="0" smtClean="0"/>
              <a:t>aproximações/reproduções/interpretações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76833"/>
            <a:ext cx="3131840" cy="23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gartic.uol.com.br/imgs/mural/bi/biazinha_210/quadrados-colorid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827809" cy="1885206"/>
          </a:xfrm>
          <a:prstGeom prst="rect">
            <a:avLst/>
          </a:prstGeom>
          <a:noFill/>
        </p:spPr>
      </p:pic>
      <p:pic>
        <p:nvPicPr>
          <p:cNvPr id="35847" name="Picture 7" descr="http://www.andresugai.org/Materias/florFractal/image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3714751"/>
          </a:xfrm>
          <a:prstGeom prst="rect">
            <a:avLst/>
          </a:prstGeom>
          <a:noFill/>
        </p:spPr>
      </p:pic>
      <p:sp>
        <p:nvSpPr>
          <p:cNvPr id="8" name="Raio 7"/>
          <p:cNvSpPr/>
          <p:nvPr/>
        </p:nvSpPr>
        <p:spPr>
          <a:xfrm>
            <a:off x="395536" y="4221088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/>
          <p:cNvSpPr/>
          <p:nvPr/>
        </p:nvSpPr>
        <p:spPr>
          <a:xfrm rot="15837021">
            <a:off x="5472172" y="4109153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5536" y="98072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 X 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80312" y="0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Paradigma Z</a:t>
            </a:r>
            <a:endParaRPr lang="pt-BR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92080" y="602128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 Y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24603" y="5205751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Revolução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Quebra de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579158" y="4509721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Revolução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Quebra de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92280" y="3717032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51972" y="6186169"/>
            <a:ext cx="135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Thomas Kuhn</a:t>
            </a:r>
          </a:p>
          <a:p>
            <a:r>
              <a:rPr lang="pt-BR" dirty="0" smtClean="0"/>
              <a:t>1922-1996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Conforme </a:t>
            </a:r>
            <a:r>
              <a:rPr lang="pt-BR" sz="2800" b="1" dirty="0" err="1" smtClean="0">
                <a:solidFill>
                  <a:schemeClr val="tx1"/>
                </a:solidFill>
              </a:rPr>
              <a:t>Boaventura</a:t>
            </a:r>
            <a:r>
              <a:rPr lang="pt-BR" sz="2800" b="1" dirty="0" smtClean="0">
                <a:solidFill>
                  <a:schemeClr val="tx1"/>
                </a:solidFill>
              </a:rPr>
              <a:t> de Souza Santos (2008), </a:t>
            </a:r>
            <a:r>
              <a:rPr lang="pt-BR" sz="2400" b="1" dirty="0" smtClean="0">
                <a:solidFill>
                  <a:schemeClr val="tx1"/>
                </a:solidFill>
              </a:rPr>
              <a:t>as principais características do método científico podem ser assim resumidas: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60849"/>
            <a:ext cx="8208912" cy="499715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 Distinção sistemática entre conhecimento científico e senso comum</a:t>
            </a:r>
            <a:r>
              <a:rPr lang="pt-BR" dirty="0" smtClean="0"/>
              <a:t>: as observações realizadas com base no senso comum são ilusórias, por não possuírem o rigor do método científico;</a:t>
            </a:r>
          </a:p>
          <a:p>
            <a:endParaRPr lang="pt-BR" sz="2100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Distinção total entre natureza e pessoa humana</a:t>
            </a:r>
            <a:r>
              <a:rPr lang="pt-BR" dirty="0" smtClean="0"/>
              <a:t>: a natureza é passiva, eterna e reversível, funcionando sob mecanismos os quais podem ser relacionados sob leis o que permite ao homem, conhecer não para contemplar, mas para </a:t>
            </a:r>
            <a:r>
              <a:rPr lang="pt-BR" i="1" dirty="0" smtClean="0"/>
              <a:t>dominar e controlar;</a:t>
            </a:r>
          </a:p>
          <a:p>
            <a:endParaRPr lang="pt-BR" sz="2100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O conhecimento científico é alcançado através da observação neutra, sistemática e rigorosa dos </a:t>
            </a: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  fenômenos naturais;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4" y="5517232"/>
            <a:ext cx="1955932" cy="1227013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UEhQVFhUXFBUVFxUVFxQXFBUUFBUWGBUWFhQYHCggGBolHBYUITEhJSkrLi4uGB8zODMsNygtLisBCgoKDg0OFw8PGCwcHBwsLCwsLCwsLCwsLCwsLCwsLCwsLCwsLCwsLCwsLCwsLCwsLCwsLCwsLCwsLCw3LCwrLP/AABEIAMMBAgMBIgACEQEDEQH/xAAcAAABBQEBAQAAAAAAAAAAAAAEAAECAwUGBwj/xAA8EAACAQQBAgQFAgQFAwMFAAABAgMABBESIRMxBSJBUQYUMmFxI5FSgaGxJDNC0fAVYnIWNMEHg5Lh8f/EABcBAQEBAQAAAAAAAAAAAAAAAAABAgP/xAAcEQEBAQEBAQEBAQAAAAAAAAAAEQESIQJhUTH/2gAMAwEAAhEDEQA/ANFzVLtTyPQS3it22x3yyOq/Sr8MwAPleNvw6nsQa4xkQWpbUOswIyCCPcHipRyg9v7EHkAjg+4IP4INBftThqqzUgaC4NUtqGMwHvxgkhWIUE6guQMICeAWxk1dmiJg1ajULJKFGScDn37AEk/gAEk+gBNXqairgakDVQapA0FtLNQBp81ETzThqrzUZJgoyfcAAAklmOFVVHLMSQABySaAkGnFCwXAbIGQR3DKysMEqcqwB7qw/INXg0F61NTVKmrVNBbSps0qB6eok0RDak8ngUFSqT2o2GyJ7mroYAO1FAVRSlmoqMtuvtV7NQs0mKASSPFU5p5ZueaHaSoL6eoR8jNWVQqVSpUHJTnIIrNhtV3jSSRjFnaXYKVWCGGMS8KuxzFbRxjuckcEk5Kkeh5FBxkA4ORkZwfcVrNVPxC+MqddnR5HWRJiiyoonhxjiZEbzQvAPpx+m3Jovw6yUbOqdRVeFTHtM0jqfDreTWFUcZkMr/6zjHAxjBA6YyTgZIwTjkj2zULaDpnKagCTqpmKBzHKQgMkTOhKMRHH2P8AoB781rNWoCbEAwBuPDTc77zFjcJIRjDProVGNdc85znGNCeJQ5HIiNxaJBKHl/xMcsyrKdi5WQGM7lowvTPl47UNFbIAAEHHPbJz2zk9z9+9TS1QZwijb6vKPN+fenRVvhdks0r5X9JpHhIT5hmjCwtq8krXIWMFZSgcqxcmRcYOKBhu8wqxwGPh8t0ZNpSwnSW41wm+musQBXXkH7CiDDEzDMakjZQSgx5AhYAkY4EkfH/cKsMKZACKWZuFwuSwBJOTgDCqSWJAABJIAp1+FUeNxYkkGMRrD4g0LbSnqrFazNDKHaQrICNGyihfOVPbUGqjRrGWOWM0SbqJBFLHJaXEzNE7zv1gGjjHU0QZ2AzkhabaCIjKomCSeAhBYEjORkNyO4JB7g1fFaopJVFUnOSFAPPfkVN0qm+LLaGYc7w7bL12lif5oq0pCt01hWFcY1J2xn1Js8QmRJtNLjph7oo7bxwTwxWdxLHrOLl2lJZImEiBByQQOFDw2eMAtnCdIfpw79IHIiMoTqFPtt247cU6QxAnES42AZgi6hzjAY985ZOfQugJBZc3rP4VGxVtZXZiV0unQqs2I3t84SSRrjVSxBKx6MWQ5J9RZdSM3V0Gzo6rpmTyxGNm6mI3TUM41MjHVdPTbNEG0jLbGNC38RUbfbnFRuVjLDdAzDByU21ycKSceXJIArNRmXk7LC7hj0zbwvFcZlzLM/Q3X6+mx811lFUGMRAnGMsfbXCrdDCqBH4nLAoMkzAxBbvVm3kOWBgBBGB5iMcDFotIwSQigt3OoyfyfWoG1j/gTtj6V7e3btV6/FrG8MBKQGJUQ/LSyPDCkr7mO8eIdKAToS2G2ILhcbsQTgjVumCSuo86rfQwDaWbiCRGZwDHKMtyAHJbGO5PNWvZxn6o0OTk5VTk+5471YlrH/AnbH0r29u3anX4VnX0jCLZJDjJQzsZQqyi6ki0kYOI4xoIc5UsQ7OAeCutY7o6K+4J+aDBkkQMLd7URuiSTynU9aXDEqWGp14BNVt4YgYtxhmD66xgbKjRryF2ICvIACcDduKPtbWOP6ERf/FQP7VN+sTRe1ICoirYxWEE+HW+zc+lazx01lDqtXtVEETFJlqwVGSqoV6DujRMzVnXMlRAM1UyNirLiYUDcTnXNQH2F0AeexrXkh9RyK4gXYHrXUeD3uyUBmtNU9/xSqjz26YhWK98HH59KHLQ9VCGtukYxqWNuHab5JtRdlT1dPmOHEvkGEAwO5Lmh3buApOAGYjXCqzpGpIJycvIg4z39gTW88VSZIlQbLbGUWc3lCWzQdZr2FYiscYMBn6BkJCA8dx9QogXELNLoLdcLZNF0ljRmZ4gbpQy8uoZ2ymSqaLgLimzTg06Khb3cKiHdbZji/MpkSIvuqTG1DSHzpkrGFwQWDY5BAqtGibXzQLraqzRaWKxvP8AMSI4CTr0IpBGkbka5wSQPMTRINSBp0UPcyWy3DdNYJENx4gv+ZagdHFoLZs3B6cir+qUV8qcPjnJF0cwhlQh42ULfRiRkj6Thra46bIjgqgZhGFA4w2gyrYNwNSzTpaAsZIAYVdYdRazFmCWyk3bSXQjSaRl0QBUhwjYj5j2BGuFcXKFZRGlsjqtvos72TwNjq9eRMYgVsi2yqAMq9QqASaPqm51cGMqWBQlgNfLHvHGWOSONpYxxk+btgHF6KtktoVunQ/LxovijK6ytDGvyQe2OgVyN4sx3C6AEAvyAGJrPeeJbQFEV5jby7EvarOlxu/SYBh8w2qrCQqHVgMEE5rWXuSSSSSxY8ksxyST9yak8gUEmnRQz3NuJXwYli6tkFMCxq7QHZbzDxjeRQOW5OpAI1NAy9MLIXNsJdYhG0Hy3kZ51EzRfL5yAhJP+soPNW5G+fT1II47qSCOODyDUs1OiqYDErKsTRMdrncxG0AdFNv0ZGS18qg5mxtlsE5JxwSWqvNVpOGyB6fY4OCVOCeCNlYZHqpHcVN9QUHqaNQoNTRqyD42q4Gg42ohWqIv3xR/hcRJyewrKzXQ+EJ5BTBpKaiTzTmqyea0qxmqt3/NKQ0LcS49f55OP51BTcTDP/P7Vk30hPbHPvVl9dfz9ayLm4VnwB2HOCQBUQpSSe+B+Dz+9ZniV1jjYj+Y9aKuZk4z+w2Of61mzck4VV/bPP4/3ojN6/3zXQ/D93jjPFc1Oh796M8HuMGg78XC+9Kud+bPsKeise5c4OO+Dj81Ca8jEUwDxdJobIJGnSF3ss1q10DqOqHykzNuefKVyAcNI1DrdoW0DpnJBy6KFwrMS7E4UYVu/fsMkgV0zVwVdyKepo0Df4kmDoCHy2wSbKuYhlVybbCSfqZVjjGSaxiS3l1MB18NZimIfmVvAyCR+R1VO2+GJCatGFzjimW4VM9RkXBAz1ImXJAON0YqTz6GnkdR5y2o1ILbaqUYgkMcgFSQvB44FW+rRkr23UkkLRGFrmyZUjKmVbcGRrr9JfNGMOFZcBjg8fSSHf3LMrdNIw6rNq8c1rMH+jpA/LQxqgXDlQw2w7A4AApzdxhQxdArcKdlwx9gc4NOLyPBO6YADE7LgKexPPAPvUqUZLLETN0jEU2hNsEEXVRc5l6mo6q/p5DdblpCpGcZoYTprAXMYQOpulIj+ZOLtt9QFMxBgMepj4ADgkHINVz4hHGG2ZcqpcqCN9QM5C96JuZBFIY5WRXDsmuw5ZGKnXOC3b2q1anBNEGjMxtnInn5jW3MHQFrIESQRDQqZtNEfzjnIGaFs7wDzEx9VrCaFv04gDKPEk6eYQunV6CKw8vIRTziro7lCSoZSy91BGw/I7inN5GG1LoG48pZdue3Gc06KlbX0erNpE0pWxYIz2tvEdrYG8VDPC8SnrE7ooVvQdiKolmVolwIk88nVjfpPIB8w3TVWkXqvGITEFaMAZVyxXJzet0hxh1OQSMMOQvcjnkCrbe4VxlGVh2ypBGfyKdFRN3Csi6rbmMz+J9TaKFgU/WayBYrlVysegBAOQOeKrgu0xlghk+UGObaBPmlu5FbZpImhjlNuseCyYIPcFgasPiEQBPUjwpwx3XCn2Jzwac3q67lkEe/TDFwAZNFcAZ4I1Yc5p0VC2vU2yY4I838O6EQTqtp04lm1kMYXoljISUCgHIHAqCXalLNHaMpGLqPDhCEfa7Nq06AbtCdrYlmBQ/6uc0S12gYIWUMeQpI2P3C9zVR8Sh5/Vj45PnXgZxk88c8VOip203CYCM4jzO8Zi089xpAMwDpPLo+SV/0pySUxWgrVnyOgw7FR2wxIHfIXBP/AJED8n3qa38eu/UTT+PZdc/+WcVN2o0o2omM1mJeJ/Gv07/UPoHdv/H79qIjvUyo3TLDKjZcsPdRnkfisjQh5I/NdbZr5RXGeHXKOx1dG17hWBwfY4PFdjbPwKAkVBhzU1WoyVRmeJeKrGRsPf2A/mT9q85+NPjd86Q7Y5BwCF/k3rXeX3hCTODIMhTnH3rmPjL4dRyGVcYOe22e/fPpz2zjgVEcb4b8Uyvw7Y9Dn1rVi8V8sh4zjA5Hpn/eshfh8mZRowDMAB6njngc44zmu/bwAJA+Vx5fbnj8+tRHEt8QRooJI2Ax37c0/h3xrDnWRQckYJU4H9K5e4sCZXB9z/er7jw9NeBj+QOTjH5/lmteDqvELtG80aqM98en8jQnh8+TwK5+3lZFKcnPbJ7D2rW8CY7YNZHSgmlSpUAM/Y9+x7d6mbtH+VaSWRWjDL+g12sUarb6REbRbQO7hVcwhhgswCnmoSGqBKM4BHr6+3f9q6ZsaaPiXiYcuYJjDM0NqvzAF55miEwnTrdMzck2zblfOIgCfSq7i6jN00gMkUZeZ0ZN4yHKMELdJWeJXcknUZUPjjuAjcL22GRjjI9Tgf14p+oNEfeIhwCAsilxlC52j7jUABj2UsFztkC3VaN74qhZzFMYXb5IvNrdESiKFknTZoy7+cox6gAkx5jxVouY1vdpH6Yg8U8Qdh05nLxzTRaFOmjA4aBgQxGODzWOWVgVyDwMjvwe38jUhOv8Q52bvnPPmbPryeT96dFPc3+fDxBGi5+UEMkMhus9cMWMqRqpgZydWEhYMM6ntitq48eTeYxBctdXEjCb5xUuIZFQR5SKMh14kGkgGM5H1E1hG6X+Jf3Htn+xB/nT/MDOMjPbGR35/wBj+xp1pV8VwXt4AzkvGFTRTP0wgicF3jkQIs+2ilo2YPs7H0JvScyW00SzcDwtkNsVlH+IV4hLNynT8zMzbqxY9UAjjgFJsrvlemXdA23O0awu2RjGuJ0wc+h4HGXMiZySMjI7+2CQf2Bx9hSjZXxKDryTOTIklzaS9LozZRIln3L7IEJV5F8qlshOM5xQHiF08qHJDFYWQOjXTyPklgGlulV2Iyde4GxH2FZnA5JA9eSOwGT/AEqS3S/xL+4/H/yP3qUoia9DyJK0zrKIpFAhe/jtlbMGioej1oEZRKxRAVzHGNlDEUYfFk6shhmaFWv4rg4iul6kIghEowsRLbOsgMb4Dck+mcv5hc/UPT1HryP3qZnUcEgHjjIzycD+tXoqc/iOLVooY1QmO6VoXN1yZZJDCyiJTC7KhiVWZgUMY5AANSvvHJStwIpJh5LL5bCyLo0UOJzH5R0iWyCeC448wqqCTqOkcZQvIwVMthST6kgEgfcA1XDeIyhgwwQp7jjcAqPzzTrSjhOvzLvG3TjJ8TkRyjEIht7to36RGcAEELjtxj0qs3px/mv1zbJGLv8AxQ84uXdk6gj6wPRaNOrplunqSAQaFkljONmT1Ayw5yGDDvzxuCPbP3oiKdW+lgfXgg8ZIzx+D+1Toq17pWchmK/4iznMhim/WEUBjuHWONGKu0mX1YLnfJIOQIz3GyFR1Mdad5YdZx8wj3LSISNOm20XTjHUZTHpkYzUUvY/4074+pe/HHfvyP3oqK8T+Ne231D6ff8AHI5+9OtKlJfEv/mFwZ3kjZ1nVYLdIZy6fqRqVDfoARRgqDGOckZ6/wAFv8gBuDgcff2rjrfxBJDwu2oLkjU6Ishj3b+EZwRjJwwPvjY8Ovo+ooEiZyONlyeM4xn25/FTamu8Q8UPcGrYGyBSlTIqDMuLjFZEjSTkLGcL2JAJA/meK1bqAs2B9+ecf/urL26W3h2x2Hb3NRA/h/h0cPJOXOBu31HvwB6D8UZ4oMxtn1Fcl4BPNcTCe6OkSbPGvA7+UE/YA1q+O/ECBNRz3wR2NB5T8Q2+kp9MscUGHI/FXfE96JWIP5/nWVbTEDVqRBLyDPH71p+Bqc5NZUAyT/zv2ro/C4+Bkc+tQagalSxSoMqYnBwecHH5oy98W6kYjj6ax9O2UxMt71Y3hVAxQs3yyglW8yDZg7AgEk0GTTSbBdzHIEPaTpS9M8gZEmupGSBwe5A7kV0xpfa+JlYoIi0nTWPxFJowJOmxuRddHZRxIMvDzzr9sGjLHxSBIY0YPKqSWEnScXTuvQ/9wp6p6CgZZUWPgrgE+lZIk9ww82hyjjEmSOmcjiTKt5D5vKeOKncFkOHSRX4/TaN0lOxwgEbAMSx4HHJ7Vbq1bdXRaEKZnuZBJNIJZBMMI6RqIx1lD8shcgDVSQATyaL/AOqQrHEoMkyx3VjN05Pmml6cEbi4VzMeiCS2oWLClcAk+kV8Gm6ssLoyPFqWDRXLgqxfzq0UTeTEbYY4BPA9cZsOzR9QJIUwNnCO0SkgHDSgaKeR3PqPel0ay33kt3kuZLhRc+Io0pSctGJ7KOMeSQByAZg5UDjZgu2ATVZeJxxRCNHBk+WCCdkvkjVze3E8kYMGtwFZZY8MBg9MbAdhnQwlmIjjkduMiKOSRvNnGQikjOh/Oh9jiSKxDMqSFUzuyxyMkeOT1HC4jx/3EVbpRdp4uBKskijPzl7MxijmWNfmLaCKKZU2DnEiM5UMHGuRhtalZ+MN1gZZIxG0UcLvAPFBK0azSSfpTSZm6y7DBkxGQQp4UGg1Vsx5SQLIwRH6UxRif4CiHqHg8Jk8H2NTeynWNZXgmWNoDOH6UzIE82AzqhCE6k5bACkEkA0uiu3vOnFMvWe2Zkg0mUSkqsRkMkZMILKTtG38JMQBIGDW9fXUa3riV2TpeLfNZEcr7xjoZC9MEBg0AyGwMNkEkanB0LEp05GbOrIIpSyk5AVkC5VjqwCkZOp9jVkcD7FFhm3HeMQTGRduRtGE2XPJGRzUugiLxIi2SJNFPRnjkjkF8S5klkYSR9N/l9tXTDSAMjIPqCrVXzH6VxEzHVuo6InzCyPMYkVQzKOi8B11ZJDkAMV+rmL7Lgskig51LxyIGI4IRmADEHggZwadlcNoYpg+NumYZhJqTgN0yu2ueM4xnil0a0HjEKG3w8rpFeQSgut5JMsKW8ySGQykpvuyDWEBSAOWx5RbTxXQRh5HndYLpBcyLd4R5mjMQJBW4wAkoJTlfmCF2ANC/Ly6SydKUJCyrKxjkHTZ1ZvOpXKhVUFicah0J4aoMGAUskihhlWdHVXHvGzABxyOVJ70ulX/APWpgXYPq7T2LM9uLpFeG2hnVyWmJlY7NCDuQz4zjvV11fmUTAtIx+buZItw/ktpVj6apt9C5T/LGMY7Cgir6hhFMwYhUIil0kc8KiSa6sxPGASaM8Qs5IJDG6S5EjRgm3nQSMgJYwkgiVODgg5IG2oFPdEbzxecxXKRSTqWt7JLcAyLo8EMKzanjpnYTDPGwJ7g0at7GbhmLOiDxNbxT0pW3iJiLBVVcq+0OcNqMSZBJGpCG/mzFONfrzBONMAE7kp5MAqTnGAwPqKnl9tOnNvjPT6M3V1/iEWu5X74xS6UvDL1kRVDSR/4a6iJxMFEsl808RbpqWI0yNlBxvj3qVvfMsIA3GLNIBbHqKi3I0Ak7dHHUUy9QNvlsFR3quJ2OdY5W1JDaxTNoV+oPhfIR6g4x64rQ8Lc9QBlZTjIEiOmynsyhwNlPow44qb9aleh/D85eIEkHlgrLkK6KxCyKCTgMAGH2NabLWd4QCFGa0SayKCo5zQN34f1yFb6FPmH8Q9B9vT+Wa0jVLXGqk/n/n9KALxHw9BGUAXXUrgD/ST2++K8t8f8ACMeiWQbZJH0gFSTwOPqA5+5rr/GfiJg2sK7EY29ByewPvzWZ4xMzWyjs7edgCf5gn17gVlHnx+HmZw25ZCCwz7juPzWyPh/qpwMMowp98eh/wCeprPsvEpVVo9QxDEA85A78fyrsfhnJTzcEktx6DAAHP4q1HIQeFsoyw9v6E8fntWpZ8Yzn1rbu7cHPvsR7Zxg/v3rOZcf7e1QT3/5mlUwn2pUGLNyCB3INFT3SvDdMpkWVraxXosFEINtPaR4Rw5Ljykr5V1DP3zQhNWSWkgj6xjbp4Rt8DAWRgsbYzkBiwC5HmzkZGTXTNaxop4zHHKZY45nLeIm9ZXWJNEkS4DIhEjbyKZ8gnUHA7Vk+LkyxdJSNFjZIwII7cLuxZvIkj55Ockjknj1M+k+SujbCb5cgDJ6+XHSwOS2Y37e34p7qNo/8wa+XbJKlSuSNg6kqRlWHB4IIq3VacPiluLt7kwyFmuILgFoYnKaFjJGFM4UPnTWY5IAI1HqJFfpmOTWRXiguYBEFTouLg3BDM/Uyo/XBdQhyYxg+ohJYygqpicM5KqMDJYLsVbnyMF8xV9SBknABNVPA4V2K4VDh2ymoIVWIB28+FZWOucBgTwaXT09oqNBexySOm7WIBjVXY6/OHOjOmwGM/VwwU1qT+PpJcR3DRyI8E1xIkaiNklE7Mw3l3BjY5CyYV8gDFZU1o6BXeMqDgBiBnLLsoI7oSoLAMBkDIyBSFvJ0zLo3TALF+PpVtWfXOxQHguBqDnJ4NLou8KvVjNm8ivJLbvDtII4426EUbL0uJiJiCU1dlQhVIJ82KFt5FEcQKv1F8OuLIjWPQNILjSRZN86kzjI1yNT3qbxMNwVYaab5x5OqAY9uf8AVkY/NJYmKNIFyiglmBXyhW1ZiudtQ3BbGB6ml0oqbxCOQQCWF28we7J1PWlitjb27qodSyDzSOpK7F2HrTeN+IiWCWKJHUvaW0AOscSbW80shOiSNqhDpgDPbnGKi9hMApMTgO8ca8DJkmx0kIzlGbI4YA4IJwDQ0Ss5UKrMWdo1AHeRFV3X8qrqxJ4AOc8HC6XWpJ49/iXn6cjg+IxXgVimenGk6EZ2OJAHiwO3kHIxQ3/UiMqMmP5W5hQJBFb6vcPEWJCzPlToc8+vAOTVJtWCzFwytEtuwXG3UFxJopQqSGHsVzk8VC6geIgSqUyGIyVIOhAcZUkZUkAr3GRkDIpdDXcwkgkiKNs1vYKpKo6mWygliYP+oCFYyjDDJAX6e1H+N+K9d2ZBqsk3XaMwxIVcRyIuZ1kYy43KjyrlTzjGCPNYzIAXidQSijIHeX/LyAcqG9CcA9gadfD5t2j6TbrrspKDXclUVmLYDkqwCE7HB4pdDSXEYs5IUhYSSRW4c6R4aWGeOSRjMZSxVgraoEAXt96LtvFgk7yiOQZ8SuLwY6YYJNFKiD6/rBdSfTjuaHi8PlaJZUR2BkuY2ULhka3ER11J2ZztLlAMjpnjg1V8vIdFjUyM1vbznGqhBPGjAM7EKPM2oyQTjirdPU/B78wNaeWTWC4uJWCFRt1ooEQoCwyw0lyTjhvXJoS3uYligjuELGKGdNmRZkEsl00yOYjKnVUIzjDEAMwOGxVUdldyBjHbyEK8kZwBt1IhmSMITszqP9IBPfAODgGbwm56nTMRDlOp5niC6ba7dQvp9WVxtnPHepdPW7ffF0bTo6rKFHiVtdsMICYoYIY2GFcjfKPgZxg9+af4Z8VLGBDtsst27M2CD12hZcHJJOUfOfU+ua4qeNkdlkUq6MVZWGGVlOCCPfNafgM4Vwc/y+5PFTd1K+g7DhR+KLL1g+CX2yD8VqGWsC6RqyvE5DjAHHPP5op5qCuX9v50Rk2XheqnYZJ/Ht3Bqi68OIjIH2wfsTyKsurs7DnByOft61rQSCRSR2BC/wA8Z/8AmoPMZIwjTHGDsMe59v7GtfwWZihAGvuffAFCeOW2J9iPqbAX37YPHoc/0NExP0/3Ax+fX9gaIaa5xx31z98k98/0odZlOQeKm8o7DnjH359fzVPy/Gcg+3v980F4m+/9RSofQ+5/alQZc65BHuCKKnvI3juSQUuZLe0TzOhiZree0X9JAAxysQcgnyhWxkcgZzUooHZlRV87JAwV3t4i3zEaugTeUB9iTqAdsYyoPFdcaxqDxsJJ1YoW2a9N66ySIVJkjnWSJCqcDM7EMwP3HGDneI3DPrqzEIP0xIsChW32PkgRVwSFz3Jx6VZa+HzSBSkLEN1NfNErN0m1l1iZw51YENheO5wOapaBwwUqoYqrgNNbKpR8aMszSiNwc8asc8+xwur6O8R8ZaWVZFM0QMzTuifKjR2R18hEI6o/UYfqd1LAjJ2A1xPGyXKCHCS56cR6HQikMSR/MKFjDRS5UuVjwpyF7CqhbSnjpsCGuFbcxRovy3SEmZHkAXUyYYvqMlQC3OGijZiVUZYByRvGqqsfDs0jMECj+ItjtgnIyuno7xjxhrjJ8yGRleSMCDpbKrAFWWMSPyxI3PlyR5u9DLdDRcxt1ktHs1bdekY3SSPqMuu24SVhpnUkBsjkVUlu5GwTIBkH1w5JhGZemm+0wUAkmMMBg81L5ZwYw4WMSKkgZ5bVcQvqerh5Rgatkba5PHcHD09F3HiCusx6biWcWokJdTGptQq+RQu2G1zyeM4+9V2l8qW8sXSw8kE8LOOjhjMWKys5Tq5VSqaBtcID7iqhaydXorG5lLsqxEp1OAXALAhGPTGcg4PcdxUEt5GGVQEef6ZLdtumoeTpBZCZ9VIJ6W+PXFPQfJ4vGTPMiFbh7uxuzHJIpR2ie4kdYsKG0DHljkgOoxx5oQeLJEV6MT6iW7Z+o8TOVu4I4Tp+mUBQJwGDBsc/UQAlgcsihMtJr01DxNIwdA6Exq5eMFCGy4Ua89uanb2DszBhjFs88ZV4XSXWaKIATIzRkZdgcNwQM4q3QRH4y6OzqGkx8oY+p0kC/KXJuNSkKBVViSOMnknJ7ATxu8Mq4XqaASsEcW41aTT6RBGoPCAFm5OBwuDlvlZMSHpviLrq5HS8ksEbSOjAuDhQuWK7YHYEkA3r4bJ0pZSpARLdlUGNnf5ieKNA0SkyKGR2Zcqu2BjIqeno7xDxGISyvAC5kNj1H6iGMraiCQiLVc7Fowp2Pl1bvnAzp7mNlmSdG6UlwboGN0V1ciRWRtlIIKyfUOQRnByRVPiEckS5dMeZkBDxSKHTG6M0TsFcZHkbDfasy+8LuWi6xjJQxiYEPEWMJIAlWEP1CmSAW1wCecUujW/9ZRdVJpIZGmiu7q7j6bosJe4aNgj5XbVWjXzDBIB483A9j8XqAUaNwjW1lEWUQO6yWcbJsEmUoytu3sRx9wQvDfhOVriKO4Uxo7SozI8LskkULydN9WbpyeUZRwDjPHFZKeFTCHr6qYwELFZYWZA51VniVy6KSQAWUDkVfT10EXxZie3lkWRzDdXdwxZk3cXKRKoyAq7Dp88Ac8VR4R8SwxwQxSwMzRQSxiUCF2RpLkzZRJlZOVOhJGRk4++V/wBLmaAzqg6eHIJeNSwjxuUjZg8gXIyVBA9a1h8Hkm6XE4aN5I4Fb5cO8kKl5FZOoTKwGg1h2xvseBgsp6A+IfEhc3U04UqJZGk1OCVB9CRxVFpLhhVr+BXCwiZo8R9JJc7xFuk5CrL0g++mWUba4BODii//AE/Mm/VjZdIZZMI0DMjRqjYmTqbRDDAkEb8jCnnGdzUj0P4R8RBRRsMn+34rsxJlc15D4IHgTqOowSEDLJDJ5mXYIwjdjGxUMcOAcA+xrsfAvGnd0BJ1OMrpwMtd7DfHosVqf/vH3GMzUdRLIe/pQMs/B/5z7/0o2OPc4/4KhfeD4Xhmyf2H+1Qch4pK22Rz7H2IIzXQeEzEW4b1LsTj1xgZ+9Zl54W4GM4PpxWr4c6LCiEHK5zwSCSSTyKiOT8bkLXGx7aMqj8YOP6GhwufbjH45xnn+YrS+KcEqy4ADc+lZNrgebbOc4BGATQXojbE9uf3IHB+4OMVJhjnt+f+f8xVpmyMYHOSOOw7/vzQzuMYb2znnignv9xT1nC5P/b+w/3pUUBM2FP4NbFv4mIJQyqJCkNggljkRTtawIssau0T5iduCV1J6Q5IrJpA10zYom4v2bH6ajEd/H9ZP/v/AJjn6f8AR1xx66+mastPEymuYgSlrHbq6uqyKY5ZJCys8ThQ4fUgDOB39KDzSpdKNfxV2l6mHT/E30/6Uyg4vXibptvCyuoEZBBXDbA8YwR47jWfqorRDaUhLd1TRZCSIxvG6tGAddSuDx2xiqqRpdK0H8bcxGNFaABpzGttKqRqlw7OY2VoWJCl2AKlMg4wuBQtrdlZeoYwf0IoRqyh42it7eETRs8bKHxAw5XgStg55qinp1pRtx4mzXfzWgB5/TL572ht/wDM0Gf4vp+33qNn4rJHAIFMi6GUxvFKkeRMclZFaJycNtgqV4bHpmg6iTSlGweJaJAOkXMQdCZZFLmGSB4HgjkWJSkeHJUNvqQuOxzW17iMwpHiL5eeEbyBpNrmaKWSRmWNVP8AlhQgUe+eaFpCl0rR8Q8ZeUgmNVJtbiF8MfPPdQiKa5Pl7nWM6f8AafNzUofGCrNKsI67i02cy5i2s5Ld1KxCMEB/l1yC5wTxxWbUhV60qjxS8Xp9GKMonWM7byCVuoY+mqqRGgCKpbuCSW5PFETfEEUKwNCm1wPDYrYuZAYo8sxkVodMmQAY+sDzZxxziXsmJG/NCTuD+aUrprz47LXCTazkCSWVoWmjMQaSKRP0wsIbA6pwWJOOPvWdcfFifINaLAULQwxEq8Yi2imjkMugjDF305LOeTxx25tzioSc0ulajeKxS2kUMkLmSBJUikWUKhWWRpMyRlCSVZ2Iwwzxntz0t1/9RGYyYWeLM880ZgmjUjr6krIXhbOCuQy4+oj2rgYe9WPVpW8fivviIg/9OjsQdhw0bxv1fp7eT6fv3oqb4nheW5lS3dZLqK4WUtMGRXuSCxjURghQ2xwxJ5AyMc8gaLgXA+5purXaX3xVHNHHD8uUjWeCVo1lRUCxRSxvHCFhBQN1NtmLHOfzXW/BDmYa9lRVBf0Jxzj715TDjIz2yM474zzivRZviuKK3WO2AHH/AOP3Pua5/W1nXb+JfE0VuuqYLe3rmgyl6/nZlTI+kscjPuMYz/OvOvhy6Mt5ECSxLhufUjzZ/pXsFxI7LhdQfc8gfyqDOFnKPVW/8y3f17CrBCc4Aw39D+CPz7Uo45s+Z1I+wI4/mKj4zOYk2yMgZ4qDnfinxIIjLIADjykDIOPQ1zVjchk9eOf5j0oD4k8YNw/44/vVfgk2Rj70Rv8AWyMenGPf9/xigb4k9vSq2nHbOBkY9BVV1Ljv27fy/wCGghz7f3p6h0h70qCympUq20VKlSoHzSzTU1A9Pmo09AjUTUjTUDUqfFKgYVMUwpGgwrvlj+TQcgoqU5qlxVAkozQp4otqplWmCqPvVj1VH3q1qooHejUoNxRELcU0FpVwNDK1WB6wjqPgKENdhicaKzAe57Af1ruL/wCOLeJ9JHII/b9xXktreNE4dDyP6j1FC+LXKuSw9fek9Hs/hXxjHcFul2HGTxisv4k8Y8rqxye3ccZH2rzj4DuQl0mccggZ9yOP7V2fjVsM7dye/NT6yaa5JlIY/v8A7VbaS6sQPXPH3qd0PT8Y/B//AJQCt+9EbMs2wOe+TQc91r39s1kRXR7MeQe/37VVcXpZsH29KvKwcbgff96VZ4X7mlWucI7KnqNLNRTmmp6VAqY09KgQpZpUqBGmFSpsUCFPTUmOKB6i3Y0Wnh0pAIVcEAj9W37H7GSlZWLSXEVuSEaSVIyQVfUPgkgqSCdckDPfAqwcq/eq5K3/AAoWtzK6rCYU+VvJA7yyS4CW0jRyOgXO6kBvJxxgKeDTQfDZeVY1kZ1kgS4SSO3mkJjdinniU/p4ZWBy2OBjOcVYRy0hzUccV08vw0IWQzzJsb2S16Ko7dQ280STHqcBUw/qM/8Awbe/A0h+YljIVBLetFGEcp0raWVSrTfTGT02VQc51GSMik0jgiMGrq1fiTwE2qxEvv1U3BVHEWCqMOlMfLMBtgkYwR2rebwa2aRLRYmSRrCO4W4ErnM3yXzLCSNsrocMvlwRkGkI4hhToK61vgmTW2YOwFxcw22ZIJYtXnBKOof/ADEwrc+XsOMHNN4b8GfMOgguUdGnkgeQxuixNHB1tiCclGCyAHj6O3OKsI5lWqQNdFa/CbiJupqsrRQvqwk2g6t8tsPpYKxYZOGBwpGMHmhvHfAPl1LrOkyrcSWsmqOmk0QDEDb6lIJ545B47GpuEZBahZ6JxVUy0wDWc5jdXHdWDD+Rr0K5vuogZeQRkH8150VrU8K8TMY0P0nt9j/tU+sprbKHIJqmWDJzii7aUMMmiJGAHFc2XMX9v3zweMVnheefejvFp8ucenFBq2e9dc/xR3T/ABSqrc+9NSaOwpU5FNWVNSp6VAhT01KgempUqBUqVOKBqVKlQR6Y9h+wpxkFSpKsrK6MvBV0IKsPuCAaelQZ1543Ju+Et0LLNG5jgRC4nRo5CxHrq7YAwoJziq4PiKZFCfpOghjh0kiV0KwyPJGxB7urO/PY5wQaD8TXErffB/cUJWrpWje+NzSsrOVytxNcjC4HVnkSSQnnldo1wPTmnvPiCWVHSVYJNmmYM8Sl4jOzPIIm/wBILMxAOcE5GDWYDTGl0o3xDxZ5YkhKxJGjF9IoxGGkZQpkbHdtVA4wPtRUvxJM8emIVJgW3aVIwJ3gRBGEMhJwCqgHUDI47GsenWpdK3p/i65ZkY9HZLiG63ESq0k8AZUeUg+bhjkcD2xznOsfF5oY54om1W4CCTjzfpklSjf6T5mGfYkUHTUulbF38U3Mk00zMheYQh/J5QLd45Iwq58vmjUn3yfeqU8fmBJIicG5kuirxq6GaVSrZU8FcHgehxWbSxS6VJF4xSdKktTAqDOlSmhTkfmi546hAnOTWr4C7O6IOP2/2q+a6IGTWYUIPFSuJSanPqQPIcmmVakq1aiVpUNaVFCIUqlxHXPUKVKsqcUjSpUDUqVKgc0601Kgm4qs0qVAqelSoGpUqVBh+Nj9Qf8AiP7ms40qVURqQpUqBjSWlSqBUqalQOKcUqVBNauFKlUFc1VgUqVVFy9qFkHNKlVwJBVqilSq6LqVKlW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260350"/>
            <a:ext cx="8136904" cy="631031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Os princípios que norteiam a observação são simples e claros e eles são as </a:t>
            </a:r>
            <a:r>
              <a:rPr lang="pt-BR" sz="2800" dirty="0" smtClean="0">
                <a:solidFill>
                  <a:srgbClr val="0000FF"/>
                </a:solidFill>
              </a:rPr>
              <a:t>idéias matemáticas</a:t>
            </a:r>
            <a:r>
              <a:rPr lang="pt-BR" sz="2800" dirty="0" smtClean="0"/>
              <a:t>. Dessa centralidade das idéias matemáticas há duas consequências: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FF"/>
                </a:solidFill>
              </a:rPr>
              <a:t>a) “conhecer para quantificar” </a:t>
            </a:r>
            <a:r>
              <a:rPr lang="pt-BR" sz="2800" dirty="0" smtClean="0"/>
              <a:t>– aquilo que não pode ser quantificado não é relevante cientificamente;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FF"/>
                </a:solidFill>
              </a:rPr>
              <a:t>b) “conhecer significa dividir para classificar” </a:t>
            </a:r>
            <a:r>
              <a:rPr lang="pt-BR" sz="2800" dirty="0" smtClean="0"/>
              <a:t>– o mundo é complexo e a mente humana não pode conhecê-lo imediatamente, assim é necessário reduzir a complexidade;</a:t>
            </a:r>
          </a:p>
          <a:p>
            <a:endParaRPr lang="pt-BR" sz="2600" dirty="0" smtClean="0"/>
          </a:p>
          <a:p>
            <a:pPr marL="0" indent="0">
              <a:buNone/>
            </a:pPr>
            <a:endParaRPr lang="pt-BR" sz="26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229200"/>
            <a:ext cx="2760264" cy="1049596"/>
          </a:xfrm>
          <a:prstGeom prst="rect">
            <a:avLst/>
          </a:prstGeom>
        </p:spPr>
      </p:pic>
      <p:pic>
        <p:nvPicPr>
          <p:cNvPr id="2050" name="Picture 2" descr="http://files.biologiaegeologia.webnode.com/200000057-d91ccda16a/Hierarquia%20taxon%C3%B3m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76729"/>
            <a:ext cx="2799701" cy="24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340064"/>
            <a:ext cx="8064500" cy="4248472"/>
          </a:xfrm>
        </p:spPr>
        <p:txBody>
          <a:bodyPr>
            <a:normAutofit/>
          </a:bodyPr>
          <a:lstStyle/>
          <a:p>
            <a:r>
              <a:rPr lang="pt-BR" dirty="0" smtClean="0"/>
              <a:t>O conhecimento é desenvolvido sob a observação com vistas a </a:t>
            </a:r>
            <a:r>
              <a:rPr lang="pt-BR" dirty="0" smtClean="0">
                <a:solidFill>
                  <a:srgbClr val="0000FF"/>
                </a:solidFill>
              </a:rPr>
              <a:t>formular leis para prever o comportamento</a:t>
            </a:r>
            <a:r>
              <a:rPr lang="pt-BR" dirty="0" smtClean="0"/>
              <a:t> futuro dos fatos;</a:t>
            </a:r>
          </a:p>
          <a:p>
            <a:r>
              <a:rPr lang="pt-BR" dirty="0"/>
              <a:t>Divisão entre o que é </a:t>
            </a:r>
            <a:r>
              <a:rPr lang="pt-BR" dirty="0">
                <a:solidFill>
                  <a:srgbClr val="0000FF"/>
                </a:solidFill>
              </a:rPr>
              <a:t>“condição inicial” </a:t>
            </a:r>
            <a:r>
              <a:rPr lang="pt-BR" dirty="0"/>
              <a:t>– local </a:t>
            </a:r>
            <a:r>
              <a:rPr lang="pt-BR" i="1" dirty="0"/>
              <a:t>complicado</a:t>
            </a:r>
            <a:r>
              <a:rPr lang="pt-BR" dirty="0"/>
              <a:t> de onde serão selecionados os fatos e as condições para serem observados – e o que é </a:t>
            </a:r>
            <a:r>
              <a:rPr lang="pt-BR" dirty="0">
                <a:solidFill>
                  <a:srgbClr val="0000FF"/>
                </a:solidFill>
              </a:rPr>
              <a:t>“lei natural” </a:t>
            </a:r>
            <a:r>
              <a:rPr lang="pt-BR" dirty="0"/>
              <a:t>– local onde predomina a simplicidade e onde, portanto, os fatos podem ser observados e medidos com rigor;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5" y="4821024"/>
            <a:ext cx="1474602" cy="1474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63" y="4682100"/>
            <a:ext cx="1802692" cy="1474602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6876256" y="5373215"/>
            <a:ext cx="495024" cy="370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81" y="4903086"/>
            <a:ext cx="1640979" cy="10326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22184" y="6136424"/>
            <a:ext cx="254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Ser humano pode ser </a:t>
            </a:r>
          </a:p>
          <a:p>
            <a:r>
              <a:rPr lang="pt-BR" dirty="0" smtClean="0"/>
              <a:t>estudado cientificamente?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504" y="6319497"/>
            <a:ext cx="23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Meteorologia é ciência?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17244" y="4981524"/>
            <a:ext cx="143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Até quando??</a:t>
            </a:r>
          </a:p>
          <a:p>
            <a:r>
              <a:rPr lang="pt-BR" dirty="0" smtClean="0"/>
              <a:t>Tem certeza?</a:t>
            </a:r>
          </a:p>
          <a:p>
            <a:r>
              <a:rPr lang="pt-BR" dirty="0" smtClean="0"/>
              <a:t>Vai repetir?</a:t>
            </a:r>
          </a:p>
          <a:p>
            <a:r>
              <a:rPr lang="pt-BR" dirty="0" smtClean="0"/>
              <a:t>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3717" y="26064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A posição absoluta e o tempo absoluto nunca são condições iniciais relevantes, ou seja, os resultados obtidos a partir de um método científico podem ser </a:t>
            </a:r>
            <a:r>
              <a:rPr lang="pt-BR" sz="2400" dirty="0">
                <a:solidFill>
                  <a:srgbClr val="0000FF"/>
                </a:solidFill>
              </a:rPr>
              <a:t>repetidos em qualquer tempo ou espaço, </a:t>
            </a:r>
            <a:r>
              <a:rPr lang="pt-BR" sz="2400" dirty="0"/>
              <a:t> independentemente das condições iniciais;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54" y="2276872"/>
            <a:ext cx="5557260" cy="467623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504" y="2061810"/>
            <a:ext cx="3096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 smtClean="0"/>
              <a:t>Enquanto Aristóteles </a:t>
            </a:r>
            <a:r>
              <a:rPr lang="pt-BR" sz="2400" dirty="0"/>
              <a:t>distingue quatro tipos de causa – </a:t>
            </a:r>
            <a:r>
              <a:rPr lang="pt-BR" sz="2400" i="1" dirty="0"/>
              <a:t>a material, a formal, a eficiente e a final </a:t>
            </a:r>
            <a:r>
              <a:rPr lang="pt-BR" sz="2400" dirty="0"/>
              <a:t>– </a:t>
            </a:r>
            <a:r>
              <a:rPr lang="pt-BR" sz="2400" i="1" dirty="0"/>
              <a:t>a ciência natural é uma causa formal</a:t>
            </a:r>
            <a:r>
              <a:rPr lang="pt-BR" sz="2400" dirty="0"/>
              <a:t>, privilegiando o </a:t>
            </a:r>
            <a:r>
              <a:rPr lang="pt-BR" sz="2400" dirty="0">
                <a:solidFill>
                  <a:srgbClr val="0000FF"/>
                </a:solidFill>
              </a:rPr>
              <a:t>“como funciona” </a:t>
            </a:r>
            <a:r>
              <a:rPr lang="pt-BR" sz="2400" dirty="0"/>
              <a:t>sem preocupar-se com quem é o agente ou qual a finalidade das coisas.</a:t>
            </a:r>
          </a:p>
        </p:txBody>
      </p:sp>
    </p:spTree>
    <p:extLst>
      <p:ext uri="{BB962C8B-B14F-4D97-AF65-F5344CB8AC3E}">
        <p14:creationId xmlns:p14="http://schemas.microsoft.com/office/powerpoint/2010/main" val="27773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Racionalidade Científica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9971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/>
              <a:t>Busca da verdade</a:t>
            </a:r>
          </a:p>
          <a:p>
            <a:pPr algn="ctr"/>
            <a:r>
              <a:rPr lang="pt-BR" dirty="0" smtClean="0"/>
              <a:t>Leis universais</a:t>
            </a:r>
          </a:p>
          <a:p>
            <a:pPr algn="ctr"/>
            <a:r>
              <a:rPr lang="pt-BR" dirty="0" err="1" smtClean="0"/>
              <a:t>Matematização</a:t>
            </a:r>
            <a:endParaRPr lang="pt-BR" dirty="0" smtClean="0"/>
          </a:p>
          <a:p>
            <a:pPr algn="ctr"/>
            <a:r>
              <a:rPr lang="pt-BR" dirty="0" smtClean="0"/>
              <a:t>Objetividade x Subjetividade</a:t>
            </a:r>
          </a:p>
          <a:p>
            <a:pPr algn="ctr"/>
            <a:r>
              <a:rPr lang="pt-BR" dirty="0" smtClean="0"/>
              <a:t>Dualismo</a:t>
            </a:r>
          </a:p>
          <a:p>
            <a:pPr algn="ctr"/>
            <a:r>
              <a:rPr lang="pt-BR" dirty="0" smtClean="0"/>
              <a:t>Certeza </a:t>
            </a:r>
          </a:p>
          <a:p>
            <a:pPr algn="ctr"/>
            <a:r>
              <a:rPr lang="pt-BR" dirty="0" smtClean="0"/>
              <a:t>Validação</a:t>
            </a:r>
          </a:p>
          <a:p>
            <a:pPr algn="ctr"/>
            <a:r>
              <a:rPr lang="pt-BR" dirty="0" smtClean="0"/>
              <a:t>Neutralidade</a:t>
            </a:r>
          </a:p>
          <a:p>
            <a:pPr algn="ctr"/>
            <a:r>
              <a:rPr lang="pt-BR" dirty="0" smtClean="0"/>
              <a:t>Mecanicismo</a:t>
            </a:r>
          </a:p>
          <a:p>
            <a:pPr algn="ctr"/>
            <a:r>
              <a:rPr lang="pt-BR" dirty="0" smtClean="0"/>
              <a:t>Reducionismo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16216" y="1196752"/>
            <a:ext cx="20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PILARES DA CIÊNCIA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6048672" cy="1152128"/>
          </a:xfrm>
        </p:spPr>
        <p:txBody>
          <a:bodyPr>
            <a:normAutofit/>
          </a:bodyPr>
          <a:lstStyle/>
          <a:p>
            <a:r>
              <a:rPr lang="pt-BR" sz="3200" dirty="0" err="1" smtClean="0">
                <a:solidFill>
                  <a:srgbClr val="0000FF"/>
                </a:solidFill>
              </a:rPr>
              <a:t>Boaventura</a:t>
            </a:r>
            <a:r>
              <a:rPr lang="pt-BR" sz="3200" dirty="0" smtClean="0">
                <a:solidFill>
                  <a:srgbClr val="0000FF"/>
                </a:solidFill>
              </a:rPr>
              <a:t> de Souza Santos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6984776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 o método científico, ainda se sustenta?</a:t>
            </a:r>
          </a:p>
          <a:p>
            <a:pPr>
              <a:buNone/>
            </a:pPr>
            <a:r>
              <a:rPr lang="pt-BR" dirty="0" smtClean="0"/>
              <a:t>Quais são as mudanças?</a:t>
            </a:r>
          </a:p>
          <a:p>
            <a:pPr>
              <a:buNone/>
            </a:pPr>
            <a:r>
              <a:rPr lang="pt-BR" dirty="0" smtClean="0"/>
              <a:t>De onde surgem as propostas de mudanças?</a:t>
            </a:r>
          </a:p>
          <a:p>
            <a:pPr>
              <a:buNone/>
            </a:pPr>
            <a:r>
              <a:rPr lang="pt-BR" dirty="0" smtClean="0"/>
              <a:t>Por quê?</a:t>
            </a:r>
          </a:p>
          <a:p>
            <a:pPr>
              <a:buNone/>
            </a:pPr>
            <a:r>
              <a:rPr lang="pt-BR" dirty="0" smtClean="0"/>
              <a:t>....</a:t>
            </a:r>
          </a:p>
          <a:p>
            <a:pPr>
              <a:buNone/>
            </a:pPr>
            <a:r>
              <a:rPr lang="pt-BR" sz="3900" i="1" dirty="0" smtClean="0">
                <a:solidFill>
                  <a:srgbClr val="0000FF"/>
                </a:solidFill>
              </a:rPr>
              <a:t>Conhecimento prudente </a:t>
            </a:r>
          </a:p>
          <a:p>
            <a:pPr>
              <a:buNone/>
            </a:pPr>
            <a:r>
              <a:rPr lang="pt-BR" sz="3900" i="1" dirty="0" smtClean="0">
                <a:solidFill>
                  <a:srgbClr val="0000FF"/>
                </a:solidFill>
              </a:rPr>
              <a:t>para uma vida decente</a:t>
            </a:r>
            <a:endParaRPr lang="pt-BR" sz="39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6146" name="Picture 2" descr="http://www.literaturanobrasil.com.br/wp-content/uploads/2011/01/Boaventura-de-souza-sa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3119669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380312" y="37170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Sociólogo</a:t>
            </a:r>
          </a:p>
          <a:p>
            <a:r>
              <a:rPr lang="pt-BR" dirty="0" smtClean="0"/>
              <a:t>(1940 -    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894</TotalTime>
  <Words>844</Words>
  <Application>Microsoft Office PowerPoint</Application>
  <PresentationFormat>Apresentação na tela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Tw Cen MT</vt:lpstr>
      <vt:lpstr>Wingdings</vt:lpstr>
      <vt:lpstr>Wingdings 2</vt:lpstr>
      <vt:lpstr>Mediano</vt:lpstr>
      <vt:lpstr>Apresentação do PowerPoint</vt:lpstr>
      <vt:lpstr>Conhecer ...</vt:lpstr>
      <vt:lpstr>Apresentação do PowerPoint</vt:lpstr>
      <vt:lpstr>Conforme Boaventura de Souza Santos (2008), as principais características do método científico podem ser assim resumidas:</vt:lpstr>
      <vt:lpstr>Apresentação do PowerPoint</vt:lpstr>
      <vt:lpstr>Apresentação do PowerPoint</vt:lpstr>
      <vt:lpstr>Apresentação do PowerPoint</vt:lpstr>
      <vt:lpstr>Racionalidade Científica</vt:lpstr>
      <vt:lpstr>Boaventura de Souza Santos</vt:lpstr>
      <vt:lpstr>Apresentação do PowerPoint</vt:lpstr>
      <vt:lpstr>Apresentação do PowerPoint</vt:lpstr>
      <vt:lpstr>Ida </vt:lpstr>
      <vt:lpstr>Volta</vt:lpstr>
      <vt:lpstr>E na Escola, o que podemos fazer?</vt:lpstr>
      <vt:lpstr>PLANO DE ENSINO: EXPERIMENTAÇÃO INVESTIGATIVA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ciência como paradigmas em transformação</dc:title>
  <dc:creator>Joana Andrade</dc:creator>
  <cp:lastModifiedBy>joana andrade</cp:lastModifiedBy>
  <cp:revision>46</cp:revision>
  <dcterms:created xsi:type="dcterms:W3CDTF">2012-03-06T11:47:40Z</dcterms:created>
  <dcterms:modified xsi:type="dcterms:W3CDTF">2018-08-24T21:44:32Z</dcterms:modified>
</cp:coreProperties>
</file>